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78" r:id="rId4"/>
    <p:sldId id="379" r:id="rId5"/>
    <p:sldId id="380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337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1808" autoAdjust="0"/>
  </p:normalViewPr>
  <p:slideViewPr>
    <p:cSldViewPr>
      <p:cViewPr varScale="1">
        <p:scale>
          <a:sx n="93" d="100"/>
          <a:sy n="93" d="100"/>
        </p:scale>
        <p:origin x="20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0CB5FE-A2AF-497D-9AB6-17D805C84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4CED1-B098-4A9E-B9B7-27A995FC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7AD7-7A0A-4D24-9F51-F8876AF4DF00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97F4A-1900-4C1A-9A63-140D8A49E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59C01-E2F4-4209-9101-5D7CDCD3D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8AF6-56E2-46FF-B424-9A511E28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7187DE-DEBF-4423-84BB-5F44717BA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41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1B7411-AC20-4CD7-8465-395796A83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187DE-DEBF-4423-84BB-5F44717BA7B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609600" y="1600200"/>
            <a:ext cx="7772400" cy="1752600"/>
            <a:chOff x="792" y="1872"/>
            <a:chExt cx="4176" cy="528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white">
          <a:xfrm>
            <a:off x="5410200" y="228600"/>
            <a:ext cx="3340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800" b="1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11" name="Picture 1035" descr="D:\문서자료\문서자료(교수님)\한양대학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36"/>
          <p:cNvSpPr>
            <a:spLocks noChangeArrowheads="1"/>
          </p:cNvSpPr>
          <p:nvPr/>
        </p:nvSpPr>
        <p:spPr bwMode="white">
          <a:xfrm>
            <a:off x="3048000" y="6553200"/>
            <a:ext cx="411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200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600200" y="1752600"/>
            <a:ext cx="5943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88068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/17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91585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grayWhite">
          <a:xfrm>
            <a:off x="2895600" y="6553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i="1" u="none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F203E7-21DB-452C-8FE1-04707283EDB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/17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1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white">
          <a:xfrm>
            <a:off x="7734300" y="609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 b="1" u="non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7" name="Picture 13" descr="D:\문서자료\문서자료(교수님)\한양대학교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</p:sldLayoutIdLst>
  <p:transition>
    <p:wipe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cho@visionlab.or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ghan@visionlab.or.k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멀티미디어정보처리</a:t>
            </a:r>
            <a:br>
              <a:rPr lang="ko-KR" altLang="en-US" dirty="0"/>
            </a:br>
            <a:r>
              <a:rPr lang="ko-KR" altLang="en-US" dirty="0"/>
              <a:t>실습 </a:t>
            </a:r>
            <a:r>
              <a:rPr lang="en-US" altLang="ko-KR" dirty="0"/>
              <a:t>#5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42926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조용채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3"/>
              </a:rPr>
              <a:t> yccho@visionlab.or.kr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>
                <a:latin typeface="+mn-lt"/>
                <a:ea typeface="+mn-ea"/>
              </a:rPr>
              <a:t>한정훈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4"/>
              </a:rPr>
              <a:t>bghan@visionlab.or.kr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ko-KR" b="1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detection (FAST)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340768"/>
            <a:ext cx="8153400" cy="4800600"/>
          </a:xfrm>
        </p:spPr>
        <p:txBody>
          <a:bodyPr/>
          <a:lstStyle/>
          <a:p>
            <a:r>
              <a:rPr lang="en-US" altLang="ko-KR" dirty="0"/>
              <a:t>Features from Accelerated Segment Test</a:t>
            </a:r>
          </a:p>
          <a:p>
            <a:pPr lvl="1"/>
            <a:r>
              <a:rPr lang="ko-KR" altLang="en-US" dirty="0"/>
              <a:t>세가지 단계로 </a:t>
            </a:r>
            <a:r>
              <a:rPr lang="ko-KR" altLang="en-US" dirty="0" err="1"/>
              <a:t>특징점</a:t>
            </a:r>
            <a:r>
              <a:rPr lang="ko-KR" altLang="en-US" dirty="0"/>
              <a:t> 검출</a:t>
            </a:r>
            <a:endParaRPr lang="en-US" altLang="ko-KR" dirty="0"/>
          </a:p>
          <a:p>
            <a:pPr lvl="2"/>
            <a:r>
              <a:rPr lang="ko-KR" altLang="en-US" dirty="0" err="1"/>
              <a:t>특징점</a:t>
            </a:r>
            <a:r>
              <a:rPr lang="ko-KR" altLang="en-US" dirty="0"/>
              <a:t> 후보 검색</a:t>
            </a:r>
          </a:p>
          <a:p>
            <a:pPr lvl="2"/>
            <a:r>
              <a:rPr lang="ko-KR" altLang="en-US" dirty="0"/>
              <a:t>후보 중에서 </a:t>
            </a:r>
            <a:r>
              <a:rPr lang="ko-KR" altLang="en-US" dirty="0" err="1"/>
              <a:t>특징점</a:t>
            </a:r>
            <a:r>
              <a:rPr lang="ko-KR" altLang="en-US" dirty="0"/>
              <a:t> 선택</a:t>
            </a:r>
          </a:p>
          <a:p>
            <a:pPr lvl="2"/>
            <a:r>
              <a:rPr lang="ko-KR" altLang="en-US" dirty="0"/>
              <a:t>인접 </a:t>
            </a:r>
            <a:r>
              <a:rPr lang="ko-KR" altLang="en-US" dirty="0" err="1"/>
              <a:t>특징점</a:t>
            </a:r>
            <a:r>
              <a:rPr lang="ko-KR" altLang="en-US" dirty="0"/>
              <a:t> 중 최대 지점 선택</a:t>
            </a:r>
          </a:p>
          <a:p>
            <a:pPr lvl="2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DF554-6B26-4CC9-83B0-1631EC013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/21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BE123-B4E1-4691-845A-F8A64EAD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71" y="1700808"/>
            <a:ext cx="3328916" cy="32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94685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detection (FAST)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153400" cy="4800600"/>
              </a:xfrm>
            </p:spPr>
            <p:txBody>
              <a:bodyPr/>
              <a:lstStyle/>
              <a:p>
                <a:r>
                  <a:rPr lang="en-US" altLang="ko-KR" dirty="0"/>
                  <a:t>Features from Accelerated Segment Test</a:t>
                </a:r>
              </a:p>
              <a:p>
                <a:pPr lvl="1"/>
                <a:r>
                  <a:rPr lang="en-US" altLang="ko-KR" dirty="0"/>
                  <a:t>Feature detection </a:t>
                </a:r>
              </a:p>
              <a:p>
                <a:pPr lvl="2"/>
                <a:r>
                  <a:rPr lang="en-US" altLang="ko-KR" dirty="0"/>
                  <a:t>Pixel </a:t>
                </a:r>
                <a:r>
                  <a:rPr lang="ko-KR" altLang="en-US" dirty="0"/>
                  <a:t>중심 반지름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인 원을 그린다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주위 </a:t>
                </a:r>
                <a:r>
                  <a:rPr lang="en-US" altLang="ko-KR" dirty="0"/>
                  <a:t>1,5,9,13 </a:t>
                </a:r>
                <a:r>
                  <a:rPr lang="ko-KR" altLang="en-US" dirty="0" err="1"/>
                  <a:t>픽셀값</a:t>
                </a:r>
                <a:r>
                  <a:rPr lang="ko-KR" altLang="en-US" dirty="0"/>
                  <a:t> 검색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:r>
                  <a:rPr lang="ko-KR" altLang="en-US" dirty="0"/>
                  <a:t>중심 밝기</a:t>
                </a:r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:r>
                  <a:rPr lang="ko-KR" altLang="en-US" dirty="0"/>
                  <a:t>주위 밝기</a:t>
                </a:r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ko-KR" altLang="en-US" dirty="0" err="1"/>
                  <a:t>임계값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3</a:t>
                </a:r>
                <a:r>
                  <a:rPr lang="ko-KR" altLang="en-US" dirty="0"/>
                  <a:t>미만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 에지 후보가 아님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3</a:t>
                </a:r>
                <a:r>
                  <a:rPr lang="ko-KR" altLang="en-US" dirty="0"/>
                  <a:t>이상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 나머지 </a:t>
                </a:r>
                <a:r>
                  <a:rPr lang="ko-KR" altLang="en-US" dirty="0" err="1"/>
                  <a:t>픽셀값을</a:t>
                </a:r>
                <a:r>
                  <a:rPr lang="ko-KR" altLang="en-US" dirty="0"/>
                  <a:t> 검색하고</a:t>
                </a:r>
                <a:r>
                  <a:rPr lang="en-US" altLang="ko-KR" dirty="0"/>
                  <a:t>, 12 </a:t>
                </a:r>
                <a:r>
                  <a:rPr lang="ko-KR" altLang="en-US" dirty="0"/>
                  <a:t>이상이면 에지 후보</a:t>
                </a:r>
                <a:br>
                  <a:rPr lang="ko-KR" altLang="en-US" dirty="0"/>
                </a:br>
                <a:endParaRPr lang="ko-KR" altLang="en-US" dirty="0"/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153400" cy="4800600"/>
              </a:xfrm>
              <a:blipFill>
                <a:blip r:embed="rId2"/>
                <a:stretch>
                  <a:fillRect l="-299" t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DF554-6B26-4CC9-83B0-1631EC013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/21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8CC4E1-76BA-4B0F-B9AF-6A5651E80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645024"/>
            <a:ext cx="3312368" cy="17334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7B1E98-F494-4BFA-BA75-A9EFBD718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612700"/>
            <a:ext cx="4029917" cy="9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11053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 detection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340768"/>
            <a:ext cx="8153400" cy="4800600"/>
          </a:xfrm>
        </p:spPr>
        <p:txBody>
          <a:bodyPr/>
          <a:lstStyle/>
          <a:p>
            <a:r>
              <a:rPr lang="en-US" altLang="ko-KR" dirty="0" err="1"/>
              <a:t>Haar</a:t>
            </a:r>
            <a:r>
              <a:rPr lang="en-US" altLang="ko-KR" dirty="0"/>
              <a:t> feature-based cascade classifier</a:t>
            </a:r>
          </a:p>
          <a:p>
            <a:pPr lvl="1"/>
            <a:r>
              <a:rPr lang="ko-KR" altLang="en-US" dirty="0"/>
              <a:t>영상에 여러 마스크를 적용한 값을 미리 학습시켜 둠</a:t>
            </a:r>
            <a:endParaRPr lang="en-US" altLang="ko-KR" dirty="0"/>
          </a:p>
          <a:p>
            <a:pPr lvl="1"/>
            <a:r>
              <a:rPr lang="en-US" altLang="ko-KR" dirty="0" err="1"/>
              <a:t>Unkown</a:t>
            </a:r>
            <a:r>
              <a:rPr lang="en-US" altLang="ko-KR" dirty="0"/>
              <a:t> </a:t>
            </a:r>
            <a:r>
              <a:rPr lang="ko-KR" altLang="en-US" dirty="0"/>
              <a:t>영상이 들어오면</a:t>
            </a:r>
            <a:r>
              <a:rPr lang="en-US" altLang="ko-KR" dirty="0"/>
              <a:t>, </a:t>
            </a:r>
            <a:r>
              <a:rPr lang="ko-KR" altLang="en-US" dirty="0"/>
              <a:t>다양한 크기의 마스크를 적용하며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accept </a:t>
            </a:r>
            <a:r>
              <a:rPr lang="ko-KR" altLang="en-US" dirty="0"/>
              <a:t>혹은 </a:t>
            </a:r>
            <a:r>
              <a:rPr lang="en-US" altLang="ko-KR" dirty="0"/>
              <a:t>reject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DF554-6B26-4CC9-83B0-1631EC013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/21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455143-57B2-47B2-808A-DDB0BEC8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56" y="3090847"/>
            <a:ext cx="2111928" cy="17308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305A00-FEEF-4239-A237-FB041FA7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56" y="4967331"/>
            <a:ext cx="2228181" cy="1524205"/>
          </a:xfrm>
          <a:prstGeom prst="rect">
            <a:avLst/>
          </a:prstGeom>
        </p:spPr>
      </p:pic>
      <p:pic>
        <p:nvPicPr>
          <p:cNvPr id="2050" name="Picture 2" descr="cascaded classifierì ëí ì´ë¯¸ì§ ê²ìê²°ê³¼">
            <a:extLst>
              <a:ext uri="{FF2B5EF4-FFF2-40B4-BE49-F238E27FC236}">
                <a16:creationId xmlns:a16="http://schemas.microsoft.com/office/drawing/2014/main" id="{444EFCAA-297B-4A25-AFED-72733D49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99" y="3923783"/>
            <a:ext cx="280035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62545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- 1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C4B93E-68F2-40A1-BCCB-5BAAA7B3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14450"/>
            <a:ext cx="4638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8970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- 2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37C85A-24F9-485A-872A-80423FB2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66936"/>
            <a:ext cx="5800709" cy="59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04055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- 3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09196E-416B-46C6-882E-8B09E5CF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3438525" cy="1600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2FAAFC-8029-4DC3-BEF3-B5E910ED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319212"/>
            <a:ext cx="26289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65682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- 4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0A135B-54AF-43DF-BA7D-8A540717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9" y="1152525"/>
            <a:ext cx="80867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59474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- 5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7FB172-5280-429A-BB7A-F09DBB10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556792"/>
            <a:ext cx="3362325" cy="1590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13635D-9F04-4E7F-9174-2E7099D9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506984"/>
            <a:ext cx="25527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21420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- 6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E5E1DF-4B2F-46A0-9DD8-D179D0CE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204912"/>
            <a:ext cx="64674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36836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- 7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881E4E-F82E-4D09-A3BA-59A8D52E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6" y="1328737"/>
            <a:ext cx="3943350" cy="1628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DD0F25-5FE3-4B37-88DA-E1E61084E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267609"/>
            <a:ext cx="26098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05689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</a:p>
          <a:p>
            <a:pPr lvl="1"/>
            <a:r>
              <a:rPr lang="en-US" altLang="ko-KR" dirty="0"/>
              <a:t>Harris corner</a:t>
            </a:r>
          </a:p>
          <a:p>
            <a:pPr lvl="1"/>
            <a:r>
              <a:rPr lang="en-US" altLang="ko-KR" dirty="0"/>
              <a:t>SIFT</a:t>
            </a:r>
          </a:p>
          <a:p>
            <a:pPr lvl="1"/>
            <a:r>
              <a:rPr lang="en-US" altLang="ko-KR" dirty="0"/>
              <a:t>SURF</a:t>
            </a:r>
          </a:p>
          <a:p>
            <a:pPr lvl="1"/>
            <a:r>
              <a:rPr lang="en-US" altLang="ko-KR" dirty="0"/>
              <a:t>FAST</a:t>
            </a:r>
          </a:p>
          <a:p>
            <a:endParaRPr lang="en-US" altLang="ko-KR" dirty="0"/>
          </a:p>
          <a:p>
            <a:r>
              <a:rPr lang="en-US" altLang="ko-KR" dirty="0"/>
              <a:t>Face detection</a:t>
            </a:r>
          </a:p>
          <a:p>
            <a:pPr lvl="1"/>
            <a:r>
              <a:rPr lang="en-US" altLang="ko-KR" dirty="0" err="1"/>
              <a:t>Haar</a:t>
            </a:r>
            <a:r>
              <a:rPr lang="en-US" altLang="ko-KR" dirty="0"/>
              <a:t>-Cascade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 err="1"/>
              <a:t>특징점</a:t>
            </a:r>
            <a:r>
              <a:rPr lang="ko-KR" altLang="en-US" dirty="0"/>
              <a:t> 알고리즘 실습</a:t>
            </a:r>
            <a:r>
              <a:rPr lang="en-US" altLang="ko-KR" dirty="0"/>
              <a:t> </a:t>
            </a:r>
            <a:r>
              <a:rPr lang="ko-KR" altLang="en-US" dirty="0"/>
              <a:t>및 결과 비교</a:t>
            </a:r>
            <a:endParaRPr lang="en-US" altLang="ko-KR" dirty="0"/>
          </a:p>
          <a:p>
            <a:pPr lvl="1"/>
            <a:r>
              <a:rPr lang="ko-KR" altLang="en-US" dirty="0"/>
              <a:t>얼굴 검출 알고리즘 실습</a:t>
            </a:r>
            <a:endParaRPr lang="en-US" altLang="ko-KR" dirty="0"/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ECAEDB-4AFA-4A82-8531-A8A086C8F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- 8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4CD855-5DE4-48C4-8835-C0AAD254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74" y="1233487"/>
            <a:ext cx="56673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5479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- 9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6FDAE9-D4BF-44FE-A373-BDCB9CDE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84784"/>
            <a:ext cx="5210175" cy="1409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6D585C-10AB-48AA-AD67-3C66AB5C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1484784"/>
            <a:ext cx="2600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28960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- 10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D670F2-37DE-4351-AB3A-8DB38190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9" y="1340768"/>
            <a:ext cx="4762500" cy="4619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102B6D-820B-423A-A65B-39A0D7C7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391512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38862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- 11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09FA2-49F6-4160-A1D7-FC760027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43012"/>
            <a:ext cx="5924550" cy="505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7404F8-5474-46BA-972F-F24C0072F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206" y="4509120"/>
            <a:ext cx="2650790" cy="15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3912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- 12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A3E542-0F79-480E-AD6F-882424C4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500187"/>
            <a:ext cx="4438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0159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- 13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A78A2B-D1FB-4B72-A934-E807F358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36576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666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detection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특징점</a:t>
            </a:r>
            <a:endParaRPr lang="en-US" altLang="ko-KR" dirty="0"/>
          </a:p>
          <a:p>
            <a:pPr lvl="1"/>
            <a:r>
              <a:rPr lang="ko-KR" altLang="en-US" dirty="0"/>
              <a:t>영상에서 특징이 될만한 지점</a:t>
            </a:r>
            <a:endParaRPr lang="en-US" altLang="ko-KR" dirty="0"/>
          </a:p>
          <a:p>
            <a:pPr lvl="1"/>
            <a:r>
              <a:rPr lang="ko-KR" altLang="en-US" dirty="0"/>
              <a:t>영상의 중요한 정보를 포함하고 있는 지점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물체를 추적하거나 인식할 때</a:t>
            </a:r>
            <a:endParaRPr lang="en-US" altLang="ko-KR" dirty="0"/>
          </a:p>
          <a:p>
            <a:r>
              <a:rPr lang="ko-KR" altLang="en-US" dirty="0"/>
              <a:t>영상과 영상을 매칭할 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C35A2-9981-4A2F-98AC-CD40B8E339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686588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detection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좋은 </a:t>
            </a:r>
            <a:r>
              <a:rPr lang="ko-KR" altLang="en-US" dirty="0" err="1"/>
              <a:t>특징점의</a:t>
            </a:r>
            <a:r>
              <a:rPr lang="ko-KR" altLang="en-US" dirty="0"/>
              <a:t> 조건</a:t>
            </a:r>
            <a:endParaRPr lang="en-US" altLang="ko-KR" dirty="0"/>
          </a:p>
          <a:p>
            <a:pPr lvl="1"/>
            <a:r>
              <a:rPr lang="ko-KR" altLang="en-US" dirty="0"/>
              <a:t>물체의 형태나 크기</a:t>
            </a:r>
            <a:r>
              <a:rPr lang="en-US" altLang="ko-KR" dirty="0"/>
              <a:t>, </a:t>
            </a:r>
            <a:r>
              <a:rPr lang="ko-KR" altLang="en-US" dirty="0"/>
              <a:t>위치가 변해도 쉽게 식별이 가능할 것</a:t>
            </a:r>
            <a:endParaRPr lang="en-US" altLang="ko-KR" dirty="0"/>
          </a:p>
          <a:p>
            <a:pPr lvl="1"/>
            <a:r>
              <a:rPr lang="ko-KR" altLang="en-US" dirty="0"/>
              <a:t>카메라의 시점</a:t>
            </a:r>
            <a:r>
              <a:rPr lang="en-US" altLang="ko-KR" dirty="0"/>
              <a:t>, </a:t>
            </a:r>
            <a:r>
              <a:rPr lang="ko-KR" altLang="en-US" dirty="0"/>
              <a:t>조명이 변해도 쉽게 찾아낼 수 있을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ko-KR" altLang="en-US" dirty="0" err="1"/>
              <a:t>특징점</a:t>
            </a:r>
            <a:r>
              <a:rPr lang="ko-KR" altLang="en-US" dirty="0"/>
              <a:t> 검출 알고리즘</a:t>
            </a:r>
            <a:endParaRPr lang="en-US" altLang="ko-KR" dirty="0"/>
          </a:p>
          <a:p>
            <a:pPr lvl="1"/>
            <a:r>
              <a:rPr lang="en-US" altLang="ko-KR" dirty="0"/>
              <a:t>Harris Corner</a:t>
            </a:r>
          </a:p>
          <a:p>
            <a:pPr lvl="1"/>
            <a:r>
              <a:rPr lang="en-US" altLang="ko-KR" dirty="0"/>
              <a:t>SIFT</a:t>
            </a:r>
          </a:p>
          <a:p>
            <a:pPr lvl="1"/>
            <a:r>
              <a:rPr lang="en-US" altLang="ko-KR" dirty="0"/>
              <a:t>SURF</a:t>
            </a:r>
          </a:p>
          <a:p>
            <a:pPr lvl="1"/>
            <a:r>
              <a:rPr lang="en-US" altLang="ko-KR" dirty="0"/>
              <a:t>FAST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DF554-6B26-4CC9-83B0-1631EC013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71225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detection (Harris corner)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340768"/>
            <a:ext cx="8153400" cy="4800600"/>
          </a:xfrm>
        </p:spPr>
        <p:txBody>
          <a:bodyPr/>
          <a:lstStyle/>
          <a:p>
            <a:r>
              <a:rPr lang="ko-KR" altLang="en-US" dirty="0"/>
              <a:t>영상에서 코너를 찾는 알고리즘</a:t>
            </a:r>
            <a:endParaRPr lang="en-US" altLang="ko-KR" dirty="0"/>
          </a:p>
          <a:p>
            <a:pPr lvl="1"/>
            <a:r>
              <a:rPr lang="ko-KR" altLang="en-US" dirty="0"/>
              <a:t>작은 윈도우를 여러 방향으로 이동시켰을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방향으로 큰 변화가 있는 곳을 코너로 정의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DF554-6B26-4CC9-83B0-1631EC013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/21</a:t>
            </a:r>
            <a:endParaRPr lang="en-US" altLang="ko-KR" dirty="0"/>
          </a:p>
        </p:txBody>
      </p:sp>
      <p:pic>
        <p:nvPicPr>
          <p:cNvPr id="1026" name="Picture 2" descr="harris corner flat edge cornerì ëí ì´ë¯¸ì§ ê²ìê²°ê³¼">
            <a:extLst>
              <a:ext uri="{FF2B5EF4-FFF2-40B4-BE49-F238E27FC236}">
                <a16:creationId xmlns:a16="http://schemas.microsoft.com/office/drawing/2014/main" id="{CCA389A2-5CFE-4A1C-9AEC-C18387D0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80" y="2780928"/>
            <a:ext cx="4997239" cy="228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07372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detection (SIFT)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340768"/>
            <a:ext cx="8153400" cy="4800600"/>
          </a:xfrm>
        </p:spPr>
        <p:txBody>
          <a:bodyPr/>
          <a:lstStyle/>
          <a:p>
            <a:r>
              <a:rPr lang="en-US" altLang="ko-KR" dirty="0"/>
              <a:t>Scale-Invariant Feature Transform</a:t>
            </a:r>
          </a:p>
          <a:p>
            <a:pPr lvl="1"/>
            <a:r>
              <a:rPr lang="en-US" altLang="ko-KR" dirty="0"/>
              <a:t>DOG</a:t>
            </a:r>
            <a:r>
              <a:rPr lang="ko-KR" altLang="en-US" dirty="0" err="1"/>
              <a:t>맵의</a:t>
            </a:r>
            <a:r>
              <a:rPr lang="ko-KR" altLang="en-US" dirty="0"/>
              <a:t> 극점에서 극점을 검출</a:t>
            </a:r>
            <a:endParaRPr lang="en-US" altLang="ko-KR" dirty="0"/>
          </a:p>
          <a:p>
            <a:pPr lvl="1"/>
            <a:r>
              <a:rPr lang="ko-KR" altLang="en-US" dirty="0"/>
              <a:t>특징 기술자도 포함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DF554-6B26-4CC9-83B0-1631EC013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/21</a:t>
            </a:r>
            <a:endParaRPr lang="en-US" altLang="ko-KR" dirty="0"/>
          </a:p>
        </p:txBody>
      </p:sp>
      <p:pic>
        <p:nvPicPr>
          <p:cNvPr id="6" name="Picture 2" descr="F:\한양\발표\고양이\cv_ch04\189.png">
            <a:extLst>
              <a:ext uri="{FF2B5EF4-FFF2-40B4-BE49-F238E27FC236}">
                <a16:creationId xmlns:a16="http://schemas.microsoft.com/office/drawing/2014/main" id="{B10580A3-A310-46B3-A1D7-FFEDA8EE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84784"/>
            <a:ext cx="3028706" cy="43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:\한양\발표\고양이\cv_ch04\191.png">
            <a:extLst>
              <a:ext uri="{FF2B5EF4-FFF2-40B4-BE49-F238E27FC236}">
                <a16:creationId xmlns:a16="http://schemas.microsoft.com/office/drawing/2014/main" id="{7C64967A-CAB4-4FA3-BE6F-56DD5B2C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5364783" cy="208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84485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detection (SURF)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153400" cy="4800600"/>
              </a:xfrm>
            </p:spPr>
            <p:txBody>
              <a:bodyPr/>
              <a:lstStyle/>
              <a:p>
                <a:r>
                  <a:rPr lang="en-US" altLang="ko-KR" dirty="0"/>
                  <a:t>Speed-Up Robust Features</a:t>
                </a:r>
              </a:p>
              <a:p>
                <a:pPr lvl="1"/>
                <a:r>
                  <a:rPr lang="en-US" altLang="ko-KR" dirty="0"/>
                  <a:t>SIFT </a:t>
                </a:r>
                <a:r>
                  <a:rPr lang="ko-KR" altLang="en-US" dirty="0"/>
                  <a:t>이후에 속도를 개선할 목적으로 만들어짐</a:t>
                </a:r>
              </a:p>
              <a:p>
                <a:pPr lvl="2"/>
                <a:r>
                  <a:rPr lang="en-US" altLang="ko-KR" dirty="0"/>
                  <a:t>800×640 </a:t>
                </a:r>
                <a:r>
                  <a:rPr lang="ko-KR" altLang="en-US" dirty="0"/>
                  <a:t>영상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/>
                  <a:t>SURF : 70</a:t>
                </a:r>
                <a:r>
                  <a:rPr lang="ko-KR" altLang="en-US" dirty="0"/>
                  <a:t>𝑚𝑠</a:t>
                </a:r>
                <a:r>
                  <a:rPr lang="en-US" altLang="ko-KR" dirty="0"/>
                  <a:t>,  SIFT : 400</a:t>
                </a:r>
                <a:r>
                  <a:rPr lang="ko-KR" altLang="en-US" dirty="0"/>
                  <a:t>𝑚𝑠 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검출 성능은 비슷함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 err="1"/>
                  <a:t>헤시안</a:t>
                </a:r>
                <a:r>
                  <a:rPr lang="ko-KR" altLang="en-US" dirty="0"/>
                  <a:t> 행렬식에 바탕을 둠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행렬식을 빠르게 계산하기 위해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𝒚𝒚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𝒙𝒙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ko-KR" altLang="en-US" dirty="0"/>
                  <a:t>를 근사화 후 적분영상을 이용해 계산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90°</a:t>
                </a:r>
                <a:r>
                  <a:rPr lang="ko-KR" altLang="en-US" dirty="0"/>
                  <a:t>회전</a:t>
                </a:r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153400" cy="4800600"/>
              </a:xfrm>
              <a:blipFill>
                <a:blip r:embed="rId2"/>
                <a:stretch>
                  <a:fillRect l="-299" t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DF554-6B26-4CC9-83B0-1631EC013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/21</a:t>
            </a:r>
            <a:endParaRPr lang="en-US" altLang="ko-KR" dirty="0"/>
          </a:p>
        </p:txBody>
      </p:sp>
      <p:pic>
        <p:nvPicPr>
          <p:cNvPr id="8" name="Picture 2" descr="F:\한양\발표\고양이\cv_ch04\193a.png">
            <a:extLst>
              <a:ext uri="{FF2B5EF4-FFF2-40B4-BE49-F238E27FC236}">
                <a16:creationId xmlns:a16="http://schemas.microsoft.com/office/drawing/2014/main" id="{144FA7C8-0D6D-4FBE-87F2-0EA062DB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6" y="4005064"/>
            <a:ext cx="6035674" cy="199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55564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detection (SURF)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340768"/>
            <a:ext cx="8153400" cy="4800600"/>
          </a:xfrm>
        </p:spPr>
        <p:txBody>
          <a:bodyPr/>
          <a:lstStyle/>
          <a:p>
            <a:r>
              <a:rPr lang="en-US" altLang="ko-KR" dirty="0"/>
              <a:t>Speed-Up Robust Features</a:t>
            </a:r>
          </a:p>
          <a:p>
            <a:pPr lvl="1"/>
            <a:r>
              <a:rPr lang="ko-KR" altLang="en-US" dirty="0"/>
              <a:t>빠른 계산을 위해 적분영상 사용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DF554-6B26-4CC9-83B0-1631EC013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/21</a:t>
            </a:r>
            <a:endParaRPr lang="en-US" altLang="ko-K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D0A054F-25A2-4B74-97A5-37B1A3D7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72239"/>
            <a:ext cx="2670009" cy="141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8F0870B-3D6D-4143-A9C4-29E0BE2D8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4" y="4303663"/>
            <a:ext cx="4896646" cy="166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BB2A63-6EED-49F9-8A2F-AB07DB61D7A4}"/>
              </a:ext>
            </a:extLst>
          </p:cNvPr>
          <p:cNvSpPr/>
          <p:nvPr/>
        </p:nvSpPr>
        <p:spPr>
          <a:xfrm>
            <a:off x="445503" y="434259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u="none" dirty="0">
                <a:latin typeface="+mn-ea"/>
              </a:rPr>
              <a:t>(1) = A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u="none" dirty="0">
                <a:latin typeface="+mn-ea"/>
              </a:rPr>
              <a:t>(2) = A+B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u="none" dirty="0">
                <a:latin typeface="+mn-ea"/>
              </a:rPr>
              <a:t>(3) = A+C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u="none" dirty="0">
                <a:latin typeface="+mn-ea"/>
              </a:rPr>
              <a:t>(4) = A+B+C+D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u="none" dirty="0">
              <a:latin typeface="+mn-ea"/>
            </a:endParaRP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u="none" dirty="0">
                <a:latin typeface="+mn-ea"/>
              </a:rPr>
              <a:t>D = 4-(2+3)+1</a:t>
            </a:r>
          </a:p>
        </p:txBody>
      </p:sp>
    </p:spTree>
    <p:extLst>
      <p:ext uri="{BB962C8B-B14F-4D97-AF65-F5344CB8AC3E}">
        <p14:creationId xmlns:p14="http://schemas.microsoft.com/office/powerpoint/2010/main" val="3112679458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detection (SURF)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340768"/>
            <a:ext cx="8153400" cy="4800600"/>
          </a:xfrm>
        </p:spPr>
        <p:txBody>
          <a:bodyPr/>
          <a:lstStyle/>
          <a:p>
            <a:r>
              <a:rPr lang="en-US" altLang="ko-KR" dirty="0"/>
              <a:t>Speed-Up Robust Features</a:t>
            </a:r>
          </a:p>
          <a:p>
            <a:pPr lvl="1"/>
            <a:r>
              <a:rPr lang="ko-KR" altLang="en-US" dirty="0"/>
              <a:t>원본 영상을 그대로 둔 채 </a:t>
            </a:r>
            <a:r>
              <a:rPr lang="ko-KR" altLang="en-US" dirty="0" err="1"/>
              <a:t>근사화한</a:t>
            </a:r>
            <a:r>
              <a:rPr lang="ko-KR" altLang="en-US" dirty="0"/>
              <a:t> 마스크의 크기를 조절하여 </a:t>
            </a:r>
            <a:br>
              <a:rPr lang="en-US" altLang="ko-KR" dirty="0"/>
            </a:br>
            <a:r>
              <a:rPr lang="ko-KR" altLang="en-US" dirty="0"/>
              <a:t>스케일 공간을 구축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DF554-6B26-4CC9-83B0-1631EC013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/21</a:t>
            </a:r>
            <a:endParaRPr lang="en-US" altLang="ko-KR" dirty="0"/>
          </a:p>
        </p:txBody>
      </p:sp>
      <p:pic>
        <p:nvPicPr>
          <p:cNvPr id="8" name="Picture 2" descr="F:\한양\발표\고양이\cv_ch04\193b.png">
            <a:extLst>
              <a:ext uri="{FF2B5EF4-FFF2-40B4-BE49-F238E27FC236}">
                <a16:creationId xmlns:a16="http://schemas.microsoft.com/office/drawing/2014/main" id="{489CB406-DB0D-4B85-84F8-08C52AF6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01994"/>
            <a:ext cx="4750168" cy="13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75097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신입생세미나">
  <a:themeElements>
    <a:clrScheme name="신입생세미나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신입생세미나">
      <a:majorFont>
        <a:latin typeface="Arial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신입생세미나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Settings\ICE\바탕 화면\신입생세미나.pot</Template>
  <TotalTime>10694</TotalTime>
  <Words>525</Words>
  <Application>Microsoft Office PowerPoint</Application>
  <PresentationFormat>화면 슬라이드 쇼(4:3)</PresentationFormat>
  <Paragraphs>132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Arial</vt:lpstr>
      <vt:lpstr>Arial Black</vt:lpstr>
      <vt:lpstr>Cambria Math</vt:lpstr>
      <vt:lpstr>Times New Roman</vt:lpstr>
      <vt:lpstr>Wingdings</vt:lpstr>
      <vt:lpstr>신입생세미나</vt:lpstr>
      <vt:lpstr>멀티미디어정보처리 실습 #5</vt:lpstr>
      <vt:lpstr>목차</vt:lpstr>
      <vt:lpstr>Feature detection</vt:lpstr>
      <vt:lpstr>Feature detection</vt:lpstr>
      <vt:lpstr>Feature detection (Harris corner)</vt:lpstr>
      <vt:lpstr>Feature detection (SIFT)</vt:lpstr>
      <vt:lpstr>Feature detection (SURF)</vt:lpstr>
      <vt:lpstr>Feature detection (SURF)</vt:lpstr>
      <vt:lpstr>Feature detection (SURF)</vt:lpstr>
      <vt:lpstr>Feature detection (FAST)</vt:lpstr>
      <vt:lpstr>Feature detection (FAST)</vt:lpstr>
      <vt:lpstr>Face detection</vt:lpstr>
      <vt:lpstr>실습 - 1</vt:lpstr>
      <vt:lpstr>실습 - 2</vt:lpstr>
      <vt:lpstr>실습 - 3</vt:lpstr>
      <vt:lpstr>실습 - 4</vt:lpstr>
      <vt:lpstr>실습 - 5</vt:lpstr>
      <vt:lpstr>실습 - 6</vt:lpstr>
      <vt:lpstr>실습 - 7</vt:lpstr>
      <vt:lpstr>실습 - 8</vt:lpstr>
      <vt:lpstr>실습 - 9</vt:lpstr>
      <vt:lpstr>실습 - 10</vt:lpstr>
      <vt:lpstr>실습 - 11</vt:lpstr>
      <vt:lpstr>실습 - 12</vt:lpstr>
      <vt:lpstr>실습 - 13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정보처리</dc:title>
  <dc:creator>ICE</dc:creator>
  <cp:lastModifiedBy>cyc</cp:lastModifiedBy>
  <cp:revision>273</cp:revision>
  <dcterms:created xsi:type="dcterms:W3CDTF">2007-02-28T01:30:25Z</dcterms:created>
  <dcterms:modified xsi:type="dcterms:W3CDTF">2019-04-18T05:29:54Z</dcterms:modified>
</cp:coreProperties>
</file>