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78" r:id="rId4"/>
    <p:sldId id="424" r:id="rId5"/>
    <p:sldId id="422" r:id="rId6"/>
    <p:sldId id="423" r:id="rId7"/>
    <p:sldId id="337" r:id="rId8"/>
    <p:sldId id="410" r:id="rId9"/>
    <p:sldId id="425" r:id="rId10"/>
    <p:sldId id="426" r:id="rId11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2" autoAdjust="0"/>
    <p:restoredTop sz="81808" autoAdjust="0"/>
  </p:normalViewPr>
  <p:slideViewPr>
    <p:cSldViewPr>
      <p:cViewPr varScale="1">
        <p:scale>
          <a:sx n="90" d="100"/>
          <a:sy n="90" d="100"/>
        </p:scale>
        <p:origin x="15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60CB5FE-A2AF-497D-9AB6-17D805C84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74CED1-B098-4A9E-B9B7-27A995FCE1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7AD7-7A0A-4D24-9F51-F8876AF4DF00}" type="datetimeFigureOut">
              <a:rPr lang="ko-KR" altLang="en-US" smtClean="0"/>
              <a:t>2019-05-08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97F4A-1900-4C1A-9A63-140D8A49E1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59C01-E2F4-4209-9101-5D7CDCD3DB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98AF6-56E2-46FF-B424-9A511E284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65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7187DE-DEBF-4423-84BB-5F44717BA7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841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6405BB-CF97-41EC-8D98-98E66045A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7187DE-DEBF-4423-84BB-5F44717BA7BB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609600" y="1600200"/>
            <a:ext cx="7772400" cy="1752600"/>
            <a:chOff x="792" y="1872"/>
            <a:chExt cx="4176" cy="528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034"/>
          <p:cNvSpPr>
            <a:spLocks noChangeArrowheads="1"/>
          </p:cNvSpPr>
          <p:nvPr/>
        </p:nvSpPr>
        <p:spPr bwMode="white">
          <a:xfrm>
            <a:off x="5410200" y="228600"/>
            <a:ext cx="3340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1800" b="1" i="1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11" name="Picture 1035" descr="D:\문서자료\문서자료(교수님)\한양대학교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45263"/>
            <a:ext cx="9144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36"/>
          <p:cNvSpPr>
            <a:spLocks noChangeArrowheads="1"/>
          </p:cNvSpPr>
          <p:nvPr/>
        </p:nvSpPr>
        <p:spPr bwMode="white">
          <a:xfrm>
            <a:off x="3048000" y="6553200"/>
            <a:ext cx="411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1200" i="1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7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600200" y="1752600"/>
            <a:ext cx="5943600" cy="1295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880680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Vision &amp; Pattern Recognition Lab.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/10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915850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ltGray">
          <a:xfrm>
            <a:off x="533400" y="1009650"/>
            <a:ext cx="7239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grayWhite">
          <a:xfrm>
            <a:off x="2895600" y="6553200"/>
            <a:ext cx="419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i="1" u="none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Computer Vision &amp; Pattern Recognition Lab.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F203E7-21DB-452C-8FE1-04707283EDB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/10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b="1"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white">
          <a:xfrm>
            <a:off x="7734300" y="6096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 b="1" u="none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7" name="Picture 13" descr="D:\문서자료\문서자료(교수님)\한양대학교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45263"/>
            <a:ext cx="9144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</p:sldLayoutIdLst>
  <p:transition>
    <p:wipe dir="d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cho@visionlab.or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ghan@visionlab.or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il.cs.washington.edu/projects/wakeu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asa.gov/mission_pages/msl/index.html" TargetMode="Externa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tensorflowkorea.gitbooks.io/tensorflow-kr/conten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멀티미디어정보처리</a:t>
            </a:r>
            <a:br>
              <a:rPr lang="ko-KR" altLang="en-US" dirty="0"/>
            </a:br>
            <a:r>
              <a:rPr lang="ko-KR" altLang="en-US" dirty="0"/>
              <a:t>실습 </a:t>
            </a:r>
            <a:r>
              <a:rPr lang="en-US" altLang="ko-KR" dirty="0"/>
              <a:t>#6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6800" y="4292600"/>
            <a:ext cx="731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ko-KR" altLang="en-US" u="none" kern="0" dirty="0" err="1">
                <a:latin typeface="+mn-lt"/>
                <a:ea typeface="+mn-ea"/>
              </a:rPr>
              <a:t>조용채</a:t>
            </a:r>
            <a:r>
              <a:rPr lang="en-US" altLang="ko-KR" b="1" u="none" kern="0" dirty="0">
                <a:latin typeface="+mn-lt"/>
                <a:ea typeface="+mn-ea"/>
              </a:rPr>
              <a:t>(</a:t>
            </a:r>
            <a:r>
              <a:rPr lang="en-US" altLang="ko-KR" b="1" u="none" kern="0" dirty="0">
                <a:latin typeface="+mn-lt"/>
                <a:ea typeface="+mn-ea"/>
                <a:hlinkClick r:id="rId3"/>
              </a:rPr>
              <a:t> yccho@visionlab.or.kr</a:t>
            </a:r>
            <a:r>
              <a:rPr lang="en-US" altLang="ko-KR" b="1" u="none" kern="0" dirty="0">
                <a:latin typeface="+mn-lt"/>
                <a:ea typeface="+mn-ea"/>
              </a:rPr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ko-KR" altLang="en-US" u="none" kern="0" dirty="0">
                <a:latin typeface="+mn-lt"/>
                <a:ea typeface="+mn-ea"/>
              </a:rPr>
              <a:t>한정훈</a:t>
            </a:r>
            <a:r>
              <a:rPr lang="en-US" altLang="ko-KR" b="1" u="none" kern="0" dirty="0">
                <a:latin typeface="+mn-lt"/>
                <a:ea typeface="+mn-ea"/>
              </a:rPr>
              <a:t>(</a:t>
            </a:r>
            <a:r>
              <a:rPr lang="en-US" altLang="ko-KR" b="1" u="none" kern="0" dirty="0">
                <a:latin typeface="+mn-lt"/>
                <a:ea typeface="+mn-ea"/>
                <a:hlinkClick r:id="rId4"/>
              </a:rPr>
              <a:t>bghan@visionlab.or.kr</a:t>
            </a:r>
            <a:r>
              <a:rPr lang="en-US" altLang="ko-KR" b="1" u="none" kern="0" dirty="0">
                <a:latin typeface="+mn-lt"/>
                <a:ea typeface="+mn-ea"/>
              </a:rPr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ko-KR" b="1" u="none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- 4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5386CA6-48AE-4D42-AE6D-40295F439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800600"/>
          </a:xfrm>
        </p:spPr>
        <p:txBody>
          <a:bodyPr/>
          <a:lstStyle/>
          <a:p>
            <a:r>
              <a:rPr lang="ko-KR" altLang="en-US" dirty="0" err="1"/>
              <a:t>텐서보드</a:t>
            </a:r>
            <a:r>
              <a:rPr lang="ko-KR" altLang="en-US" dirty="0"/>
              <a:t> 확인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tensorboard</a:t>
            </a:r>
            <a:r>
              <a:rPr lang="en-US" altLang="ko-KR" dirty="0">
                <a:solidFill>
                  <a:srgbClr val="FF0000"/>
                </a:solidFill>
              </a:rPr>
              <a:t> --</a:t>
            </a:r>
            <a:r>
              <a:rPr lang="en-US" altLang="ko-KR" dirty="0" err="1">
                <a:solidFill>
                  <a:srgbClr val="FF0000"/>
                </a:solidFill>
              </a:rPr>
              <a:t>logdir</a:t>
            </a:r>
            <a:r>
              <a:rPr lang="en-US" altLang="ko-KR" dirty="0">
                <a:solidFill>
                  <a:srgbClr val="FF0000"/>
                </a:solidFill>
              </a:rPr>
              <a:t>=</a:t>
            </a:r>
            <a:r>
              <a:rPr lang="en-US" altLang="ko-KR" u="sng" dirty="0">
                <a:solidFill>
                  <a:srgbClr val="FF0000"/>
                </a:solidFill>
              </a:rPr>
              <a:t>log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(</a:t>
            </a:r>
            <a:r>
              <a:rPr lang="ko-KR" altLang="en-US" dirty="0"/>
              <a:t>알맞은 경로를 입력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url</a:t>
            </a:r>
            <a:r>
              <a:rPr lang="ko-KR" altLang="en-US" dirty="0"/>
              <a:t> 확인후에</a:t>
            </a:r>
            <a:r>
              <a:rPr lang="en-US" altLang="ko-KR" dirty="0"/>
              <a:t>, </a:t>
            </a:r>
            <a:r>
              <a:rPr lang="ko-KR" altLang="en-US" dirty="0"/>
              <a:t>브라우저를 통해 접속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FC297F-4DA2-4E2F-BED6-028972A9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14" y="2099184"/>
            <a:ext cx="5472608" cy="257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119482-2A8C-40BB-AD86-9D399AA8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914" y="2762257"/>
            <a:ext cx="5263438" cy="2179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B5398D-F8A6-471B-A168-9F71D7811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914" y="3113801"/>
            <a:ext cx="6038398" cy="3282283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A26927D-E68B-4263-A140-D143722B1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/10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7367310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  <a:p>
            <a:pPr lvl="1"/>
            <a:r>
              <a:rPr lang="ko-KR" altLang="en-US" dirty="0"/>
              <a:t>컴퓨터 비전과 </a:t>
            </a:r>
            <a:r>
              <a:rPr lang="ko-KR" altLang="en-US" dirty="0" err="1"/>
              <a:t>머신러닝</a:t>
            </a:r>
            <a:endParaRPr lang="en-US" altLang="ko-KR" dirty="0"/>
          </a:p>
          <a:p>
            <a:pPr lvl="1"/>
            <a:r>
              <a:rPr lang="ko-KR" altLang="en-US" dirty="0" err="1"/>
              <a:t>텐서플로우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 err="1"/>
              <a:t>텐서플로우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ko-KR" altLang="en-US" dirty="0"/>
              <a:t>간단한 계산 예제</a:t>
            </a:r>
            <a:endParaRPr lang="en-US" altLang="ko-KR" dirty="0"/>
          </a:p>
        </p:txBody>
      </p:sp>
      <p:sp>
        <p:nvSpPr>
          <p:cNvPr id="410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8A28CB-F7B0-4AEE-BB83-76A66280A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/10</a:t>
            </a:r>
            <a:endParaRPr lang="en-US" altLang="ko-KR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비전</a:t>
            </a:r>
            <a:endParaRPr lang="en-US" altLang="ko-KR" dirty="0"/>
          </a:p>
          <a:p>
            <a:pPr lvl="1"/>
            <a:r>
              <a:rPr lang="ko-KR" altLang="en-US" dirty="0"/>
              <a:t>기계의 시각에 해당하는 부분을 연구하는 분야</a:t>
            </a:r>
            <a:endParaRPr lang="en-US" altLang="ko-KR" dirty="0"/>
          </a:p>
          <a:p>
            <a:pPr lvl="1"/>
            <a:r>
              <a:rPr lang="ko-KR" altLang="en-US" dirty="0"/>
              <a:t>사람의 시각 시스템과 유사하게 기계가 영상을 이해하고</a:t>
            </a:r>
            <a:r>
              <a:rPr lang="en-US" altLang="ko-KR" dirty="0"/>
              <a:t>,</a:t>
            </a:r>
            <a:r>
              <a:rPr lang="ko-KR" altLang="en-US" dirty="0"/>
              <a:t> 의미를 해석</a:t>
            </a:r>
            <a:endParaRPr lang="en-US" altLang="ko-KR" dirty="0"/>
          </a:p>
          <a:p>
            <a:pPr lvl="1"/>
            <a:r>
              <a:rPr lang="ko-KR" altLang="en-US" dirty="0"/>
              <a:t>인공지능과 함께 발전</a:t>
            </a:r>
            <a:endParaRPr lang="en-US" altLang="ko-KR" dirty="0"/>
          </a:p>
          <a:p>
            <a:pPr lvl="2"/>
            <a:r>
              <a:rPr lang="ko-KR" altLang="en-US" dirty="0"/>
              <a:t>초기에는 사람과 유사한 성능을 목표로 연구</a:t>
            </a:r>
            <a:endParaRPr lang="en-US" altLang="ko-KR" dirty="0"/>
          </a:p>
          <a:p>
            <a:pPr lvl="2"/>
            <a:r>
              <a:rPr lang="ko-KR" altLang="en-US" dirty="0"/>
              <a:t>한계를 깨닫고 침체기를 거침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특수한 환경에서 특수한 임무를 수행하는 실용적인 목표로 전환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최근 </a:t>
            </a:r>
            <a:r>
              <a:rPr lang="ko-KR" altLang="en-US" dirty="0" err="1">
                <a:sym typeface="Wingdings" panose="05000000000000000000" pitchFamily="2" charset="2"/>
              </a:rPr>
              <a:t>딥러닝과</a:t>
            </a:r>
            <a:r>
              <a:rPr lang="ko-KR" altLang="en-US" dirty="0">
                <a:sym typeface="Wingdings" panose="05000000000000000000" pitchFamily="2" charset="2"/>
              </a:rPr>
              <a:t> 함께 빠르게 발전하고 있음</a:t>
            </a:r>
            <a:endParaRPr lang="en-US" altLang="ko-KR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53171F9F-7147-47B2-8D3E-6AAB347143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95600" y="6553200"/>
            <a:ext cx="419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E054A4-E672-41D4-BEFC-5E59B4B1B50E}"/>
              </a:ext>
            </a:extLst>
          </p:cNvPr>
          <p:cNvSpPr/>
          <p:nvPr/>
        </p:nvSpPr>
        <p:spPr>
          <a:xfrm>
            <a:off x="6171711" y="0"/>
            <a:ext cx="2972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000" u="none" dirty="0"/>
              <a:t>*</a:t>
            </a:r>
            <a:r>
              <a:rPr lang="ko-KR" altLang="en-US" sz="1000" u="none" dirty="0"/>
              <a:t>참조</a:t>
            </a:r>
            <a:r>
              <a:rPr lang="en-US" altLang="ko-KR" sz="1000" u="none" dirty="0"/>
              <a:t>: </a:t>
            </a:r>
            <a:r>
              <a:rPr lang="ko-KR" altLang="en-US" sz="1000" u="none" dirty="0" err="1"/>
              <a:t>오일석</a:t>
            </a:r>
            <a:r>
              <a:rPr lang="en-US" altLang="ko-KR" sz="1000" u="none" dirty="0"/>
              <a:t>, “</a:t>
            </a:r>
            <a:r>
              <a:rPr lang="ko-KR" altLang="en-US" sz="1000" u="none" dirty="0"/>
              <a:t>컴퓨터 비전</a:t>
            </a:r>
            <a:r>
              <a:rPr lang="en-US" altLang="ko-KR" sz="1000" u="none" dirty="0"/>
              <a:t>,” </a:t>
            </a:r>
            <a:r>
              <a:rPr lang="ko-KR" altLang="en-US" sz="1000" u="none" dirty="0" err="1"/>
              <a:t>한빛아카데미</a:t>
            </a:r>
            <a:r>
              <a:rPr lang="en-US" altLang="ko-KR" sz="1000" u="none" dirty="0"/>
              <a:t>, 2014</a:t>
            </a:r>
            <a:endParaRPr lang="ko-KR" altLang="en-US" sz="1000" u="none" dirty="0"/>
          </a:p>
        </p:txBody>
      </p:sp>
      <p:pic>
        <p:nvPicPr>
          <p:cNvPr id="3074" name="Picture 2" descr="deep learning recognition rate humanì ëí ì´ë¯¸ì§ ê²ìê²°ê³¼">
            <a:extLst>
              <a:ext uri="{FF2B5EF4-FFF2-40B4-BE49-F238E27FC236}">
                <a16:creationId xmlns:a16="http://schemas.microsoft.com/office/drawing/2014/main" id="{56812233-5FB9-4F08-9E82-ED8D5AEEF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11492"/>
            <a:ext cx="2442981" cy="251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6716CE6-EACD-4FE1-BECB-5C0C96628EF9}"/>
              </a:ext>
            </a:extLst>
          </p:cNvPr>
          <p:cNvSpPr/>
          <p:nvPr/>
        </p:nvSpPr>
        <p:spPr>
          <a:xfrm>
            <a:off x="4039756" y="5941367"/>
            <a:ext cx="2836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200" b="1" u="none" dirty="0"/>
              <a:t>그림 </a:t>
            </a:r>
            <a:r>
              <a:rPr lang="en-US" altLang="ko-KR" sz="1200" u="none" dirty="0"/>
              <a:t>: 15</a:t>
            </a:r>
            <a:r>
              <a:rPr lang="ko-KR" altLang="en-US" sz="1200" u="none" dirty="0"/>
              <a:t>년도 </a:t>
            </a:r>
            <a:r>
              <a:rPr lang="en-US" altLang="ko-KR" sz="1200" u="none" dirty="0"/>
              <a:t>ImageNet </a:t>
            </a:r>
            <a:r>
              <a:rPr lang="ko-KR" altLang="en-US" sz="1200" u="none" dirty="0"/>
              <a:t>대회에서부터</a:t>
            </a:r>
            <a:br>
              <a:rPr lang="en-US" altLang="ko-KR" sz="1200" u="none" dirty="0"/>
            </a:br>
            <a:r>
              <a:rPr lang="ko-KR" altLang="en-US" sz="1200" u="none" dirty="0"/>
              <a:t>사람의 인식능력을 뛰어넘음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9F35BE2-887E-41C4-A37B-60F0844365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/10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2686588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800600"/>
          </a:xfrm>
        </p:spPr>
        <p:txBody>
          <a:bodyPr/>
          <a:lstStyle/>
          <a:p>
            <a:r>
              <a:rPr lang="ko-KR" altLang="en-US" dirty="0"/>
              <a:t>컴퓨터 비전</a:t>
            </a:r>
            <a:endParaRPr lang="en-US" altLang="ko-KR" dirty="0"/>
          </a:p>
          <a:p>
            <a:pPr lvl="1"/>
            <a:r>
              <a:rPr lang="ko-KR" altLang="en-US" dirty="0" err="1"/>
              <a:t>딥러닝</a:t>
            </a:r>
            <a:r>
              <a:rPr lang="ko-KR" altLang="en-US" dirty="0"/>
              <a:t> 기반 방법들은 뛰어난 성능을 내고있으며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오락</a:t>
            </a:r>
            <a:r>
              <a:rPr lang="en-US" altLang="ko-KR" dirty="0"/>
              <a:t>, </a:t>
            </a:r>
            <a:r>
              <a:rPr lang="ko-KR" altLang="en-US" dirty="0"/>
              <a:t>산업</a:t>
            </a:r>
            <a:r>
              <a:rPr lang="en-US" altLang="ko-KR" dirty="0"/>
              <a:t>, </a:t>
            </a:r>
            <a:r>
              <a:rPr lang="ko-KR" altLang="en-US" dirty="0"/>
              <a:t>과학</a:t>
            </a:r>
            <a:r>
              <a:rPr lang="en-US" altLang="ko-KR" dirty="0"/>
              <a:t>, </a:t>
            </a:r>
            <a:r>
              <a:rPr lang="ko-KR" altLang="en-US" dirty="0"/>
              <a:t>군사 등 넓은 분야에서 사용되고 있음</a:t>
            </a:r>
            <a:endParaRPr lang="en-US" altLang="ko-KR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53171F9F-7147-47B2-8D3E-6AAB347143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95600" y="6553200"/>
            <a:ext cx="419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35437D-E50A-44AB-9680-A382EB20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56" y="2533196"/>
            <a:ext cx="2235840" cy="24482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2ACED6-452B-40CA-8DC2-DFC63007F7DB}"/>
              </a:ext>
            </a:extLst>
          </p:cNvPr>
          <p:cNvSpPr/>
          <p:nvPr/>
        </p:nvSpPr>
        <p:spPr>
          <a:xfrm>
            <a:off x="1083010" y="5024735"/>
            <a:ext cx="3102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sz="1400" b="1" u="none" dirty="0">
                <a:latin typeface="+mj-ea"/>
                <a:ea typeface="+mj-ea"/>
              </a:rPr>
              <a:t>Photo Wake-up 3D</a:t>
            </a:r>
            <a:br>
              <a:rPr lang="en-US" altLang="ko-KR" sz="1400" u="none" dirty="0">
                <a:latin typeface="+mj-ea"/>
                <a:ea typeface="+mj-ea"/>
              </a:rPr>
            </a:br>
            <a:r>
              <a:rPr lang="en-US" altLang="ko-KR" sz="1000" u="none" dirty="0">
                <a:solidFill>
                  <a:schemeClr val="bg2"/>
                </a:solidFill>
                <a:latin typeface="+mj-ea"/>
                <a:ea typeface="+mj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https://grail.cs.washington.edu/projects/wakeup</a:t>
            </a:r>
            <a:endParaRPr lang="ko-KR" altLang="en-US" sz="1000" u="none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pic>
        <p:nvPicPr>
          <p:cNvPr id="1028" name="Picture 4" descr="curiosity marsì ëí ì´ë¯¸ì§ ê²ìê²°ê³¼">
            <a:extLst>
              <a:ext uri="{FF2B5EF4-FFF2-40B4-BE49-F238E27FC236}">
                <a16:creationId xmlns:a16="http://schemas.microsoft.com/office/drawing/2014/main" id="{B0773852-62D4-4B7F-B8D9-B0F5FA682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533196"/>
            <a:ext cx="177807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8E75B0-977A-4DD2-AFB7-6970ADE8F7A5}"/>
              </a:ext>
            </a:extLst>
          </p:cNvPr>
          <p:cNvSpPr/>
          <p:nvPr/>
        </p:nvSpPr>
        <p:spPr>
          <a:xfrm>
            <a:off x="4357616" y="5024735"/>
            <a:ext cx="33794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sz="1400" b="1" u="none" dirty="0">
                <a:latin typeface="+mj-ea"/>
                <a:ea typeface="+mj-ea"/>
              </a:rPr>
              <a:t>화성 탐사로봇 </a:t>
            </a:r>
            <a:r>
              <a:rPr lang="en-US" altLang="ko-KR" sz="1400" b="1" u="none" dirty="0">
                <a:latin typeface="+mj-ea"/>
                <a:ea typeface="+mj-ea"/>
              </a:rPr>
              <a:t>Curiosity</a:t>
            </a:r>
            <a:br>
              <a:rPr lang="en-US" altLang="ko-KR" sz="1400" u="none" dirty="0">
                <a:latin typeface="+mj-ea"/>
                <a:ea typeface="+mj-ea"/>
              </a:rPr>
            </a:br>
            <a:r>
              <a:rPr lang="en-US" altLang="ko-KR" sz="1000" dirty="0">
                <a:solidFill>
                  <a:schemeClr val="bg2"/>
                </a:solidFill>
                <a:latin typeface="+mj-ea"/>
                <a:ea typeface="+mj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https://www.nasa.gov/mission_pages/msl/index.html</a:t>
            </a:r>
            <a:endParaRPr lang="ko-KR" altLang="en-US" sz="1000" u="none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40CC447-2F2F-4074-8DA2-A8E7056168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/10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9773990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텐서플로우</a:t>
            </a:r>
            <a:endParaRPr lang="en-US" altLang="ko-KR" dirty="0"/>
          </a:p>
          <a:p>
            <a:pPr lvl="1"/>
            <a:r>
              <a:rPr lang="ko-KR" altLang="en-US" dirty="0"/>
              <a:t>구글에서 공개한 오픈소스 기계학습 라이브러리</a:t>
            </a:r>
            <a:endParaRPr lang="en-US" altLang="ko-KR" dirty="0"/>
          </a:p>
          <a:p>
            <a:pPr lvl="1"/>
            <a:r>
              <a:rPr lang="ko-KR" altLang="en-US" dirty="0"/>
              <a:t>영상처리</a:t>
            </a:r>
            <a:r>
              <a:rPr lang="en-US" altLang="ko-KR" dirty="0"/>
              <a:t>, </a:t>
            </a:r>
            <a:r>
              <a:rPr lang="ko-KR" altLang="en-US" dirty="0"/>
              <a:t>수치계산</a:t>
            </a:r>
            <a:r>
              <a:rPr lang="en-US" altLang="ko-KR" dirty="0"/>
              <a:t>, </a:t>
            </a:r>
            <a:r>
              <a:rPr lang="ko-KR" altLang="en-US" dirty="0"/>
              <a:t>음성인식</a:t>
            </a:r>
            <a:r>
              <a:rPr lang="en-US" altLang="ko-KR" dirty="0"/>
              <a:t> </a:t>
            </a:r>
            <a:r>
              <a:rPr lang="ko-KR" altLang="en-US" dirty="0"/>
              <a:t>등 여러 분야에 활용됨</a:t>
            </a:r>
            <a:endParaRPr lang="en-US" altLang="ko-KR" dirty="0"/>
          </a:p>
          <a:p>
            <a:pPr lvl="1"/>
            <a:r>
              <a:rPr lang="ko-KR" altLang="en-US" dirty="0"/>
              <a:t>공식 사이트 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</a:t>
            </a:r>
            <a:endParaRPr lang="en-US" altLang="ko-KR" dirty="0">
              <a:solidFill>
                <a:schemeClr val="bg2"/>
              </a:solidFill>
            </a:endParaRPr>
          </a:p>
          <a:p>
            <a:pPr lvl="1"/>
            <a:r>
              <a:rPr lang="ko-KR" altLang="en-US" dirty="0"/>
              <a:t>공식 튜토리얼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https://www.tensorflow.org/tutorials</a:t>
            </a:r>
            <a:endParaRPr lang="en-US" altLang="ko-KR" dirty="0">
              <a:solidFill>
                <a:schemeClr val="bg2"/>
              </a:solidFill>
            </a:endParaRPr>
          </a:p>
          <a:p>
            <a:pPr lvl="1"/>
            <a:r>
              <a:rPr lang="ko-KR" altLang="en-US" dirty="0"/>
              <a:t>한글 번역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https://tensorflowkorea.gitbooks.io/tensorflow-kr/content/</a:t>
            </a:r>
            <a:endParaRPr lang="en-US" altLang="ko-KR" dirty="0">
              <a:solidFill>
                <a:schemeClr val="bg2"/>
              </a:solidFill>
            </a:endParaRPr>
          </a:p>
          <a:p>
            <a:endParaRPr lang="en-US" altLang="ko-KR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B82111D1-69C5-4346-9DDA-378135601A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95600" y="6553200"/>
            <a:ext cx="419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2050" name="Picture 2" descr="tensorflowì ëí ì´ë¯¸ì§ ê²ìê²°ê³¼">
            <a:extLst>
              <a:ext uri="{FF2B5EF4-FFF2-40B4-BE49-F238E27FC236}">
                <a16:creationId xmlns:a16="http://schemas.microsoft.com/office/drawing/2014/main" id="{AAC8C7E4-EE57-4B6D-B1B2-AE1296AF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16" y="3802199"/>
            <a:ext cx="2695168" cy="224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D2297F-40B8-4A11-860D-1CC9917DD0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/10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0271704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텐서플로우</a:t>
            </a:r>
            <a:endParaRPr lang="en-US" altLang="ko-KR" dirty="0"/>
          </a:p>
          <a:p>
            <a:pPr lvl="1"/>
            <a:r>
              <a:rPr lang="ko-KR" altLang="en-US" dirty="0"/>
              <a:t>그래프로 연산들을 정의</a:t>
            </a:r>
            <a:endParaRPr lang="en-US" altLang="ko-KR" dirty="0"/>
          </a:p>
          <a:p>
            <a:pPr lvl="1"/>
            <a:r>
              <a:rPr lang="en-US" altLang="ko-KR" dirty="0"/>
              <a:t>Placeholder</a:t>
            </a:r>
            <a:r>
              <a:rPr lang="ko-KR" altLang="en-US" dirty="0"/>
              <a:t>에 입력되는 값에 따라서 변수 또는 상수가 곱해져</a:t>
            </a:r>
            <a:br>
              <a:rPr lang="en-US" altLang="ko-KR" dirty="0"/>
            </a:br>
            <a:r>
              <a:rPr lang="ko-KR" altLang="en-US" dirty="0"/>
              <a:t>결과를 출력 </a:t>
            </a:r>
            <a:r>
              <a:rPr lang="en-US" altLang="ko-KR" dirty="0"/>
              <a:t>(</a:t>
            </a:r>
            <a:r>
              <a:rPr lang="en-US" altLang="ko-KR" dirty="0" err="1"/>
              <a:t>feed_dict</a:t>
            </a:r>
            <a:r>
              <a:rPr lang="ko-KR" altLang="en-US" dirty="0"/>
              <a:t>를 통해 입력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바닥글 개체 틀 3">
            <a:extLst>
              <a:ext uri="{FF2B5EF4-FFF2-40B4-BE49-F238E27FC236}">
                <a16:creationId xmlns:a16="http://schemas.microsoft.com/office/drawing/2014/main" id="{2674B75D-62D6-426D-992F-B7EA7E8926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95600" y="6553200"/>
            <a:ext cx="419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0B1132-8D6B-4BF8-ABB5-E920E55E7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90" t="6385" r="12390" b="8878"/>
          <a:stretch/>
        </p:blipFill>
        <p:spPr>
          <a:xfrm>
            <a:off x="6544515" y="2852936"/>
            <a:ext cx="1872208" cy="2448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94C00F2-95DE-4BF9-A119-6848E614EF84}"/>
              </a:ext>
            </a:extLst>
          </p:cNvPr>
          <p:cNvSpPr/>
          <p:nvPr/>
        </p:nvSpPr>
        <p:spPr bwMode="auto">
          <a:xfrm>
            <a:off x="5862176" y="3176972"/>
            <a:ext cx="576064" cy="504056"/>
          </a:xfrm>
          <a:prstGeom prst="rightArrow">
            <a:avLst/>
          </a:prstGeom>
          <a:solidFill>
            <a:schemeClr val="hlink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0429C1-1F83-414F-8179-3D540C4E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812" y="2852936"/>
            <a:ext cx="4402089" cy="1008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F87AF0-3E81-4ABF-9181-8D712AADE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13" y="4108512"/>
            <a:ext cx="2998488" cy="26707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AF68199-5A14-49B9-B3F8-AD028E5C7927}"/>
              </a:ext>
            </a:extLst>
          </p:cNvPr>
          <p:cNvCxnSpPr>
            <a:cxnSpLocks/>
          </p:cNvCxnSpPr>
          <p:nvPr/>
        </p:nvCxnSpPr>
        <p:spPr bwMode="auto">
          <a:xfrm>
            <a:off x="5220072" y="4317504"/>
            <a:ext cx="1512168" cy="69567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86BB2B57-8F0C-4A38-BEB3-73636DF41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/10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5791459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- 1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DEF2F5-201F-44DC-8132-061FE4AE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800600"/>
          </a:xfrm>
        </p:spPr>
        <p:txBody>
          <a:bodyPr/>
          <a:lstStyle/>
          <a:p>
            <a:r>
              <a:rPr lang="ko-KR" altLang="en-US" dirty="0" err="1"/>
              <a:t>텐서플로우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en-US" altLang="ko-KR" dirty="0" err="1"/>
              <a:t>conda</a:t>
            </a:r>
            <a:r>
              <a:rPr lang="en-US" altLang="ko-KR" dirty="0"/>
              <a:t> activate </a:t>
            </a:r>
            <a:r>
              <a:rPr lang="en-US" altLang="ko-KR" dirty="0">
                <a:solidFill>
                  <a:srgbClr val="FF0000"/>
                </a:solidFill>
              </a:rPr>
              <a:t>mip2019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conda</a:t>
            </a:r>
            <a:r>
              <a:rPr lang="en-US" altLang="ko-KR" dirty="0">
                <a:solidFill>
                  <a:srgbClr val="FF0000"/>
                </a:solidFill>
              </a:rPr>
              <a:t> install </a:t>
            </a:r>
            <a:r>
              <a:rPr lang="en-US" altLang="ko-KR" dirty="0" err="1">
                <a:solidFill>
                  <a:srgbClr val="FF0000"/>
                </a:solidFill>
              </a:rPr>
              <a:t>tensorflow</a:t>
            </a:r>
            <a:br>
              <a:rPr lang="en-US" altLang="ko-KR" dirty="0"/>
            </a:br>
            <a:r>
              <a:rPr lang="en-US" altLang="ko-KR" dirty="0"/>
              <a:t>(CPU  </a:t>
            </a:r>
            <a:r>
              <a:rPr lang="ko-KR" altLang="en-US" dirty="0"/>
              <a:t>버전</a:t>
            </a:r>
            <a:r>
              <a:rPr lang="en-US" altLang="ko-KR" dirty="0"/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D1578D-7F65-45B2-B84D-D31322C059CD}"/>
              </a:ext>
            </a:extLst>
          </p:cNvPr>
          <p:cNvSpPr/>
          <p:nvPr/>
        </p:nvSpPr>
        <p:spPr>
          <a:xfrm>
            <a:off x="4983760" y="2111523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buNone/>
            </a:pPr>
            <a:r>
              <a:rPr lang="en-US" altLang="ko-KR" sz="1200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ko-KR" altLang="en-US" sz="1200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적절한 성능의 </a:t>
            </a:r>
            <a:r>
              <a:rPr lang="en-US" altLang="ko-KR" sz="1200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GPU</a:t>
            </a:r>
            <a:r>
              <a:rPr lang="ko-KR" altLang="en-US" sz="1200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있는 경우</a:t>
            </a:r>
            <a:br>
              <a:rPr lang="en-US" altLang="ko-KR" sz="1200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u="none" dirty="0" err="1">
                <a:solidFill>
                  <a:srgbClr val="FF0000"/>
                </a:solidFill>
              </a:rPr>
              <a:t>conda</a:t>
            </a:r>
            <a:r>
              <a:rPr lang="en-US" altLang="ko-KR" sz="1200" u="none" dirty="0">
                <a:solidFill>
                  <a:srgbClr val="FF0000"/>
                </a:solidFill>
              </a:rPr>
              <a:t> install </a:t>
            </a:r>
            <a:r>
              <a:rPr lang="en-US" altLang="ko-KR" sz="1200" u="none" dirty="0" err="1">
                <a:solidFill>
                  <a:srgbClr val="FF0000"/>
                </a:solidFill>
              </a:rPr>
              <a:t>tensorflow-gpu</a:t>
            </a:r>
            <a:br>
              <a:rPr lang="en-US" altLang="ko-KR" sz="1200" u="none" dirty="0">
                <a:solidFill>
                  <a:srgbClr val="FF0000"/>
                </a:solidFill>
              </a:rPr>
            </a:br>
            <a:r>
              <a:rPr lang="en-US" altLang="ko-KR" sz="1200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(CUDA</a:t>
            </a:r>
            <a:r>
              <a:rPr lang="ko-KR" altLang="en-US" sz="1200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</a:t>
            </a:r>
            <a:r>
              <a:rPr lang="en-US" altLang="ko-KR" sz="1200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u="non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cudnn</a:t>
            </a:r>
            <a:r>
              <a:rPr lang="ko-KR" altLang="en-US" sz="1200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자동으로 설치됨</a:t>
            </a:r>
            <a:r>
              <a:rPr lang="en-US" altLang="ko-KR" sz="1200" u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1665AE-AE64-4F6A-B28B-7BF3E88C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770441"/>
            <a:ext cx="3888432" cy="235663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4D33BE-9833-41C8-ADDD-F4B2C07D7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/10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4618970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- 2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E7985E-FCB0-4A70-A61D-25C6F3A9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09662"/>
            <a:ext cx="4680520" cy="53946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A291A4-74ED-444B-B6A5-F812574428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/10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4704055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- 3</a:t>
            </a:r>
            <a:endParaRPr lang="ko-KR" altLang="en-US" dirty="0"/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E50337-B35D-4243-B256-3A856138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09662"/>
            <a:ext cx="4680520" cy="41041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96D84F-7083-434C-9898-CDDE3E9BEE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/10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6649361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신입생세미나">
  <a:themeElements>
    <a:clrScheme name="신입생세미나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신입생세미나">
      <a:majorFont>
        <a:latin typeface="Arial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lang="ko-KR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lang="ko-KR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신입생세미나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Settings\ICE\바탕 화면\신입생세미나.pot</Template>
  <TotalTime>11089</TotalTime>
  <Words>299</Words>
  <Application>Microsoft Office PowerPoint</Application>
  <PresentationFormat>화면 슬라이드 쇼(4:3)</PresentationFormat>
  <Paragraphs>71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Arial Black</vt:lpstr>
      <vt:lpstr>Times New Roman</vt:lpstr>
      <vt:lpstr>Wingdings</vt:lpstr>
      <vt:lpstr>신입생세미나</vt:lpstr>
      <vt:lpstr>멀티미디어정보처리 실습 #6</vt:lpstr>
      <vt:lpstr>목차</vt:lpstr>
      <vt:lpstr>개요</vt:lpstr>
      <vt:lpstr>개요</vt:lpstr>
      <vt:lpstr>개요</vt:lpstr>
      <vt:lpstr>개요</vt:lpstr>
      <vt:lpstr>실습 - 1</vt:lpstr>
      <vt:lpstr>실습 - 2</vt:lpstr>
      <vt:lpstr>실습 - 3</vt:lpstr>
      <vt:lpstr>실습 - 4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 정보처리</dc:title>
  <dc:creator>ICE</dc:creator>
  <cp:lastModifiedBy>cyc</cp:lastModifiedBy>
  <cp:revision>290</cp:revision>
  <dcterms:created xsi:type="dcterms:W3CDTF">2007-02-28T01:30:25Z</dcterms:created>
  <dcterms:modified xsi:type="dcterms:W3CDTF">2019-05-08T12:23:42Z</dcterms:modified>
</cp:coreProperties>
</file>