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378" r:id="rId4"/>
    <p:sldId id="427" r:id="rId5"/>
    <p:sldId id="422" r:id="rId6"/>
    <p:sldId id="423" r:id="rId7"/>
    <p:sldId id="428" r:id="rId8"/>
    <p:sldId id="434" r:id="rId9"/>
    <p:sldId id="426" r:id="rId10"/>
    <p:sldId id="430" r:id="rId11"/>
    <p:sldId id="429" r:id="rId12"/>
    <p:sldId id="431" r:id="rId13"/>
    <p:sldId id="432" r:id="rId14"/>
    <p:sldId id="433" r:id="rId15"/>
    <p:sldId id="435" r:id="rId16"/>
    <p:sldId id="436" r:id="rId17"/>
    <p:sldId id="437" r:id="rId18"/>
    <p:sldId id="438" r:id="rId19"/>
    <p:sldId id="439" r:id="rId20"/>
  </p:sldIdLst>
  <p:sldSz cx="9144000" cy="6858000" type="screen4x3"/>
  <p:notesSz cx="6797675" cy="9926638"/>
  <p:defaultTextStyle>
    <a:defPPr>
      <a:defRPr lang="ko-KR"/>
    </a:defPPr>
    <a:lvl1pPr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2" autoAdjust="0"/>
    <p:restoredTop sz="81808" autoAdjust="0"/>
  </p:normalViewPr>
  <p:slideViewPr>
    <p:cSldViewPr>
      <p:cViewPr varScale="1">
        <p:scale>
          <a:sx n="93" d="100"/>
          <a:sy n="93" d="100"/>
        </p:scale>
        <p:origin x="208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60CB5FE-A2AF-497D-9AB6-17D805C845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74CED1-B098-4A9E-B9B7-27A995FCE1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47AD7-7A0A-4D24-9F51-F8876AF4DF00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A97F4A-1900-4C1A-9A63-140D8A49E1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C59C01-E2F4-4209-9101-5D7CDCD3DB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98AF6-56E2-46FF-B424-9A511E284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4650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D7187DE-DEBF-4423-84BB-5F44717BA7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08411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5B86D74-466D-44FD-ADBC-921E1898F0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7187DE-DEBF-4423-84BB-5F44717BA7BB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7E2637-1288-454C-B9B2-873CE5686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7187DE-DEBF-4423-84BB-5F44717BA7BB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072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609600" y="1600200"/>
            <a:ext cx="7772400" cy="1752600"/>
            <a:chOff x="792" y="1872"/>
            <a:chExt cx="4176" cy="528"/>
          </a:xfrm>
        </p:grpSpPr>
        <p:sp>
          <p:nvSpPr>
            <p:cNvPr id="5" name="Rectangle 1027"/>
            <p:cNvSpPr>
              <a:spLocks noChangeArrowheads="1"/>
            </p:cNvSpPr>
            <p:nvPr/>
          </p:nvSpPr>
          <p:spPr bwMode="auto">
            <a:xfrm>
              <a:off x="792" y="1927"/>
              <a:ext cx="4176" cy="3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Rectangle 1028"/>
            <p:cNvSpPr>
              <a:spLocks noChangeArrowheads="1"/>
            </p:cNvSpPr>
            <p:nvPr/>
          </p:nvSpPr>
          <p:spPr bwMode="white">
            <a:xfrm>
              <a:off x="1008" y="1872"/>
              <a:ext cx="3744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" name="Rectangle 1029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1032"/>
          <p:cNvSpPr>
            <a:spLocks noChangeArrowheads="1"/>
          </p:cNvSpPr>
          <p:nvPr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1033"/>
          <p:cNvSpPr>
            <a:spLocks noChangeArrowheads="1"/>
          </p:cNvSpPr>
          <p:nvPr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1034"/>
          <p:cNvSpPr>
            <a:spLocks noChangeArrowheads="1"/>
          </p:cNvSpPr>
          <p:nvPr/>
        </p:nvSpPr>
        <p:spPr bwMode="white">
          <a:xfrm>
            <a:off x="5410200" y="228600"/>
            <a:ext cx="33401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ko-KR" sz="1800" b="1" i="1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11" name="Picture 1035" descr="D:\문서자료\문서자료(교수님)\한양대학교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545263"/>
            <a:ext cx="9144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036"/>
          <p:cNvSpPr>
            <a:spLocks noChangeArrowheads="1"/>
          </p:cNvSpPr>
          <p:nvPr/>
        </p:nvSpPr>
        <p:spPr bwMode="white">
          <a:xfrm>
            <a:off x="3048000" y="6553200"/>
            <a:ext cx="411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ko-KR" sz="1200" i="1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717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600200" y="1752600"/>
            <a:ext cx="5943600" cy="12954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7175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40200"/>
            <a:ext cx="73152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 b="1"/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2880680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/19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2915850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ltGray">
          <a:xfrm>
            <a:off x="533400" y="1009650"/>
            <a:ext cx="7239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734300" y="381000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8153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 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grayWhite">
          <a:xfrm>
            <a:off x="2895600" y="6553200"/>
            <a:ext cx="419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i="1" u="none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 u="none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8F203E7-21DB-452C-8FE1-04707283EDB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/19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400" b="1" u="none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white">
          <a:xfrm>
            <a:off x="7734300" y="609600"/>
            <a:ext cx="1028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ko-KR" altLang="ko-KR" sz="2400" b="1" u="none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01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pic>
        <p:nvPicPr>
          <p:cNvPr id="1037" name="Picture 13" descr="D:\문서자료\문서자료(교수님)\한양대학교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545263"/>
            <a:ext cx="9144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6" r:id="rId2"/>
  </p:sldLayoutIdLst>
  <p:transition>
    <p:wipe dir="d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mcho@visionlab.or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ghan@visionlab.or.k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set/15007122/fileData.d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" TargetMode="External"/><Relationship Id="rId2" Type="http://schemas.openxmlformats.org/officeDocument/2006/relationships/hyperlink" Target="https://pandas.pydata.org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멀티미디어정보처리</a:t>
            </a:r>
            <a:br>
              <a:rPr lang="ko-KR" altLang="en-US" dirty="0"/>
            </a:br>
            <a:r>
              <a:rPr lang="ko-KR" altLang="en-US" dirty="0"/>
              <a:t>실습 </a:t>
            </a:r>
            <a:r>
              <a:rPr lang="en-US" altLang="ko-KR" dirty="0"/>
              <a:t>#7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66800" y="4292600"/>
            <a:ext cx="7315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ko-KR" altLang="en-US" u="none" kern="0" dirty="0" err="1">
                <a:latin typeface="+mn-lt"/>
                <a:ea typeface="+mn-ea"/>
              </a:rPr>
              <a:t>조용채</a:t>
            </a:r>
            <a:r>
              <a:rPr lang="en-US" altLang="ko-KR" b="1" u="none" kern="0" dirty="0">
                <a:latin typeface="+mn-lt"/>
                <a:ea typeface="+mn-ea"/>
              </a:rPr>
              <a:t>(</a:t>
            </a:r>
            <a:r>
              <a:rPr lang="en-US" altLang="ko-KR" b="1" u="none" kern="0" dirty="0">
                <a:latin typeface="+mn-lt"/>
                <a:ea typeface="+mn-ea"/>
                <a:hlinkClick r:id="rId3"/>
              </a:rPr>
              <a:t> yccho@visionlab.or.kr</a:t>
            </a:r>
            <a:r>
              <a:rPr lang="en-US" altLang="ko-KR" b="1" u="none" kern="0" dirty="0">
                <a:latin typeface="+mn-lt"/>
                <a:ea typeface="+mn-ea"/>
              </a:rPr>
              <a:t>)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ko-KR" altLang="en-US" u="none" kern="0" dirty="0">
                <a:latin typeface="+mn-lt"/>
                <a:ea typeface="+mn-ea"/>
              </a:rPr>
              <a:t>한정훈</a:t>
            </a:r>
            <a:r>
              <a:rPr lang="en-US" altLang="ko-KR" b="1" u="none" kern="0" dirty="0">
                <a:latin typeface="+mn-lt"/>
                <a:ea typeface="+mn-ea"/>
              </a:rPr>
              <a:t>(</a:t>
            </a:r>
            <a:r>
              <a:rPr lang="en-US" altLang="ko-KR" b="1" u="none" kern="0" dirty="0">
                <a:latin typeface="+mn-lt"/>
                <a:ea typeface="+mn-ea"/>
                <a:hlinkClick r:id="rId4"/>
              </a:rPr>
              <a:t>bghan@visionlab.or.kr</a:t>
            </a:r>
            <a:r>
              <a:rPr lang="en-US" altLang="ko-KR" b="1" u="none" kern="0" dirty="0">
                <a:latin typeface="+mn-lt"/>
                <a:ea typeface="+mn-ea"/>
              </a:rPr>
              <a:t>)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ko-KR" b="1" u="none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– 2 (</a:t>
            </a:r>
            <a:r>
              <a:rPr lang="ko-KR" altLang="en-US" dirty="0"/>
              <a:t>데이터 샘플링 및 시각화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9A2504-DF3B-40F7-B487-0BA96D3DD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8760"/>
            <a:ext cx="4591050" cy="1962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55F4E15-F7B8-44FF-8AFE-91B530219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491502"/>
            <a:ext cx="2819400" cy="923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F2C5976-8DA4-4643-957B-2DE0D64CC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676019"/>
            <a:ext cx="2733675" cy="1771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EC485A-38E4-4361-99DE-7335B3C5F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0260" y="3953777"/>
            <a:ext cx="3505200" cy="23622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F51490-A8C0-47E2-9AF8-3482A63F0B75}"/>
              </a:ext>
            </a:extLst>
          </p:cNvPr>
          <p:cNvSpPr/>
          <p:nvPr/>
        </p:nvSpPr>
        <p:spPr>
          <a:xfrm>
            <a:off x="2325999" y="2550967"/>
            <a:ext cx="36613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모든 </a:t>
            </a: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row,</a:t>
            </a: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[column 1, column 2]] </a:t>
            </a: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가져오기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CF97871-753B-4E18-AC75-8D1F550DAFD2}"/>
              </a:ext>
            </a:extLst>
          </p:cNvPr>
          <p:cNvCxnSpPr>
            <a:cxnSpLocks/>
          </p:cNvCxnSpPr>
          <p:nvPr/>
        </p:nvCxnSpPr>
        <p:spPr bwMode="auto">
          <a:xfrm>
            <a:off x="2495657" y="2606748"/>
            <a:ext cx="2508391" cy="0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132ABD0-60A0-451B-B7EC-4E70CA058077}"/>
              </a:ext>
            </a:extLst>
          </p:cNvPr>
          <p:cNvCxnSpPr>
            <a:cxnSpLocks/>
          </p:cNvCxnSpPr>
          <p:nvPr/>
        </p:nvCxnSpPr>
        <p:spPr bwMode="auto">
          <a:xfrm flipV="1">
            <a:off x="2495657" y="5392256"/>
            <a:ext cx="2954603" cy="70104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FE003C-77A6-44C6-94D4-6645404344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9939679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CF97871-753B-4E18-AC75-8D1F550DAFD2}"/>
              </a:ext>
            </a:extLst>
          </p:cNvPr>
          <p:cNvCxnSpPr>
            <a:cxnSpLocks/>
          </p:cNvCxnSpPr>
          <p:nvPr/>
        </p:nvCxnSpPr>
        <p:spPr bwMode="auto">
          <a:xfrm>
            <a:off x="2495657" y="2606748"/>
            <a:ext cx="2508391" cy="0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4BE6B40-E366-4D9E-B383-69D62F162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8760"/>
            <a:ext cx="8343900" cy="142326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DF51490-A8C0-47E2-9AF8-3482A63F0B75}"/>
                  </a:ext>
                </a:extLst>
              </p:cNvPr>
              <p:cNvSpPr/>
              <p:nvPr/>
            </p:nvSpPr>
            <p:spPr>
              <a:xfrm>
                <a:off x="977660" y="3192678"/>
                <a:ext cx="3954929" cy="566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ko-KR" sz="1400" b="1" u="none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1. [</a:t>
                </a:r>
                <a:r>
                  <a:rPr lang="ko-KR" altLang="en-US" sz="1400" b="1" u="none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키</a:t>
                </a:r>
                <a:r>
                  <a:rPr lang="en-US" altLang="ko-KR" sz="1400" b="1" u="none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, </a:t>
                </a:r>
                <a:r>
                  <a:rPr lang="ko-KR" altLang="en-US" sz="1400" b="1" u="none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체중</a:t>
                </a:r>
                <a:r>
                  <a:rPr lang="en-US" altLang="ko-KR" sz="1400" b="1" u="none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]</a:t>
                </a:r>
                <a:r>
                  <a:rPr lang="ko-KR" altLang="en-US" sz="1400" b="1" u="none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으로 그룹화하고</a:t>
                </a:r>
                <a:r>
                  <a:rPr lang="en-US" altLang="ko-KR" sz="1400" b="1" u="none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, </a:t>
                </a:r>
                <a:r>
                  <a:rPr lang="ko-KR" altLang="en-US" sz="1400" b="1" u="none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개수를 셈</a:t>
                </a:r>
                <a:endParaRPr lang="en-US" altLang="ko-KR" sz="1400" b="1" u="none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algn="l">
                  <a:buNone/>
                </a:pPr>
                <a:r>
                  <a:rPr lang="en-US" altLang="ko-KR" sz="1400" b="1" u="none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2. </a:t>
                </a:r>
                <a:r>
                  <a:rPr lang="ko-KR" altLang="en-US" sz="1400" b="1" u="none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개수를 기준으로 원의 크기 </a:t>
                </a:r>
                <a14:m>
                  <m:oMath xmlns:m="http://schemas.openxmlformats.org/officeDocument/2006/math">
                    <m:r>
                      <a:rPr lang="en-US" altLang="ko-KR" sz="1400" b="1" i="1" u="none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ko-KR" altLang="en-US" sz="1400" b="1" u="none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를 조절하여 그림</a:t>
                </a: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DF51490-A8C0-47E2-9AF8-3482A63F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60" y="3192678"/>
                <a:ext cx="3954929" cy="566309"/>
              </a:xfrm>
              <a:prstGeom prst="rect">
                <a:avLst/>
              </a:prstGeom>
              <a:blipFill>
                <a:blip r:embed="rId3"/>
                <a:stretch>
                  <a:fillRect l="-462" t="-3226" b="-107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06848049-2302-4B14-8722-BF3C9198F4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06" b="71345"/>
          <a:stretch/>
        </p:blipFill>
        <p:spPr>
          <a:xfrm>
            <a:off x="4285479" y="3220455"/>
            <a:ext cx="2181225" cy="17527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922340-6AA9-4675-9A3D-FA38F67E8B2B}"/>
              </a:ext>
            </a:extLst>
          </p:cNvPr>
          <p:cNvSpPr/>
          <p:nvPr/>
        </p:nvSpPr>
        <p:spPr>
          <a:xfrm>
            <a:off x="6466704" y="3192678"/>
            <a:ext cx="16498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ko-KR" sz="9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135cm</a:t>
            </a:r>
            <a:r>
              <a:rPr lang="ko-KR" altLang="en-US" sz="9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에 </a:t>
            </a:r>
            <a:r>
              <a:rPr lang="en-US" altLang="ko-KR" sz="9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35kg</a:t>
            </a:r>
            <a:r>
              <a:rPr lang="ko-KR" altLang="en-US" sz="9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인 사람은 </a:t>
            </a:r>
            <a:r>
              <a:rPr lang="en-US" altLang="ko-KR" sz="9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r>
              <a:rPr lang="ko-KR" altLang="en-US" sz="9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명</a:t>
            </a:r>
            <a:endParaRPr lang="en-US" altLang="ko-KR" sz="900" b="1" u="non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7B68687-AB5E-4D97-8CD5-6F6A3CAC4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364" y="3789649"/>
            <a:ext cx="3705225" cy="23336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9" name="제목 1">
            <a:extLst>
              <a:ext uri="{FF2B5EF4-FFF2-40B4-BE49-F238E27FC236}">
                <a16:creationId xmlns:a16="http://schemas.microsoft.com/office/drawing/2014/main" id="{D2ED8CED-97DF-4C3B-AFC8-6851CE4A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010400" cy="762000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– 2 (</a:t>
            </a:r>
            <a:r>
              <a:rPr lang="ko-KR" altLang="en-US" dirty="0"/>
              <a:t>데이터 샘플링 및 시각화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BB612B7B-79AF-418F-B91C-BDC068219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11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7158090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9508BA58-52BF-4F31-83DA-A02B9CA1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010400" cy="762000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– 3 (</a:t>
            </a:r>
            <a:r>
              <a:rPr lang="ko-KR" altLang="en-US" dirty="0"/>
              <a:t>학습모델</a:t>
            </a:r>
            <a:r>
              <a:rPr lang="en-US" altLang="ko-KR" dirty="0"/>
              <a:t>,</a:t>
            </a:r>
            <a:r>
              <a:rPr lang="ko-KR" altLang="en-US" dirty="0"/>
              <a:t> 키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체중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914722-0BF0-4E77-8D6F-91F69AFBD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8760"/>
            <a:ext cx="5314950" cy="2428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826AC4-33FF-44B6-BF19-A8D714443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128706"/>
            <a:ext cx="5095875" cy="1400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21504D6-1BD5-46CB-83B1-6DB42AFC58DB}"/>
              </a:ext>
            </a:extLst>
          </p:cNvPr>
          <p:cNvSpPr/>
          <p:nvPr/>
        </p:nvSpPr>
        <p:spPr>
          <a:xfrm>
            <a:off x="5347105" y="2683972"/>
            <a:ext cx="35108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sz="1400" b="1" u="non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tf.random_uniform</a:t>
            </a: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함수를 사용하여</a:t>
            </a:r>
            <a:b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특정 범위</a:t>
            </a: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(-1~1)</a:t>
            </a: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의 </a:t>
            </a: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random </a:t>
            </a: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값으로 초기화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99B5E34-C4E1-47E4-9AB6-6ACDBC98F931}"/>
              </a:ext>
            </a:extLst>
          </p:cNvPr>
          <p:cNvCxnSpPr>
            <a:cxnSpLocks/>
          </p:cNvCxnSpPr>
          <p:nvPr/>
        </p:nvCxnSpPr>
        <p:spPr bwMode="auto">
          <a:xfrm>
            <a:off x="2041446" y="2945582"/>
            <a:ext cx="2232248" cy="0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E0BC4EE-97EF-4509-8D90-722FCADB0B49}"/>
              </a:ext>
            </a:extLst>
          </p:cNvPr>
          <p:cNvCxnSpPr>
            <a:cxnSpLocks/>
          </p:cNvCxnSpPr>
          <p:nvPr/>
        </p:nvCxnSpPr>
        <p:spPr bwMode="auto">
          <a:xfrm>
            <a:off x="1475656" y="4509120"/>
            <a:ext cx="2592288" cy="0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3C28BC5-6192-4438-8ECF-A6426337C02D}"/>
              </a:ext>
            </a:extLst>
          </p:cNvPr>
          <p:cNvSpPr/>
          <p:nvPr/>
        </p:nvSpPr>
        <p:spPr>
          <a:xfrm>
            <a:off x="5580112" y="4247510"/>
            <a:ext cx="28520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각각 샘플에 대한 절대값 에러들을</a:t>
            </a:r>
            <a:b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평균내서 </a:t>
            </a: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loss</a:t>
            </a: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함수로 사용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DA42C78C-DCC2-4817-A637-47C830A62B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9499499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9508BA58-52BF-4F31-83DA-A02B9CA1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010400" cy="762000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– 3 (</a:t>
            </a:r>
            <a:r>
              <a:rPr lang="ko-KR" altLang="en-US" dirty="0"/>
              <a:t>학습모델</a:t>
            </a:r>
            <a:r>
              <a:rPr lang="en-US" altLang="ko-KR" dirty="0"/>
              <a:t>,</a:t>
            </a:r>
            <a:r>
              <a:rPr lang="ko-KR" altLang="en-US" dirty="0"/>
              <a:t> 키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체중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D7B9CB-5694-494A-B47E-ACB90EF6C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8760"/>
            <a:ext cx="7829550" cy="4286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30203-1181-440C-8396-F63F20C7AA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13</a:t>
            </a:fld>
            <a:r>
              <a:rPr lang="en-US" altLang="ko-KR"/>
              <a:t>/19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9CE15F-3E44-46BC-BC4F-8BE0B04A464E}"/>
              </a:ext>
            </a:extLst>
          </p:cNvPr>
          <p:cNvSpPr/>
          <p:nvPr/>
        </p:nvSpPr>
        <p:spPr>
          <a:xfrm>
            <a:off x="638978" y="5681245"/>
            <a:ext cx="5519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sz="1400" b="1" u="non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sess.run</a:t>
            </a: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: </a:t>
            </a: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정의한 그래프에서 계산하고자 하는 노드들을 정의하고</a:t>
            </a: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b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계산과정에서 사용되는 </a:t>
            </a:r>
            <a:r>
              <a:rPr lang="en-US" altLang="ko-KR" sz="1400" b="1" u="non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feed_dict</a:t>
            </a: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들을 입력</a:t>
            </a: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altLang="ko-KR" sz="1400" b="1" u="non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feed_dict</a:t>
            </a: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는 생략 가능</a:t>
            </a: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1400" b="1" u="non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FB9E61D-EBC6-45E4-B3B0-727387CED422}"/>
              </a:ext>
            </a:extLst>
          </p:cNvPr>
          <p:cNvCxnSpPr>
            <a:cxnSpLocks/>
          </p:cNvCxnSpPr>
          <p:nvPr/>
        </p:nvCxnSpPr>
        <p:spPr bwMode="auto">
          <a:xfrm>
            <a:off x="1269906" y="2297420"/>
            <a:ext cx="648072" cy="0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3003346-8240-4450-9DFD-8C6EF3BD6137}"/>
              </a:ext>
            </a:extLst>
          </p:cNvPr>
          <p:cNvCxnSpPr>
            <a:cxnSpLocks/>
          </p:cNvCxnSpPr>
          <p:nvPr/>
        </p:nvCxnSpPr>
        <p:spPr bwMode="auto">
          <a:xfrm>
            <a:off x="2483768" y="3768492"/>
            <a:ext cx="4896544" cy="0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26086386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9508BA58-52BF-4F31-83DA-A02B9CA1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010400" cy="762000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– 3 (</a:t>
            </a:r>
            <a:r>
              <a:rPr lang="ko-KR" altLang="en-US" dirty="0"/>
              <a:t>학습모델</a:t>
            </a:r>
            <a:r>
              <a:rPr lang="en-US" altLang="ko-KR" dirty="0"/>
              <a:t>,</a:t>
            </a:r>
            <a:r>
              <a:rPr lang="ko-KR" altLang="en-US" dirty="0"/>
              <a:t> 키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체중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A6A539-9712-40C7-8120-3C47EF51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8760"/>
            <a:ext cx="4133850" cy="1457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7470D81-FC09-45AC-A73A-EA7550CD15A4}"/>
              </a:ext>
            </a:extLst>
          </p:cNvPr>
          <p:cNvSpPr/>
          <p:nvPr/>
        </p:nvSpPr>
        <p:spPr>
          <a:xfrm>
            <a:off x="1959164" y="2048792"/>
            <a:ext cx="1342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임의의 키 입력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B4CE0FB-3083-4551-9D37-6DC90CB85310}"/>
              </a:ext>
            </a:extLst>
          </p:cNvPr>
          <p:cNvCxnSpPr>
            <a:cxnSpLocks/>
          </p:cNvCxnSpPr>
          <p:nvPr/>
        </p:nvCxnSpPr>
        <p:spPr bwMode="auto">
          <a:xfrm>
            <a:off x="1012786" y="2287146"/>
            <a:ext cx="936104" cy="0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B778F0-1BAC-42B1-9EEE-91F0E30839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14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5312900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8E4C765-1CF7-402E-A2FC-1A5E2BEDA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8760"/>
            <a:ext cx="5715000" cy="2314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08BA58-52BF-4F31-83DA-A02B9CA1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010400" cy="762000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– 4 (</a:t>
            </a:r>
            <a:r>
              <a:rPr lang="ko-KR" altLang="en-US" dirty="0"/>
              <a:t>학습모델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키</a:t>
            </a:r>
            <a:r>
              <a:rPr lang="en-US" altLang="ko-KR" dirty="0"/>
              <a:t>,</a:t>
            </a:r>
            <a:r>
              <a:rPr lang="ko-KR" altLang="en-US" dirty="0"/>
              <a:t>체중</a:t>
            </a:r>
            <a:r>
              <a:rPr lang="en-US" altLang="ko-KR" dirty="0"/>
              <a:t>]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허리둘레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AF8DDE-6B47-4401-946F-A587603E53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1463"/>
          <a:stretch/>
        </p:blipFill>
        <p:spPr>
          <a:xfrm>
            <a:off x="4572000" y="3398009"/>
            <a:ext cx="2600325" cy="531465"/>
          </a:xfrm>
          <a:prstGeom prst="rect">
            <a:avLst/>
          </a:prstGeom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DB6D6C-FA25-47F2-9F0A-D22139AA8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929474"/>
            <a:ext cx="2379501" cy="25241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8A2C95-561B-4CE3-AFD1-69AB5A4F202C}"/>
              </a:ext>
            </a:extLst>
          </p:cNvPr>
          <p:cNvSpPr/>
          <p:nvPr/>
        </p:nvSpPr>
        <p:spPr bwMode="auto">
          <a:xfrm>
            <a:off x="4572000" y="3398010"/>
            <a:ext cx="2379501" cy="305559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42950" marR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tabLst/>
            </a:pPr>
            <a:endParaRPr kumimoji="0" lang="ko-KR" altLang="en-US" sz="16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C055963-1E25-493B-8873-2A69A695AC19}"/>
              </a:ext>
            </a:extLst>
          </p:cNvPr>
          <p:cNvCxnSpPr>
            <a:cxnSpLocks/>
          </p:cNvCxnSpPr>
          <p:nvPr/>
        </p:nvCxnSpPr>
        <p:spPr bwMode="auto">
          <a:xfrm>
            <a:off x="7097674" y="4077072"/>
            <a:ext cx="0" cy="223583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9E4B9B-0114-4A38-A25E-14FDD2328875}"/>
              </a:ext>
            </a:extLst>
          </p:cNvPr>
          <p:cNvSpPr/>
          <p:nvPr/>
        </p:nvSpPr>
        <p:spPr>
          <a:xfrm>
            <a:off x="7172325" y="4895081"/>
            <a:ext cx="8899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선형적</a:t>
            </a:r>
            <a:b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연관관계</a:t>
            </a:r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723D4A08-0A94-446F-B558-D5912711CB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15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6713823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9508BA58-52BF-4F31-83DA-A02B9CA1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010400" cy="762000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– 4 (</a:t>
            </a:r>
            <a:r>
              <a:rPr lang="ko-KR" altLang="en-US" dirty="0"/>
              <a:t>학습모델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키</a:t>
            </a:r>
            <a:r>
              <a:rPr lang="en-US" altLang="ko-KR" dirty="0"/>
              <a:t>,</a:t>
            </a:r>
            <a:r>
              <a:rPr lang="ko-KR" altLang="en-US" dirty="0"/>
              <a:t>체중</a:t>
            </a:r>
            <a:r>
              <a:rPr lang="en-US" altLang="ko-KR" dirty="0"/>
              <a:t>]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허리둘레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A85F8F8-20DE-44FD-A672-87730A367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8760"/>
            <a:ext cx="6391275" cy="3590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75A50F-5FD4-4FC4-96DD-A882DC5992C6}"/>
              </a:ext>
            </a:extLst>
          </p:cNvPr>
          <p:cNvSpPr/>
          <p:nvPr/>
        </p:nvSpPr>
        <p:spPr>
          <a:xfrm>
            <a:off x="5404710" y="2160895"/>
            <a:ext cx="3121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입력 </a:t>
            </a: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가 </a:t>
            </a: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개로 개수가 늘어났으므로</a:t>
            </a: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b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</a:t>
            </a: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도 </a:t>
            </a: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개로 개수가 증가함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56B72-D324-4B15-9037-7EFF599505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16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6778216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9508BA58-52BF-4F31-83DA-A02B9CA1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010400" cy="762000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– 4 (</a:t>
            </a:r>
            <a:r>
              <a:rPr lang="ko-KR" altLang="en-US" dirty="0"/>
              <a:t>학습모델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키</a:t>
            </a:r>
            <a:r>
              <a:rPr lang="en-US" altLang="ko-KR" dirty="0"/>
              <a:t>,</a:t>
            </a:r>
            <a:r>
              <a:rPr lang="ko-KR" altLang="en-US" dirty="0"/>
              <a:t>체중</a:t>
            </a:r>
            <a:r>
              <a:rPr lang="en-US" altLang="ko-KR" dirty="0"/>
              <a:t>]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허리둘레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449A9A-988E-4423-80C2-6AA4755AE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8760"/>
            <a:ext cx="8191500" cy="3695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3F5048-E999-487B-B074-1C7BC8C216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17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8317651"/>
      </p:ext>
    </p:extLst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9508BA58-52BF-4F31-83DA-A02B9CA1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010400" cy="762000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– 4 (</a:t>
            </a:r>
            <a:r>
              <a:rPr lang="ko-KR" altLang="en-US" dirty="0"/>
              <a:t>학습모델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키</a:t>
            </a:r>
            <a:r>
              <a:rPr lang="en-US" altLang="ko-KR" dirty="0"/>
              <a:t>,</a:t>
            </a:r>
            <a:r>
              <a:rPr lang="ko-KR" altLang="en-US" dirty="0"/>
              <a:t>체중</a:t>
            </a:r>
            <a:r>
              <a:rPr lang="en-US" altLang="ko-KR" dirty="0"/>
              <a:t>]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허리둘레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D47196-D86C-4662-BAF8-90D71C72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8760"/>
            <a:ext cx="49149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DEEE264-A814-49B8-A547-9138907E1942}"/>
              </a:ext>
            </a:extLst>
          </p:cNvPr>
          <p:cNvSpPr/>
          <p:nvPr/>
        </p:nvSpPr>
        <p:spPr>
          <a:xfrm>
            <a:off x="1941551" y="2138552"/>
            <a:ext cx="20970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1400" b="1" u="none">
                <a:solidFill>
                  <a:schemeClr val="tx2">
                    <a:lumMod val="60000"/>
                    <a:lumOff val="40000"/>
                  </a:schemeClr>
                </a:solidFill>
              </a:rPr>
              <a:t>임의의 키와 몸무게 </a:t>
            </a: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입력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A490B7E-0B6F-42A0-B958-55A506BE90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18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3292522"/>
      </p:ext>
    </p:extLst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9508BA58-52BF-4F31-83DA-A02B9CA1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010400" cy="762000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EEE264-A814-49B8-A547-9138907E1942}"/>
              </a:ext>
            </a:extLst>
          </p:cNvPr>
          <p:cNvSpPr/>
          <p:nvPr/>
        </p:nvSpPr>
        <p:spPr>
          <a:xfrm>
            <a:off x="2277942" y="3167390"/>
            <a:ext cx="45881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18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데이터셋에서 다양한 </a:t>
            </a:r>
            <a:r>
              <a:rPr lang="en-US" altLang="ko-KR" sz="18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column</a:t>
            </a:r>
            <a:r>
              <a:rPr lang="ko-KR" altLang="en-US" sz="18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들을 선택하여</a:t>
            </a:r>
            <a:br>
              <a:rPr lang="en-US" altLang="ko-KR" sz="18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ko-KR" altLang="en-US" sz="18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선형회귀 모델을 정의하고 학습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69AADE1-8E7F-4402-B76A-5C437628B6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19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7293209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선형회귀 </a:t>
            </a:r>
            <a:r>
              <a:rPr lang="en-US" altLang="ko-KR" dirty="0"/>
              <a:t>(linear regression)</a:t>
            </a:r>
          </a:p>
          <a:p>
            <a:pPr lvl="1"/>
            <a:r>
              <a:rPr lang="ko-KR" altLang="en-US" dirty="0"/>
              <a:t>데이터 수집</a:t>
            </a:r>
            <a:endParaRPr lang="en-US" altLang="ko-KR" dirty="0"/>
          </a:p>
          <a:p>
            <a:pPr lvl="1"/>
            <a:r>
              <a:rPr lang="ko-KR" altLang="en-US" dirty="0"/>
              <a:t>데이터 처리</a:t>
            </a:r>
            <a:endParaRPr lang="en-US" altLang="ko-KR" dirty="0"/>
          </a:p>
          <a:p>
            <a:pPr lvl="1"/>
            <a:r>
              <a:rPr lang="ko-KR" altLang="en-US" dirty="0"/>
              <a:t>선형회귀 모델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실습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BBB497-1C7D-4127-A05E-8E7F4F47A9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2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수집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공익 등을 목적으로 다양한 데이터셋이 공개되어 있음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https://www.kaggle.com/datasets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https://www.data.go.kr/</a:t>
            </a:r>
            <a:endParaRPr lang="en-US" altLang="ko-KR" dirty="0"/>
          </a:p>
          <a:p>
            <a:pPr lvl="1"/>
            <a:r>
              <a:rPr lang="ko-KR" altLang="en-US" dirty="0"/>
              <a:t>이외에도 다양한 연구기관이나</a:t>
            </a:r>
            <a:r>
              <a:rPr lang="en-US" altLang="ko-KR" dirty="0"/>
              <a:t> </a:t>
            </a:r>
            <a:r>
              <a:rPr lang="ko-KR" altLang="en-US" dirty="0"/>
              <a:t>대회에서 데이터셋을 공개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060EEF-1119-4B5A-AFDA-7A46599F55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6" b="28856"/>
          <a:stretch/>
        </p:blipFill>
        <p:spPr>
          <a:xfrm>
            <a:off x="469697" y="3428999"/>
            <a:ext cx="4032448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280153-2DB2-403E-A28B-CB61704A6E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912" b="2298"/>
          <a:stretch/>
        </p:blipFill>
        <p:spPr>
          <a:xfrm>
            <a:off x="4802832" y="3429000"/>
            <a:ext cx="4191000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E1AB4F3-8E48-4D59-99C8-27D0857F018E}"/>
              </a:ext>
            </a:extLst>
          </p:cNvPr>
          <p:cNvSpPr/>
          <p:nvPr/>
        </p:nvSpPr>
        <p:spPr>
          <a:xfrm>
            <a:off x="1632162" y="5850336"/>
            <a:ext cx="17075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1200" b="1" u="none" dirty="0"/>
              <a:t>그림</a:t>
            </a:r>
            <a:r>
              <a:rPr lang="en-US" altLang="ko-KR" sz="1200" u="none" dirty="0"/>
              <a:t>. Kaggle </a:t>
            </a:r>
            <a:r>
              <a:rPr lang="ko-KR" altLang="en-US" sz="1200" u="none" dirty="0"/>
              <a:t>웹페이지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C5721B-660D-426D-AE0F-F4ECD3DD4641}"/>
              </a:ext>
            </a:extLst>
          </p:cNvPr>
          <p:cNvSpPr/>
          <p:nvPr/>
        </p:nvSpPr>
        <p:spPr>
          <a:xfrm>
            <a:off x="5744010" y="5850336"/>
            <a:ext cx="2308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1200" b="1" u="none" dirty="0"/>
              <a:t>그림</a:t>
            </a:r>
            <a:r>
              <a:rPr lang="en-US" altLang="ko-KR" sz="1200" u="none" dirty="0"/>
              <a:t>. </a:t>
            </a:r>
            <a:r>
              <a:rPr lang="ko-KR" altLang="en-US" sz="1200" u="none" dirty="0" err="1"/>
              <a:t>공공데이터포털</a:t>
            </a:r>
            <a:r>
              <a:rPr lang="ko-KR" altLang="en-US" sz="1200" u="none" dirty="0"/>
              <a:t> 웹페이지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B81C3F0-D220-4C7E-86E5-60DBA99D02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2686588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수집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건강검진정보</a:t>
            </a:r>
            <a:r>
              <a:rPr lang="en-US" altLang="ko-KR" dirty="0"/>
              <a:t>(2016)</a:t>
            </a:r>
          </a:p>
          <a:p>
            <a:pPr lvl="1"/>
            <a:r>
              <a:rPr lang="en-US" altLang="ko-KR" dirty="0">
                <a:hlinkClick r:id="rId3"/>
              </a:rPr>
              <a:t>https://www.data.go.kr/dataset/15007122/fileData.do</a:t>
            </a:r>
            <a:endParaRPr lang="en-US" altLang="ko-KR" dirty="0"/>
          </a:p>
          <a:p>
            <a:pPr lvl="1"/>
            <a:r>
              <a:rPr lang="ko-KR" altLang="en-US" dirty="0"/>
              <a:t>한국인의 키</a:t>
            </a:r>
            <a:r>
              <a:rPr lang="en-US" altLang="ko-KR" dirty="0"/>
              <a:t>, </a:t>
            </a:r>
            <a:r>
              <a:rPr lang="ko-KR" altLang="en-US" dirty="0"/>
              <a:t>체중</a:t>
            </a:r>
            <a:r>
              <a:rPr lang="en-US" altLang="ko-KR" dirty="0"/>
              <a:t>, </a:t>
            </a:r>
            <a:r>
              <a:rPr lang="ko-KR" altLang="en-US" dirty="0"/>
              <a:t>시력</a:t>
            </a:r>
            <a:r>
              <a:rPr lang="en-US" altLang="ko-KR" dirty="0"/>
              <a:t>, </a:t>
            </a:r>
            <a:r>
              <a:rPr lang="ko-KR" altLang="en-US" dirty="0"/>
              <a:t>혈압 등의 정보를 가지고 있음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1AB4F3-8E48-4D59-99C8-27D0857F018E}"/>
              </a:ext>
            </a:extLst>
          </p:cNvPr>
          <p:cNvSpPr/>
          <p:nvPr/>
        </p:nvSpPr>
        <p:spPr>
          <a:xfrm>
            <a:off x="2799945" y="6192748"/>
            <a:ext cx="27943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1200" b="1" u="none" dirty="0"/>
              <a:t>그림</a:t>
            </a:r>
            <a:r>
              <a:rPr lang="en-US" altLang="ko-KR" sz="1200" u="none" dirty="0"/>
              <a:t>. </a:t>
            </a:r>
            <a:r>
              <a:rPr lang="ko-KR" altLang="en-US" sz="1200" u="none" dirty="0"/>
              <a:t>건강검진정보</a:t>
            </a:r>
            <a:r>
              <a:rPr lang="en-US" altLang="ko-KR" sz="1200" u="none" dirty="0"/>
              <a:t>(2016) </a:t>
            </a:r>
            <a:r>
              <a:rPr lang="ko-KR" altLang="en-US" sz="1200" u="none" dirty="0"/>
              <a:t>데이터의 예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FEB10F-6E82-4BE5-B2CC-84A42E57F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062" y="2525841"/>
            <a:ext cx="5760120" cy="36458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5EA4031-207E-43FA-A40E-A4FECC6F7B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5883422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처리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</a:p>
          <a:p>
            <a:pPr lvl="1"/>
            <a:r>
              <a:rPr lang="ko-KR" altLang="en-US" dirty="0"/>
              <a:t>데이터 처리를 위한 </a:t>
            </a:r>
            <a:r>
              <a:rPr lang="ko-KR" altLang="en-US" dirty="0" err="1"/>
              <a:t>파이썬</a:t>
            </a:r>
            <a:r>
              <a:rPr lang="ko-KR" altLang="en-US" dirty="0"/>
              <a:t> 기반 오픈소스</a:t>
            </a:r>
            <a:endParaRPr lang="en-US" altLang="ko-KR" dirty="0"/>
          </a:p>
          <a:p>
            <a:pPr lvl="1"/>
            <a:r>
              <a:rPr lang="en-US" altLang="ko-KR" dirty="0" err="1"/>
              <a:t>DataFrame</a:t>
            </a:r>
            <a:r>
              <a:rPr lang="ko-KR" altLang="en-US" dirty="0"/>
              <a:t> 자료형을 통해 데이터를 전처리하고 그룹화 하는 등 다양한 기능을 지원</a:t>
            </a:r>
            <a:endParaRPr lang="en-US" altLang="ko-KR" dirty="0"/>
          </a:p>
          <a:p>
            <a:pPr lvl="1"/>
            <a:r>
              <a:rPr lang="ko-KR" altLang="en-US" dirty="0"/>
              <a:t>공식 사이트 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bg2"/>
                </a:solidFill>
              </a:rPr>
              <a:t> </a:t>
            </a:r>
            <a:r>
              <a:rPr lang="en-US" altLang="ko-KR" dirty="0">
                <a:hlinkClick r:id="rId2"/>
              </a:rPr>
              <a:t>https://pandas.pydata.org/index.html</a:t>
            </a:r>
            <a:endParaRPr lang="en-US" altLang="ko-KR" dirty="0">
              <a:solidFill>
                <a:schemeClr val="bg2"/>
              </a:solidFill>
            </a:endParaRPr>
          </a:p>
          <a:p>
            <a:pPr lvl="1"/>
            <a:r>
              <a:rPr lang="ko-KR" altLang="en-US" dirty="0"/>
              <a:t>공식 튜토리얼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http://pandas.pydata.org/pandas-docs/stable/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F6C2C8-9F8B-4312-9689-B4C35F416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900" y="3789040"/>
            <a:ext cx="6710199" cy="1497707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4A2D16-7105-4EA1-9C92-F4704724E5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0271704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선형회귀 모델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실습 </a:t>
                </a:r>
                <a:r>
                  <a:rPr lang="en-US" altLang="ko-KR" dirty="0"/>
                  <a:t>1: </a:t>
                </a:r>
                <a:r>
                  <a:rPr lang="ko-KR" altLang="en-US" dirty="0"/>
                  <a:t>키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몸무게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키와 몸무게의 상관관계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ko-KR" altLang="en-US" dirty="0"/>
                  <a:t>를 학습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예</a:t>
                </a:r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70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= 0.5 ×170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𝑐𝑚</m:t>
                    </m:r>
                    <m:r>
                      <a:rPr lang="en-US" altLang="ko-K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−15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9" t="-8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D8A8651E-D47F-4A16-A62C-FE651B214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633" y="4508073"/>
            <a:ext cx="2926334" cy="975445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49B73356-601F-4B7D-AA0B-AAFD5715CB07}"/>
              </a:ext>
            </a:extLst>
          </p:cNvPr>
          <p:cNvSpPr/>
          <p:nvPr/>
        </p:nvSpPr>
        <p:spPr>
          <a:xfrm>
            <a:off x="2861659" y="5895033"/>
            <a:ext cx="16065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1200" b="1" u="none" dirty="0"/>
              <a:t>참조</a:t>
            </a:r>
            <a:r>
              <a:rPr lang="en-US" altLang="ko-KR" sz="1200" u="none" dirty="0"/>
              <a:t>. </a:t>
            </a:r>
            <a:r>
              <a:rPr lang="ko-KR" altLang="en-US" sz="1200" u="none" dirty="0"/>
              <a:t>이론수업 </a:t>
            </a:r>
            <a:r>
              <a:rPr lang="en-US" altLang="ko-KR" sz="1200" u="none" dirty="0"/>
              <a:t>6</a:t>
            </a:r>
            <a:r>
              <a:rPr lang="ko-KR" altLang="en-US" sz="1200" u="none" dirty="0"/>
              <a:t>장</a:t>
            </a:r>
            <a:r>
              <a:rPr lang="en-US" altLang="ko-KR" sz="1200" u="none" dirty="0"/>
              <a:t>-2</a:t>
            </a:r>
            <a:endParaRPr lang="ko-KR" altLang="en-US" sz="1200" u="none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AB0D6BA2-1961-4185-ACB0-F8DADA620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121113"/>
            <a:ext cx="5992887" cy="2773920"/>
          </a:xfrm>
          <a:prstGeom prst="rect">
            <a:avLst/>
          </a:prstGeom>
        </p:spPr>
      </p:pic>
      <p:sp>
        <p:nvSpPr>
          <p:cNvPr id="48" name="슬라이드 번호 개체 틀 47">
            <a:extLst>
              <a:ext uri="{FF2B5EF4-FFF2-40B4-BE49-F238E27FC236}">
                <a16:creationId xmlns:a16="http://schemas.microsoft.com/office/drawing/2014/main" id="{7DCF48C2-D676-48C9-BFC4-711F52894B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5791459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선형회귀 모델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실습 </a:t>
                </a:r>
                <a:r>
                  <a:rPr lang="en-US" altLang="ko-KR" dirty="0"/>
                  <a:t>2: [</a:t>
                </a:r>
                <a:r>
                  <a:rPr lang="ko-KR" altLang="en-US" dirty="0"/>
                  <a:t>키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몸무게</a:t>
                </a:r>
                <a:r>
                  <a:rPr lang="en-US" altLang="ko-KR" dirty="0"/>
                  <a:t>]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허리둘레</a:t>
                </a:r>
                <a:endParaRPr lang="en-US" altLang="ko-KR" dirty="0"/>
              </a:p>
              <a:p>
                <a:pPr lvl="1"/>
                <a:r>
                  <a:rPr lang="en-US" altLang="ko-KR" b="0" dirty="0">
                    <a:latin typeface="Cambria Math" panose="02040503050406030204" pitchFamily="18" charset="0"/>
                  </a:rPr>
                  <a:t>[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키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,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 몸무게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]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와 허리 둘레의 상관관계를 학습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를 학습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9" t="-8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F9C7F33-EB56-48DA-893A-70F430B6A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852936"/>
            <a:ext cx="4969238" cy="1681779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D33FF-09F8-43AB-8F69-01DEEDE0E5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6107021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6DD002-717E-4F7C-8B29-5373B757DB53}"/>
              </a:ext>
            </a:extLst>
          </p:cNvPr>
          <p:cNvSpPr/>
          <p:nvPr/>
        </p:nvSpPr>
        <p:spPr>
          <a:xfrm>
            <a:off x="1299792" y="2574818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sz="1400" b="1" u="non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aaa</a:t>
            </a:r>
            <a:endParaRPr lang="ko-KR" altLang="en-US" sz="1400" b="1" u="non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7A69B80-048D-49A6-A425-E94907974E84}"/>
              </a:ext>
            </a:extLst>
          </p:cNvPr>
          <p:cNvCxnSpPr>
            <a:cxnSpLocks/>
          </p:cNvCxnSpPr>
          <p:nvPr/>
        </p:nvCxnSpPr>
        <p:spPr bwMode="auto">
          <a:xfrm>
            <a:off x="1263754" y="2595816"/>
            <a:ext cx="438200" cy="0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9EFB598-1083-4612-BED3-9F65982BD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1625352"/>
          </a:xfrm>
        </p:spPr>
        <p:txBody>
          <a:bodyPr/>
          <a:lstStyle/>
          <a:p>
            <a:r>
              <a:rPr lang="ko-KR" altLang="en-US" dirty="0"/>
              <a:t>표기 정리</a:t>
            </a:r>
            <a:endParaRPr lang="en-US" altLang="ko-KR" dirty="0"/>
          </a:p>
          <a:p>
            <a:pPr lvl="1"/>
            <a:r>
              <a:rPr lang="en-US" altLang="ko-KR" dirty="0"/>
              <a:t>       (</a:t>
            </a:r>
            <a:r>
              <a:rPr lang="ko-KR" altLang="en-US" dirty="0"/>
              <a:t>검정 네모</a:t>
            </a:r>
            <a:r>
              <a:rPr lang="en-US" altLang="ko-KR" dirty="0"/>
              <a:t>) : </a:t>
            </a:r>
            <a:r>
              <a:rPr lang="ko-KR" altLang="en-US" b="1" dirty="0"/>
              <a:t>실습 코드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/>
              <a:t>       (</a:t>
            </a:r>
            <a:r>
              <a:rPr lang="ko-KR" altLang="en-US" dirty="0"/>
              <a:t>빨간 네모</a:t>
            </a:r>
            <a:r>
              <a:rPr lang="en-US" altLang="ko-KR" dirty="0"/>
              <a:t>) : </a:t>
            </a:r>
            <a:r>
              <a:rPr lang="ko-KR" altLang="en-US" dirty="0"/>
              <a:t>실행 결과</a:t>
            </a:r>
            <a:endParaRPr lang="en-US" altLang="ko-KR" dirty="0"/>
          </a:p>
          <a:p>
            <a:pPr lvl="1"/>
            <a:r>
              <a:rPr lang="en-US" altLang="ko-KR" dirty="0"/>
              <a:t>       (</a:t>
            </a:r>
            <a:r>
              <a:rPr lang="ko-KR" altLang="en-US" dirty="0"/>
              <a:t>파란 줄</a:t>
            </a:r>
            <a:r>
              <a:rPr lang="en-US" altLang="ko-KR" dirty="0"/>
              <a:t>, </a:t>
            </a:r>
            <a:r>
              <a:rPr lang="ko-KR" altLang="en-US" dirty="0"/>
              <a:t>글</a:t>
            </a:r>
            <a:r>
              <a:rPr lang="en-US" altLang="ko-KR" dirty="0"/>
              <a:t>) : </a:t>
            </a:r>
            <a:r>
              <a:rPr lang="ko-KR" altLang="en-US" dirty="0"/>
              <a:t>설명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추가 설치 라이브러리</a:t>
            </a:r>
            <a:endParaRPr lang="en-US" altLang="ko-KR" dirty="0"/>
          </a:p>
          <a:p>
            <a:pPr lvl="1"/>
            <a:r>
              <a:rPr lang="en-US" altLang="ko-KR" b="1" dirty="0"/>
              <a:t>pandas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51A404-DBD5-4DF4-970D-11414ACEE896}"/>
              </a:ext>
            </a:extLst>
          </p:cNvPr>
          <p:cNvSpPr/>
          <p:nvPr/>
        </p:nvSpPr>
        <p:spPr bwMode="auto">
          <a:xfrm>
            <a:off x="1253480" y="1763021"/>
            <a:ext cx="438200" cy="2836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42950" marR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tabLst/>
            </a:pPr>
            <a:endParaRPr kumimoji="0" lang="ko-KR" altLang="en-US" sz="1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C76A6A-22C3-4898-B531-D56D2D6B7738}"/>
              </a:ext>
            </a:extLst>
          </p:cNvPr>
          <p:cNvSpPr/>
          <p:nvPr/>
        </p:nvSpPr>
        <p:spPr bwMode="auto">
          <a:xfrm>
            <a:off x="1253480" y="2125728"/>
            <a:ext cx="438200" cy="28364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42950" marR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tabLst/>
            </a:pPr>
            <a:endParaRPr kumimoji="0" lang="ko-KR" altLang="en-US" sz="1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12250-C165-4F38-90CA-AF7E77A8E5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/19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B239C9-45BD-4218-A281-A4339E47B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" t="-6087" r="-828" b="6087"/>
          <a:stretch/>
        </p:blipFill>
        <p:spPr>
          <a:xfrm>
            <a:off x="1299792" y="4200170"/>
            <a:ext cx="3772332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78850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– 1 (</a:t>
            </a:r>
            <a:r>
              <a:rPr lang="ko-KR" altLang="en-US" dirty="0"/>
              <a:t>데이터 불러오기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998B23-09BF-4FA9-A25B-F5085351A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78207"/>
            <a:ext cx="5423394" cy="1368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86CD45-A20D-439F-A018-49567F98C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789942"/>
            <a:ext cx="4838700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FC22885-769B-4819-A6DE-C7C2384D6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108810"/>
            <a:ext cx="200025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3DEB6FA-816A-4518-991B-A72E45372E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555"/>
          <a:stretch/>
        </p:blipFill>
        <p:spPr>
          <a:xfrm>
            <a:off x="5136199" y="4365104"/>
            <a:ext cx="3522712" cy="193357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132ABD0-60A0-451B-B7EC-4E70CA058077}"/>
              </a:ext>
            </a:extLst>
          </p:cNvPr>
          <p:cNvCxnSpPr>
            <a:stCxn id="12" idx="3"/>
            <a:endCxn id="13" idx="1"/>
          </p:cNvCxnSpPr>
          <p:nvPr/>
        </p:nvCxnSpPr>
        <p:spPr bwMode="auto">
          <a:xfrm>
            <a:off x="2611810" y="4299310"/>
            <a:ext cx="2524389" cy="1032582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6DD002-717E-4F7C-8B29-5373B757DB53}"/>
              </a:ext>
            </a:extLst>
          </p:cNvPr>
          <p:cNvSpPr/>
          <p:nvPr/>
        </p:nvSpPr>
        <p:spPr>
          <a:xfrm>
            <a:off x="2677940" y="3593489"/>
            <a:ext cx="2706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CSV </a:t>
            </a: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파일의 경로 </a:t>
            </a: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(*</a:t>
            </a: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알맞게 지정</a:t>
            </a: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1400" b="1" u="non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7A69B80-048D-49A6-A425-E94907974E84}"/>
              </a:ext>
            </a:extLst>
          </p:cNvPr>
          <p:cNvCxnSpPr/>
          <p:nvPr/>
        </p:nvCxnSpPr>
        <p:spPr bwMode="auto">
          <a:xfrm>
            <a:off x="2578154" y="3583141"/>
            <a:ext cx="1544174" cy="0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0855694B-6FAB-458D-B343-95FD81E35F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9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7367310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신입생세미나">
  <a:themeElements>
    <a:clrScheme name="신입생세미나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신입생세미나">
      <a:majorFont>
        <a:latin typeface="Arial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Char char="n"/>
          <a:tabLst/>
          <a:defRPr kumimoji="0" lang="ko-KR" altLang="en-US" sz="16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Char char="n"/>
          <a:tabLst/>
          <a:defRPr kumimoji="0" lang="ko-KR" altLang="en-US" sz="16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신입생세미나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신입생세미나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신입생세미나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신입생세미나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신입생세미나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Settings\ICE\바탕 화면\신입생세미나.pot</Template>
  <TotalTime>11232</TotalTime>
  <Words>492</Words>
  <Application>Microsoft Office PowerPoint</Application>
  <PresentationFormat>화면 슬라이드 쇼(4:3)</PresentationFormat>
  <Paragraphs>92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굴림</vt:lpstr>
      <vt:lpstr>Arial</vt:lpstr>
      <vt:lpstr>Arial Black</vt:lpstr>
      <vt:lpstr>Cambria Math</vt:lpstr>
      <vt:lpstr>Times New Roman</vt:lpstr>
      <vt:lpstr>Wingdings</vt:lpstr>
      <vt:lpstr>신입생세미나</vt:lpstr>
      <vt:lpstr>멀티미디어정보처리 실습 #7</vt:lpstr>
      <vt:lpstr>목차</vt:lpstr>
      <vt:lpstr>데이터 수집</vt:lpstr>
      <vt:lpstr>데이터 수집</vt:lpstr>
      <vt:lpstr>데이터 처리</vt:lpstr>
      <vt:lpstr>선형회귀 모델</vt:lpstr>
      <vt:lpstr>선형회귀 모델</vt:lpstr>
      <vt:lpstr>실습</vt:lpstr>
      <vt:lpstr>실습 – 1 (데이터 불러오기)</vt:lpstr>
      <vt:lpstr>실습 – 2 (데이터 샘플링 및 시각화)</vt:lpstr>
      <vt:lpstr>실습 – 2 (데이터 샘플링 및 시각화)</vt:lpstr>
      <vt:lpstr>실습 – 3 (학습모델, 키체중)</vt:lpstr>
      <vt:lpstr>실습 – 3 (학습모델, 키체중)</vt:lpstr>
      <vt:lpstr>실습 – 3 (학습모델, 키체중)</vt:lpstr>
      <vt:lpstr>실습 – 4 (학습모델, [키,체중]허리둘레)</vt:lpstr>
      <vt:lpstr>실습 – 4 (학습모델, [키,체중]허리둘레)</vt:lpstr>
      <vt:lpstr>실습 – 4 (학습모델, [키,체중]허리둘레)</vt:lpstr>
      <vt:lpstr>실습 – 4 (학습모델, [키,체중]허리둘레)</vt:lpstr>
      <vt:lpstr>실습+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멀티미디어 정보처리</dc:title>
  <dc:creator>ICE</dc:creator>
  <cp:lastModifiedBy>cyc</cp:lastModifiedBy>
  <cp:revision>309</cp:revision>
  <dcterms:created xsi:type="dcterms:W3CDTF">2007-02-28T01:30:25Z</dcterms:created>
  <dcterms:modified xsi:type="dcterms:W3CDTF">2019-05-22T09:25:08Z</dcterms:modified>
</cp:coreProperties>
</file>