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378" r:id="rId4"/>
    <p:sldId id="440" r:id="rId5"/>
    <p:sldId id="441" r:id="rId6"/>
    <p:sldId id="426" r:id="rId7"/>
    <p:sldId id="430" r:id="rId8"/>
    <p:sldId id="442" r:id="rId9"/>
    <p:sldId id="443" r:id="rId10"/>
    <p:sldId id="444" r:id="rId11"/>
    <p:sldId id="445" r:id="rId12"/>
    <p:sldId id="446" r:id="rId13"/>
    <p:sldId id="447" r:id="rId14"/>
    <p:sldId id="439" r:id="rId15"/>
    <p:sldId id="448" r:id="rId16"/>
    <p:sldId id="449" r:id="rId17"/>
  </p:sldIdLst>
  <p:sldSz cx="9144000" cy="6858000" type="screen4x3"/>
  <p:notesSz cx="6797675" cy="9926638"/>
  <p:defaultTextStyle>
    <a:defPPr>
      <a:defRPr lang="ko-KR"/>
    </a:defPPr>
    <a:lvl1pPr algn="ctr" rtl="0" fontAlgn="base">
      <a:spcBef>
        <a:spcPct val="20000"/>
      </a:spcBef>
      <a:spcAft>
        <a:spcPct val="0"/>
      </a:spcAft>
      <a:buClr>
        <a:schemeClr val="accent2"/>
      </a:buClr>
      <a:buSzPct val="80000"/>
      <a:buFont typeface="Wingdings" pitchFamily="2" charset="2"/>
      <a:buChar char="n"/>
      <a:defRPr sz="1600" u="sng"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chemeClr val="accent2"/>
      </a:buClr>
      <a:buSzPct val="80000"/>
      <a:buFont typeface="Wingdings" pitchFamily="2" charset="2"/>
      <a:buChar char="n"/>
      <a:defRPr sz="1600" u="sng"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chemeClr val="accent2"/>
      </a:buClr>
      <a:buSzPct val="80000"/>
      <a:buFont typeface="Wingdings" pitchFamily="2" charset="2"/>
      <a:buChar char="n"/>
      <a:defRPr sz="1600" u="sng"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chemeClr val="accent2"/>
      </a:buClr>
      <a:buSzPct val="80000"/>
      <a:buFont typeface="Wingdings" pitchFamily="2" charset="2"/>
      <a:buChar char="n"/>
      <a:defRPr sz="1600" u="sng"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chemeClr val="accent2"/>
      </a:buClr>
      <a:buSzPct val="80000"/>
      <a:buFont typeface="Wingdings" pitchFamily="2" charset="2"/>
      <a:buChar char="n"/>
      <a:defRPr sz="1600" u="sng"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600" u="sng" kern="1200">
        <a:solidFill>
          <a:schemeClr val="tx1"/>
        </a:solidFill>
        <a:latin typeface="Arial" charset="0"/>
        <a:ea typeface="굴림" pitchFamily="50" charset="-127"/>
        <a:cs typeface="+mn-cs"/>
      </a:defRPr>
    </a:lvl6pPr>
    <a:lvl7pPr marL="2743200" algn="l" defTabSz="914400" rtl="0" eaLnBrk="1" latinLnBrk="1" hangingPunct="1">
      <a:defRPr sz="1600" u="sng" kern="1200">
        <a:solidFill>
          <a:schemeClr val="tx1"/>
        </a:solidFill>
        <a:latin typeface="Arial" charset="0"/>
        <a:ea typeface="굴림" pitchFamily="50" charset="-127"/>
        <a:cs typeface="+mn-cs"/>
      </a:defRPr>
    </a:lvl7pPr>
    <a:lvl8pPr marL="3200400" algn="l" defTabSz="914400" rtl="0" eaLnBrk="1" latinLnBrk="1" hangingPunct="1">
      <a:defRPr sz="1600" u="sng" kern="1200">
        <a:solidFill>
          <a:schemeClr val="tx1"/>
        </a:solidFill>
        <a:latin typeface="Arial" charset="0"/>
        <a:ea typeface="굴림" pitchFamily="50" charset="-127"/>
        <a:cs typeface="+mn-cs"/>
      </a:defRPr>
    </a:lvl8pPr>
    <a:lvl9pPr marL="3657600" algn="l" defTabSz="914400" rtl="0" eaLnBrk="1" latinLnBrk="1" hangingPunct="1">
      <a:defRPr sz="1600" u="sng" kern="1200">
        <a:solidFill>
          <a:schemeClr val="tx1"/>
        </a:solidFill>
        <a:latin typeface="Arial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6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82" autoAdjust="0"/>
    <p:restoredTop sz="81808" autoAdjust="0"/>
  </p:normalViewPr>
  <p:slideViewPr>
    <p:cSldViewPr>
      <p:cViewPr varScale="1">
        <p:scale>
          <a:sx n="93" d="100"/>
          <a:sy n="93" d="100"/>
        </p:scale>
        <p:origin x="2088" y="84"/>
      </p:cViewPr>
      <p:guideLst>
        <p:guide orient="horz" pos="306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60CB5FE-A2AF-497D-9AB6-17D805C845B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74CED1-B098-4A9E-B9B7-27A995FCE1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847AD7-7A0A-4D24-9F51-F8876AF4DF00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A97F4A-1900-4C1A-9A63-140D8A49E1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C59C01-E2F4-4209-9101-5D7CDCD3DB6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98AF6-56E2-46FF-B424-9A511E2848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4650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D7187DE-DEBF-4423-84BB-5F44717BA7B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408411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348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7D5EAE6-C103-464B-942E-AF4CDD5131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D7187DE-DEBF-4423-84BB-5F44717BA7BB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609600" y="1600200"/>
            <a:ext cx="7772400" cy="1752600"/>
            <a:chOff x="792" y="1872"/>
            <a:chExt cx="4176" cy="528"/>
          </a:xfrm>
        </p:grpSpPr>
        <p:sp>
          <p:nvSpPr>
            <p:cNvPr id="5" name="Rectangle 1027"/>
            <p:cNvSpPr>
              <a:spLocks noChangeArrowheads="1"/>
            </p:cNvSpPr>
            <p:nvPr/>
          </p:nvSpPr>
          <p:spPr bwMode="auto">
            <a:xfrm>
              <a:off x="792" y="1927"/>
              <a:ext cx="4176" cy="396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" name="Rectangle 1028"/>
            <p:cNvSpPr>
              <a:spLocks noChangeArrowheads="1"/>
            </p:cNvSpPr>
            <p:nvPr/>
          </p:nvSpPr>
          <p:spPr bwMode="white">
            <a:xfrm>
              <a:off x="1008" y="1872"/>
              <a:ext cx="3744" cy="5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7" name="Rectangle 1029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Rectangle 1032"/>
          <p:cNvSpPr>
            <a:spLocks noChangeArrowheads="1"/>
          </p:cNvSpPr>
          <p:nvPr/>
        </p:nvSpPr>
        <p:spPr bwMode="auto">
          <a:xfrm>
            <a:off x="0" y="6540500"/>
            <a:ext cx="9144000" cy="3175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Rectangle 1033"/>
          <p:cNvSpPr>
            <a:spLocks noChangeArrowheads="1"/>
          </p:cNvSpPr>
          <p:nvPr/>
        </p:nvSpPr>
        <p:spPr bwMode="auto">
          <a:xfrm>
            <a:off x="0" y="6540500"/>
            <a:ext cx="2362200" cy="3048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Rectangle 1034"/>
          <p:cNvSpPr>
            <a:spLocks noChangeArrowheads="1"/>
          </p:cNvSpPr>
          <p:nvPr/>
        </p:nvSpPr>
        <p:spPr bwMode="white">
          <a:xfrm>
            <a:off x="5410200" y="228600"/>
            <a:ext cx="334010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altLang="ko-KR" sz="1800" b="1" i="1" u="none">
                <a:solidFill>
                  <a:schemeClr val="bg1"/>
                </a:solidFill>
                <a:latin typeface="Arial Black" pitchFamily="34" charset="0"/>
              </a:rPr>
              <a:t>Computer Vision &amp; Pattern Recognition Lab.</a:t>
            </a:r>
          </a:p>
        </p:txBody>
      </p:sp>
      <p:pic>
        <p:nvPicPr>
          <p:cNvPr id="11" name="Picture 1035" descr="D:\문서자료\문서자료(교수님)\한양대학교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6545263"/>
            <a:ext cx="9144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036"/>
          <p:cNvSpPr>
            <a:spLocks noChangeArrowheads="1"/>
          </p:cNvSpPr>
          <p:nvPr/>
        </p:nvSpPr>
        <p:spPr bwMode="white">
          <a:xfrm>
            <a:off x="3048000" y="6553200"/>
            <a:ext cx="411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altLang="ko-KR" sz="1200" i="1" u="none">
                <a:solidFill>
                  <a:schemeClr val="bg1"/>
                </a:solidFill>
                <a:latin typeface="Arial Black" pitchFamily="34" charset="0"/>
              </a:rPr>
              <a:t>Computer Vision &amp; Pattern Recognition Lab.</a:t>
            </a:r>
          </a:p>
        </p:txBody>
      </p:sp>
      <p:sp>
        <p:nvSpPr>
          <p:cNvPr id="7174" name="Rectangle 1030"/>
          <p:cNvSpPr>
            <a:spLocks noGrp="1" noChangeArrowheads="1"/>
          </p:cNvSpPr>
          <p:nvPr>
            <p:ph type="ctrTitle"/>
          </p:nvPr>
        </p:nvSpPr>
        <p:spPr>
          <a:xfrm>
            <a:off x="1600200" y="1752600"/>
            <a:ext cx="5943600" cy="12954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7175" name="Rectangle 1031"/>
          <p:cNvSpPr>
            <a:spLocks noGrp="1" noChangeArrowheads="1"/>
          </p:cNvSpPr>
          <p:nvPr>
            <p:ph type="subTitle" idx="1"/>
          </p:nvPr>
        </p:nvSpPr>
        <p:spPr>
          <a:xfrm>
            <a:off x="914400" y="4140200"/>
            <a:ext cx="7315200" cy="1371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600" b="1"/>
            </a:lvl1pPr>
          </a:lstStyle>
          <a:p>
            <a:r>
              <a:rPr lang="en-US" altLang="ko-KR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72880680"/>
      </p:ext>
    </p:extLst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C6EBCC-F479-4C94-9CFA-5B9ECA458EE6}" type="slidenum">
              <a:rPr lang="en-US" altLang="ko-KR" smtClean="0"/>
              <a:pPr>
                <a:defRPr/>
              </a:pPr>
              <a:t>‹#›</a:t>
            </a:fld>
            <a:r>
              <a:rPr lang="en-US" altLang="ko-KR" dirty="0"/>
              <a:t>/16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2915850"/>
      </p:ext>
    </p:extLst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ltGray">
          <a:xfrm>
            <a:off x="533400" y="1009650"/>
            <a:ext cx="7239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540500"/>
            <a:ext cx="9144000" cy="3175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6540500"/>
            <a:ext cx="2362200" cy="3048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077200" y="228600"/>
            <a:ext cx="838200" cy="8191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7734300" y="381000"/>
            <a:ext cx="990600" cy="9144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371600"/>
            <a:ext cx="8153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 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ftr" sz="quarter" idx="3"/>
          </p:nvPr>
        </p:nvSpPr>
        <p:spPr bwMode="grayWhite">
          <a:xfrm>
            <a:off x="2895600" y="6553200"/>
            <a:ext cx="419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 i="1" u="none">
                <a:solidFill>
                  <a:schemeClr val="bg1"/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5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553200"/>
            <a:ext cx="1447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 u="none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8F203E7-21DB-452C-8FE1-04707283EDBF}" type="slidenum">
              <a:rPr lang="en-US" altLang="ko-KR" smtClean="0"/>
              <a:pPr>
                <a:defRPr/>
              </a:pPr>
              <a:t>‹#›</a:t>
            </a:fld>
            <a:r>
              <a:rPr lang="en-US" altLang="ko-KR" dirty="0"/>
              <a:t>/16</a:t>
            </a:r>
          </a:p>
        </p:txBody>
      </p:sp>
      <p:sp>
        <p:nvSpPr>
          <p:cNvPr id="615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553200"/>
            <a:ext cx="1752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400" b="1" u="none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white">
          <a:xfrm>
            <a:off x="7734300" y="609600"/>
            <a:ext cx="10287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ko-KR" altLang="ko-KR" sz="2400" b="1" u="none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010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pic>
        <p:nvPicPr>
          <p:cNvPr id="1037" name="Picture 13" descr="D:\문서자료\문서자료(교수님)\한양대학교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6545263"/>
            <a:ext cx="9144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36" r:id="rId2"/>
  </p:sldLayoutIdLst>
  <p:transition>
    <p:wipe dir="d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굴림" pitchFamily="50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굴림" pitchFamily="50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굴림" pitchFamily="50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굴림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굴림" pitchFamily="50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굴림" pitchFamily="50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굴림" pitchFamily="50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n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o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o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mcho@visionlab.or.k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bghan@visionlab.or.kr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yann.lecun.com/exdb/publis/pdf/lecun-01a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멀티미디어정보처리</a:t>
            </a:r>
            <a:br>
              <a:rPr lang="ko-KR" altLang="en-US" dirty="0"/>
            </a:br>
            <a:r>
              <a:rPr lang="ko-KR" altLang="en-US" dirty="0"/>
              <a:t>실습 </a:t>
            </a:r>
            <a:r>
              <a:rPr lang="en-US" altLang="ko-KR" dirty="0"/>
              <a:t>#8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66800" y="4292600"/>
            <a:ext cx="7315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ko-KR" altLang="en-US" u="none" kern="0" dirty="0" err="1">
                <a:latin typeface="+mn-lt"/>
                <a:ea typeface="+mn-ea"/>
              </a:rPr>
              <a:t>조용채</a:t>
            </a:r>
            <a:r>
              <a:rPr lang="en-US" altLang="ko-KR" b="1" u="none" kern="0" dirty="0">
                <a:latin typeface="+mn-lt"/>
                <a:ea typeface="+mn-ea"/>
              </a:rPr>
              <a:t>(</a:t>
            </a:r>
            <a:r>
              <a:rPr lang="en-US" altLang="ko-KR" b="1" u="none" kern="0" dirty="0">
                <a:latin typeface="+mn-lt"/>
                <a:ea typeface="+mn-ea"/>
                <a:hlinkClick r:id="rId3"/>
              </a:rPr>
              <a:t> yccho@visionlab.or.kr</a:t>
            </a:r>
            <a:r>
              <a:rPr lang="en-US" altLang="ko-KR" b="1" u="none" kern="0" dirty="0">
                <a:latin typeface="+mn-lt"/>
                <a:ea typeface="+mn-ea"/>
              </a:rPr>
              <a:t>)</a:t>
            </a:r>
          </a:p>
          <a:p>
            <a:pPr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ko-KR" altLang="en-US" u="none" kern="0" dirty="0">
                <a:latin typeface="+mn-lt"/>
                <a:ea typeface="+mn-ea"/>
              </a:rPr>
              <a:t>한정훈</a:t>
            </a:r>
            <a:r>
              <a:rPr lang="en-US" altLang="ko-KR" b="1" u="none" kern="0" dirty="0">
                <a:latin typeface="+mn-lt"/>
                <a:ea typeface="+mn-ea"/>
              </a:rPr>
              <a:t>(</a:t>
            </a:r>
            <a:r>
              <a:rPr lang="en-US" altLang="ko-KR" b="1" u="none" kern="0" dirty="0">
                <a:latin typeface="+mn-lt"/>
                <a:ea typeface="+mn-ea"/>
                <a:hlinkClick r:id="rId4"/>
              </a:rPr>
              <a:t>bghan@visionlab.or.kr</a:t>
            </a:r>
            <a:r>
              <a:rPr lang="en-US" altLang="ko-KR" b="1" u="none" kern="0" dirty="0">
                <a:latin typeface="+mn-lt"/>
                <a:ea typeface="+mn-ea"/>
              </a:rPr>
              <a:t>)</a:t>
            </a:r>
          </a:p>
          <a:p>
            <a:pPr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ko-KR" b="1" u="none" kern="0" dirty="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 – 5 (</a:t>
            </a:r>
            <a:r>
              <a:rPr lang="ko-KR" altLang="en-US" dirty="0"/>
              <a:t>학습 </a:t>
            </a:r>
            <a:r>
              <a:rPr lang="en-US" altLang="ko-KR" dirty="0"/>
              <a:t>1, tanh)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0F8724F-AFF3-448C-87BA-9B8FF7D77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117634"/>
            <a:ext cx="7419975" cy="45624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F4B36B1-EB1F-49F5-83D6-9FFA01787B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C6EBCC-F479-4C94-9CFA-5B9ECA458EE6}" type="slidenum">
              <a:rPr lang="en-US" altLang="ko-KR" smtClean="0"/>
              <a:pPr>
                <a:defRPr/>
              </a:pPr>
              <a:t>10</a:t>
            </a:fld>
            <a:r>
              <a:rPr lang="en-US" altLang="ko-KR"/>
              <a:t>/16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26946304"/>
      </p:ext>
    </p:extLst>
  </p:cSld>
  <p:clrMapOvr>
    <a:masterClrMapping/>
  </p:clrMapOvr>
  <p:transition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 – 6 (</a:t>
            </a:r>
            <a:r>
              <a:rPr lang="ko-KR" altLang="en-US" dirty="0"/>
              <a:t>학습 </a:t>
            </a:r>
            <a:r>
              <a:rPr lang="en-US" altLang="ko-KR" dirty="0"/>
              <a:t>2, </a:t>
            </a:r>
            <a:r>
              <a:rPr lang="en-US" altLang="ko-KR" dirty="0" err="1"/>
              <a:t>relu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A442939-7207-4718-B62B-8BBE45636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117634"/>
            <a:ext cx="6357937" cy="563600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B61596A-225B-41A0-A0DE-554BD5243A92}"/>
              </a:ext>
            </a:extLst>
          </p:cNvPr>
          <p:cNvCxnSpPr>
            <a:cxnSpLocks/>
          </p:cNvCxnSpPr>
          <p:nvPr/>
        </p:nvCxnSpPr>
        <p:spPr bwMode="auto">
          <a:xfrm>
            <a:off x="3049558" y="2822204"/>
            <a:ext cx="936104" cy="0"/>
          </a:xfrm>
          <a:prstGeom prst="line">
            <a:avLst/>
          </a:prstGeom>
          <a:solidFill>
            <a:schemeClr val="hlink"/>
          </a:solidFill>
          <a:ln w="1905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F96A997-B03E-4672-B908-14D813D6F76D}"/>
              </a:ext>
            </a:extLst>
          </p:cNvPr>
          <p:cNvCxnSpPr>
            <a:cxnSpLocks/>
          </p:cNvCxnSpPr>
          <p:nvPr/>
        </p:nvCxnSpPr>
        <p:spPr bwMode="auto">
          <a:xfrm>
            <a:off x="899592" y="4221088"/>
            <a:ext cx="936104" cy="0"/>
          </a:xfrm>
          <a:prstGeom prst="line">
            <a:avLst/>
          </a:prstGeom>
          <a:solidFill>
            <a:schemeClr val="hlink"/>
          </a:solidFill>
          <a:ln w="1905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B712F79-BD1D-4EF2-9B3D-013C8B3B54B7}"/>
              </a:ext>
            </a:extLst>
          </p:cNvPr>
          <p:cNvCxnSpPr>
            <a:cxnSpLocks/>
          </p:cNvCxnSpPr>
          <p:nvPr/>
        </p:nvCxnSpPr>
        <p:spPr bwMode="auto">
          <a:xfrm>
            <a:off x="1331640" y="6165304"/>
            <a:ext cx="1512168" cy="0"/>
          </a:xfrm>
          <a:prstGeom prst="line">
            <a:avLst/>
          </a:prstGeom>
          <a:solidFill>
            <a:schemeClr val="hlink"/>
          </a:solidFill>
          <a:ln w="1905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CB3B864-87A9-441E-8C7E-2FCA2DF1472C}"/>
              </a:ext>
            </a:extLst>
          </p:cNvPr>
          <p:cNvSpPr/>
          <p:nvPr/>
        </p:nvSpPr>
        <p:spPr>
          <a:xfrm>
            <a:off x="5549200" y="3945909"/>
            <a:ext cx="2345514" cy="5663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ko-KR" altLang="en-US" sz="1400" b="1" u="non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학습 </a:t>
            </a:r>
            <a:r>
              <a:rPr lang="en-US" altLang="ko-KR" sz="1400" b="1" u="non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</a:t>
            </a:r>
            <a:r>
              <a:rPr lang="en-US" altLang="ko-KR" sz="1400" b="1" u="none" dirty="0">
                <a:solidFill>
                  <a:schemeClr val="tx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2 </a:t>
            </a:r>
            <a:r>
              <a:rPr lang="ko-KR" altLang="en-US" sz="1400" b="1" u="non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에서 수정된 부분</a:t>
            </a:r>
            <a:endParaRPr lang="en-US" altLang="ko-KR" sz="1400" b="1" u="none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r>
              <a:rPr lang="en-US" altLang="ko-KR" sz="1400" b="1" u="non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sz="1400" b="1" u="non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나머지 부분은 동일</a:t>
            </a:r>
            <a:r>
              <a:rPr lang="en-US" altLang="ko-KR" sz="1400" b="1" u="non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endParaRPr lang="ko-KR" altLang="en-US" sz="1400" b="1" u="non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BA1AE08-866C-48F7-B468-34CFBFDC72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C6EBCC-F479-4C94-9CFA-5B9ECA458EE6}" type="slidenum">
              <a:rPr lang="en-US" altLang="ko-KR" smtClean="0"/>
              <a:pPr>
                <a:defRPr/>
              </a:pPr>
              <a:t>11</a:t>
            </a:fld>
            <a:r>
              <a:rPr lang="en-US" altLang="ko-KR"/>
              <a:t>/16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24739280"/>
      </p:ext>
    </p:extLst>
  </p:cSld>
  <p:clrMapOvr>
    <a:masterClrMapping/>
  </p:clrMapOvr>
  <p:transition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 – 7 (tanh,</a:t>
            </a:r>
            <a:r>
              <a:rPr lang="ko-KR" altLang="en-US" dirty="0"/>
              <a:t> </a:t>
            </a:r>
            <a:r>
              <a:rPr lang="en-US" altLang="ko-KR" dirty="0" err="1"/>
              <a:t>relu</a:t>
            </a:r>
            <a:r>
              <a:rPr lang="en-US" altLang="ko-KR" dirty="0"/>
              <a:t> </a:t>
            </a:r>
            <a:r>
              <a:rPr lang="ko-KR" altLang="en-US" dirty="0"/>
              <a:t>학습경과 비교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0528054-BFEC-4C01-A662-072B93C56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117634"/>
            <a:ext cx="4457700" cy="38576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D0D74F2-BDC3-4BA2-A694-C2D007707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215" y="1700808"/>
            <a:ext cx="3432598" cy="4526686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C0A0F47-3F51-4856-869D-0A2E9F56D7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C6EBCC-F479-4C94-9CFA-5B9ECA458EE6}" type="slidenum">
              <a:rPr lang="en-US" altLang="ko-KR" smtClean="0"/>
              <a:pPr>
                <a:defRPr/>
              </a:pPr>
              <a:t>12</a:t>
            </a:fld>
            <a:r>
              <a:rPr lang="en-US" altLang="ko-KR"/>
              <a:t>/16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65170387"/>
      </p:ext>
    </p:extLst>
  </p:cSld>
  <p:clrMapOvr>
    <a:masterClrMapping/>
  </p:clrMapOvr>
  <p:transition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 – 8 (</a:t>
            </a:r>
            <a:r>
              <a:rPr lang="ko-KR" altLang="en-US" dirty="0"/>
              <a:t>테스트 결과 확인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69E83BA-5D4D-49B9-93B0-13ABF15DD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117634"/>
            <a:ext cx="5133975" cy="25527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9403EB8-4C91-49B3-886D-2CE1D00ADF01}"/>
              </a:ext>
            </a:extLst>
          </p:cNvPr>
          <p:cNvCxnSpPr>
            <a:cxnSpLocks/>
          </p:cNvCxnSpPr>
          <p:nvPr/>
        </p:nvCxnSpPr>
        <p:spPr bwMode="auto">
          <a:xfrm>
            <a:off x="933798" y="1824276"/>
            <a:ext cx="703309" cy="0"/>
          </a:xfrm>
          <a:prstGeom prst="line">
            <a:avLst/>
          </a:prstGeom>
          <a:solidFill>
            <a:schemeClr val="hlink"/>
          </a:solidFill>
          <a:ln w="1905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9F653A46-621E-415A-9798-704AB5C6FFE3}"/>
              </a:ext>
            </a:extLst>
          </p:cNvPr>
          <p:cNvSpPr/>
          <p:nvPr/>
        </p:nvSpPr>
        <p:spPr>
          <a:xfrm>
            <a:off x="1763688" y="1467632"/>
            <a:ext cx="25282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ko-KR" altLang="en-US" sz="1400" b="1" u="non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임의의 </a:t>
            </a:r>
            <a:r>
              <a:rPr lang="en-US" altLang="ko-KR" sz="1400" b="1" u="non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index</a:t>
            </a:r>
            <a:r>
              <a:rPr lang="ko-KR" altLang="en-US" sz="1400" b="1" u="non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로 변경</a:t>
            </a:r>
            <a:r>
              <a:rPr lang="en-US" altLang="ko-KR" sz="1400" b="1" u="non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(0~9999)</a:t>
            </a:r>
            <a:endParaRPr lang="ko-KR" altLang="en-US" sz="1400" b="1" u="non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93AC77A-59C0-4762-A324-42C8A64FC6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0893"/>
          <a:stretch/>
        </p:blipFill>
        <p:spPr>
          <a:xfrm>
            <a:off x="529440" y="4509120"/>
            <a:ext cx="6667644" cy="431746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4310214-4039-4AAA-85DB-820274CA63DB}"/>
              </a:ext>
            </a:extLst>
          </p:cNvPr>
          <p:cNvSpPr/>
          <p:nvPr/>
        </p:nvSpPr>
        <p:spPr>
          <a:xfrm>
            <a:off x="2339752" y="4242775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sz="1400" b="1" u="none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0</a:t>
            </a:r>
            <a:endParaRPr lang="ko-KR" altLang="en-US" sz="1400" b="1" u="none" dirty="0">
              <a:solidFill>
                <a:schemeClr val="tx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7194749-0AF4-46CC-A68C-F4F639633A0F}"/>
              </a:ext>
            </a:extLst>
          </p:cNvPr>
          <p:cNvSpPr/>
          <p:nvPr/>
        </p:nvSpPr>
        <p:spPr>
          <a:xfrm>
            <a:off x="3101188" y="4242775"/>
            <a:ext cx="2856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sz="1400" b="1" u="none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1</a:t>
            </a:r>
            <a:endParaRPr lang="ko-KR" altLang="en-US" sz="1400" b="1" u="none" dirty="0">
              <a:solidFill>
                <a:schemeClr val="tx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C0B7518-F9BC-4E1F-A47E-F2FF7525015B}"/>
              </a:ext>
            </a:extLst>
          </p:cNvPr>
          <p:cNvSpPr/>
          <p:nvPr/>
        </p:nvSpPr>
        <p:spPr>
          <a:xfrm>
            <a:off x="3861823" y="4242775"/>
            <a:ext cx="2856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sz="1400" b="1" u="none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2</a:t>
            </a:r>
            <a:endParaRPr lang="ko-KR" altLang="en-US" sz="1400" b="1" u="none" dirty="0">
              <a:solidFill>
                <a:schemeClr val="tx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DA3E129-5939-4784-99A9-713EBC515131}"/>
              </a:ext>
            </a:extLst>
          </p:cNvPr>
          <p:cNvSpPr/>
          <p:nvPr/>
        </p:nvSpPr>
        <p:spPr>
          <a:xfrm>
            <a:off x="4769219" y="4242775"/>
            <a:ext cx="2856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sz="1400" b="1" u="none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3</a:t>
            </a:r>
            <a:endParaRPr lang="ko-KR" altLang="en-US" sz="1400" b="1" u="none" dirty="0">
              <a:solidFill>
                <a:schemeClr val="tx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094DFC1-F3B4-4EA3-AAAA-780D7C79FC84}"/>
              </a:ext>
            </a:extLst>
          </p:cNvPr>
          <p:cNvSpPr/>
          <p:nvPr/>
        </p:nvSpPr>
        <p:spPr>
          <a:xfrm>
            <a:off x="5532986" y="4242775"/>
            <a:ext cx="2856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sz="1400" b="1" u="none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4</a:t>
            </a:r>
            <a:endParaRPr lang="ko-KR" altLang="en-US" sz="1400" b="1" u="none" dirty="0">
              <a:solidFill>
                <a:schemeClr val="tx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981CE07-1D61-4DB9-A1CD-0407AFBC215F}"/>
              </a:ext>
            </a:extLst>
          </p:cNvPr>
          <p:cNvSpPr/>
          <p:nvPr/>
        </p:nvSpPr>
        <p:spPr>
          <a:xfrm>
            <a:off x="6410802" y="4242775"/>
            <a:ext cx="2856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sz="1400" b="1" u="none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5</a:t>
            </a:r>
            <a:endParaRPr lang="ko-KR" altLang="en-US" sz="1400" b="1" u="none" dirty="0">
              <a:solidFill>
                <a:schemeClr val="tx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45ECBB3-01E3-4671-B2FD-184BEBE52681}"/>
              </a:ext>
            </a:extLst>
          </p:cNvPr>
          <p:cNvSpPr/>
          <p:nvPr/>
        </p:nvSpPr>
        <p:spPr>
          <a:xfrm>
            <a:off x="999796" y="4867193"/>
            <a:ext cx="2856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sz="1400" b="1" u="none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6</a:t>
            </a:r>
            <a:endParaRPr lang="ko-KR" altLang="en-US" sz="1400" b="1" u="none" dirty="0">
              <a:solidFill>
                <a:schemeClr val="tx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CA6882F-C592-47D1-A9C2-00960EC1336E}"/>
              </a:ext>
            </a:extLst>
          </p:cNvPr>
          <p:cNvSpPr/>
          <p:nvPr/>
        </p:nvSpPr>
        <p:spPr>
          <a:xfrm>
            <a:off x="1947717" y="4867193"/>
            <a:ext cx="2856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sz="1400" b="1" u="none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7</a:t>
            </a:r>
            <a:endParaRPr lang="ko-KR" altLang="en-US" sz="1400" b="1" u="none" dirty="0">
              <a:solidFill>
                <a:schemeClr val="tx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195997-BD70-4F71-B6B0-8180F050443D}"/>
              </a:ext>
            </a:extLst>
          </p:cNvPr>
          <p:cNvSpPr/>
          <p:nvPr/>
        </p:nvSpPr>
        <p:spPr>
          <a:xfrm>
            <a:off x="2813930" y="4867193"/>
            <a:ext cx="2856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sz="1400" b="1" u="none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8</a:t>
            </a:r>
            <a:endParaRPr lang="ko-KR" altLang="en-US" sz="1400" b="1" u="none" dirty="0">
              <a:solidFill>
                <a:schemeClr val="tx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2235183-953F-41F9-868C-3A1CE72941EE}"/>
              </a:ext>
            </a:extLst>
          </p:cNvPr>
          <p:cNvSpPr/>
          <p:nvPr/>
        </p:nvSpPr>
        <p:spPr>
          <a:xfrm>
            <a:off x="3618568" y="4867193"/>
            <a:ext cx="2856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sz="1400" b="1" u="none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9</a:t>
            </a:r>
            <a:endParaRPr lang="ko-KR" altLang="en-US" sz="1400" b="1" u="none" dirty="0">
              <a:solidFill>
                <a:schemeClr val="tx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4E2A78B6-9358-4D4D-A50C-B5528A34AA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631" r="81489" b="4630"/>
          <a:stretch/>
        </p:blipFill>
        <p:spPr>
          <a:xfrm>
            <a:off x="529440" y="5415159"/>
            <a:ext cx="1234248" cy="235768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4D52360-9547-4932-9FD7-C03BDAF7A3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6176" y="1986616"/>
            <a:ext cx="1820765" cy="1683718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209FB35-D53B-453A-8C30-A3D68ED18C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C6EBCC-F479-4C94-9CFA-5B9ECA458EE6}" type="slidenum">
              <a:rPr lang="en-US" altLang="ko-KR" smtClean="0"/>
              <a:pPr>
                <a:defRPr/>
              </a:pPr>
              <a:t>13</a:t>
            </a:fld>
            <a:r>
              <a:rPr lang="en-US" altLang="ko-KR"/>
              <a:t>/16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40969107"/>
      </p:ext>
    </p:extLst>
  </p:cSld>
  <p:clrMapOvr>
    <a:masterClrMapping/>
  </p:clrMapOvr>
  <p:transition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9508BA58-52BF-4F31-83DA-A02B9CA16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7010400" cy="762000"/>
          </a:xfrm>
        </p:spPr>
        <p:txBody>
          <a:bodyPr/>
          <a:lstStyle/>
          <a:p>
            <a:r>
              <a:rPr lang="ko-KR" altLang="en-US" dirty="0"/>
              <a:t>자유 실습</a:t>
            </a:r>
            <a:r>
              <a:rPr lang="en-US" altLang="ko-KR" dirty="0"/>
              <a:t> (</a:t>
            </a:r>
            <a:r>
              <a:rPr lang="ko-KR" altLang="en-US" dirty="0"/>
              <a:t>실습시간 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DEEE264-A814-49B8-A547-9138907E1942}"/>
              </a:ext>
            </a:extLst>
          </p:cNvPr>
          <p:cNvSpPr/>
          <p:nvPr/>
        </p:nvSpPr>
        <p:spPr>
          <a:xfrm>
            <a:off x="533400" y="1196752"/>
            <a:ext cx="4121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ko-KR" altLang="en-US" sz="1800" b="1" u="non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자유롭게 모델을 작성하고</a:t>
            </a:r>
            <a:r>
              <a:rPr lang="en-US" altLang="ko-KR" sz="1800" b="1" u="non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1800" b="1" u="non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성능을 비교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5AAF3A-D533-4E92-B964-BF7407E50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700808"/>
            <a:ext cx="5258479" cy="452092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50C5E7E-776E-4689-B6D1-FF5216D6145C}"/>
              </a:ext>
            </a:extLst>
          </p:cNvPr>
          <p:cNvCxnSpPr>
            <a:cxnSpLocks/>
          </p:cNvCxnSpPr>
          <p:nvPr/>
        </p:nvCxnSpPr>
        <p:spPr bwMode="auto">
          <a:xfrm>
            <a:off x="1043608" y="2545854"/>
            <a:ext cx="432048" cy="0"/>
          </a:xfrm>
          <a:prstGeom prst="line">
            <a:avLst/>
          </a:prstGeom>
          <a:solidFill>
            <a:schemeClr val="hlink"/>
          </a:solidFill>
          <a:ln w="1905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1F42C8B-A7F4-4704-BAA2-BC86A0EB53E2}"/>
              </a:ext>
            </a:extLst>
          </p:cNvPr>
          <p:cNvCxnSpPr>
            <a:cxnSpLocks/>
          </p:cNvCxnSpPr>
          <p:nvPr/>
        </p:nvCxnSpPr>
        <p:spPr bwMode="auto">
          <a:xfrm>
            <a:off x="1394123" y="5579715"/>
            <a:ext cx="504056" cy="0"/>
          </a:xfrm>
          <a:prstGeom prst="line">
            <a:avLst/>
          </a:prstGeom>
          <a:solidFill>
            <a:schemeClr val="hlink"/>
          </a:solidFill>
          <a:ln w="1905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912AF1E-A468-48E1-AAAC-D6FE28DACFC6}"/>
              </a:ext>
            </a:extLst>
          </p:cNvPr>
          <p:cNvSpPr/>
          <p:nvPr/>
        </p:nvSpPr>
        <p:spPr bwMode="auto">
          <a:xfrm>
            <a:off x="1000270" y="2611937"/>
            <a:ext cx="3610863" cy="1762912"/>
          </a:xfrm>
          <a:prstGeom prst="rect">
            <a:avLst/>
          </a:prstGeom>
          <a:noFill/>
          <a:ln w="1905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742950" marR="0" indent="-28575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tabLst/>
            </a:pPr>
            <a:endParaRPr kumimoji="0" lang="ko-KR" altLang="en-US" sz="16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552F49E-2950-4310-88C5-47CD348A1A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C6EBCC-F479-4C94-9CFA-5B9ECA458EE6}" type="slidenum">
              <a:rPr lang="en-US" altLang="ko-KR" smtClean="0"/>
              <a:pPr>
                <a:defRPr/>
              </a:pPr>
              <a:t>14</a:t>
            </a:fld>
            <a:r>
              <a:rPr lang="en-US" altLang="ko-KR"/>
              <a:t>/16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57293209"/>
      </p:ext>
    </p:extLst>
  </p:cSld>
  <p:clrMapOvr>
    <a:masterClrMapping/>
  </p:clrMapOvr>
  <p:transition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9508BA58-52BF-4F31-83DA-A02B9CA16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7010400" cy="762000"/>
          </a:xfrm>
        </p:spPr>
        <p:txBody>
          <a:bodyPr/>
          <a:lstStyle/>
          <a:p>
            <a:r>
              <a:rPr lang="ko-KR" altLang="en-US" dirty="0"/>
              <a:t>자유 실습</a:t>
            </a:r>
            <a:r>
              <a:rPr lang="en-US" altLang="ko-KR" dirty="0"/>
              <a:t> (</a:t>
            </a:r>
            <a:r>
              <a:rPr lang="ko-KR" altLang="en-US" dirty="0"/>
              <a:t>실습시간 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DEEE264-A814-49B8-A547-9138907E1942}"/>
              </a:ext>
            </a:extLst>
          </p:cNvPr>
          <p:cNvSpPr/>
          <p:nvPr/>
        </p:nvSpPr>
        <p:spPr>
          <a:xfrm>
            <a:off x="533400" y="1196752"/>
            <a:ext cx="4121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ko-KR" altLang="en-US" sz="1800" b="1" u="non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자유롭게 모델을 작성하고</a:t>
            </a:r>
            <a:r>
              <a:rPr lang="en-US" altLang="ko-KR" sz="1800" b="1" u="non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1800" b="1" u="non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성능을 비교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FB9CF01-CB89-498B-9324-17A10B713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700809"/>
            <a:ext cx="5688632" cy="3036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A908D0-8B57-484C-BE53-DEA351C24D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C6EBCC-F479-4C94-9CFA-5B9ECA458EE6}" type="slidenum">
              <a:rPr lang="en-US" altLang="ko-KR" smtClean="0"/>
              <a:pPr>
                <a:defRPr/>
              </a:pPr>
              <a:t>15</a:t>
            </a:fld>
            <a:r>
              <a:rPr lang="en-US" altLang="ko-KR"/>
              <a:t>/16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03938"/>
      </p:ext>
    </p:extLst>
  </p:cSld>
  <p:clrMapOvr>
    <a:masterClrMapping/>
  </p:clrMapOvr>
  <p:transition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9508BA58-52BF-4F31-83DA-A02B9CA16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7010400" cy="762000"/>
          </a:xfrm>
        </p:spPr>
        <p:txBody>
          <a:bodyPr/>
          <a:lstStyle/>
          <a:p>
            <a:r>
              <a:rPr lang="ko-KR" altLang="en-US" dirty="0"/>
              <a:t>자유 실습</a:t>
            </a:r>
            <a:r>
              <a:rPr lang="en-US" altLang="ko-KR" dirty="0"/>
              <a:t> (</a:t>
            </a:r>
            <a:r>
              <a:rPr lang="ko-KR" altLang="en-US" dirty="0"/>
              <a:t>실습시간 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DEEE264-A814-49B8-A547-9138907E1942}"/>
              </a:ext>
            </a:extLst>
          </p:cNvPr>
          <p:cNvSpPr/>
          <p:nvPr/>
        </p:nvSpPr>
        <p:spPr>
          <a:xfrm>
            <a:off x="533400" y="1196752"/>
            <a:ext cx="4121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ko-KR" altLang="en-US" sz="1800" b="1" u="non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자유롭게 모델을 작성하고</a:t>
            </a:r>
            <a:r>
              <a:rPr lang="en-US" altLang="ko-KR" sz="1800" b="1" u="non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1800" b="1" u="non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성능을 비교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73EEB8A-70B7-4064-967A-82D63C393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700809"/>
            <a:ext cx="3312368" cy="13365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AC42E06-F8AF-4D6D-B105-3D8DB7E3A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9038" y="1700809"/>
            <a:ext cx="3695700" cy="252412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DBFE08A-B305-424C-BCDD-E9356BA4D0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C6EBCC-F479-4C94-9CFA-5B9ECA458EE6}" type="slidenum">
              <a:rPr lang="en-US" altLang="ko-KR" smtClean="0"/>
              <a:pPr>
                <a:defRPr/>
              </a:pPr>
              <a:t>16</a:t>
            </a:fld>
            <a:r>
              <a:rPr lang="en-US" altLang="ko-KR"/>
              <a:t>/16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39981967"/>
      </p:ext>
    </p:extLst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목차</a:t>
            </a:r>
          </a:p>
        </p:txBody>
      </p:sp>
      <p:sp>
        <p:nvSpPr>
          <p:cNvPr id="409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CNN</a:t>
            </a:r>
          </a:p>
          <a:p>
            <a:pPr lvl="1"/>
            <a:r>
              <a:rPr lang="en-US" altLang="ko-KR" dirty="0"/>
              <a:t>Convolution</a:t>
            </a:r>
          </a:p>
          <a:p>
            <a:pPr lvl="1"/>
            <a:r>
              <a:rPr lang="ko-KR" altLang="en-US" dirty="0"/>
              <a:t>활성화 함수 </a:t>
            </a:r>
            <a:r>
              <a:rPr lang="en-US" altLang="ko-KR" dirty="0"/>
              <a:t>(Activation function)</a:t>
            </a:r>
          </a:p>
          <a:p>
            <a:pPr lvl="1"/>
            <a:r>
              <a:rPr lang="en-US" altLang="ko-KR" dirty="0"/>
              <a:t>MNIST </a:t>
            </a:r>
            <a:r>
              <a:rPr lang="ko-KR" altLang="en-US" dirty="0"/>
              <a:t>데이터셋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실습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215AE13-912E-4211-B4DA-A93875918B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C6EBCC-F479-4C94-9CFA-5B9ECA458EE6}" type="slidenum">
              <a:rPr lang="en-US" altLang="ko-KR" smtClean="0"/>
              <a:pPr>
                <a:defRPr/>
              </a:pPr>
              <a:t>2</a:t>
            </a:fld>
            <a:r>
              <a:rPr lang="en-US" altLang="ko-KR"/>
              <a:t>/16</a:t>
            </a:r>
            <a:endParaRPr lang="en-US" altLang="ko-KR" dirty="0"/>
          </a:p>
        </p:txBody>
      </p:sp>
    </p:spTree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Convolution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E1AB4F3-8E48-4D59-99C8-27D0857F018E}"/>
              </a:ext>
            </a:extLst>
          </p:cNvPr>
          <p:cNvSpPr/>
          <p:nvPr/>
        </p:nvSpPr>
        <p:spPr>
          <a:xfrm>
            <a:off x="3165204" y="3521154"/>
            <a:ext cx="28135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ko-KR" altLang="en-US" sz="1200" b="1" u="none" dirty="0"/>
              <a:t>이론수업 </a:t>
            </a:r>
            <a:r>
              <a:rPr lang="en-US" altLang="ko-KR" sz="1200" b="1" u="none" dirty="0"/>
              <a:t>6</a:t>
            </a:r>
            <a:r>
              <a:rPr lang="ko-KR" altLang="en-US" sz="1200" b="1" u="none" dirty="0"/>
              <a:t>장</a:t>
            </a:r>
            <a:r>
              <a:rPr lang="en-US" altLang="ko-KR" sz="1200" b="1" u="none" dirty="0"/>
              <a:t>-4</a:t>
            </a:r>
            <a:r>
              <a:rPr lang="en-US" altLang="ko-KR" sz="1200" u="none" dirty="0"/>
              <a:t>. Convolution Operation</a:t>
            </a:r>
            <a:endParaRPr lang="ko-KR" altLang="en-US" sz="1200" u="none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7F5D80B-AD16-4F43-B716-CE8D5EEB1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640" y="1136028"/>
            <a:ext cx="7012720" cy="23748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05807B2-C7B1-4787-9EBE-3FB711C81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537" y="4032920"/>
            <a:ext cx="6638925" cy="2057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C6CDAA-A9FC-4BC3-818D-E9A4AA390647}"/>
              </a:ext>
            </a:extLst>
          </p:cNvPr>
          <p:cNvSpPr/>
          <p:nvPr/>
        </p:nvSpPr>
        <p:spPr>
          <a:xfrm>
            <a:off x="3906030" y="6138912"/>
            <a:ext cx="36487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ko-KR" altLang="en-US" sz="1200" b="1" u="none" dirty="0"/>
              <a:t>그림</a:t>
            </a:r>
            <a:r>
              <a:rPr lang="en-US" altLang="ko-KR" sz="1200" u="none" dirty="0"/>
              <a:t>. LeNet-5 </a:t>
            </a:r>
            <a:r>
              <a:rPr lang="en-US" altLang="ko-KR" sz="800" u="none" dirty="0"/>
              <a:t>(</a:t>
            </a:r>
            <a:r>
              <a:rPr lang="en-US" altLang="ko-KR" sz="800" dirty="0">
                <a:hlinkClick r:id="rId4"/>
              </a:rPr>
              <a:t>http://yann.lecun.com/exdb/publis/pdf/lecun-01a.pdf</a:t>
            </a:r>
            <a:r>
              <a:rPr lang="en-US" altLang="ko-KR" sz="800" dirty="0"/>
              <a:t>)</a:t>
            </a:r>
            <a:endParaRPr lang="ko-KR" altLang="en-US" sz="800" u="none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AAA9E61-4E5D-42D3-B707-796CAC20FB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C6EBCC-F479-4C94-9CFA-5B9ECA458EE6}" type="slidenum">
              <a:rPr lang="en-US" altLang="ko-KR" smtClean="0"/>
              <a:pPr>
                <a:defRPr/>
              </a:pPr>
              <a:t>3</a:t>
            </a:fld>
            <a:r>
              <a:rPr lang="en-US" altLang="ko-KR"/>
              <a:t>/16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82686588"/>
      </p:ext>
    </p:extLst>
  </p:cSld>
  <p:clrMapOvr>
    <a:masterClrMapping/>
  </p:clrMapOvr>
  <p:transition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활성화 함수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8E1AB4F3-8E48-4D59-99C8-27D0857F018E}"/>
                  </a:ext>
                </a:extLst>
              </p:cNvPr>
              <p:cNvSpPr/>
              <p:nvPr/>
            </p:nvSpPr>
            <p:spPr>
              <a:xfrm>
                <a:off x="3024655" y="3383995"/>
                <a:ext cx="309469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:r>
                  <a:rPr lang="ko-KR" altLang="en-US" sz="1200" b="1" u="none" dirty="0"/>
                  <a:t>이론수업 </a:t>
                </a:r>
                <a:r>
                  <a:rPr lang="en-US" altLang="ko-KR" sz="1200" b="1" u="none" dirty="0"/>
                  <a:t>6</a:t>
                </a:r>
                <a:r>
                  <a:rPr lang="ko-KR" altLang="en-US" sz="1200" b="1" u="none" dirty="0"/>
                  <a:t>장</a:t>
                </a:r>
                <a:r>
                  <a:rPr lang="en-US" altLang="ko-KR" sz="1200" b="1" u="none" dirty="0"/>
                  <a:t>-2</a:t>
                </a:r>
                <a:r>
                  <a:rPr lang="en-US" altLang="ko-KR" sz="1200" u="none" dirty="0"/>
                  <a:t>. </a:t>
                </a:r>
                <a:r>
                  <a:rPr lang="ko-KR" altLang="en-US" sz="1200" u="none" dirty="0"/>
                  <a:t>뉴런 모델과 활성화 함수 </a:t>
                </a:r>
                <a14:m>
                  <m:oMath xmlns:m="http://schemas.openxmlformats.org/officeDocument/2006/math">
                    <m:r>
                      <a:rPr lang="en-US" altLang="ko-KR" sz="1200" b="0" i="1" u="none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ko-KR" altLang="en-US" sz="1200" u="none" dirty="0"/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8E1AB4F3-8E48-4D59-99C8-27D0857F01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655" y="3383995"/>
                <a:ext cx="3094693" cy="276999"/>
              </a:xfrm>
              <a:prstGeom prst="rect">
                <a:avLst/>
              </a:prstGeom>
              <a:blipFill>
                <a:blip r:embed="rId2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C6CDAA-A9FC-4BC3-818D-E9A4AA390647}"/>
              </a:ext>
            </a:extLst>
          </p:cNvPr>
          <p:cNvSpPr/>
          <p:nvPr/>
        </p:nvSpPr>
        <p:spPr>
          <a:xfrm>
            <a:off x="3430501" y="6120061"/>
            <a:ext cx="22829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ko-KR" altLang="en-US" sz="1200" b="1" u="none" dirty="0"/>
              <a:t>그림</a:t>
            </a:r>
            <a:r>
              <a:rPr lang="en-US" altLang="ko-KR" sz="1200" u="none" dirty="0"/>
              <a:t>. </a:t>
            </a:r>
            <a:r>
              <a:rPr lang="ko-KR" altLang="en-US" sz="1200" u="none" dirty="0"/>
              <a:t>대표적인 활성화 함수들</a:t>
            </a:r>
            <a:endParaRPr lang="ko-KR" altLang="en-US" sz="800" u="none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B4C9186-81EF-4601-A2D3-FBF9BB050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208" y="1262661"/>
            <a:ext cx="3713584" cy="21146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26" name="Picture 2" descr="activation functionsì ëí ì´ë¯¸ì§ ê²ìê²°ê³¼">
            <a:extLst>
              <a:ext uri="{FF2B5EF4-FFF2-40B4-BE49-F238E27FC236}">
                <a16:creationId xmlns:a16="http://schemas.microsoft.com/office/drawing/2014/main" id="{E25B5FBE-2204-48F1-9098-7467ECC85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3933056"/>
            <a:ext cx="7239000" cy="21145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FDF0EE-FC09-4B10-B4CD-E0FD50BB21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C6EBCC-F479-4C94-9CFA-5B9ECA458EE6}" type="slidenum">
              <a:rPr lang="en-US" altLang="ko-KR" smtClean="0"/>
              <a:pPr>
                <a:defRPr/>
              </a:pPr>
              <a:t>4</a:t>
            </a:fld>
            <a:r>
              <a:rPr lang="en-US" altLang="ko-KR"/>
              <a:t>/16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52537622"/>
      </p:ext>
    </p:extLst>
  </p:cSld>
  <p:clrMapOvr>
    <a:masterClrMapping/>
  </p:clrMapOvr>
  <p:transition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MNIST </a:t>
            </a:r>
            <a:r>
              <a:rPr lang="ko-KR" altLang="en-US" dirty="0"/>
              <a:t>데이터셋</a:t>
            </a:r>
            <a:endParaRPr lang="en-US" altLang="ko-KR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C6CDAA-A9FC-4BC3-818D-E9A4AA390647}"/>
              </a:ext>
            </a:extLst>
          </p:cNvPr>
          <p:cNvSpPr/>
          <p:nvPr/>
        </p:nvSpPr>
        <p:spPr>
          <a:xfrm>
            <a:off x="2025579" y="4971732"/>
            <a:ext cx="22129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ko-KR" altLang="en-US" sz="1200" b="1" u="none" dirty="0"/>
              <a:t>그림</a:t>
            </a:r>
            <a:r>
              <a:rPr lang="en-US" altLang="ko-KR" sz="1200" u="none" dirty="0"/>
              <a:t>. MNIST </a:t>
            </a:r>
            <a:r>
              <a:rPr lang="ko-KR" altLang="en-US" sz="1200" u="none" dirty="0" err="1"/>
              <a:t>손글씨</a:t>
            </a:r>
            <a:r>
              <a:rPr lang="ko-KR" altLang="en-US" sz="1200" u="none" dirty="0"/>
              <a:t> 데이터셋</a:t>
            </a:r>
            <a:endParaRPr lang="ko-KR" altLang="en-US" sz="800" u="none" dirty="0"/>
          </a:p>
        </p:txBody>
      </p:sp>
      <p:pic>
        <p:nvPicPr>
          <p:cNvPr id="2050" name="Picture 2" descr="MNIST sample images.">
            <a:extLst>
              <a:ext uri="{FF2B5EF4-FFF2-40B4-BE49-F238E27FC236}">
                <a16:creationId xmlns:a16="http://schemas.microsoft.com/office/drawing/2014/main" id="{BED03002-7B1E-4943-A345-585E441A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79" y="1823652"/>
            <a:ext cx="5118308" cy="311751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5E53C5A2-DFFD-4E8B-BB26-F25022D848F5}"/>
                  </a:ext>
                </a:extLst>
              </p:cNvPr>
              <p:cNvSpPr/>
              <p:nvPr/>
            </p:nvSpPr>
            <p:spPr>
              <a:xfrm>
                <a:off x="6881081" y="4633912"/>
                <a:ext cx="715837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:r>
                  <a:rPr lang="en-US" altLang="ko-KR" sz="1050" b="0" u="none" dirty="0"/>
                  <a:t>[</a:t>
                </a:r>
                <a14:m>
                  <m:oMath xmlns:m="http://schemas.openxmlformats.org/officeDocument/2006/math">
                    <m:r>
                      <a:rPr lang="en-US" altLang="ko-KR" sz="1050" b="0" i="1" u="none" smtClean="0">
                        <a:latin typeface="Cambria Math" panose="02040503050406030204" pitchFamily="18" charset="0"/>
                      </a:rPr>
                      <m:t>28</m:t>
                    </m:r>
                    <m:r>
                      <a:rPr lang="en-US" altLang="ko-KR" sz="1050" b="0" i="1" u="none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×28</m:t>
                    </m:r>
                  </m:oMath>
                </a14:m>
                <a:r>
                  <a:rPr lang="en-US" altLang="ko-KR" sz="1050" u="none" dirty="0"/>
                  <a:t>]</a:t>
                </a:r>
                <a:endParaRPr lang="ko-KR" altLang="en-US" sz="1050" u="none" dirty="0"/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5E53C5A2-DFFD-4E8B-BB26-F25022D848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1081" y="4633912"/>
                <a:ext cx="715837" cy="253916"/>
              </a:xfrm>
              <a:prstGeom prst="rect">
                <a:avLst/>
              </a:prstGeom>
              <a:blipFill>
                <a:blip r:embed="rId3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C206ED19-5534-4571-96AA-39F6B08A46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2224087"/>
            <a:ext cx="3095625" cy="2409825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B80944D-FB70-4799-9A96-F64A73BEDF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C6EBCC-F479-4C94-9CFA-5B9ECA458EE6}" type="slidenum">
              <a:rPr lang="en-US" altLang="ko-KR" smtClean="0"/>
              <a:pPr>
                <a:defRPr/>
              </a:pPr>
              <a:t>5</a:t>
            </a:fld>
            <a:r>
              <a:rPr lang="en-US" altLang="ko-KR"/>
              <a:t>/16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0853014"/>
      </p:ext>
    </p:extLst>
  </p:cSld>
  <p:clrMapOvr>
    <a:masterClrMapping/>
  </p:clrMapOvr>
  <p:transition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3F85C55-7D7A-40ED-866B-E14E431A2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366837"/>
            <a:ext cx="5610225" cy="41243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 – 1 (</a:t>
            </a:r>
            <a:r>
              <a:rPr lang="ko-KR" altLang="en-US" dirty="0"/>
              <a:t>데이터 불러오기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36DD002-717E-4F7C-8B29-5373B757DB53}"/>
              </a:ext>
            </a:extLst>
          </p:cNvPr>
          <p:cNvSpPr/>
          <p:nvPr/>
        </p:nvSpPr>
        <p:spPr>
          <a:xfrm>
            <a:off x="4788024" y="4437112"/>
            <a:ext cx="33359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sz="1400" b="1" u="none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tensorflow.keras</a:t>
            </a:r>
            <a:r>
              <a:rPr lang="ko-KR" altLang="en-US" sz="1400" b="1" u="non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내장 데이터 로드함수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3453B0B-E01E-4B5E-AA02-361C8D9C64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C6EBCC-F479-4C94-9CFA-5B9ECA458EE6}" type="slidenum">
              <a:rPr lang="en-US" altLang="ko-KR" smtClean="0"/>
              <a:pPr>
                <a:defRPr/>
              </a:pPr>
              <a:t>6</a:t>
            </a:fld>
            <a:r>
              <a:rPr lang="en-US" altLang="ko-KR"/>
              <a:t>/16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27367310"/>
      </p:ext>
    </p:extLst>
  </p:cSld>
  <p:clrMapOvr>
    <a:masterClrMapping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9447E7C-A0D5-420B-A04F-453802169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366837"/>
            <a:ext cx="3638550" cy="1600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 – 2 (</a:t>
            </a:r>
            <a:r>
              <a:rPr lang="ko-KR" altLang="en-US" dirty="0"/>
              <a:t>데이터 출력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DF51490-A8C0-47E2-9AF8-3482A63F0B75}"/>
              </a:ext>
            </a:extLst>
          </p:cNvPr>
          <p:cNvSpPr/>
          <p:nvPr/>
        </p:nvSpPr>
        <p:spPr>
          <a:xfrm>
            <a:off x="2351519" y="1859160"/>
            <a:ext cx="16321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ko-KR" altLang="en-US" sz="1400" b="1" u="non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임의의 </a:t>
            </a:r>
            <a:r>
              <a:rPr lang="en-US" altLang="ko-KR" sz="1400" b="1" u="non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index </a:t>
            </a:r>
            <a:r>
              <a:rPr lang="ko-KR" altLang="en-US" sz="1400" b="1" u="non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선택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EFC9839-53F7-4698-8D44-84BAD9EE1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56" y="3429000"/>
            <a:ext cx="3000375" cy="247650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A616A16-6BFB-4099-A87F-6134E4F86451}"/>
              </a:ext>
            </a:extLst>
          </p:cNvPr>
          <p:cNvCxnSpPr/>
          <p:nvPr/>
        </p:nvCxnSpPr>
        <p:spPr bwMode="auto">
          <a:xfrm>
            <a:off x="996633" y="2084745"/>
            <a:ext cx="587643" cy="0"/>
          </a:xfrm>
          <a:prstGeom prst="line">
            <a:avLst/>
          </a:prstGeom>
          <a:solidFill>
            <a:schemeClr val="hlink"/>
          </a:solidFill>
          <a:ln w="1905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F60C66-A49A-4B2D-A133-649DBA5052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C6EBCC-F479-4C94-9CFA-5B9ECA458EE6}" type="slidenum">
              <a:rPr lang="en-US" altLang="ko-KR" smtClean="0"/>
              <a:pPr>
                <a:defRPr/>
              </a:pPr>
              <a:t>7</a:t>
            </a:fld>
            <a:r>
              <a:rPr lang="en-US" altLang="ko-KR"/>
              <a:t>/16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19939679"/>
      </p:ext>
    </p:extLst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7242E7D-2BE1-4207-AA36-560C24C13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117634"/>
            <a:ext cx="5572125" cy="53244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 – 3 (</a:t>
            </a:r>
            <a:r>
              <a:rPr lang="ko-KR" altLang="en-US" dirty="0"/>
              <a:t>모델 정의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9FBBB3A-C103-4F41-ADE3-F38D5BDD2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088" y="4653136"/>
            <a:ext cx="4608512" cy="1428176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27A61D4-F040-4693-A53B-B9C4513700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C6EBCC-F479-4C94-9CFA-5B9ECA458EE6}" type="slidenum">
              <a:rPr lang="en-US" altLang="ko-KR" smtClean="0"/>
              <a:pPr>
                <a:defRPr/>
              </a:pPr>
              <a:t>8</a:t>
            </a:fld>
            <a:r>
              <a:rPr lang="en-US" altLang="ko-KR"/>
              <a:t>/16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88672450"/>
      </p:ext>
    </p:extLst>
  </p:cSld>
  <p:clrMapOvr>
    <a:masterClrMapping/>
  </p:clrMapOvr>
  <p:transition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 – 4 (</a:t>
            </a:r>
            <a:r>
              <a:rPr lang="ko-KR" altLang="en-US" dirty="0"/>
              <a:t>모델 생성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551C6F9-FB8A-422B-814A-B556796B0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117634"/>
            <a:ext cx="4505325" cy="19621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A41627-B626-4540-9A49-4E87744CB958}"/>
              </a:ext>
            </a:extLst>
          </p:cNvPr>
          <p:cNvSpPr/>
          <p:nvPr/>
        </p:nvSpPr>
        <p:spPr>
          <a:xfrm>
            <a:off x="3978178" y="2366042"/>
            <a:ext cx="21210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ko-KR" altLang="en-US" sz="1400" b="1" u="non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활성화 함수로 </a:t>
            </a:r>
            <a:r>
              <a:rPr lang="en-US" altLang="ko-KR" sz="1400" b="1" u="non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tanh </a:t>
            </a:r>
            <a:r>
              <a:rPr lang="ko-KR" altLang="en-US" sz="1400" b="1" u="non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사용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B59783F-E4DD-4FEC-A4BC-441E0D6F1F13}"/>
              </a:ext>
            </a:extLst>
          </p:cNvPr>
          <p:cNvCxnSpPr>
            <a:cxnSpLocks/>
          </p:cNvCxnSpPr>
          <p:nvPr/>
        </p:nvCxnSpPr>
        <p:spPr bwMode="auto">
          <a:xfrm>
            <a:off x="3440683" y="2800853"/>
            <a:ext cx="977027" cy="0"/>
          </a:xfrm>
          <a:prstGeom prst="line">
            <a:avLst/>
          </a:prstGeom>
          <a:solidFill>
            <a:schemeClr val="hlink"/>
          </a:solidFill>
          <a:ln w="1905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08B9A2-D538-40A9-91ED-221B388863C1}"/>
              </a:ext>
            </a:extLst>
          </p:cNvPr>
          <p:cNvSpPr/>
          <p:nvPr/>
        </p:nvSpPr>
        <p:spPr>
          <a:xfrm>
            <a:off x="2786062" y="3115272"/>
            <a:ext cx="31918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ko-KR" altLang="en-US" sz="1400" b="1" u="none" dirty="0">
                <a:solidFill>
                  <a:schemeClr val="tx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가장 큰 값의 </a:t>
            </a:r>
            <a:r>
              <a:rPr lang="en-US" altLang="ko-KR" sz="1400" b="1" u="none" dirty="0">
                <a:solidFill>
                  <a:schemeClr val="tx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index</a:t>
            </a:r>
            <a:r>
              <a:rPr lang="ko-KR" altLang="en-US" sz="1400" b="1" u="none" dirty="0">
                <a:solidFill>
                  <a:schemeClr val="tx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를 </a:t>
            </a:r>
            <a:r>
              <a:rPr lang="ko-KR" altLang="en-US" sz="1400" b="1" u="none" dirty="0" err="1">
                <a:solidFill>
                  <a:schemeClr val="tx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리턴해주는</a:t>
            </a:r>
            <a:r>
              <a:rPr lang="ko-KR" altLang="en-US" sz="1400" b="1" u="none" dirty="0">
                <a:solidFill>
                  <a:schemeClr val="tx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 함수</a:t>
            </a:r>
            <a:br>
              <a:rPr lang="en-US" altLang="ko-KR" sz="1400" b="1" u="none" dirty="0">
                <a:solidFill>
                  <a:schemeClr val="tx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</a:br>
            <a:r>
              <a:rPr lang="ko-KR" altLang="en-US" sz="1400" b="1" u="none" dirty="0">
                <a:solidFill>
                  <a:schemeClr val="tx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예</a:t>
            </a:r>
            <a:r>
              <a:rPr lang="en-US" altLang="ko-KR" sz="1400" b="1" u="none" dirty="0">
                <a:solidFill>
                  <a:schemeClr val="tx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) argmax([1,4,7,3]) = 2</a:t>
            </a:r>
            <a:endParaRPr lang="ko-KR" altLang="en-US" sz="1400" b="1" u="non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3DA4F4B-A2E2-4FE7-B994-7AF14BF5FE5E}"/>
              </a:ext>
            </a:extLst>
          </p:cNvPr>
          <p:cNvCxnSpPr>
            <a:cxnSpLocks/>
          </p:cNvCxnSpPr>
          <p:nvPr/>
        </p:nvCxnSpPr>
        <p:spPr bwMode="auto">
          <a:xfrm>
            <a:off x="1547664" y="2975289"/>
            <a:ext cx="1893019" cy="0"/>
          </a:xfrm>
          <a:prstGeom prst="line">
            <a:avLst/>
          </a:prstGeom>
          <a:solidFill>
            <a:schemeClr val="hlink"/>
          </a:solidFill>
          <a:ln w="1905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03D8ECC2-E443-4400-9D31-B0E9300CA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4184182"/>
            <a:ext cx="7400925" cy="11334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4D57753-CA61-4E0C-A55B-7D192BA5B5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C6EBCC-F479-4C94-9CFA-5B9ECA458EE6}" type="slidenum">
              <a:rPr lang="en-US" altLang="ko-KR" smtClean="0"/>
              <a:pPr>
                <a:defRPr/>
              </a:pPr>
              <a:t>9</a:t>
            </a:fld>
            <a:r>
              <a:rPr lang="en-US" altLang="ko-KR"/>
              <a:t>/16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95207617"/>
      </p:ext>
    </p:extLst>
  </p:cSld>
  <p:clrMapOvr>
    <a:masterClrMapping/>
  </p:clrMapOvr>
  <p:transition>
    <p:wipe dir="d"/>
  </p:transition>
</p:sld>
</file>

<file path=ppt/theme/theme1.xml><?xml version="1.0" encoding="utf-8"?>
<a:theme xmlns:a="http://schemas.openxmlformats.org/drawingml/2006/main" name="신입생세미나">
  <a:themeElements>
    <a:clrScheme name="신입생세미나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신입생세미나">
      <a:majorFont>
        <a:latin typeface="Arial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742950" marR="0" indent="-28575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80000"/>
          <a:buFont typeface="Wingdings" pitchFamily="2" charset="2"/>
          <a:buChar char="n"/>
          <a:tabLst/>
          <a:defRPr kumimoji="0" lang="ko-KR" altLang="en-US" sz="16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742950" marR="0" indent="-28575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80000"/>
          <a:buFont typeface="Wingdings" pitchFamily="2" charset="2"/>
          <a:buChar char="n"/>
          <a:tabLst/>
          <a:defRPr kumimoji="0" lang="ko-KR" altLang="en-US" sz="16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신입생세미나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신입생세미나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신입생세미나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신입생세미나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신입생세미나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Settings\ICE\바탕 화면\신입생세미나.pot</Template>
  <TotalTime>11923</TotalTime>
  <Words>257</Words>
  <Application>Microsoft Office PowerPoint</Application>
  <PresentationFormat>화면 슬라이드 쇼(4:3)</PresentationFormat>
  <Paragraphs>66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굴림</vt:lpstr>
      <vt:lpstr>Arial</vt:lpstr>
      <vt:lpstr>Arial Black</vt:lpstr>
      <vt:lpstr>Cambria Math</vt:lpstr>
      <vt:lpstr>Times New Roman</vt:lpstr>
      <vt:lpstr>Wingdings</vt:lpstr>
      <vt:lpstr>신입생세미나</vt:lpstr>
      <vt:lpstr>멀티미디어정보처리 실습 #8</vt:lpstr>
      <vt:lpstr>목차</vt:lpstr>
      <vt:lpstr>Convolution</vt:lpstr>
      <vt:lpstr>활성화 함수</vt:lpstr>
      <vt:lpstr>MNIST 데이터셋</vt:lpstr>
      <vt:lpstr>실습 – 1 (데이터 불러오기)</vt:lpstr>
      <vt:lpstr>실습 – 2 (데이터 출력)</vt:lpstr>
      <vt:lpstr>실습 – 3 (모델 정의)</vt:lpstr>
      <vt:lpstr>실습 – 4 (모델 생성)</vt:lpstr>
      <vt:lpstr>실습 – 5 (학습 1, tanh)</vt:lpstr>
      <vt:lpstr>실습 – 6 (학습 2, relu)</vt:lpstr>
      <vt:lpstr>실습 – 7 (tanh, relu 학습경과 비교)</vt:lpstr>
      <vt:lpstr>실습 – 8 (테스트 결과 확인)</vt:lpstr>
      <vt:lpstr>자유 실습 (실습시간 X)</vt:lpstr>
      <vt:lpstr>자유 실습 (실습시간 X)</vt:lpstr>
      <vt:lpstr>자유 실습 (실습시간 X)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멀티미디어 정보처리</dc:title>
  <dc:creator>ICE</dc:creator>
  <cp:lastModifiedBy>cyc</cp:lastModifiedBy>
  <cp:revision>320</cp:revision>
  <dcterms:created xsi:type="dcterms:W3CDTF">2007-02-28T01:30:25Z</dcterms:created>
  <dcterms:modified xsi:type="dcterms:W3CDTF">2019-05-29T16:00:15Z</dcterms:modified>
</cp:coreProperties>
</file>