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63" r:id="rId4"/>
    <p:sldId id="464" r:id="rId5"/>
    <p:sldId id="465" r:id="rId6"/>
    <p:sldId id="466" r:id="rId7"/>
    <p:sldId id="450" r:id="rId8"/>
    <p:sldId id="451" r:id="rId9"/>
    <p:sldId id="452" r:id="rId10"/>
    <p:sldId id="453" r:id="rId11"/>
    <p:sldId id="455" r:id="rId12"/>
    <p:sldId id="457" r:id="rId13"/>
    <p:sldId id="458" r:id="rId14"/>
    <p:sldId id="459" r:id="rId15"/>
    <p:sldId id="430" r:id="rId16"/>
    <p:sldId id="460" r:id="rId17"/>
    <p:sldId id="461" r:id="rId18"/>
    <p:sldId id="448" r:id="rId19"/>
    <p:sldId id="462" r:id="rId20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808" autoAdjust="0"/>
  </p:normalViewPr>
  <p:slideViewPr>
    <p:cSldViewPr>
      <p:cViewPr varScale="1">
        <p:scale>
          <a:sx n="93" d="100"/>
          <a:sy n="93" d="100"/>
        </p:scale>
        <p:origin x="20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AA6A84-18D0-4BAE-A819-939AA1CB9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/19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/19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#9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37C2C-BA48-4404-ABB8-257EF3C2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4864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0524F-D5CC-49E5-9BFE-304A7AC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80928"/>
            <a:ext cx="5267325" cy="282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7C9282-D669-466C-B217-DCEC5684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44" y="5805264"/>
            <a:ext cx="31051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99F65F-557F-4C79-A825-12A1451889E0}"/>
              </a:ext>
            </a:extLst>
          </p:cNvPr>
          <p:cNvSpPr/>
          <p:nvPr/>
        </p:nvSpPr>
        <p:spPr>
          <a:xfrm>
            <a:off x="5820704" y="216943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경로 주의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7A5DBC-26AC-44B1-B82A-53C068FDFFCB}"/>
              </a:ext>
            </a:extLst>
          </p:cNvPr>
          <p:cNvCxnSpPr>
            <a:cxnSpLocks/>
          </p:cNvCxnSpPr>
          <p:nvPr/>
        </p:nvCxnSpPr>
        <p:spPr bwMode="auto">
          <a:xfrm>
            <a:off x="2411760" y="3684794"/>
            <a:ext cx="136815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08FEB4-E5C1-4516-8B3F-74B6EBD9F1F4}"/>
              </a:ext>
            </a:extLst>
          </p:cNvPr>
          <p:cNvCxnSpPr>
            <a:cxnSpLocks/>
          </p:cNvCxnSpPr>
          <p:nvPr/>
        </p:nvCxnSpPr>
        <p:spPr bwMode="auto">
          <a:xfrm>
            <a:off x="3744980" y="2101944"/>
            <a:ext cx="207572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E7B738C-3F0D-4FAF-A27E-5082C5AE0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82036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93E739-537E-4B09-852B-ABFE0207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0342"/>
            <a:ext cx="520065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FADB88-656C-4DD4-9B71-19CB5A7C9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214530"/>
            <a:ext cx="54483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434714-4DF6-4D0E-A9AC-1545F722D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0213285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3F87F8-7A32-4F9F-A1DD-054AE58E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41719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24D515-0F47-4CF5-A874-68315F13F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274084"/>
            <a:ext cx="5419725" cy="2495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3CA34A0-254E-45A7-92EB-1043250D8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36755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4869CA-4D1D-4946-BD1F-4FD4B945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366837"/>
            <a:ext cx="5960328" cy="3862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21F8C7-E661-48D3-8F8E-4FB0835A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34" y="4177481"/>
            <a:ext cx="3085531" cy="21034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9ACD4A-3A5D-4A7D-9045-B1AFCE0D9F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499159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11E31-1758-456F-94E2-296312A0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514975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91822-9D16-421A-AE3D-5FA7E918B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739275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얼굴 영역 </a:t>
            </a:r>
            <a:r>
              <a:rPr lang="en-US" altLang="ko-KR" dirty="0"/>
              <a:t>detection)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E55DC8-2544-43B8-AAD6-4E2C0F8F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978824"/>
            <a:ext cx="6558880" cy="5791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389E74-E1A3-49BA-88DD-7A899E595C15}"/>
              </a:ext>
            </a:extLst>
          </p:cNvPr>
          <p:cNvSpPr/>
          <p:nvPr/>
        </p:nvSpPr>
        <p:spPr>
          <a:xfrm>
            <a:off x="3956797" y="2845938"/>
            <a:ext cx="4399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threshold: P,R,O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 네트워크에 사용되는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threshold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(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얼굴이 잘 검출 안되면 값들을 낮춰야 함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61A20D-C08D-4310-9721-D8E3C2DC46BD}"/>
              </a:ext>
            </a:extLst>
          </p:cNvPr>
          <p:cNvSpPr/>
          <p:nvPr/>
        </p:nvSpPr>
        <p:spPr>
          <a:xfrm>
            <a:off x="3956797" y="2241255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minsize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최소 얼굴 크기 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얼굴이 검출 안되면 낮춰야 함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4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9E4D805-BF66-4598-AAAC-51F0CD5BE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9939679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얼굴 영역 </a:t>
            </a:r>
            <a:r>
              <a:rPr lang="en-US" altLang="ko-KR" dirty="0"/>
              <a:t>detection)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EDEE7-4184-44B8-9E27-C7F65E49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4686300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9B57DE-D64C-4361-8B01-557C46D1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76525"/>
            <a:ext cx="4895850" cy="2190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1581A8-8E36-4B3F-98AC-7EF4F5F4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903031"/>
            <a:ext cx="2484179" cy="164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8C19B3-F2B0-43EE-BECE-D619D6542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4725144"/>
            <a:ext cx="1788846" cy="165215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243A73-A860-4E9A-A896-96E4A5ED4CF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267744" y="3726138"/>
            <a:ext cx="3384376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6E3C4-B382-4D22-8372-DC0838152484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2555776" y="4775752"/>
            <a:ext cx="3096344" cy="77547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C4AFCBAC-33FF-47F9-BE1D-277557E5F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131069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2 (</a:t>
            </a:r>
            <a:r>
              <a:rPr lang="ko-KR" altLang="en-US" dirty="0"/>
              <a:t>얼굴 영역 </a:t>
            </a:r>
            <a:r>
              <a:rPr lang="en-US" altLang="ko-KR" dirty="0"/>
              <a:t>detection)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B941A-7240-49D7-9048-1C636F22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279082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FA945D-7EFE-45D1-9897-45A30D45A440}"/>
              </a:ext>
            </a:extLst>
          </p:cNvPr>
          <p:cNvGrpSpPr/>
          <p:nvPr/>
        </p:nvGrpSpPr>
        <p:grpSpPr>
          <a:xfrm>
            <a:off x="533400" y="3783921"/>
            <a:ext cx="3964709" cy="473523"/>
            <a:chOff x="533400" y="3885088"/>
            <a:chExt cx="3964709" cy="47352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6EC71B-D510-49BB-BF17-08BF83587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4167500"/>
              <a:ext cx="3964709" cy="19111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B5E8452-F767-47C7-9C51-80970E2D9252}"/>
                    </a:ext>
                  </a:extLst>
                </p:cNvPr>
                <p:cNvSpPr/>
                <p:nvPr/>
              </p:nvSpPr>
              <p:spPr>
                <a:xfrm>
                  <a:off x="693694" y="3885088"/>
                  <a:ext cx="4206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B5E8452-F767-47C7-9C51-80970E2D92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94" y="3885088"/>
                  <a:ext cx="42062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5BDCF90-C508-4FEF-B570-A062082F4C73}"/>
                    </a:ext>
                  </a:extLst>
                </p:cNvPr>
                <p:cNvSpPr/>
                <p:nvPr/>
              </p:nvSpPr>
              <p:spPr>
                <a:xfrm>
                  <a:off x="1533701" y="3885088"/>
                  <a:ext cx="4104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5BDCF90-C508-4FEF-B570-A062082F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701" y="3885088"/>
                  <a:ext cx="41043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89C6026-990C-42BE-BA3E-21D8F2105D3D}"/>
                    </a:ext>
                  </a:extLst>
                </p:cNvPr>
                <p:cNvSpPr/>
                <p:nvPr/>
              </p:nvSpPr>
              <p:spPr>
                <a:xfrm>
                  <a:off x="2315048" y="3885088"/>
                  <a:ext cx="4206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89C6026-990C-42BE-BA3E-21D8F2105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48" y="3885088"/>
                  <a:ext cx="42062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996438D-C6BB-4AE1-B166-BBB31F07B2AA}"/>
                    </a:ext>
                  </a:extLst>
                </p:cNvPr>
                <p:cNvSpPr/>
                <p:nvPr/>
              </p:nvSpPr>
              <p:spPr>
                <a:xfrm>
                  <a:off x="3051300" y="3885088"/>
                  <a:ext cx="4104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996438D-C6BB-4AE1-B166-BBB31F07B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300" y="3885088"/>
                  <a:ext cx="410433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1345C8-E6B6-4822-963C-E25232CEB471}"/>
                </a:ext>
              </a:extLst>
            </p:cNvPr>
            <p:cNvSpPr/>
            <p:nvPr/>
          </p:nvSpPr>
          <p:spPr>
            <a:xfrm>
              <a:off x="3702902" y="3939955"/>
              <a:ext cx="7136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ko-KR" altLang="en-US" sz="1400" b="1" u="non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신뢰도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3C307F2-6953-4087-A952-A52DB362AA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269446"/>
            <a:ext cx="4695825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B9D64E-1975-47F6-9E30-14FFF08C7ACF}"/>
              </a:ext>
            </a:extLst>
          </p:cNvPr>
          <p:cNvGrpSpPr/>
          <p:nvPr/>
        </p:nvGrpSpPr>
        <p:grpSpPr>
          <a:xfrm>
            <a:off x="533400" y="4464138"/>
            <a:ext cx="3045900" cy="1962752"/>
            <a:chOff x="5514975" y="3554480"/>
            <a:chExt cx="3045900" cy="196275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09966C-97E5-42F1-8CC7-7F2ACCB7E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4975" y="3554480"/>
              <a:ext cx="3045900" cy="1962752"/>
            </a:xfrm>
            <a:prstGeom prst="rect">
              <a:avLst/>
            </a:prstGeom>
            <a:solidFill>
              <a:srgbClr val="F8F8F8">
                <a:alpha val="30196"/>
              </a:srgbClr>
            </a:solidFill>
            <a:ln>
              <a:solidFill>
                <a:srgbClr val="FF0000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555AA8D-4F75-4241-8643-DD272A27A4D6}"/>
                    </a:ext>
                  </a:extLst>
                </p:cNvPr>
                <p:cNvSpPr/>
                <p:nvPr/>
              </p:nvSpPr>
              <p:spPr>
                <a:xfrm>
                  <a:off x="6156176" y="3789040"/>
                  <a:ext cx="720080" cy="307777"/>
                </a:xfrm>
                <a:prstGeom prst="rect">
                  <a:avLst/>
                </a:prstGeom>
                <a:solidFill>
                  <a:srgbClr val="F8F8F8">
                    <a:alpha val="30196"/>
                  </a:srgbClr>
                </a:solidFill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0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555AA8D-4F75-4241-8643-DD272A27A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3789040"/>
                  <a:ext cx="72008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508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8EF9D9CE-099A-4D05-8665-184B98060910}"/>
                    </a:ext>
                  </a:extLst>
                </p:cNvPr>
                <p:cNvSpPr/>
                <p:nvPr/>
              </p:nvSpPr>
              <p:spPr>
                <a:xfrm>
                  <a:off x="7402118" y="4761178"/>
                  <a:ext cx="720080" cy="307777"/>
                </a:xfrm>
                <a:prstGeom prst="rect">
                  <a:avLst/>
                </a:prstGeom>
                <a:solidFill>
                  <a:srgbClr val="F8F8F8">
                    <a:alpha val="30196"/>
                  </a:srgbClr>
                </a:solidFill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400" b="1" i="1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400" b="1" i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400" b="1" i="1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altLang="ko-KR" sz="1400" b="1" i="0" u="none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400" b="1" i="0" u="none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b="1" u="none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8EF9D9CE-099A-4D05-8665-184B98060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118" y="4761178"/>
                  <a:ext cx="72008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237"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0F069F-7DAB-4FC8-B007-24389D2994C3}"/>
                </a:ext>
              </a:extLst>
            </p:cNvPr>
            <p:cNvSpPr/>
            <p:nvPr/>
          </p:nvSpPr>
          <p:spPr bwMode="auto">
            <a:xfrm>
              <a:off x="6706091" y="4101580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742950" marR="0" indent="-28575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ko-KR" alt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78509DD-06BC-4B05-905B-9149D05611BB}"/>
                </a:ext>
              </a:extLst>
            </p:cNvPr>
            <p:cNvSpPr/>
            <p:nvPr/>
          </p:nvSpPr>
          <p:spPr bwMode="auto">
            <a:xfrm>
              <a:off x="7323412" y="4874299"/>
              <a:ext cx="72008" cy="7200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742950" marR="0" indent="-28575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itchFamily="2" charset="2"/>
                <a:buChar char="n"/>
                <a:tabLst/>
              </a:pPr>
              <a:endParaRPr kumimoji="0" lang="ko-KR" alt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28" name="슬라이드 번호 개체 틀 27">
            <a:extLst>
              <a:ext uri="{FF2B5EF4-FFF2-40B4-BE49-F238E27FC236}">
                <a16:creationId xmlns:a16="http://schemas.microsoft.com/office/drawing/2014/main" id="{BD00D4C3-D9DA-4DB1-9FA0-FAF5A2D1E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834863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과제 참고자료</a:t>
            </a:r>
            <a:r>
              <a:rPr lang="en-US" altLang="ko-KR" dirty="0"/>
              <a:t> (</a:t>
            </a:r>
            <a:r>
              <a:rPr lang="ko-KR" altLang="en-US" dirty="0"/>
              <a:t>실습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9A4AA-185E-4616-8E87-BA7DCEE72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36"/>
          <a:stretch/>
        </p:blipFill>
        <p:spPr>
          <a:xfrm>
            <a:off x="533400" y="1366837"/>
            <a:ext cx="5572125" cy="35541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3BA52F-5A0E-4FC1-8FB4-2156C8138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938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9508BA58-52BF-4F31-83DA-A02B9CA1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010400" cy="762000"/>
          </a:xfrm>
        </p:spPr>
        <p:txBody>
          <a:bodyPr/>
          <a:lstStyle/>
          <a:p>
            <a:r>
              <a:rPr lang="ko-KR" altLang="en-US" dirty="0"/>
              <a:t>과제 참고자료</a:t>
            </a:r>
            <a:r>
              <a:rPr lang="en-US" altLang="ko-KR" dirty="0"/>
              <a:t> (</a:t>
            </a:r>
            <a:r>
              <a:rPr lang="ko-KR" altLang="en-US" dirty="0"/>
              <a:t>실습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E12689-77E0-4526-83B6-136BE0BA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467350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384BE-232F-4BE0-93A7-7C6FE3E3E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20821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r>
              <a:rPr lang="en-US" altLang="ko-KR" dirty="0"/>
              <a:t>(Face Recognition)</a:t>
            </a:r>
          </a:p>
          <a:p>
            <a:pPr lvl="1"/>
            <a:r>
              <a:rPr lang="ko-KR" altLang="en-US" dirty="0"/>
              <a:t>얼굴 인식의 흐름</a:t>
            </a:r>
            <a:endParaRPr lang="en-US" altLang="ko-KR" dirty="0"/>
          </a:p>
          <a:p>
            <a:pPr lvl="1"/>
            <a:r>
              <a:rPr lang="ko-KR" altLang="en-US" dirty="0"/>
              <a:t>얼굴 인식 기술의 발전</a:t>
            </a:r>
            <a:endParaRPr lang="en-US" altLang="ko-KR" dirty="0"/>
          </a:p>
          <a:p>
            <a:pPr lvl="1"/>
            <a:r>
              <a:rPr lang="en-US" altLang="ko-KR" dirty="0"/>
              <a:t>MTCNN (detection)</a:t>
            </a:r>
          </a:p>
          <a:p>
            <a:pPr lvl="1"/>
            <a:r>
              <a:rPr lang="en-US" altLang="ko-KR" dirty="0" err="1"/>
              <a:t>FaceNet</a:t>
            </a:r>
            <a:r>
              <a:rPr lang="en-US" altLang="ko-KR" dirty="0"/>
              <a:t> (recognition)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976EBE-C92A-43C4-8D4B-CA8FCF6A8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91F33-450F-4FD9-ACD2-258870F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r>
              <a:rPr lang="en-US" altLang="ko-KR" dirty="0"/>
              <a:t>(Face Recognition)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EB66-C0EE-4596-88A8-DB578C1C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얼굴 인식의 흐름</a:t>
            </a:r>
            <a:endParaRPr lang="en-US" altLang="ko-KR" dirty="0"/>
          </a:p>
          <a:p>
            <a:pPr lvl="1"/>
            <a:r>
              <a:rPr lang="ko-KR" altLang="en-US" dirty="0"/>
              <a:t>검출</a:t>
            </a:r>
            <a:r>
              <a:rPr lang="en-US" altLang="ko-KR" dirty="0"/>
              <a:t>: </a:t>
            </a:r>
            <a:r>
              <a:rPr lang="en-US" altLang="ko-KR" dirty="0" err="1"/>
              <a:t>Haar</a:t>
            </a:r>
            <a:r>
              <a:rPr lang="en-US" altLang="ko-KR" dirty="0"/>
              <a:t>-cascade, </a:t>
            </a:r>
            <a:r>
              <a:rPr lang="ko-KR" altLang="en-US" dirty="0" err="1"/>
              <a:t>딥러닝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ko-KR" altLang="en-US" dirty="0" err="1"/>
              <a:t>전처리</a:t>
            </a:r>
            <a:r>
              <a:rPr lang="en-US" altLang="ko-KR" dirty="0"/>
              <a:t>: </a:t>
            </a:r>
            <a:r>
              <a:rPr lang="ko-KR" altLang="en-US" dirty="0"/>
              <a:t>얼굴 랜드마크를 사용한 정면화</a:t>
            </a:r>
            <a:r>
              <a:rPr lang="en-US" altLang="ko-KR" dirty="0"/>
              <a:t>(</a:t>
            </a:r>
            <a:r>
              <a:rPr lang="en-US" altLang="ko-KR" dirty="0" err="1"/>
              <a:t>frontalization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특징 추출</a:t>
            </a:r>
            <a:r>
              <a:rPr lang="en-US" altLang="ko-KR" dirty="0"/>
              <a:t>: </a:t>
            </a:r>
            <a:r>
              <a:rPr lang="ko-KR" altLang="en-US" dirty="0"/>
              <a:t>전통적 특징 추출 방법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en-US" altLang="ko-KR" dirty="0"/>
          </a:p>
          <a:p>
            <a:pPr lvl="1"/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분류 모델</a:t>
            </a:r>
            <a:r>
              <a:rPr lang="en-US" altLang="ko-KR" dirty="0"/>
              <a:t>,</a:t>
            </a:r>
            <a:r>
              <a:rPr lang="ko-KR" altLang="en-US" dirty="0"/>
              <a:t> 거리 기반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E37815-EE9E-406F-8E3E-A9BCA19C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212976"/>
            <a:ext cx="4536504" cy="2090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547463-3DAD-4F54-B8F4-43C74FDA3248}"/>
              </a:ext>
            </a:extLst>
          </p:cNvPr>
          <p:cNvSpPr/>
          <p:nvPr/>
        </p:nvSpPr>
        <p:spPr>
          <a:xfrm>
            <a:off x="2582753" y="5335581"/>
            <a:ext cx="1890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ko-KR" altLang="en-US" sz="1200" u="none" dirty="0"/>
              <a:t>얼굴 인식의 흐름도</a:t>
            </a:r>
            <a:endParaRPr lang="ko-KR" altLang="en-US" sz="800" u="none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BA4F-7061-47A4-9E47-78371C3D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92" y="3212976"/>
            <a:ext cx="2083063" cy="209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569F4D-747A-4AA7-87AB-17C1A0443E8F}"/>
              </a:ext>
            </a:extLst>
          </p:cNvPr>
          <p:cNvSpPr/>
          <p:nvPr/>
        </p:nvSpPr>
        <p:spPr>
          <a:xfrm>
            <a:off x="6058204" y="5335581"/>
            <a:ext cx="2198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ko-KR" altLang="en-US" sz="1200" b="1" u="none" dirty="0">
                <a:solidFill>
                  <a:srgbClr val="FF0000"/>
                </a:solidFill>
              </a:rPr>
              <a:t>검출된 얼굴</a:t>
            </a:r>
            <a:r>
              <a:rPr lang="ko-KR" altLang="en-US" sz="1200" u="none" dirty="0"/>
              <a:t>과 </a:t>
            </a:r>
            <a:r>
              <a:rPr lang="ko-KR" altLang="en-US" sz="1200" b="1" u="none" dirty="0">
                <a:solidFill>
                  <a:srgbClr val="00B050"/>
                </a:solidFill>
              </a:rPr>
              <a:t>랜드마크</a:t>
            </a:r>
            <a:endParaRPr lang="ko-KR" altLang="en-US" sz="800" b="1" u="none" dirty="0">
              <a:solidFill>
                <a:srgbClr val="00B05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E5848-9512-47C7-95CC-8328166F7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728133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91F33-450F-4FD9-ACD2-258870F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r>
              <a:rPr lang="en-US" altLang="ko-KR" dirty="0"/>
              <a:t>(Face Recognition)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EB66-C0EE-4596-88A8-DB578C1C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ko-KR" altLang="en-US" dirty="0"/>
              <a:t>얼굴 인식 기술의 발전</a:t>
            </a:r>
            <a:endParaRPr lang="en-US" altLang="ko-KR" dirty="0"/>
          </a:p>
          <a:p>
            <a:pPr lvl="1"/>
            <a:r>
              <a:rPr lang="ko-KR" altLang="en-US" dirty="0"/>
              <a:t>얼굴 인식은 영상처리 초기부터 많이 연구된 분야임 </a:t>
            </a:r>
            <a:r>
              <a:rPr lang="en-US" altLang="ko-KR" dirty="0"/>
              <a:t>(Eigen face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기반 분류</a:t>
            </a:r>
            <a:r>
              <a:rPr lang="en-US" altLang="ko-KR" dirty="0"/>
              <a:t>(classification) </a:t>
            </a:r>
            <a:r>
              <a:rPr lang="ko-KR" altLang="en-US" dirty="0"/>
              <a:t>방법 사용 </a:t>
            </a:r>
            <a:r>
              <a:rPr lang="en-US" altLang="ko-KR" dirty="0"/>
              <a:t>(</a:t>
            </a:r>
            <a:r>
              <a:rPr lang="en-US" altLang="ko-KR" dirty="0" err="1"/>
              <a:t>DeepFace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새로운 사람이 들어오면 추가 학습이 필요함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기반 특징 추출 </a:t>
            </a:r>
            <a:r>
              <a:rPr lang="en-US" altLang="ko-KR" dirty="0"/>
              <a:t>+ </a:t>
            </a:r>
            <a:r>
              <a:rPr lang="ko-KR" altLang="en-US" dirty="0"/>
              <a:t>유사도 계산 </a:t>
            </a:r>
            <a:r>
              <a:rPr lang="en-US" altLang="ko-KR" dirty="0"/>
              <a:t>(</a:t>
            </a:r>
            <a:r>
              <a:rPr lang="en-US" altLang="ko-KR" dirty="0" err="1"/>
              <a:t>FaceNet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특징 추출 네트워크의 추가 학습은 없지만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DB</a:t>
            </a:r>
            <a:r>
              <a:rPr lang="ko-KR" altLang="en-US" dirty="0">
                <a:sym typeface="Wingdings" panose="05000000000000000000" pitchFamily="2" charset="2"/>
              </a:rPr>
              <a:t>에 특징이 저장되어 있어야 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A7FFA-5B3A-4F29-B2FB-01B7E03C4C56}"/>
              </a:ext>
            </a:extLst>
          </p:cNvPr>
          <p:cNvSpPr/>
          <p:nvPr/>
        </p:nvSpPr>
        <p:spPr>
          <a:xfrm>
            <a:off x="3679766" y="5728450"/>
            <a:ext cx="1784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200" b="1" u="none" dirty="0"/>
              <a:t>그림</a:t>
            </a:r>
            <a:r>
              <a:rPr lang="en-US" altLang="ko-KR" sz="1200" u="none" dirty="0"/>
              <a:t>. </a:t>
            </a:r>
            <a:r>
              <a:rPr lang="en-US" altLang="ko-KR" sz="1200" u="none" dirty="0" err="1"/>
              <a:t>DeepFace</a:t>
            </a:r>
            <a:r>
              <a:rPr lang="ko-KR" altLang="en-US" sz="1200" u="none" dirty="0"/>
              <a:t>의 구조</a:t>
            </a:r>
            <a:endParaRPr lang="ko-KR" altLang="en-US" sz="800" u="none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7D7AAD-48B0-44CC-ABD2-2AAD2E72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76" y="4005064"/>
            <a:ext cx="6799847" cy="171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93D73A-1092-4A33-AB16-9D6A6B7D9BC8}"/>
              </a:ext>
            </a:extLst>
          </p:cNvPr>
          <p:cNvSpPr/>
          <p:nvPr/>
        </p:nvSpPr>
        <p:spPr>
          <a:xfrm>
            <a:off x="7644698" y="5575324"/>
            <a:ext cx="1292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4030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명의</a:t>
            </a:r>
            <a:b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사람으로 분류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E08059C-6EC8-479B-8C20-5FACF03EE700}"/>
              </a:ext>
            </a:extLst>
          </p:cNvPr>
          <p:cNvCxnSpPr/>
          <p:nvPr/>
        </p:nvCxnSpPr>
        <p:spPr bwMode="auto">
          <a:xfrm>
            <a:off x="7603602" y="5534228"/>
            <a:ext cx="28803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86F3D38-EED4-475F-B593-C15BD22DFFA3}"/>
              </a:ext>
            </a:extLst>
          </p:cNvPr>
          <p:cNvSpPr/>
          <p:nvPr/>
        </p:nvSpPr>
        <p:spPr bwMode="auto">
          <a:xfrm>
            <a:off x="467638" y="2698646"/>
            <a:ext cx="524310" cy="3600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None/>
              <a:tabLst/>
            </a:pPr>
            <a:endParaRPr kumimoji="0" lang="ko-KR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B516D8-B182-443E-A9BC-CFE1F8B3A47C}"/>
              </a:ext>
            </a:extLst>
          </p:cNvPr>
          <p:cNvSpPr/>
          <p:nvPr/>
        </p:nvSpPr>
        <p:spPr>
          <a:xfrm>
            <a:off x="327091" y="2941408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/>
              <a:t>실습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9AB89BF3-7F65-45D5-BA5F-703E2AA71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938242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91F33-450F-4FD9-ACD2-258870F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r>
              <a:rPr lang="en-US" altLang="ko-KR" dirty="0"/>
              <a:t>(Face Recognition)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EB66-C0EE-4596-88A8-DB578C1C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en-US" altLang="ko-KR" dirty="0"/>
              <a:t>MTCNN (detection)</a:t>
            </a:r>
          </a:p>
          <a:p>
            <a:pPr lvl="1"/>
            <a:r>
              <a:rPr lang="en-US" altLang="ko-KR" sz="1200" i="1" dirty="0">
                <a:latin typeface="+mj-ea"/>
                <a:ea typeface="+mj-ea"/>
              </a:rPr>
              <a:t>“Joint Face Detection and Alignment using Multi-task Cascaded Convolutional Networks”</a:t>
            </a:r>
            <a:endParaRPr lang="en-US" altLang="ko-KR" sz="1600" i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17BF82-32AA-4A73-AF28-949A1CE3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3456384" cy="4030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E3C65B6-5E7D-4C51-B22A-E581C226B722}"/>
              </a:ext>
            </a:extLst>
          </p:cNvPr>
          <p:cNvSpPr/>
          <p:nvPr/>
        </p:nvSpPr>
        <p:spPr>
          <a:xfrm>
            <a:off x="5089005" y="3284984"/>
            <a:ext cx="329681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en-US" altLang="ko-KR" u="none" dirty="0"/>
              <a:t>fast Proposal Network (P-Net)</a:t>
            </a:r>
          </a:p>
          <a:p>
            <a:pPr algn="l"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     : </a:t>
            </a:r>
            <a:r>
              <a:rPr lang="ko-KR" altLang="en-US" u="none" dirty="0"/>
              <a:t>빠르게 후보 영역들을 찾음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A143B-3C38-4352-B421-690210BC133D}"/>
              </a:ext>
            </a:extLst>
          </p:cNvPr>
          <p:cNvSpPr/>
          <p:nvPr/>
        </p:nvSpPr>
        <p:spPr>
          <a:xfrm>
            <a:off x="5089004" y="4308332"/>
            <a:ext cx="373146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en-US" altLang="ko-KR" u="none" dirty="0"/>
              <a:t>Refinement Network (R-Net)</a:t>
            </a:r>
          </a:p>
          <a:p>
            <a:pPr algn="l"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     : </a:t>
            </a:r>
            <a:r>
              <a:rPr lang="ko-KR" altLang="en-US" u="none" dirty="0"/>
              <a:t>앞의 결과를 좀 더 세밀하게 조절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10170-AC02-4707-A059-4B0CD2B2FBCE}"/>
              </a:ext>
            </a:extLst>
          </p:cNvPr>
          <p:cNvSpPr/>
          <p:nvPr/>
        </p:nvSpPr>
        <p:spPr>
          <a:xfrm>
            <a:off x="5089004" y="5411670"/>
            <a:ext cx="359779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en-US" altLang="ko-KR" u="none" dirty="0"/>
              <a:t>Output Network (O-Net)</a:t>
            </a:r>
          </a:p>
          <a:p>
            <a:pPr algn="l"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     : </a:t>
            </a:r>
            <a:r>
              <a:rPr lang="ko-KR" altLang="en-US" u="none" dirty="0"/>
              <a:t>최종 결과</a:t>
            </a:r>
            <a:r>
              <a:rPr lang="en-US" altLang="ko-KR" u="none" dirty="0"/>
              <a:t>(BB, </a:t>
            </a:r>
            <a:r>
              <a:rPr lang="ko-KR" altLang="en-US" u="none" dirty="0"/>
              <a:t>랜드마크</a:t>
            </a:r>
            <a:r>
              <a:rPr lang="en-US" altLang="ko-KR" u="none" dirty="0"/>
              <a:t>) </a:t>
            </a:r>
            <a:r>
              <a:rPr lang="ko-KR" altLang="en-US" u="none" dirty="0"/>
              <a:t>예측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59A4B0-A35B-4100-9251-1E4333753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327902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91F33-450F-4FD9-ACD2-258870F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얼굴 인식 </a:t>
            </a:r>
            <a:r>
              <a:rPr lang="en-US" altLang="ko-KR" dirty="0"/>
              <a:t>(Face Recognition)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FEB66-C0EE-4596-88A8-DB578C1C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en-US" altLang="ko-KR" dirty="0" err="1"/>
              <a:t>FaceNet</a:t>
            </a:r>
            <a:r>
              <a:rPr lang="en-US" altLang="ko-KR" dirty="0"/>
              <a:t> (recognition)</a:t>
            </a:r>
          </a:p>
          <a:p>
            <a:pPr lvl="1"/>
            <a:r>
              <a:rPr lang="en-US" altLang="ko-KR" sz="1200" i="1" dirty="0">
                <a:latin typeface="+mj-ea"/>
                <a:ea typeface="+mj-ea"/>
              </a:rPr>
              <a:t>“</a:t>
            </a:r>
            <a:r>
              <a:rPr lang="en-US" altLang="ko-KR" sz="1200" i="1" dirty="0" err="1">
                <a:latin typeface="+mj-ea"/>
                <a:ea typeface="+mj-ea"/>
              </a:rPr>
              <a:t>FaceNet</a:t>
            </a:r>
            <a:r>
              <a:rPr lang="en-US" altLang="ko-KR" sz="1200" i="1" dirty="0">
                <a:latin typeface="+mj-ea"/>
                <a:ea typeface="+mj-ea"/>
              </a:rPr>
              <a:t>: A Unified Embedding for Face Recognition and Clustering”</a:t>
            </a:r>
            <a:endParaRPr lang="en-US" altLang="ko-KR" sz="1600" i="1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A143B-3C38-4352-B421-690210BC133D}"/>
              </a:ext>
            </a:extLst>
          </p:cNvPr>
          <p:cNvSpPr/>
          <p:nvPr/>
        </p:nvSpPr>
        <p:spPr>
          <a:xfrm>
            <a:off x="5220072" y="2251476"/>
            <a:ext cx="3731467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en-US" altLang="ko-KR" u="none" dirty="0"/>
              <a:t>Triplet loss</a:t>
            </a:r>
          </a:p>
          <a:p>
            <a:pPr algn="l"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     : </a:t>
            </a:r>
            <a:r>
              <a:rPr lang="ko-KR" altLang="en-US" u="none" dirty="0">
                <a:solidFill>
                  <a:srgbClr val="00B050"/>
                </a:solidFill>
              </a:rPr>
              <a:t>같은 사람</a:t>
            </a:r>
            <a:r>
              <a:rPr lang="ko-KR" altLang="en-US" u="none" dirty="0"/>
              <a:t>은 가깝게</a:t>
            </a:r>
            <a:r>
              <a:rPr lang="en-US" altLang="ko-KR" u="none" dirty="0"/>
              <a:t>, </a:t>
            </a:r>
            <a:br>
              <a:rPr lang="en-US" altLang="ko-KR" u="none" dirty="0"/>
            </a:br>
            <a:r>
              <a:rPr lang="en-US" altLang="ko-KR" u="none" dirty="0"/>
              <a:t>       </a:t>
            </a:r>
            <a:r>
              <a:rPr lang="ko-KR" altLang="en-US" u="none" dirty="0">
                <a:solidFill>
                  <a:srgbClr val="FF0000"/>
                </a:solidFill>
              </a:rPr>
              <a:t>다른 사람</a:t>
            </a:r>
            <a:r>
              <a:rPr lang="ko-KR" altLang="en-US" u="none" dirty="0"/>
              <a:t>은 멀게 </a:t>
            </a:r>
            <a:r>
              <a:rPr lang="en-US" altLang="ko-KR" u="none" dirty="0"/>
              <a:t>embedding </a:t>
            </a:r>
            <a:r>
              <a:rPr lang="ko-KR" altLang="en-US" u="none" dirty="0"/>
              <a:t>하는</a:t>
            </a:r>
            <a:br>
              <a:rPr lang="en-US" altLang="ko-KR" u="none" dirty="0"/>
            </a:br>
            <a:r>
              <a:rPr lang="en-US" altLang="ko-KR" u="none" dirty="0"/>
              <a:t>       </a:t>
            </a:r>
            <a:r>
              <a:rPr lang="ko-KR" altLang="en-US" u="none" dirty="0"/>
              <a:t>네트워크를 학습</a:t>
            </a:r>
            <a:br>
              <a:rPr lang="en-US" altLang="ko-KR" u="none" dirty="0"/>
            </a:br>
            <a:endParaRPr lang="ko-KR" altLang="en-US" u="none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10170-AC02-4707-A059-4B0CD2B2FBCE}"/>
              </a:ext>
            </a:extLst>
          </p:cNvPr>
          <p:cNvSpPr/>
          <p:nvPr/>
        </p:nvSpPr>
        <p:spPr>
          <a:xfrm>
            <a:off x="5221406" y="3688149"/>
            <a:ext cx="3597795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/>
            <a:r>
              <a:rPr lang="ko-KR" altLang="en-US" u="none" dirty="0"/>
              <a:t>얼굴 인식</a:t>
            </a:r>
            <a:endParaRPr lang="en-US" altLang="ko-KR" u="none" dirty="0"/>
          </a:p>
          <a:p>
            <a:pPr algn="l"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     : </a:t>
            </a:r>
            <a:r>
              <a:rPr lang="ko-KR" altLang="en-US" u="none" dirty="0">
                <a:sym typeface="Wingdings" panose="05000000000000000000" pitchFamily="2" charset="2"/>
              </a:rPr>
              <a:t>학습된 </a:t>
            </a:r>
            <a:r>
              <a:rPr lang="en-US" altLang="ko-KR" u="none" dirty="0">
                <a:sym typeface="Wingdings" panose="05000000000000000000" pitchFamily="2" charset="2"/>
              </a:rPr>
              <a:t>embedding </a:t>
            </a:r>
            <a:r>
              <a:rPr lang="ko-KR" altLang="en-US" u="none" dirty="0">
                <a:sym typeface="Wingdings" panose="05000000000000000000" pitchFamily="2" charset="2"/>
              </a:rPr>
              <a:t>네트워크로</a:t>
            </a:r>
            <a:br>
              <a:rPr lang="en-US" altLang="ko-KR" u="none" dirty="0">
                <a:sym typeface="Wingdings" panose="05000000000000000000" pitchFamily="2" charset="2"/>
              </a:rPr>
            </a:br>
            <a:r>
              <a:rPr lang="en-US" altLang="ko-KR" u="none" dirty="0">
                <a:sym typeface="Wingdings" panose="05000000000000000000" pitchFamily="2" charset="2"/>
              </a:rPr>
              <a:t>       </a:t>
            </a:r>
            <a:r>
              <a:rPr lang="ko-KR" altLang="en-US" u="none" dirty="0">
                <a:sym typeface="Wingdings" panose="05000000000000000000" pitchFamily="2" charset="2"/>
              </a:rPr>
              <a:t>각 영상들의 </a:t>
            </a:r>
            <a:r>
              <a:rPr lang="en-US" altLang="ko-KR" u="none" dirty="0">
                <a:sym typeface="Wingdings" panose="05000000000000000000" pitchFamily="2" charset="2"/>
              </a:rPr>
              <a:t>vector</a:t>
            </a:r>
            <a:r>
              <a:rPr lang="ko-KR" altLang="en-US" u="none" dirty="0">
                <a:sym typeface="Wingdings" panose="05000000000000000000" pitchFamily="2" charset="2"/>
              </a:rPr>
              <a:t>를 뽑고</a:t>
            </a:r>
            <a:r>
              <a:rPr lang="en-US" altLang="ko-KR" u="none" dirty="0">
                <a:sym typeface="Wingdings" panose="05000000000000000000" pitchFamily="2" charset="2"/>
              </a:rPr>
              <a:t>,</a:t>
            </a:r>
            <a:br>
              <a:rPr lang="en-US" altLang="ko-KR" u="none" dirty="0">
                <a:sym typeface="Wingdings" panose="05000000000000000000" pitchFamily="2" charset="2"/>
              </a:rPr>
            </a:br>
            <a:r>
              <a:rPr lang="en-US" altLang="ko-KR" u="none" dirty="0">
                <a:sym typeface="Wingdings" panose="05000000000000000000" pitchFamily="2" charset="2"/>
              </a:rPr>
              <a:t>       </a:t>
            </a:r>
            <a:r>
              <a:rPr lang="ko-KR" altLang="en-US" u="none" dirty="0">
                <a:sym typeface="Wingdings" panose="05000000000000000000" pitchFamily="2" charset="2"/>
              </a:rPr>
              <a:t>가까우면 같은 사람</a:t>
            </a:r>
            <a:r>
              <a:rPr lang="en-US" altLang="ko-KR" u="none" dirty="0">
                <a:sym typeface="Wingdings" panose="05000000000000000000" pitchFamily="2" charset="2"/>
              </a:rPr>
              <a:t>,</a:t>
            </a:r>
            <a:br>
              <a:rPr lang="en-US" altLang="ko-KR" u="none" dirty="0">
                <a:sym typeface="Wingdings" panose="05000000000000000000" pitchFamily="2" charset="2"/>
              </a:rPr>
            </a:br>
            <a:r>
              <a:rPr lang="en-US" altLang="ko-KR" u="none" dirty="0">
                <a:sym typeface="Wingdings" panose="05000000000000000000" pitchFamily="2" charset="2"/>
              </a:rPr>
              <a:t>       </a:t>
            </a:r>
            <a:r>
              <a:rPr lang="ko-KR" altLang="en-US" u="none" dirty="0">
                <a:sym typeface="Wingdings" panose="05000000000000000000" pitchFamily="2" charset="2"/>
              </a:rPr>
              <a:t>멀면 다른 사람으로 분류함</a:t>
            </a:r>
            <a:endParaRPr lang="ko-KR" altLang="en-US" u="none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4C07A-53D3-4E7E-8D28-13F8CCD3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12" y="2251476"/>
            <a:ext cx="3998692" cy="1033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B3067E-697D-4D65-91CD-FB93E9AC3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40"/>
          <a:stretch/>
        </p:blipFill>
        <p:spPr>
          <a:xfrm>
            <a:off x="1489876" y="3573017"/>
            <a:ext cx="3597795" cy="2513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07B2C-547D-48CE-954F-6088729F4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07376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965E07-15E3-422E-8FB0-E4A7AE5A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295900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6DD002-717E-4F7C-8B29-5373B757DB53}"/>
              </a:ext>
            </a:extLst>
          </p:cNvPr>
          <p:cNvSpPr/>
          <p:nvPr/>
        </p:nvSpPr>
        <p:spPr>
          <a:xfrm>
            <a:off x="4283968" y="4714974"/>
            <a:ext cx="4522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*.</a:t>
            </a: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ipynb</a:t>
            </a:r>
            <a:r>
              <a:rPr lang="en-US" altLang="ko-KR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파일과 같은 위치에 </a:t>
            </a:r>
            <a:r>
              <a:rPr lang="en-US" altLang="ko-KR" sz="1400" b="1" u="non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ko-KR" altLang="en-US" sz="1400" b="1" u="non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폴더가 위치하도록 주의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DD097F-6001-4744-920E-BAC160E7F4D1}"/>
              </a:ext>
            </a:extLst>
          </p:cNvPr>
          <p:cNvCxnSpPr/>
          <p:nvPr/>
        </p:nvCxnSpPr>
        <p:spPr bwMode="auto">
          <a:xfrm>
            <a:off x="1506478" y="4889411"/>
            <a:ext cx="28803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4C8524-8E47-45E9-9E9A-F4BFFE00C9BC}"/>
              </a:ext>
            </a:extLst>
          </p:cNvPr>
          <p:cNvCxnSpPr/>
          <p:nvPr/>
        </p:nvCxnSpPr>
        <p:spPr bwMode="auto">
          <a:xfrm>
            <a:off x="1506478" y="5053573"/>
            <a:ext cx="28803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D44FA-07D7-4248-83CD-B805461E1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0631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2F681-1856-48EC-9EF1-98D77D7C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5"/>
          <a:stretch/>
        </p:blipFill>
        <p:spPr>
          <a:xfrm>
            <a:off x="533400" y="1366837"/>
            <a:ext cx="6414864" cy="440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A2383B-6B4C-49CC-B545-5868CF1CD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85875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– 1 (</a:t>
            </a:r>
            <a:r>
              <a:rPr lang="ko-KR" altLang="en-US" dirty="0"/>
              <a:t>얼굴 특징 벡터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8046B9-D660-4443-B0A8-73A94816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66837"/>
            <a:ext cx="501967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F445D-B826-467F-BE6C-2D4173A1E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8327764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12015</TotalTime>
  <Words>413</Words>
  <Application>Microsoft Office PowerPoint</Application>
  <PresentationFormat>화면 슬라이드 쇼(4:3)</PresentationFormat>
  <Paragraphs>86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Arial Black</vt:lpstr>
      <vt:lpstr>Cambria Math</vt:lpstr>
      <vt:lpstr>Times New Roman</vt:lpstr>
      <vt:lpstr>Wingdings</vt:lpstr>
      <vt:lpstr>신입생세미나</vt:lpstr>
      <vt:lpstr>멀티미디어정보처리 실습 #9</vt:lpstr>
      <vt:lpstr>목차</vt:lpstr>
      <vt:lpstr>얼굴 인식 (Face Recognition)</vt:lpstr>
      <vt:lpstr>얼굴 인식 (Face Recognition)</vt:lpstr>
      <vt:lpstr>얼굴 인식 (Face Recognition)</vt:lpstr>
      <vt:lpstr>얼굴 인식 (Face Recognition)</vt:lpstr>
      <vt:lpstr>실습 – 1 (얼굴 특징 벡터 추출)</vt:lpstr>
      <vt:lpstr>실습 – 1 (얼굴 특징 벡터 추출)</vt:lpstr>
      <vt:lpstr>실습 – 1 (얼굴 특징 벡터 추출)</vt:lpstr>
      <vt:lpstr>실습 – 1 (얼굴 특징 벡터 추출)</vt:lpstr>
      <vt:lpstr>실습 – 1 (얼굴 특징 벡터 추출)</vt:lpstr>
      <vt:lpstr>실습 – 1 (얼굴 특징 벡터 추출)</vt:lpstr>
      <vt:lpstr>실습 – 1 (얼굴 특징 벡터 추출)</vt:lpstr>
      <vt:lpstr>실습 – 1 (얼굴 특징 벡터 추출)</vt:lpstr>
      <vt:lpstr>실습 – 2 (얼굴 영역 detection)</vt:lpstr>
      <vt:lpstr>실습 – 2 (얼굴 영역 detection)</vt:lpstr>
      <vt:lpstr>실습 – 2 (얼굴 영역 detection)</vt:lpstr>
      <vt:lpstr>과제 참고자료 (실습 X)</vt:lpstr>
      <vt:lpstr>과제 참고자료 (실습 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340</cp:revision>
  <dcterms:created xsi:type="dcterms:W3CDTF">2007-02-28T01:30:25Z</dcterms:created>
  <dcterms:modified xsi:type="dcterms:W3CDTF">2019-06-04T12:24:17Z</dcterms:modified>
</cp:coreProperties>
</file>