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6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C62B61-4403-4A5E-92B9-95E504824604}">
  <a:tblStyle styleId="{9BC62B61-4403-4A5E-92B9-95E50482460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B408600-3992-42F6-B674-1E1F9113392E}"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6905E9-727E-42F3-840B-081783B362E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94668"/>
  </p:normalViewPr>
  <p:slideViewPr>
    <p:cSldViewPr snapToGrid="0">
      <p:cViewPr varScale="1">
        <p:scale>
          <a:sx n="124" d="100"/>
          <a:sy n="124" d="100"/>
        </p:scale>
        <p:origin x="192" y="920"/>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8df52a995_11_5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안녕하세요 저희는 AI 언어 교육 시스템인 에커스 시스템을 기획한 에커스팀입니다.</a:t>
            </a:r>
            <a:endParaRPr/>
          </a:p>
        </p:txBody>
      </p:sp>
      <p:sp>
        <p:nvSpPr>
          <p:cNvPr id="109" name="Google Shape;109;g88df52a995_11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89db2249c5_0_14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a:t>
            </a:r>
            <a:r>
              <a:rPr lang="ko">
                <a:solidFill>
                  <a:schemeClr val="dk1"/>
                </a:solidFill>
              </a:rPr>
              <a:t>앞서 준비했던 기획/제안을 기반으로 개발을 진행합니다. 이는 1년 동안 이루어지며 다음 과정인 [테스트 &amp; 배포]에서의 테스트 단계와는 별개로 개발 과정 내에서 서브 시스템의 자체 테스트가 정기적으로 이루어집니다.</a:t>
            </a:r>
            <a:endParaRPr sz="800"/>
          </a:p>
        </p:txBody>
      </p:sp>
      <p:sp>
        <p:nvSpPr>
          <p:cNvPr id="271" name="Google Shape;271;g89db2249c5_0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9db2249c5_0_16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이후 테스트 &amp; 배포 단계를 거칩니다. </a:t>
            </a:r>
            <a:r>
              <a:rPr lang="ko">
                <a:solidFill>
                  <a:schemeClr val="dk1"/>
                </a:solidFill>
              </a:rPr>
              <a:t>1년 동안의 개발 과정 이후 전체 시스템을 테스트하고 배포하는 단계입니다.</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이는 2주동안 이루어질 계획입니다. 테스트 도중 오류가 발견되면 수정하고 배포합니다.</a:t>
            </a:r>
            <a:endParaRPr/>
          </a:p>
        </p:txBody>
      </p:sp>
      <p:sp>
        <p:nvSpPr>
          <p:cNvPr id="294" name="Google Shape;294;g89db2249c5_0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89db2249c5_0_18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a:t>
            </a:r>
            <a:r>
              <a:rPr lang="ko">
                <a:solidFill>
                  <a:schemeClr val="dk1"/>
                </a:solidFill>
              </a:rPr>
              <a:t>20년 동안 유지보수를 보장합니다. 작업을 진행하는 대표적인 원인에는 시스템 오류 발견 &amp; 플랫폼 변경, 버전 변경으로 인한 호환 문제 &amp; 정기 점검이 있습니다.</a:t>
            </a:r>
            <a:endParaRPr>
              <a:solidFill>
                <a:schemeClr val="dk1"/>
              </a:solidFill>
            </a:endParaRPr>
          </a:p>
          <a:p>
            <a:pPr marL="0" lvl="0" indent="0" algn="l" rtl="0">
              <a:spcBef>
                <a:spcPts val="0"/>
              </a:spcBef>
              <a:spcAft>
                <a:spcPts val="0"/>
              </a:spcAft>
              <a:buNone/>
            </a:pPr>
            <a:endParaRPr/>
          </a:p>
        </p:txBody>
      </p:sp>
      <p:sp>
        <p:nvSpPr>
          <p:cNvPr id="317" name="Google Shape;317;g89db2249c5_0_1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9db2249c5_0_9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저희가 산정했던 비용입니다. 유지보수까지 20년간 사용한다고 가정했을 때 개발비 20억 내외, API에 40억 내외, 거기에 유지보수 20억으로 계획했습니다.</a:t>
            </a:r>
            <a:endParaRPr/>
          </a:p>
        </p:txBody>
      </p:sp>
      <p:sp>
        <p:nvSpPr>
          <p:cNvPr id="340" name="Google Shape;340;g89db2249c5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8df52a995_6_1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중간발표 정리는 전 페이지로 끝났고 이제 다음 파트를 진행하겠습니다. </a:t>
            </a:r>
            <a:endParaRPr/>
          </a:p>
          <a:p>
            <a:pPr marL="0" lvl="0" indent="0" algn="l" rtl="0">
              <a:spcBef>
                <a:spcPts val="0"/>
              </a:spcBef>
              <a:spcAft>
                <a:spcPts val="0"/>
              </a:spcAft>
              <a:buNone/>
            </a:pPr>
            <a:r>
              <a:rPr lang="ko"/>
              <a:t>저희는 일단 유저스토리 형식으로 작성된 요구사항 명세서를 작성했습니다. 이를 바탕으로 유스케이스 시나리오를 작성했습니다.</a:t>
            </a:r>
            <a:endParaRPr/>
          </a:p>
          <a:p>
            <a:pPr marL="0" lvl="0" indent="0" algn="l" rtl="0">
              <a:spcBef>
                <a:spcPts val="0"/>
              </a:spcBef>
              <a:spcAft>
                <a:spcPts val="0"/>
              </a:spcAft>
              <a:buNone/>
            </a:pPr>
            <a:r>
              <a:rPr lang="ko"/>
              <a:t>그 내용들을 바탕으로 저희는 인터페이스, 아키텍처, 컴포넌트, 배포 파트를 분석,설계하였습니다.</a:t>
            </a:r>
            <a:endParaRPr/>
          </a:p>
          <a:p>
            <a:pPr marL="0" lvl="0" indent="0" algn="l" rtl="0">
              <a:spcBef>
                <a:spcPts val="0"/>
              </a:spcBef>
              <a:spcAft>
                <a:spcPts val="0"/>
              </a:spcAft>
              <a:buNone/>
            </a:pPr>
            <a:r>
              <a:rPr lang="ko"/>
              <a:t>회색 원이 분석 단계고, 상아색 원이 설계 단계의 모델입니다.</a:t>
            </a:r>
            <a:endParaRPr/>
          </a:p>
          <a:p>
            <a:pPr marL="0" lvl="0" indent="0" algn="l" rtl="0">
              <a:spcBef>
                <a:spcPts val="0"/>
              </a:spcBef>
              <a:spcAft>
                <a:spcPts val="0"/>
              </a:spcAft>
              <a:buNone/>
            </a:pPr>
            <a:r>
              <a:rPr lang="ko"/>
              <a:t>분석 이후 설계를 진행하였고 각 파트는 서로 내용을 공유하며 작업했습니다.</a:t>
            </a:r>
            <a:endParaRPr/>
          </a:p>
          <a:p>
            <a:pPr marL="0" lvl="0" indent="0" algn="l" rtl="0">
              <a:spcBef>
                <a:spcPts val="0"/>
              </a:spcBef>
              <a:spcAft>
                <a:spcPts val="0"/>
              </a:spcAft>
              <a:buNone/>
            </a:pPr>
            <a:endParaRPr/>
          </a:p>
          <a:p>
            <a:pPr marL="0" lvl="0" indent="0" algn="l" rtl="0">
              <a:spcBef>
                <a:spcPts val="0"/>
              </a:spcBef>
              <a:spcAft>
                <a:spcPts val="0"/>
              </a:spcAft>
              <a:buNone/>
            </a:pPr>
            <a:r>
              <a:rPr lang="ko"/>
              <a:t>다음 슬라이드부터 </a:t>
            </a:r>
            <a:r>
              <a:rPr lang="ko">
                <a:solidFill>
                  <a:schemeClr val="dk1"/>
                </a:solidFill>
              </a:rPr>
              <a:t>유스케이스 시나리오 → 유스케이스 다이어그램 → GUI 목업 → CRC Model → Class 다이어그램 → 레이어드 아키텍처 → 시퀀스 다이어그램 → 배포 다이어그램</a:t>
            </a:r>
            <a:endParaRPr>
              <a:solidFill>
                <a:schemeClr val="dk1"/>
              </a:solidFill>
            </a:endParaRPr>
          </a:p>
          <a:p>
            <a:pPr marL="0" lvl="0" indent="0" algn="l" rtl="0">
              <a:spcBef>
                <a:spcPts val="0"/>
              </a:spcBef>
              <a:spcAft>
                <a:spcPts val="0"/>
              </a:spcAft>
              <a:buNone/>
            </a:pPr>
            <a:r>
              <a:rPr lang="ko">
                <a:solidFill>
                  <a:schemeClr val="dk1"/>
                </a:solidFill>
              </a:rPr>
              <a:t>이 순서로 소개하겠습니다.</a:t>
            </a:r>
            <a:endParaRPr/>
          </a:p>
        </p:txBody>
      </p:sp>
      <p:sp>
        <p:nvSpPr>
          <p:cNvPr id="354" name="Google Shape;354;g88df52a995_6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88df52a995_6_14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다음은 시나리오입니다.</a:t>
            </a:r>
            <a:endParaRPr/>
          </a:p>
        </p:txBody>
      </p:sp>
      <p:sp>
        <p:nvSpPr>
          <p:cNvPr id="392" name="Google Shape;392;g88df52a995_6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88df52a995_6_6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저희는 앞에서 예고드렸던 대로 발음 교정부분만 보여드리겠습니다.</a:t>
            </a:r>
            <a:endParaRPr/>
          </a:p>
          <a:p>
            <a:pPr marL="0" lvl="0" indent="0" algn="l" rtl="0">
              <a:spcBef>
                <a:spcPts val="0"/>
              </a:spcBef>
              <a:spcAft>
                <a:spcPts val="0"/>
              </a:spcAft>
              <a:buNone/>
            </a:pPr>
            <a:r>
              <a:rPr lang="ko"/>
              <a:t>발음 교정 유스케이스로 이 유스케이스를 통해 </a:t>
            </a:r>
            <a:r>
              <a:rPr lang="ko">
                <a:solidFill>
                  <a:schemeClr val="dk1"/>
                </a:solidFill>
              </a:rPr>
              <a:t>학생은 발음 교정 기능을 이용하며 이를 위해 파일 업로드, 텍스트를 직접 입력을 할 수 있으며 결과 확인, 저장 기능을 이용할 수 있습니다.</a:t>
            </a:r>
            <a:endParaRPr>
              <a:solidFill>
                <a:schemeClr val="dk1"/>
              </a:solidFill>
            </a:endParaRPr>
          </a:p>
          <a:p>
            <a:pPr marL="0" lvl="0" indent="0" algn="l" rtl="0">
              <a:spcBef>
                <a:spcPts val="0"/>
              </a:spcBef>
              <a:spcAft>
                <a:spcPts val="0"/>
              </a:spcAft>
              <a:buNone/>
            </a:pPr>
            <a:r>
              <a:rPr lang="ko"/>
              <a:t>학생은 포털을 통해 로그인을 해야 한다는 사전 조건을 가지고 있으며 흐름이 끝난 후 학생은 교정 결과를 확인할 수 있습니다.</a:t>
            </a:r>
            <a:endParaRPr/>
          </a:p>
          <a:p>
            <a:pPr marL="0" lvl="0" indent="0" algn="l" rtl="0">
              <a:spcBef>
                <a:spcPts val="0"/>
              </a:spcBef>
              <a:spcAft>
                <a:spcPts val="0"/>
              </a:spcAft>
              <a:buNone/>
            </a:pPr>
            <a:endParaRPr/>
          </a:p>
        </p:txBody>
      </p:sp>
      <p:sp>
        <p:nvSpPr>
          <p:cNvPr id="398" name="Google Shape;398;g88df52a995_6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89db2249c5_2_10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앞페이지의 글씨가 작아서 기본흐름과 대체흐름이 잘 안보일 것 같아 확대버전을 준비했습니다.</a:t>
            </a:r>
            <a:endParaRPr/>
          </a:p>
          <a:p>
            <a:pPr marL="0" lvl="0" indent="0" algn="l" rtl="0">
              <a:spcBef>
                <a:spcPts val="0"/>
              </a:spcBef>
              <a:spcAft>
                <a:spcPts val="0"/>
              </a:spcAft>
              <a:buNone/>
            </a:pPr>
            <a:r>
              <a:rPr lang="ko"/>
              <a:t>이런 흐름이라는 것을 기억해주시면 감사하겠습니다.</a:t>
            </a:r>
            <a:endParaRPr/>
          </a:p>
          <a:p>
            <a:pPr marL="0" lvl="0" indent="0" algn="l" rtl="0">
              <a:spcBef>
                <a:spcPts val="0"/>
              </a:spcBef>
              <a:spcAft>
                <a:spcPts val="0"/>
              </a:spcAft>
              <a:buNone/>
            </a:pPr>
            <a:r>
              <a:rPr lang="ko"/>
              <a:t>페이지 접속 후 언어선택, 음성입력, 텍스트입력 후 교정 요청을 하고 결과를 확인할 수 있습니다.</a:t>
            </a:r>
            <a:endParaRPr/>
          </a:p>
          <a:p>
            <a:pPr marL="0" lvl="0" indent="0" algn="l" rtl="0">
              <a:spcBef>
                <a:spcPts val="0"/>
              </a:spcBef>
              <a:spcAft>
                <a:spcPts val="0"/>
              </a:spcAft>
              <a:buNone/>
            </a:pPr>
            <a:r>
              <a:rPr lang="ko"/>
              <a:t>언어 선택, 음성입력, 텍스트 입력 중 한가지라도 입력되지 않은 경우 학생은 교정 결과를 확인할 수 없습니다.</a:t>
            </a:r>
            <a:endParaRPr/>
          </a:p>
          <a:p>
            <a:pPr marL="0" lvl="0" indent="0" algn="l" rtl="0">
              <a:spcBef>
                <a:spcPts val="0"/>
              </a:spcBef>
              <a:spcAft>
                <a:spcPts val="0"/>
              </a:spcAft>
              <a:buNone/>
            </a:pPr>
            <a:endParaRPr/>
          </a:p>
        </p:txBody>
      </p:sp>
      <p:sp>
        <p:nvSpPr>
          <p:cNvPr id="405" name="Google Shape;405;g89db2249c5_2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8df52a995_6_7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하위 흐름은 발음 교정 인터페이스 데모 파트에서 자세히 확인하실 수 있습니다.</a:t>
            </a:r>
            <a:endParaRPr/>
          </a:p>
        </p:txBody>
      </p:sp>
      <p:sp>
        <p:nvSpPr>
          <p:cNvPr id="412" name="Google Shape;412;g88df52a995_6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8df52a995_6_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인터페이스 파트입니다.</a:t>
            </a:r>
            <a:endParaRPr/>
          </a:p>
        </p:txBody>
      </p:sp>
      <p:sp>
        <p:nvSpPr>
          <p:cNvPr id="419" name="Google Shape;419;g88df52a995_6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8df52a995_11_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오늘 발표 진행 순서입니다. Part 1,2는 저희 에커스팀이 어떤 주제를 가진 팀이었는지 리마인드하는 파트로,</a:t>
            </a:r>
            <a:endParaRPr/>
          </a:p>
          <a:p>
            <a:pPr marL="0" lvl="0" indent="0" algn="l" rtl="0">
              <a:spcBef>
                <a:spcPts val="0"/>
              </a:spcBef>
              <a:spcAft>
                <a:spcPts val="0"/>
              </a:spcAft>
              <a:buNone/>
            </a:pPr>
            <a:r>
              <a:rPr lang="ko"/>
              <a:t>빠르게 진행할 예정이니 Part 3,4를 중점적으로 봐주시면 감사하겠습니다.</a:t>
            </a:r>
            <a:endParaRPr/>
          </a:p>
        </p:txBody>
      </p:sp>
      <p:sp>
        <p:nvSpPr>
          <p:cNvPr id="119" name="Google Shape;119;g88df52a995_11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8df52a995_6_8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인터페이스의 분석모델인 유스케이스 다이어그램입니다.</a:t>
            </a:r>
            <a:endParaRPr/>
          </a:p>
          <a:p>
            <a:pPr marL="0" lvl="0" indent="0" algn="l" rtl="0">
              <a:spcBef>
                <a:spcPts val="0"/>
              </a:spcBef>
              <a:spcAft>
                <a:spcPts val="0"/>
              </a:spcAft>
              <a:buNone/>
            </a:pPr>
            <a:r>
              <a:rPr lang="ko"/>
              <a:t>앞의 유스케이스 시나리오를 바탕으로 그렸습니다.</a:t>
            </a:r>
            <a:endParaRPr/>
          </a:p>
          <a:p>
            <a:pPr marL="0" lvl="0" indent="0" algn="l" rtl="0">
              <a:spcBef>
                <a:spcPts val="0"/>
              </a:spcBef>
              <a:spcAft>
                <a:spcPts val="0"/>
              </a:spcAft>
              <a:buNone/>
            </a:pPr>
            <a:r>
              <a:rPr lang="ko"/>
              <a:t>이 다이어그램을 그리고 난 뒤 목업을 진행했습니다.</a:t>
            </a:r>
            <a:endParaRPr/>
          </a:p>
        </p:txBody>
      </p:sp>
      <p:sp>
        <p:nvSpPr>
          <p:cNvPr id="425" name="Google Shape;425;g88df52a995_6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88df52a995_6_8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인터페이스 설계 파트의 목업입니다.</a:t>
            </a:r>
            <a:endParaRPr/>
          </a:p>
          <a:p>
            <a:pPr marL="0" lvl="0" indent="0" algn="l" rtl="0">
              <a:spcBef>
                <a:spcPts val="0"/>
              </a:spcBef>
              <a:spcAft>
                <a:spcPts val="0"/>
              </a:spcAft>
              <a:buNone/>
            </a:pPr>
            <a:r>
              <a:rPr lang="ko"/>
              <a:t>인터페이스 부분은 시각적인 부분을 어떻게 보여드릴까? 고민하다가 저희의 제안을 고객님께 “보다 효과적으로 전달하기 위해서!” 저희는 인터페이스 설계를 마블이라는 프로토타이핑 툴을 이용하여 목업을 진행했습니다.</a:t>
            </a:r>
            <a:endParaRPr/>
          </a:p>
          <a:p>
            <a:pPr marL="0" lvl="0" indent="0" algn="l" rtl="0">
              <a:spcBef>
                <a:spcPts val="0"/>
              </a:spcBef>
              <a:spcAft>
                <a:spcPts val="0"/>
              </a:spcAft>
              <a:buNone/>
            </a:pPr>
            <a:r>
              <a:rPr lang="ko"/>
              <a:t>그럼 저희 목업을 보여드리도록 하겠습니다.</a:t>
            </a:r>
            <a:endParaRPr/>
          </a:p>
        </p:txBody>
      </p:sp>
      <p:sp>
        <p:nvSpPr>
          <p:cNvPr id="432" name="Google Shape;432;g88df52a995_6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88df52a995_6_4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+++다음으로는 아키텍처 파트입니다.</a:t>
            </a:r>
            <a:endParaRPr/>
          </a:p>
        </p:txBody>
      </p:sp>
      <p:sp>
        <p:nvSpPr>
          <p:cNvPr id="440" name="Google Shape;440;g88df52a995_6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88df52a995_6_10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저희는 도출한 각 서비스의 클래스를 통해서 3tier 레이어 아키텍쳐를 구성하였습니다.</a:t>
            </a:r>
            <a:endParaRPr/>
          </a:p>
          <a:p>
            <a:pPr marL="0" lvl="0" indent="0" algn="l" rtl="0">
              <a:spcBef>
                <a:spcPts val="0"/>
              </a:spcBef>
              <a:spcAft>
                <a:spcPts val="0"/>
              </a:spcAft>
              <a:buNone/>
            </a:pPr>
            <a:r>
              <a:rPr lang="ko"/>
              <a:t>가장 위 클라이언트 서버에 인터페이스가 있고, 웹앱 서버에서 각 서브 시스템과 그의 비지니스 로직, 데이터 접근층인 DBConnection이 있습니다. 데이터베이스 서버에 저희 시스템의 데이터베이스인 EDB가 있는 구조입니다.</a:t>
            </a:r>
            <a:endParaRPr/>
          </a:p>
        </p:txBody>
      </p:sp>
      <p:sp>
        <p:nvSpPr>
          <p:cNvPr id="446" name="Google Shape;446;g88df52a995_6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88df52a995_6_17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+++아키텍처의 분석 모델로 CRC 모델을 선정했습니다.</a:t>
            </a:r>
            <a:endParaRPr/>
          </a:p>
          <a:p>
            <a:pPr marL="0" lvl="0" indent="0" algn="l" rtl="0">
              <a:spcBef>
                <a:spcPts val="0"/>
              </a:spcBef>
              <a:spcAft>
                <a:spcPts val="0"/>
              </a:spcAft>
              <a:buNone/>
            </a:pPr>
            <a:r>
              <a:rPr lang="ko"/>
              <a:t>유스케이스 시나리오에서 추출해서 만든 발음 교정 기능 페이지의 CRC입니다.</a:t>
            </a:r>
            <a:endParaRPr/>
          </a:p>
          <a:p>
            <a:pPr marL="0" lvl="0" indent="0" algn="l" rtl="0">
              <a:spcBef>
                <a:spcPts val="0"/>
              </a:spcBef>
              <a:spcAft>
                <a:spcPts val="0"/>
              </a:spcAft>
              <a:buNone/>
            </a:pPr>
            <a:r>
              <a:rPr lang="ko"/>
              <a:t>클래스는 총 8개입니다. 원래 클래스가 10가지 정도 됐었지만 리팩토링을 거쳐 8개로 축약되었습니다.</a:t>
            </a:r>
            <a:endParaRPr/>
          </a:p>
          <a:p>
            <a:pPr marL="0" lvl="0" indent="0" algn="l" rtl="0">
              <a:spcBef>
                <a:spcPts val="0"/>
              </a:spcBef>
              <a:spcAft>
                <a:spcPts val="0"/>
              </a:spcAft>
              <a:buNone/>
            </a:pPr>
            <a:r>
              <a:rPr lang="ko"/>
              <a:t>원래 Class Correction에서 결과 화면을 보여준다는 세 번째 책임은 ShowResult라는 클래스로 따로 분리가 되었었지만 이후 피드백을 통하여 Correction의 책임이 되는 게 맞다고 판단해 하나로 합쳤습니다.</a:t>
            </a:r>
            <a:endParaRPr/>
          </a:p>
        </p:txBody>
      </p:sp>
      <p:sp>
        <p:nvSpPr>
          <p:cNvPr id="453" name="Google Shape;453;g88df52a995_6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88df52a995_6_17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네 마찬가지로 발음 교정 기능의 CRC입니다. 여기는 Class Convert가 없었지만 시스템이 음성 파일을 읽어올 때 자동 변환이 필요하다고 판단하여 클래스를 추가하였습니다.</a:t>
            </a:r>
            <a:endParaRPr/>
          </a:p>
        </p:txBody>
      </p:sp>
      <p:sp>
        <p:nvSpPr>
          <p:cNvPr id="462" name="Google Shape;462;g88df52a995_6_1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88df52a995_6_9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다음은 클래스 다이어그램입니다. 방금 보신 CRC 카드에서 클래스와 책임, 협력자를 보고 그렸습니다. </a:t>
            </a:r>
            <a:endParaRPr/>
          </a:p>
        </p:txBody>
      </p:sp>
      <p:sp>
        <p:nvSpPr>
          <p:cNvPr id="473" name="Google Shape;473;g88df52a995_6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88df52a995_6_5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컴포넌트 레벨 파트입니다.</a:t>
            </a:r>
            <a:endParaRPr/>
          </a:p>
        </p:txBody>
      </p:sp>
      <p:sp>
        <p:nvSpPr>
          <p:cNvPr id="480" name="Google Shape;480;g88df52a995_6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88df52a995_6_10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저희는 컴포넌트 레벨의 요소를 분석하고 설계하는데 모두 시퀀스 다이어그램을 이용했습니다. 지금 나오는 페이지 역시 발음 교정 기능의 시퀀스 다이어그램인데 설계 파트입니다.</a:t>
            </a:r>
            <a:endParaRPr/>
          </a:p>
          <a:p>
            <a:pPr marL="0" lvl="0" indent="0" algn="l" rtl="0">
              <a:spcBef>
                <a:spcPts val="0"/>
              </a:spcBef>
              <a:spcAft>
                <a:spcPts val="0"/>
              </a:spcAft>
              <a:buNone/>
            </a:pPr>
            <a:r>
              <a:rPr lang="ko"/>
              <a:t>학생이 페이지를 요청하고 페이지를 봅니다. 이후 학생은 언어를 선택하고 음성을 입력합니다. 입력된 음성은 MP4로 변환됩니다. 그리고 텍스트를 입력하고 교정을 요청합니다.</a:t>
            </a:r>
            <a:endParaRPr/>
          </a:p>
          <a:p>
            <a:pPr marL="0" lvl="0" indent="0" algn="l" rtl="0">
              <a:spcBef>
                <a:spcPts val="0"/>
              </a:spcBef>
              <a:spcAft>
                <a:spcPts val="0"/>
              </a:spcAft>
              <a:buNone/>
            </a:pPr>
            <a:r>
              <a:rPr lang="ko"/>
              <a:t>Correction에서 언어선택, 음성입력, 텍스트 입력 모두 실행되었는지 확인 후 AIModule을 호출하고 AIModule은 교정을 수행합니다. 그리고 반환후 결과를 정리해 학생이 볼 수 있습니다.</a:t>
            </a:r>
            <a:endParaRPr/>
          </a:p>
          <a:p>
            <a:pPr marL="0" lvl="0" indent="0" algn="l" rtl="0">
              <a:spcBef>
                <a:spcPts val="0"/>
              </a:spcBef>
              <a:spcAft>
                <a:spcPts val="0"/>
              </a:spcAft>
              <a:buNone/>
            </a:pPr>
            <a:r>
              <a:rPr lang="ko"/>
              <a:t>결과 확인 페이지에서 학생은 저장을 요청할 수 있는데 이는 자체 DB에 저장이 됩니다. 이후 원어민 발음을 요청하면 시스템은 발음을 재생합니다.</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86" name="Google Shape;486;g88df52a995_6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88df52a995_6_5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다음은 배포입니다.</a:t>
            </a:r>
            <a:endParaRPr/>
          </a:p>
        </p:txBody>
      </p:sp>
      <p:sp>
        <p:nvSpPr>
          <p:cNvPr id="493" name="Google Shape;493;g88df52a995_6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8df52a995_11_8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dirty="0"/>
              <a:t>+++ 에커스 시스템이 무엇이냐. 고 물으신다면 한 마디로 AI 언어교육 시스템이라고 말씀드릴 수 있습니다.</a:t>
            </a:r>
            <a:endParaRPr dirty="0"/>
          </a:p>
          <a:p>
            <a:pPr marL="0" lvl="0" indent="0" algn="l" rtl="0">
              <a:spcBef>
                <a:spcPts val="0"/>
              </a:spcBef>
              <a:spcAft>
                <a:spcPts val="0"/>
              </a:spcAft>
              <a:buNone/>
            </a:pPr>
            <a:r>
              <a:rPr lang="ko" dirty="0"/>
              <a:t>AI는 주로 발음, 문법 교정 기능에서 쓰</a:t>
            </a:r>
            <a:r>
              <a:rPr lang="ko" dirty="0">
                <a:solidFill>
                  <a:schemeClr val="dk1"/>
                </a:solidFill>
              </a:rPr>
              <a:t>이고 저희 시스템은 한국어, 영어, 중국어, 프랑스어, 일본어 이 다섯가지 언어에 대해서 서비스를 제공할 계획입니다. </a:t>
            </a:r>
            <a:r>
              <a:rPr lang="ko" dirty="0"/>
              <a:t>레벨테스트, 쉐도잉콘텐츠, 사용자매칭, 수업 홈 등 다른 기능들도 있지만 에커스 시스템의 킬러펑션은 발음, 문법 교정 이 두 가지입니다. 오늘은 그 중에서도 주로 발음 기능에 대해서 설명드릴 예정입니다.</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ko" dirty="0">
                <a:solidFill>
                  <a:schemeClr val="dk1"/>
                </a:solidFill>
              </a:rPr>
              <a:t>시스템을 이용하는 액터로 학생과 관리자가 있는데 저희는 이 시스템의 주사용자가 학생이기 때문에 학생의 입장을 위주로 이번 최종 발표 시나리오를 작성했습니다.</a:t>
            </a:r>
            <a:endParaRPr dirty="0"/>
          </a:p>
        </p:txBody>
      </p:sp>
      <p:sp>
        <p:nvSpPr>
          <p:cNvPr id="130" name="Google Shape;130;g88df52a995_11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88df52a995_6_1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이전에 그린 다이어그램으로 도출된 하드웨어간의 연결 관계와 하드웨어 자원 활용을 deployment diagram으로 나타내보았습니다.</a:t>
            </a:r>
            <a:endParaRPr/>
          </a:p>
        </p:txBody>
      </p:sp>
      <p:sp>
        <p:nvSpPr>
          <p:cNvPr id="499" name="Google Shape;499;g88df52a995_6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8df52a995_6_14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전 페이지까지 보신 분석과 설계를 바탕으로 저희 에커스의 품질 관리를 도식화 해보았습니다. 여기서 가장 중요한 품질 관리 계획에 대해 지금부터 이야기하겠습니다.</a:t>
            </a:r>
            <a:endParaRPr/>
          </a:p>
        </p:txBody>
      </p:sp>
      <p:sp>
        <p:nvSpPr>
          <p:cNvPr id="506" name="Google Shape;506;g88df52a995_6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88df52a995_7_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먼저 20년의 유지 보수 기간에 대한 로드맵입니다.</a:t>
            </a:r>
            <a:endParaRPr/>
          </a:p>
        </p:txBody>
      </p:sp>
      <p:sp>
        <p:nvSpPr>
          <p:cNvPr id="534" name="Google Shape;534;g88df52a995_7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89db2249c5_2_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solidFill>
                  <a:schemeClr val="dk1"/>
                </a:solidFill>
              </a:rPr>
              <a:t>SW 개발 초기부터 아키텍처 구성이 확실해지기 전까지는 ARID를, 그 이후 20년 정도는 SAAM을 사용할 예정입니다. 개요에서 보셨던 것과 마찬가지로 소프트웨어 구성관리와 리스크 관리, 품질 관리는 개발부터 그후 20년까지 보장할 예정입니다. ARID와 SAAM에 대한 설명은 바로 뒷 슬라이드에서 이어하겠습니다.</a:t>
            </a:r>
            <a:endParaRPr/>
          </a:p>
        </p:txBody>
      </p:sp>
      <p:sp>
        <p:nvSpPr>
          <p:cNvPr id="540" name="Google Shape;540;g89db2249c5_2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88df52a995_6_15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아키텍쳐 검증방안에 대해 보도록하겠습니다.</a:t>
            </a:r>
            <a:endParaRPr/>
          </a:p>
        </p:txBody>
      </p:sp>
      <p:sp>
        <p:nvSpPr>
          <p:cNvPr id="559" name="Google Shape;559;g88df52a995_6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8a65c58a6f_2_5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ko" sz="1000">
                <a:solidFill>
                  <a:srgbClr val="333333"/>
                </a:solidFill>
              </a:rPr>
              <a:t>20년 로드맵에서 말씀드렸던 바와 같이 초기에 일부 설계만 되어 있을 때 쉽게 평가할 수 있는 ARID를 사용하여 ‘적합성’에 집중하고, 후반에 전체 SW 아키텍처 평가용 기법으로 SAAM을 이용할 예정입니다.</a:t>
            </a:r>
            <a:endParaRPr sz="600"/>
          </a:p>
        </p:txBody>
      </p:sp>
      <p:sp>
        <p:nvSpPr>
          <p:cNvPr id="565" name="Google Shape;565;g8a65c58a6f_2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8a65c58a6f_2_1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ko" sz="1000"/>
              <a:t>ARID를 간단히 설명해드리면 설계가 완성되지 않은 상태에서 ‘적합성’에 집중한 경량급 평가 기법입니다.</a:t>
            </a:r>
            <a:endParaRPr sz="1000"/>
          </a:p>
          <a:p>
            <a:pPr marL="0" lvl="0" indent="0" algn="l" rtl="0">
              <a:lnSpc>
                <a:spcPct val="115000"/>
              </a:lnSpc>
              <a:spcBef>
                <a:spcPts val="1100"/>
              </a:spcBef>
              <a:spcAft>
                <a:spcPts val="0"/>
              </a:spcAft>
              <a:buClr>
                <a:schemeClr val="dk1"/>
              </a:buClr>
              <a:buSzPts val="1100"/>
              <a:buFont typeface="Arial"/>
              <a:buNone/>
            </a:pPr>
            <a:r>
              <a:rPr lang="ko" sz="1000">
                <a:solidFill>
                  <a:srgbClr val="333333"/>
                </a:solidFill>
              </a:rPr>
              <a:t>SW 아키텍처 설계의 적절성을 판정하고, Very early mini-evaluation, Discovery Review에 해당합니다.</a:t>
            </a:r>
            <a:endParaRPr sz="1000">
              <a:solidFill>
                <a:srgbClr val="333333"/>
              </a:solidFill>
            </a:endParaRPr>
          </a:p>
          <a:p>
            <a:pPr marL="914400" lvl="0" indent="0" algn="l" rtl="0">
              <a:lnSpc>
                <a:spcPct val="115000"/>
              </a:lnSpc>
              <a:spcBef>
                <a:spcPts val="1100"/>
              </a:spcBef>
              <a:spcAft>
                <a:spcPts val="0"/>
              </a:spcAft>
              <a:buClr>
                <a:schemeClr val="dk1"/>
              </a:buClr>
              <a:buSzPts val="1100"/>
              <a:buFont typeface="Arial"/>
              <a:buNone/>
            </a:pPr>
            <a:endParaRPr sz="1000"/>
          </a:p>
        </p:txBody>
      </p:sp>
      <p:sp>
        <p:nvSpPr>
          <p:cNvPr id="576" name="Google Shape;576;g8a65c58a6f_2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8a65c58a6f_6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solidFill>
                  <a:schemeClr val="dk1"/>
                </a:solidFill>
              </a:rPr>
              <a:t>ARID는 이런 절차로 이루어집니다. 간단하게 확인하고 넘어가주세요.</a:t>
            </a:r>
            <a:endParaRPr/>
          </a:p>
        </p:txBody>
      </p:sp>
      <p:sp>
        <p:nvSpPr>
          <p:cNvPr id="587" name="Google Shape;587;g8a65c58a6f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8a65c58a6f_2_4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SAAM에 대해 소개하겠습니다.  </a:t>
            </a:r>
            <a:r>
              <a:rPr lang="ko" sz="1000">
                <a:solidFill>
                  <a:srgbClr val="333333"/>
                </a:solidFill>
              </a:rPr>
              <a:t>일반적으로 최초로 문서화된 평가 기법으로 널리 알려져 있으며, 아키텍처 평가 경험이 없고,  변경성과 기능성에 관심이 있는 경우에 좋습니다. </a:t>
            </a:r>
            <a:r>
              <a:rPr lang="ko" sz="1000">
                <a:solidFill>
                  <a:schemeClr val="dk1"/>
                </a:solidFill>
              </a:rPr>
              <a:t>시나리오를 통해 이해관계자들에게 비즈니스 목표를 보여줄 수 있습니다. 아키텍처가 이 시나리오에 부응할 것인지를 보여주고, 이해관계자들이 서로 이해할 수 있는 언어로 아키텍처를 논의할 수 있도록 해줍니다.</a:t>
            </a:r>
            <a:endParaRPr sz="1000">
              <a:solidFill>
                <a:srgbClr val="333333"/>
              </a:solidFill>
            </a:endParaRPr>
          </a:p>
          <a:p>
            <a:pPr marL="0" lvl="0" indent="0" algn="l" rtl="0">
              <a:spcBef>
                <a:spcPts val="0"/>
              </a:spcBef>
              <a:spcAft>
                <a:spcPts val="0"/>
              </a:spcAft>
              <a:buNone/>
            </a:pPr>
            <a:endParaRPr/>
          </a:p>
        </p:txBody>
      </p:sp>
      <p:sp>
        <p:nvSpPr>
          <p:cNvPr id="614" name="Google Shape;614;g8a65c58a6f_2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8a65c58a6f_1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다음은 SAAM의 과정입니다. 화면에 보이시는 다이어그램과 같이 이루어집니다.</a:t>
            </a:r>
            <a:endParaRPr/>
          </a:p>
        </p:txBody>
      </p:sp>
      <p:sp>
        <p:nvSpPr>
          <p:cNvPr id="628" name="Google Shape;628;g8a65c58a6f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8df52a995_6_12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저희는 애자일 개발 프로세스에서 스크럼반을 채택했습니다.</a:t>
            </a:r>
            <a:endParaRPr/>
          </a:p>
          <a:p>
            <a:pPr marL="0" lvl="0" indent="0" algn="l" rtl="0">
              <a:spcBef>
                <a:spcPts val="0"/>
              </a:spcBef>
              <a:spcAft>
                <a:spcPts val="0"/>
              </a:spcAft>
              <a:buNone/>
            </a:pPr>
            <a:r>
              <a:rPr lang="ko">
                <a:highlight>
                  <a:srgbClr val="FFFFFF"/>
                </a:highlight>
              </a:rPr>
              <a:t>스프린트라는 빠른 주기를 통해 오류나 기타 문제 사항에 대해 빠르게 피드백하고, </a:t>
            </a:r>
            <a:r>
              <a:rPr lang="ko"/>
              <a:t>팀원들끼리 워크플로우를 쉽게 공유하기 위해 칸반을 더했습니다.</a:t>
            </a:r>
            <a:endParaRPr/>
          </a:p>
          <a:p>
            <a:pPr marL="0" lvl="0" indent="0" algn="l" rtl="0">
              <a:spcBef>
                <a:spcPts val="0"/>
              </a:spcBef>
              <a:spcAft>
                <a:spcPts val="0"/>
              </a:spcAft>
              <a:buNone/>
            </a:pPr>
            <a:endParaRPr sz="1050">
              <a:solidFill>
                <a:srgbClr val="202122"/>
              </a:solidFill>
              <a:highlight>
                <a:srgbClr val="FFFFFF"/>
              </a:highlight>
            </a:endParaRPr>
          </a:p>
        </p:txBody>
      </p:sp>
      <p:sp>
        <p:nvSpPr>
          <p:cNvPr id="144" name="Google Shape;144;g88df52a995_6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8a65c58a6f_2_7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이제 설계 검증 방안에 대해 보도록하겠습니다.</a:t>
            </a:r>
            <a:endParaRPr/>
          </a:p>
        </p:txBody>
      </p:sp>
      <p:sp>
        <p:nvSpPr>
          <p:cNvPr id="652" name="Google Shape;652;g8a65c58a6f_2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65c58a6f_1_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설계 산출물에 대해 평가 방법과 대상 주체, 일정입니다.</a:t>
            </a:r>
            <a:endParaRPr/>
          </a:p>
          <a:p>
            <a:pPr marL="0" lvl="0" indent="0" algn="l" rtl="0">
              <a:spcBef>
                <a:spcPts val="0"/>
              </a:spcBef>
              <a:spcAft>
                <a:spcPts val="0"/>
              </a:spcAft>
              <a:buClr>
                <a:schemeClr val="dk1"/>
              </a:buClr>
              <a:buSzPts val="1100"/>
              <a:buFont typeface="Arial"/>
              <a:buNone/>
            </a:pPr>
            <a:r>
              <a:rPr lang="ko">
                <a:solidFill>
                  <a:schemeClr val="dk1"/>
                </a:solidFill>
              </a:rPr>
              <a:t>수행주체의 이해관계자에는 품질관리자, 관리자, 개발자, 사용자가 있으며 관리자는 PM을 의미합니다.</a:t>
            </a:r>
            <a:endParaRPr/>
          </a:p>
        </p:txBody>
      </p:sp>
      <p:sp>
        <p:nvSpPr>
          <p:cNvPr id="658" name="Google Shape;658;g8a65c58a6f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8a65c58a6f_2_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클래스 다이어그램 CRC 등으로 객체 지향 요소를 많이 고려했기에 객체 지향 테스팅 기법 중 하나인 Behavioral Testing을 선택했습니다</a:t>
            </a:r>
            <a:endParaRPr/>
          </a:p>
        </p:txBody>
      </p:sp>
      <p:sp>
        <p:nvSpPr>
          <p:cNvPr id="666" name="Google Shape;666;g8a65c58a6f_2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8a65c58a6f_1_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solidFill>
                  <a:schemeClr val="dk1"/>
                </a:solidFill>
              </a:rPr>
              <a:t>저희는 통합 테스팅 기법 중 결점 기반 테스팅을 선정했습니다.</a:t>
            </a:r>
            <a:endParaRPr>
              <a:solidFill>
                <a:schemeClr val="dk1"/>
              </a:solidFill>
            </a:endParaRPr>
          </a:p>
          <a:p>
            <a:pPr marL="0" lvl="0" indent="0" algn="l" rtl="0">
              <a:spcBef>
                <a:spcPts val="0"/>
              </a:spcBef>
              <a:spcAft>
                <a:spcPts val="0"/>
              </a:spcAft>
              <a:buNone/>
            </a:pPr>
            <a:r>
              <a:rPr lang="ko">
                <a:solidFill>
                  <a:schemeClr val="dk1"/>
                </a:solidFill>
              </a:rPr>
              <a:t>저희 시스템에는 서브 시스템이 좀 있는 편입니다. 그러다 보니 전체 시스템이 잘 연결되었는지 확인되어야 하기 때문에 이렇게 다이어그램을 그렸습니다. 이 연결은 앞서 아키텍처를 분석/설계하면서 그렸던 레이어드 아키텍처를 참고하여 그렸습니다.</a:t>
            </a:r>
            <a:endParaRPr/>
          </a:p>
        </p:txBody>
      </p:sp>
      <p:sp>
        <p:nvSpPr>
          <p:cNvPr id="673" name="Google Shape;673;g8a65c58a6f_1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8a65c58a6f_2_8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C477F"/>
              </a:buClr>
              <a:buSzPts val="3000"/>
              <a:buFont typeface="Arial"/>
              <a:buNone/>
            </a:pPr>
            <a:r>
              <a:rPr lang="ko" sz="1000"/>
              <a:t>SW코드 품질 확보 방안에 대해 이야기 하겠습니다.</a:t>
            </a:r>
            <a:endParaRPr sz="1000"/>
          </a:p>
          <a:p>
            <a:pPr marL="0" lvl="0" indent="0" algn="l" rtl="0">
              <a:spcBef>
                <a:spcPts val="0"/>
              </a:spcBef>
              <a:spcAft>
                <a:spcPts val="0"/>
              </a:spcAft>
              <a:buNone/>
            </a:pPr>
            <a:endParaRPr/>
          </a:p>
        </p:txBody>
      </p:sp>
      <p:sp>
        <p:nvSpPr>
          <p:cNvPr id="680" name="Google Shape;680;g8a65c58a6f_2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8a65c58a6f_6_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리펙토링과 테스트가 이루어지는 과정을 도식화했습니다. </a:t>
            </a:r>
            <a:endParaRPr/>
          </a:p>
          <a:p>
            <a:pPr marL="0" lvl="0" indent="0" algn="l" rtl="0">
              <a:spcBef>
                <a:spcPts val="0"/>
              </a:spcBef>
              <a:spcAft>
                <a:spcPts val="0"/>
              </a:spcAft>
              <a:buNone/>
            </a:pPr>
            <a:r>
              <a:rPr lang="ko"/>
              <a:t>가장 간단한 코드가 만들어질 때까지, 중복이 없을 때까지 리팩토링을 N번 반복합니다.</a:t>
            </a:r>
            <a:endParaRPr/>
          </a:p>
        </p:txBody>
      </p:sp>
      <p:sp>
        <p:nvSpPr>
          <p:cNvPr id="686" name="Google Shape;686;g8a65c58a6f_6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8a65c58a6f_2_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리펙토링 기법을 기대효과를 기준으로 정리해보았습니다. 결합도를 높이고 응집력을 떨어뜨리는 extract method, extract class 등과 중복을 제거하는 Full up Field, method 등과 가독성을 높이고, 유지보수를 쉽게 하는 rename method 등을 적용할 예정입니다.</a:t>
            </a:r>
            <a:endParaRPr/>
          </a:p>
        </p:txBody>
      </p:sp>
      <p:sp>
        <p:nvSpPr>
          <p:cNvPr id="708" name="Google Shape;708;g8a65c58a6f_2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8df52a995_6_22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000"/>
              <a:t>리펙토링 외에도 테스트를 통해 품질을 확보할 예정입니다. 전체 SW범위에 대해 </a:t>
            </a:r>
            <a:r>
              <a:rPr lang="ko" sz="1000">
                <a:solidFill>
                  <a:schemeClr val="dk1"/>
                </a:solidFill>
              </a:rPr>
              <a:t>코드 인스펙션과 동료 검토를 실시할 예정이고, 필요할때마다 네트워크와 보안을 위해 모의해킹, 네트워크 패킷 수집등의 동적 테스트를 할 예정입니다. DB connection의 경우 쿼리 구성 뿐만 아니라 DB connection 내부의 복잡도를 확인하여 품질을 확보할 예정입니다.</a:t>
            </a:r>
            <a:endParaRPr sz="1000"/>
          </a:p>
        </p:txBody>
      </p:sp>
      <p:sp>
        <p:nvSpPr>
          <p:cNvPr id="720" name="Google Shape;720;g88df52a995_6_2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88df52a995_6_15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다음은 제품 품질 관리 계획입니다.</a:t>
            </a:r>
            <a:endParaRPr/>
          </a:p>
        </p:txBody>
      </p:sp>
      <p:sp>
        <p:nvSpPr>
          <p:cNvPr id="729" name="Google Shape;729;g88df52a995_6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8df52a995_6_20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품질 목표 측정 및 검증 방법입니다. 전체 시스템 범위에 대해  기능 요구사항 반영율, 정확성, 응답 시간, CPU 사용율을 평가할 예정입니다. 최대한의 성능을 품질 목표로 하였고, 측정 메트릭은 전자정부사업에서 발간한 품질관리매뉴얼을 기준으로 작성하였습니다. </a:t>
            </a:r>
            <a:r>
              <a:rPr lang="ko" u="sng"/>
              <a:t>모든 지표가 시스템 내부적이기 때문에 시스템 검토의 방법을 사용하고 있습니다. </a:t>
            </a:r>
            <a:endParaRPr u="sng"/>
          </a:p>
        </p:txBody>
      </p:sp>
      <p:sp>
        <p:nvSpPr>
          <p:cNvPr id="735" name="Google Shape;735;g88df52a995_6_2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8df52a995_0_5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저희가 작성한 13페이지 분량의 유저스토리 기반 요구사항 명세서의 일부입니다. 중요도에 따라 우선 순위를 매겼습니다. 왼쪽은 기능, </a:t>
            </a:r>
            <a:r>
              <a:rPr lang="ko">
                <a:solidFill>
                  <a:schemeClr val="dk1"/>
                </a:solidFill>
              </a:rPr>
              <a:t>오른쪽은 비기능적 요구사항의 일부입니다. 비기능적 요구사항은 제품, 조직, 외부 요구사항으로 구성되어 있습니다. 작성된 요구사항은 이후 분석/설계 단계에 적용됩니다.</a:t>
            </a:r>
            <a:endParaRPr/>
          </a:p>
        </p:txBody>
      </p:sp>
      <p:sp>
        <p:nvSpPr>
          <p:cNvPr id="169" name="Google Shape;169;g88df52a995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88df52a995_6_21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000"/>
              <a:t>다음은 AI모듈에 대한 이야기 해보도록 하겠습니다. AI 모듈은 정확도와 데이터 처리 속도가 가장 중요하다고 생각하여 품질 지표로 설정하였습니다. 요구사항에서 설정하였던 품질목표를 그대로 반영하였고 측정 메트릭도 품질 지표에 맞춰 품질 관리 메뉴얼을 기준으로 작성하였습니다. AI의 경우 </a:t>
            </a:r>
            <a:r>
              <a:rPr lang="ko" sz="1000">
                <a:solidFill>
                  <a:schemeClr val="dk1"/>
                </a:solidFill>
              </a:rPr>
              <a:t>Cross Validation이 가장 보편적인 검증 방법이기 때문에 선택했습니다.</a:t>
            </a:r>
            <a:endParaRPr sz="1000"/>
          </a:p>
        </p:txBody>
      </p:sp>
      <p:sp>
        <p:nvSpPr>
          <p:cNvPr id="742" name="Google Shape;742;g88df52a995_6_2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89db2249c5_2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한국 데이터 베이스 진흥원에서 발간한 ‘데이터 품질진단 절차 및 기법’에 따르면 다음과 같은 품질 지표를 준수하라고 명시합니다. 데이터 베이스의 경우 데이터베이스의 종류에 따라 우선순위를 정하고 각 위의 수식에 따라 품질 지표에 대한 오류율을 따집니다. 계산한 오류율을 가지고 전체품질지수를 계산하면 됩니다.</a:t>
            </a:r>
            <a:endParaRPr/>
          </a:p>
        </p:txBody>
      </p:sp>
      <p:sp>
        <p:nvSpPr>
          <p:cNvPr id="749" name="Google Shape;749;g89db2249c5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8df52a995_6_16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다음은 품질 관리 수행 계획입니다.</a:t>
            </a:r>
            <a:endParaRPr/>
          </a:p>
        </p:txBody>
      </p:sp>
      <p:sp>
        <p:nvSpPr>
          <p:cNvPr id="762" name="Google Shape;762;g88df52a995_6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88df52a995_6_19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프로젝트 품질활동을 저희가 진행한 PBL1,2,3,4를 바탕으로 착수/계획, 요구사항 관리, 분석, 설계 4단계로 나누어서 분류했습니다.  </a:t>
            </a:r>
            <a:endParaRPr/>
          </a:p>
          <a:p>
            <a:pPr marL="0" lvl="0" indent="0" algn="l" rtl="0">
              <a:spcBef>
                <a:spcPts val="0"/>
              </a:spcBef>
              <a:spcAft>
                <a:spcPts val="0"/>
              </a:spcAft>
              <a:buNone/>
            </a:pPr>
            <a:r>
              <a:rPr lang="ko"/>
              <a:t>먼저 착수/계획 단계와 요구사항 관리 단계에서 이뤄지는 품질 관리 활동입니다.</a:t>
            </a:r>
            <a:endParaRPr/>
          </a:p>
        </p:txBody>
      </p:sp>
      <p:sp>
        <p:nvSpPr>
          <p:cNvPr id="768" name="Google Shape;768;g88df52a995_6_1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88df52a995_6_20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다음은 분석과 설계단계에서의 프로젝트 품질활동입니다.</a:t>
            </a:r>
            <a:endParaRPr/>
          </a:p>
        </p:txBody>
      </p:sp>
      <p:sp>
        <p:nvSpPr>
          <p:cNvPr id="775" name="Google Shape;775;g88df52a995_6_2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89db2249c5_2_6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시간 관계상 오늘 발표에 모든걸 담지는 못했지만 이 리스트에 작성된 결과물을 제출할 예정입니다.</a:t>
            </a:r>
            <a:endParaRPr/>
          </a:p>
        </p:txBody>
      </p:sp>
      <p:sp>
        <p:nvSpPr>
          <p:cNvPr id="782" name="Google Shape;782;g89db2249c5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9db2249c5_2_7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이 페이지 혹시 다들 기억나십니까? 제목,목차 바로 다음 페이지인 3페이지의 파트원. 에커스시스템이란?을 다시 가져왔습니다. 저희 시스템의 필요성을 고객님께 한 번 더 말씀드리고자, 어필하고자 이렇게 구성해봤습니다.</a:t>
            </a:r>
            <a:endParaRPr/>
          </a:p>
          <a:p>
            <a:pPr marL="0" lvl="0" indent="0" algn="l" rtl="0">
              <a:spcBef>
                <a:spcPts val="0"/>
              </a:spcBef>
              <a:spcAft>
                <a:spcPts val="0"/>
              </a:spcAft>
              <a:buNone/>
            </a:pPr>
            <a:r>
              <a:rPr lang="ko"/>
              <a:t>사실 저희 팀은 고객님과 미팅을 굉장히 자주했었기 때문에 고객님께서 저희 시스템을 어느정도 잘 이해하고 계시리라 생각됩니다.</a:t>
            </a:r>
            <a:endParaRPr/>
          </a:p>
          <a:p>
            <a:pPr marL="0" lvl="0" indent="0" algn="l" rtl="0">
              <a:spcBef>
                <a:spcPts val="0"/>
              </a:spcBef>
              <a:spcAft>
                <a:spcPts val="0"/>
              </a:spcAft>
              <a:buNone/>
            </a:pPr>
            <a:endParaRPr/>
          </a:p>
          <a:p>
            <a:pPr marL="0" lvl="0" indent="0" algn="l" rtl="0">
              <a:spcBef>
                <a:spcPts val="0"/>
              </a:spcBef>
              <a:spcAft>
                <a:spcPts val="0"/>
              </a:spcAft>
              <a:buNone/>
            </a:pPr>
            <a:r>
              <a:rPr lang="ko"/>
              <a:t>지금 한양대학교에는 시간,장소에 제약받지 않는 온라인 상의 마땅한 언어 교육 시스템이 없습니다. 모든 학생들이 시간표, 스케줄이 같지 않습니다. 자투리 시간도 분명히 생기구요. 저희는 그래서 자투리 시간에도 활용할 수 있는 그런 시스템. 학생들이 쉽게 접근할 수 있는 시스템을 제안드립니다. 시스템이 아무리 좋고 괜찮아도 사용자, 즉 우리 학생들의 이용이 저조하면 무슨 소용입니까. 저희 에커스팀은 한양대학교의 투자가 아깝지 않도록 하겠습니다. 저희는 단 1분의 시간이 있을 때도 사용가능한 시스템. 그런 시스템을 학생들에게 제공하고 싶습니다.</a:t>
            </a:r>
            <a:endParaRPr/>
          </a:p>
        </p:txBody>
      </p:sp>
      <p:sp>
        <p:nvSpPr>
          <p:cNvPr id="803" name="Google Shape;803;g89db2249c5_2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89db2249c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89db2249c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이상입니다. 들어주셔서 감사합니다.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9db2249c5_0_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저희 요구사항 명세서의 기능적 요구사항입니다. 색칠된 부분의 문법 교정, 발음 교정이 저희 시스템의 킬러펑션으로써, 인공지능이 사용되는 부분입니다.</a:t>
            </a:r>
            <a:endParaRPr/>
          </a:p>
          <a:p>
            <a:pPr marL="0" lvl="0" indent="0" algn="l" rtl="0">
              <a:spcBef>
                <a:spcPts val="0"/>
              </a:spcBef>
              <a:spcAft>
                <a:spcPts val="0"/>
              </a:spcAft>
              <a:buNone/>
            </a:pPr>
            <a:r>
              <a:rPr lang="ko"/>
              <a:t>굵은 글씨로 표시된 부분은 킬러펑션은 아니지만 저희가 학생에게 제공하는 메인 기능입니다.</a:t>
            </a:r>
            <a:endParaRPr/>
          </a:p>
        </p:txBody>
      </p:sp>
      <p:sp>
        <p:nvSpPr>
          <p:cNvPr id="187" name="Google Shape;187;g89db2249c5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a65c58a6f_7_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ko"/>
              <a:t>비기능적 요구사항으로는 크게 제품 요구사항, 조직 요구사항, 외부 요구사항으로 나누었습니다.</a:t>
            </a:r>
            <a:endParaRPr/>
          </a:p>
          <a:p>
            <a:pPr marL="0" lvl="0" indent="0" algn="l" rtl="0">
              <a:lnSpc>
                <a:spcPct val="115000"/>
              </a:lnSpc>
              <a:spcBef>
                <a:spcPts val="0"/>
              </a:spcBef>
              <a:spcAft>
                <a:spcPts val="0"/>
              </a:spcAft>
              <a:buNone/>
            </a:pPr>
            <a:r>
              <a:rPr lang="ko"/>
              <a:t>각 요구사항의 세부 요구사항으로는 피피티에 나와있는 것과 같습니다.</a:t>
            </a:r>
            <a:endParaRPr/>
          </a:p>
        </p:txBody>
      </p:sp>
      <p:sp>
        <p:nvSpPr>
          <p:cNvPr id="215" name="Google Shape;215;g8a65c58a6f_7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9db2249c5_0_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저희가 전체 프로젝트를 계획한 WBS의 일부입니다. 스크럼반에 따라 매 스프린트마다 데일리 스탠드업 미팅이 있고, 스프린트가 끝날 때 스프린트 리뷰와 회고 미팅이 이루어집니다. 개발 스프린트의 경우 프로토타입도 같이 배포됩니다.</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g89db2249c5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9db2249c5_0_10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 프로젝트 일정 계획입니다.</a:t>
            </a:r>
            <a:endParaRPr/>
          </a:p>
          <a:p>
            <a:pPr marL="0" lvl="0" indent="0" algn="l" rtl="0">
              <a:spcBef>
                <a:spcPts val="0"/>
              </a:spcBef>
              <a:spcAft>
                <a:spcPts val="0"/>
              </a:spcAft>
              <a:buNone/>
            </a:pPr>
            <a:r>
              <a:rPr lang="ko"/>
              <a:t>우선 </a:t>
            </a:r>
            <a:r>
              <a:rPr lang="ko">
                <a:solidFill>
                  <a:srgbClr val="333333"/>
                </a:solidFill>
              </a:rPr>
              <a:t>프로젝트를 기획하고 제안하는 단계입니다. 3개월 동안 기획을 진행했으며 지금 이 시간 최종 제안을 진행하고 있습니다. 물론 필요 시 내용 추가/수정이 발생할 수 있습니다.</a:t>
            </a:r>
            <a:endParaRPr/>
          </a:p>
        </p:txBody>
      </p:sp>
      <p:sp>
        <p:nvSpPr>
          <p:cNvPr id="248" name="Google Shape;248;g89db2249c5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63"/>
        <p:cNvGrpSpPr/>
        <p:nvPr/>
      </p:nvGrpSpPr>
      <p:grpSpPr>
        <a:xfrm>
          <a:off x="0" y="0"/>
          <a:ext cx="0" cy="0"/>
          <a:chOff x="0" y="0"/>
          <a:chExt cx="0" cy="0"/>
        </a:xfrm>
      </p:grpSpPr>
      <p:sp>
        <p:nvSpPr>
          <p:cNvPr id="64" name="Google Shape;64;p14"/>
          <p:cNvSpPr/>
          <p:nvPr/>
        </p:nvSpPr>
        <p:spPr>
          <a:xfrm rot="10800000">
            <a:off x="5252713" y="8983"/>
            <a:ext cx="3882900" cy="3882900"/>
          </a:xfrm>
          <a:prstGeom prst="triangle">
            <a:avLst>
              <a:gd name="adj" fmla="val 0"/>
            </a:avLst>
          </a:prstGeom>
          <a:gradFill>
            <a:gsLst>
              <a:gs pos="0">
                <a:srgbClr val="08294C"/>
              </a:gs>
              <a:gs pos="100000">
                <a:srgbClr val="0C477F"/>
              </a:gs>
            </a:gsLst>
            <a:path path="circle">
              <a:fillToRect l="100000" t="100000"/>
            </a:path>
            <a:tileRect r="-100000" b="-100000"/>
          </a:gradFill>
          <a:ln>
            <a:noFill/>
          </a:ln>
          <a:effectLst>
            <a:outerShdw blurRad="673100" dist="520700" dir="2700000" algn="tl" rotWithShape="0">
              <a:srgbClr val="000000">
                <a:alpha val="3882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4"/>
          <p:cNvSpPr/>
          <p:nvPr/>
        </p:nvSpPr>
        <p:spPr>
          <a:xfrm>
            <a:off x="0" y="759653"/>
            <a:ext cx="4359000" cy="4359000"/>
          </a:xfrm>
          <a:prstGeom prst="triangle">
            <a:avLst>
              <a:gd name="adj" fmla="val 0"/>
            </a:avLst>
          </a:prstGeom>
          <a:gradFill>
            <a:gsLst>
              <a:gs pos="0">
                <a:srgbClr val="08294C"/>
              </a:gs>
              <a:gs pos="100000">
                <a:srgbClr val="0C477F"/>
              </a:gs>
            </a:gsLst>
            <a:path path="circle">
              <a:fillToRect l="100000" t="100000"/>
            </a:path>
            <a:tileRect r="-100000" b="-100000"/>
          </a:gradFill>
          <a:ln>
            <a:noFill/>
          </a:ln>
          <a:effectLst>
            <a:outerShdw blurRad="673100" dist="520700" dir="2700000" algn="tl" rotWithShape="0">
              <a:srgbClr val="000000">
                <a:alpha val="3882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66" name="Google Shape;66;p14"/>
          <p:cNvGrpSpPr/>
          <p:nvPr/>
        </p:nvGrpSpPr>
        <p:grpSpPr>
          <a:xfrm>
            <a:off x="2734953" y="667306"/>
            <a:ext cx="3887413" cy="3919718"/>
            <a:chOff x="3805860" y="1133919"/>
            <a:chExt cx="4855018" cy="4895364"/>
          </a:xfrm>
        </p:grpSpPr>
        <p:sp>
          <p:nvSpPr>
            <p:cNvPr id="67" name="Google Shape;67;p14"/>
            <p:cNvSpPr/>
            <p:nvPr/>
          </p:nvSpPr>
          <p:spPr>
            <a:xfrm>
              <a:off x="3811323" y="1179771"/>
              <a:ext cx="4849500" cy="4849500"/>
            </a:xfrm>
            <a:prstGeom prst="rect">
              <a:avLst/>
            </a:prstGeom>
            <a:gradFill>
              <a:gsLst>
                <a:gs pos="0">
                  <a:srgbClr val="FBFFFB"/>
                </a:gs>
                <a:gs pos="100000">
                  <a:srgbClr val="FBFFFB"/>
                </a:gs>
              </a:gsLst>
              <a:path path="circle">
                <a:fillToRect l="100000" t="100000"/>
              </a:path>
              <a:tileRect r="-100000" b="-100000"/>
            </a:gradFill>
            <a:ln>
              <a:noFill/>
            </a:ln>
            <a:effectLst>
              <a:outerShdw blurRad="673100" dist="520700" dir="2700000" algn="tl" rotWithShape="0">
                <a:srgbClr val="000000">
                  <a:alpha val="3882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8" name="Google Shape;68;p14"/>
            <p:cNvSpPr/>
            <p:nvPr/>
          </p:nvSpPr>
          <p:spPr>
            <a:xfrm>
              <a:off x="3805860" y="4825683"/>
              <a:ext cx="1203600" cy="1203600"/>
            </a:xfrm>
            <a:prstGeom prst="triangle">
              <a:avLst>
                <a:gd name="adj" fmla="val 0"/>
              </a:avLst>
            </a:prstGeom>
            <a:gradFill>
              <a:gsLst>
                <a:gs pos="0">
                  <a:srgbClr val="08294C"/>
                </a:gs>
                <a:gs pos="100000">
                  <a:srgbClr val="0C477F"/>
                </a:gs>
              </a:gsLst>
              <a:path path="circle">
                <a:fillToRect l="100000" t="100000"/>
              </a:path>
              <a:tileRect r="-100000" b="-100000"/>
            </a:gradFill>
            <a:ln>
              <a:noFill/>
            </a:ln>
            <a:effectLst>
              <a:outerShdw blurRad="673100" dist="520700" dir="2700000" algn="tl" rotWithShape="0">
                <a:srgbClr val="000000">
                  <a:alpha val="3882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9" name="Google Shape;69;p14"/>
            <p:cNvSpPr/>
            <p:nvPr/>
          </p:nvSpPr>
          <p:spPr>
            <a:xfrm rot="10800000">
              <a:off x="7416478" y="1133919"/>
              <a:ext cx="1244400" cy="1244400"/>
            </a:xfrm>
            <a:prstGeom prst="triangle">
              <a:avLst>
                <a:gd name="adj" fmla="val 0"/>
              </a:avLst>
            </a:prstGeom>
            <a:gradFill>
              <a:gsLst>
                <a:gs pos="0">
                  <a:srgbClr val="08294C"/>
                </a:gs>
                <a:gs pos="100000">
                  <a:srgbClr val="0C477F"/>
                </a:gs>
              </a:gsLst>
              <a:path path="circle">
                <a:fillToRect l="100000" t="100000"/>
              </a:path>
              <a:tileRect r="-100000" b="-100000"/>
            </a:gradFill>
            <a:ln>
              <a:noFill/>
            </a:ln>
            <a:effectLst>
              <a:outerShdw blurRad="673100" dist="520700" dir="2700000" algn="tl" rotWithShape="0">
                <a:srgbClr val="000000">
                  <a:alpha val="3882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70" name="Google Shape;70;p14"/>
          <p:cNvSpPr/>
          <p:nvPr/>
        </p:nvSpPr>
        <p:spPr>
          <a:xfrm>
            <a:off x="2622626" y="556519"/>
            <a:ext cx="3882900" cy="3882900"/>
          </a:xfrm>
          <a:prstGeom prst="rect">
            <a:avLst/>
          </a:prstGeom>
          <a:gradFill>
            <a:gsLst>
              <a:gs pos="0">
                <a:srgbClr val="08294C"/>
              </a:gs>
              <a:gs pos="100000">
                <a:srgbClr val="0C477F"/>
              </a:gs>
            </a:gsLst>
            <a:path path="circle">
              <a:fillToRect l="100000" t="100000"/>
            </a:path>
            <a:tileRect r="-100000" b="-100000"/>
          </a:gradFill>
          <a:ln>
            <a:noFill/>
          </a:ln>
          <a:effectLst>
            <a:outerShdw blurRad="673100" dist="520700" dir="2700000" algn="tl" rotWithShape="0">
              <a:srgbClr val="000000">
                <a:alpha val="3882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1" name="Google Shape;71;p14"/>
          <p:cNvSpPr>
            <a:spLocks noGrp="1"/>
          </p:cNvSpPr>
          <p:nvPr>
            <p:ph type="subTitle" idx="1"/>
          </p:nvPr>
        </p:nvSpPr>
        <p:spPr>
          <a:xfrm>
            <a:off x="2834539" y="3256524"/>
            <a:ext cx="2322900" cy="269100"/>
          </a:xfrm>
          <a:prstGeom prst="plaque">
            <a:avLst>
              <a:gd name="adj" fmla="val 0"/>
            </a:avLst>
          </a:prstGeom>
          <a:solidFill>
            <a:schemeClr val="lt1"/>
          </a:solidFill>
          <a:ln w="12700" cap="rnd" cmpd="sng">
            <a:solidFill>
              <a:srgbClr val="FBFFFB"/>
            </a:solidFill>
            <a:prstDash val="solid"/>
            <a:round/>
            <a:headEnd type="none" w="sm" len="sm"/>
            <a:tailEnd type="none" w="sm" len="sm"/>
          </a:ln>
        </p:spPr>
        <p:txBody>
          <a:bodyPr spcFirstLastPara="1" wrap="square" lIns="135000" tIns="34275" rIns="135000" bIns="34275" anchor="ctr" anchorCtr="0">
            <a:noAutofit/>
          </a:bodyPr>
          <a:lstStyle>
            <a:lvl1pPr lvl="0" algn="just" rtl="0">
              <a:lnSpc>
                <a:spcPct val="100000"/>
              </a:lnSpc>
              <a:spcBef>
                <a:spcPts val="0"/>
              </a:spcBef>
              <a:spcAft>
                <a:spcPts val="0"/>
              </a:spcAft>
              <a:buClr>
                <a:srgbClr val="0C477F"/>
              </a:buClr>
              <a:buSzPts val="900"/>
              <a:buNone/>
              <a:defRPr sz="900" b="1">
                <a:solidFill>
                  <a:srgbClr val="0C477F"/>
                </a:solidFill>
                <a:latin typeface="Arial"/>
                <a:ea typeface="Arial"/>
                <a:cs typeface="Arial"/>
                <a:sym typeface="Arial"/>
              </a:defRPr>
            </a:lvl1pPr>
            <a:lvl2pPr lvl="1" algn="ctr" rtl="0">
              <a:lnSpc>
                <a:spcPct val="120000"/>
              </a:lnSpc>
              <a:spcBef>
                <a:spcPts val="0"/>
              </a:spcBef>
              <a:spcAft>
                <a:spcPts val="0"/>
              </a:spcAft>
              <a:buClr>
                <a:srgbClr val="FBFFFB"/>
              </a:buClr>
              <a:buSzPts val="1400"/>
              <a:buNone/>
              <a:defRPr/>
            </a:lvl2pPr>
            <a:lvl3pPr lvl="2" algn="ctr" rtl="0">
              <a:lnSpc>
                <a:spcPct val="120000"/>
              </a:lnSpc>
              <a:spcBef>
                <a:spcPts val="0"/>
              </a:spcBef>
              <a:spcAft>
                <a:spcPts val="0"/>
              </a:spcAft>
              <a:buClr>
                <a:srgbClr val="FBFFFB"/>
              </a:buClr>
              <a:buSzPts val="1400"/>
              <a:buNone/>
              <a:defRPr/>
            </a:lvl3pPr>
            <a:lvl4pPr lvl="3" algn="ctr" rtl="0">
              <a:lnSpc>
                <a:spcPct val="120000"/>
              </a:lnSpc>
              <a:spcBef>
                <a:spcPts val="0"/>
              </a:spcBef>
              <a:spcAft>
                <a:spcPts val="0"/>
              </a:spcAft>
              <a:buClr>
                <a:srgbClr val="FBFFFB"/>
              </a:buClr>
              <a:buSzPts val="1400"/>
              <a:buNone/>
              <a:defRPr/>
            </a:lvl4pPr>
            <a:lvl5pPr lvl="4" algn="ctr" rtl="0">
              <a:lnSpc>
                <a:spcPct val="120000"/>
              </a:lnSpc>
              <a:spcBef>
                <a:spcPts val="0"/>
              </a:spcBef>
              <a:spcAft>
                <a:spcPts val="0"/>
              </a:spcAft>
              <a:buClr>
                <a:srgbClr val="FBFFFB"/>
              </a:buClr>
              <a:buSzPts val="1400"/>
              <a:buNone/>
              <a:defRPr/>
            </a:lvl5pPr>
            <a:lvl6pPr lvl="5" algn="l" rtl="0">
              <a:lnSpc>
                <a:spcPct val="90000"/>
              </a:lnSpc>
              <a:spcBef>
                <a:spcPts val="400"/>
              </a:spcBef>
              <a:spcAft>
                <a:spcPts val="0"/>
              </a:spcAft>
              <a:buClr>
                <a:schemeClr val="dk1"/>
              </a:buClr>
              <a:buSzPts val="1400"/>
              <a:buChar char="•"/>
              <a:defRPr/>
            </a:lvl6pPr>
            <a:lvl7pPr lvl="6" algn="l" rtl="0">
              <a:lnSpc>
                <a:spcPct val="90000"/>
              </a:lnSpc>
              <a:spcBef>
                <a:spcPts val="400"/>
              </a:spcBef>
              <a:spcAft>
                <a:spcPts val="0"/>
              </a:spcAft>
              <a:buClr>
                <a:schemeClr val="dk1"/>
              </a:buClr>
              <a:buSzPts val="1400"/>
              <a:buChar char="•"/>
              <a:defRPr/>
            </a:lvl7pPr>
            <a:lvl8pPr lvl="7" algn="l" rtl="0">
              <a:lnSpc>
                <a:spcPct val="90000"/>
              </a:lnSpc>
              <a:spcBef>
                <a:spcPts val="400"/>
              </a:spcBef>
              <a:spcAft>
                <a:spcPts val="0"/>
              </a:spcAft>
              <a:buClr>
                <a:schemeClr val="dk1"/>
              </a:buClr>
              <a:buSzPts val="1400"/>
              <a:buChar char="•"/>
              <a:defRPr/>
            </a:lvl8pPr>
            <a:lvl9pPr lvl="8" algn="l" rtl="0">
              <a:lnSpc>
                <a:spcPct val="90000"/>
              </a:lnSpc>
              <a:spcBef>
                <a:spcPts val="400"/>
              </a:spcBef>
              <a:spcAft>
                <a:spcPts val="0"/>
              </a:spcAft>
              <a:buClr>
                <a:schemeClr val="dk1"/>
              </a:buClr>
              <a:buSzPts val="1400"/>
              <a:buChar char="•"/>
              <a:defRPr/>
            </a:lvl9pPr>
          </a:lstStyle>
          <a:p>
            <a:endParaRPr/>
          </a:p>
        </p:txBody>
      </p:sp>
      <p:sp>
        <p:nvSpPr>
          <p:cNvPr id="72" name="Google Shape;72;p14"/>
          <p:cNvSpPr txBox="1">
            <a:spLocks noGrp="1"/>
          </p:cNvSpPr>
          <p:nvPr>
            <p:ph type="ftr" idx="11"/>
          </p:nvPr>
        </p:nvSpPr>
        <p:spPr>
          <a:xfrm>
            <a:off x="2749225" y="4655525"/>
            <a:ext cx="3746400" cy="360300"/>
          </a:xfrm>
          <a:prstGeom prst="rect">
            <a:avLst/>
          </a:prstGeom>
          <a:noFill/>
          <a:ln>
            <a:noFill/>
          </a:ln>
        </p:spPr>
        <p:txBody>
          <a:bodyPr spcFirstLastPara="1" wrap="square" lIns="0" tIns="0" rIns="0" bIns="0" anchor="ctr" anchorCtr="0">
            <a:noAutofit/>
          </a:bodyPr>
          <a:lstStyle>
            <a:lvl1pPr lvl="0" algn="just" rtl="0">
              <a:lnSpc>
                <a:spcPct val="150000"/>
              </a:lnSpc>
              <a:spcBef>
                <a:spcPts val="0"/>
              </a:spcBef>
              <a:spcAft>
                <a:spcPts val="0"/>
              </a:spcAft>
              <a:buClr>
                <a:schemeClr val="lt1"/>
              </a:buClr>
              <a:buSzPts val="700"/>
              <a:buNone/>
              <a:defRPr sz="700" b="1">
                <a:solidFill>
                  <a:schemeClr val="lt1"/>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4"/>
          <p:cNvSpPr txBox="1">
            <a:spLocks noGrp="1"/>
          </p:cNvSpPr>
          <p:nvPr>
            <p:ph type="ctrTitle"/>
          </p:nvPr>
        </p:nvSpPr>
        <p:spPr>
          <a:xfrm>
            <a:off x="2734905" y="1311756"/>
            <a:ext cx="3674100" cy="17415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rgbClr val="FBFFFB"/>
              </a:buClr>
              <a:buSzPts val="6000"/>
              <a:buNone/>
              <a:defRPr sz="6000" b="0">
                <a:solidFill>
                  <a:srgbClr val="FBFFFB"/>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제목 슬라이드">
  <p:cSld name="1_제목 슬라이드">
    <p:spTree>
      <p:nvGrpSpPr>
        <p:cNvPr id="1" name="Shape 74"/>
        <p:cNvGrpSpPr/>
        <p:nvPr/>
      </p:nvGrpSpPr>
      <p:grpSpPr>
        <a:xfrm>
          <a:off x="0" y="0"/>
          <a:ext cx="0" cy="0"/>
          <a:chOff x="0" y="0"/>
          <a:chExt cx="0" cy="0"/>
        </a:xfrm>
      </p:grpSpPr>
      <p:sp>
        <p:nvSpPr>
          <p:cNvPr id="75" name="Google Shape;75;p15"/>
          <p:cNvSpPr/>
          <p:nvPr/>
        </p:nvSpPr>
        <p:spPr>
          <a:xfrm rot="10800000">
            <a:off x="-37" y="-35"/>
            <a:ext cx="3243300" cy="3243300"/>
          </a:xfrm>
          <a:prstGeom prst="triangle">
            <a:avLst>
              <a:gd name="adj" fmla="val 0"/>
            </a:avLst>
          </a:prstGeom>
          <a:gradFill>
            <a:gsLst>
              <a:gs pos="0">
                <a:srgbClr val="08294C"/>
              </a:gs>
              <a:gs pos="100000">
                <a:srgbClr val="0C477F"/>
              </a:gs>
            </a:gsLst>
            <a:path path="circle">
              <a:fillToRect l="100000" t="100000"/>
            </a:path>
            <a:tileRect r="-100000" b="-100000"/>
          </a:gradFill>
          <a:ln>
            <a:noFill/>
          </a:ln>
          <a:effectLst>
            <a:outerShdw blurRad="673100" dist="520700" dir="2700000" algn="tl" rotWithShape="0">
              <a:srgbClr val="000000">
                <a:alpha val="3882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p15"/>
          <p:cNvSpPr/>
          <p:nvPr/>
        </p:nvSpPr>
        <p:spPr>
          <a:xfrm>
            <a:off x="3243263" y="0"/>
            <a:ext cx="5900700" cy="5143500"/>
          </a:xfrm>
          <a:prstGeom prst="rect">
            <a:avLst/>
          </a:prstGeom>
          <a:gradFill>
            <a:gsLst>
              <a:gs pos="0">
                <a:srgbClr val="E2E5ED"/>
              </a:gs>
              <a:gs pos="100000">
                <a:schemeClr val="lt1"/>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7" name="Google Shape;77;p15"/>
          <p:cNvSpPr/>
          <p:nvPr/>
        </p:nvSpPr>
        <p:spPr>
          <a:xfrm>
            <a:off x="0" y="1900235"/>
            <a:ext cx="3243300" cy="3243300"/>
          </a:xfrm>
          <a:prstGeom prst="triangle">
            <a:avLst>
              <a:gd name="adj" fmla="val 0"/>
            </a:avLst>
          </a:prstGeom>
          <a:gradFill>
            <a:gsLst>
              <a:gs pos="0">
                <a:srgbClr val="08294C"/>
              </a:gs>
              <a:gs pos="100000">
                <a:srgbClr val="0C477F"/>
              </a:gs>
            </a:gsLst>
            <a:path path="circle">
              <a:fillToRect l="100000" t="100000"/>
            </a:path>
            <a:tileRect r="-100000" b="-100000"/>
          </a:gradFill>
          <a:ln>
            <a:noFill/>
          </a:ln>
          <a:effectLst>
            <a:outerShdw blurRad="673100" dist="520700" dir="2700000" algn="tl" rotWithShape="0">
              <a:srgbClr val="000000">
                <a:alpha val="3882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8" name="Google Shape;78;p15"/>
          <p:cNvSpPr/>
          <p:nvPr/>
        </p:nvSpPr>
        <p:spPr>
          <a:xfrm>
            <a:off x="442913" y="1285132"/>
            <a:ext cx="2385900" cy="2385900"/>
          </a:xfrm>
          <a:prstGeom prst="frame">
            <a:avLst>
              <a:gd name="adj1" fmla="val 16576"/>
            </a:avLst>
          </a:prstGeom>
          <a:solidFill>
            <a:schemeClr val="lt1"/>
          </a:solidFill>
          <a:ln>
            <a:noFill/>
          </a:ln>
          <a:effectLst>
            <a:outerShdw blurRad="381000" dist="330200" dir="2700000" algn="tl" rotWithShape="0">
              <a:srgbClr val="000000">
                <a:alpha val="1686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a:ea typeface="Arial"/>
              <a:cs typeface="Arial"/>
              <a:sym typeface="Arial"/>
            </a:endParaRPr>
          </a:p>
        </p:txBody>
      </p:sp>
      <p:sp>
        <p:nvSpPr>
          <p:cNvPr id="79" name="Google Shape;79;p15"/>
          <p:cNvSpPr txBox="1">
            <a:spLocks noGrp="1"/>
          </p:cNvSpPr>
          <p:nvPr>
            <p:ph type="subTitle" idx="1"/>
          </p:nvPr>
        </p:nvSpPr>
        <p:spPr>
          <a:xfrm>
            <a:off x="706791" y="2171681"/>
            <a:ext cx="1875000" cy="423000"/>
          </a:xfrm>
          <a:prstGeom prst="rect">
            <a:avLst/>
          </a:prstGeom>
          <a:noFill/>
          <a:ln>
            <a:noFill/>
          </a:ln>
        </p:spPr>
        <p:txBody>
          <a:bodyPr spcFirstLastPara="1" wrap="square" lIns="0" tIns="0" rIns="0" bIns="0" anchor="ctr" anchorCtr="0">
            <a:noAutofit/>
          </a:bodyPr>
          <a:lstStyle>
            <a:lvl1pPr lvl="0" algn="ctr" rtl="0">
              <a:lnSpc>
                <a:spcPct val="120000"/>
              </a:lnSpc>
              <a:spcBef>
                <a:spcPts val="0"/>
              </a:spcBef>
              <a:spcAft>
                <a:spcPts val="0"/>
              </a:spcAft>
              <a:buClr>
                <a:srgbClr val="FBFFFB"/>
              </a:buClr>
              <a:buSzPts val="3600"/>
              <a:buNone/>
              <a:defRPr sz="3600" b="0">
                <a:solidFill>
                  <a:srgbClr val="FBFFFB"/>
                </a:solidFill>
                <a:latin typeface="Arial"/>
                <a:ea typeface="Arial"/>
                <a:cs typeface="Arial"/>
                <a:sym typeface="Arial"/>
              </a:defRPr>
            </a:lvl1pPr>
            <a:lvl2pPr lvl="1" algn="ctr" rtl="0">
              <a:lnSpc>
                <a:spcPct val="120000"/>
              </a:lnSpc>
              <a:spcBef>
                <a:spcPts val="0"/>
              </a:spcBef>
              <a:spcAft>
                <a:spcPts val="0"/>
              </a:spcAft>
              <a:buClr>
                <a:srgbClr val="FBFFFB"/>
              </a:buClr>
              <a:buSzPts val="1400"/>
              <a:buNone/>
              <a:defRPr/>
            </a:lvl2pPr>
            <a:lvl3pPr lvl="2" algn="ctr" rtl="0">
              <a:lnSpc>
                <a:spcPct val="120000"/>
              </a:lnSpc>
              <a:spcBef>
                <a:spcPts val="0"/>
              </a:spcBef>
              <a:spcAft>
                <a:spcPts val="0"/>
              </a:spcAft>
              <a:buClr>
                <a:srgbClr val="FBFFFB"/>
              </a:buClr>
              <a:buSzPts val="1400"/>
              <a:buNone/>
              <a:defRPr/>
            </a:lvl3pPr>
            <a:lvl4pPr lvl="3" algn="ctr" rtl="0">
              <a:lnSpc>
                <a:spcPct val="120000"/>
              </a:lnSpc>
              <a:spcBef>
                <a:spcPts val="0"/>
              </a:spcBef>
              <a:spcAft>
                <a:spcPts val="0"/>
              </a:spcAft>
              <a:buClr>
                <a:srgbClr val="FBFFFB"/>
              </a:buClr>
              <a:buSzPts val="1400"/>
              <a:buNone/>
              <a:defRPr/>
            </a:lvl4pPr>
            <a:lvl5pPr lvl="4" algn="ctr" rtl="0">
              <a:lnSpc>
                <a:spcPct val="120000"/>
              </a:lnSpc>
              <a:spcBef>
                <a:spcPts val="0"/>
              </a:spcBef>
              <a:spcAft>
                <a:spcPts val="0"/>
              </a:spcAft>
              <a:buClr>
                <a:srgbClr val="FBFFFB"/>
              </a:buClr>
              <a:buSzPts val="1400"/>
              <a:buNone/>
              <a:defRPr/>
            </a:lvl5pPr>
            <a:lvl6pPr lvl="5" algn="l" rtl="0">
              <a:lnSpc>
                <a:spcPct val="90000"/>
              </a:lnSpc>
              <a:spcBef>
                <a:spcPts val="400"/>
              </a:spcBef>
              <a:spcAft>
                <a:spcPts val="0"/>
              </a:spcAft>
              <a:buClr>
                <a:schemeClr val="dk1"/>
              </a:buClr>
              <a:buSzPts val="1400"/>
              <a:buChar char="•"/>
              <a:defRPr/>
            </a:lvl6pPr>
            <a:lvl7pPr lvl="6" algn="l" rtl="0">
              <a:lnSpc>
                <a:spcPct val="90000"/>
              </a:lnSpc>
              <a:spcBef>
                <a:spcPts val="400"/>
              </a:spcBef>
              <a:spcAft>
                <a:spcPts val="0"/>
              </a:spcAft>
              <a:buClr>
                <a:schemeClr val="dk1"/>
              </a:buClr>
              <a:buSzPts val="1400"/>
              <a:buChar char="•"/>
              <a:defRPr/>
            </a:lvl7pPr>
            <a:lvl8pPr lvl="7" algn="l" rtl="0">
              <a:lnSpc>
                <a:spcPct val="90000"/>
              </a:lnSpc>
              <a:spcBef>
                <a:spcPts val="400"/>
              </a:spcBef>
              <a:spcAft>
                <a:spcPts val="0"/>
              </a:spcAft>
              <a:buClr>
                <a:schemeClr val="dk1"/>
              </a:buClr>
              <a:buSzPts val="1400"/>
              <a:buChar char="•"/>
              <a:defRPr/>
            </a:lvl8pPr>
            <a:lvl9pPr lvl="8" algn="l" rtl="0">
              <a:lnSpc>
                <a:spcPct val="90000"/>
              </a:lnSpc>
              <a:spcBef>
                <a:spcPts val="400"/>
              </a:spcBef>
              <a:spcAft>
                <a:spcPts val="0"/>
              </a:spcAft>
              <a:buClr>
                <a:schemeClr val="dk1"/>
              </a:buClr>
              <a:buSzPts val="1400"/>
              <a:buChar char="•"/>
              <a:defRPr/>
            </a:lvl9pPr>
          </a:lstStyle>
          <a:p>
            <a:endParaRPr/>
          </a:p>
        </p:txBody>
      </p:sp>
      <p:sp>
        <p:nvSpPr>
          <p:cNvPr id="80" name="Google Shape;80;p15"/>
          <p:cNvSpPr txBox="1">
            <a:spLocks noGrp="1"/>
          </p:cNvSpPr>
          <p:nvPr>
            <p:ph type="body" idx="2"/>
          </p:nvPr>
        </p:nvSpPr>
        <p:spPr>
          <a:xfrm>
            <a:off x="706816" y="2594610"/>
            <a:ext cx="1875000" cy="2364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rgbClr val="E2E5ED"/>
              </a:buClr>
              <a:buSzPts val="1500"/>
              <a:buNone/>
              <a:defRPr sz="1500" b="0">
                <a:solidFill>
                  <a:srgbClr val="E2E5ED"/>
                </a:solidFill>
                <a:latin typeface="Arial"/>
                <a:ea typeface="Arial"/>
                <a:cs typeface="Arial"/>
                <a:sym typeface="Arial"/>
              </a:defRPr>
            </a:lvl1pPr>
            <a:lvl2pPr marL="914400" lvl="1" indent="-228600" algn="ctr" rtl="0">
              <a:lnSpc>
                <a:spcPct val="120000"/>
              </a:lnSpc>
              <a:spcBef>
                <a:spcPts val="0"/>
              </a:spcBef>
              <a:spcAft>
                <a:spcPts val="0"/>
              </a:spcAft>
              <a:buClr>
                <a:srgbClr val="FBFFFB"/>
              </a:buClr>
              <a:buSzPts val="1400"/>
              <a:buNone/>
              <a:defRPr/>
            </a:lvl2pPr>
            <a:lvl3pPr marL="1371600" lvl="2" indent="-228600" algn="ctr" rtl="0">
              <a:lnSpc>
                <a:spcPct val="120000"/>
              </a:lnSpc>
              <a:spcBef>
                <a:spcPts val="0"/>
              </a:spcBef>
              <a:spcAft>
                <a:spcPts val="0"/>
              </a:spcAft>
              <a:buClr>
                <a:srgbClr val="FBFFFB"/>
              </a:buClr>
              <a:buSzPts val="1400"/>
              <a:buNone/>
              <a:defRPr/>
            </a:lvl3pPr>
            <a:lvl4pPr marL="1828800" lvl="3" indent="-228600" algn="ctr" rtl="0">
              <a:lnSpc>
                <a:spcPct val="120000"/>
              </a:lnSpc>
              <a:spcBef>
                <a:spcPts val="0"/>
              </a:spcBef>
              <a:spcAft>
                <a:spcPts val="0"/>
              </a:spcAft>
              <a:buClr>
                <a:srgbClr val="FBFFFB"/>
              </a:buClr>
              <a:buSzPts val="1400"/>
              <a:buNone/>
              <a:defRPr/>
            </a:lvl4pPr>
            <a:lvl5pPr marL="2286000" lvl="4" indent="-228600" algn="ctr" rtl="0">
              <a:lnSpc>
                <a:spcPct val="120000"/>
              </a:lnSpc>
              <a:spcBef>
                <a:spcPts val="0"/>
              </a:spcBef>
              <a:spcAft>
                <a:spcPts val="0"/>
              </a:spcAft>
              <a:buClr>
                <a:srgbClr val="FBFFFB"/>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81"/>
        <p:cNvGrpSpPr/>
        <p:nvPr/>
      </p:nvGrpSpPr>
      <p:grpSpPr>
        <a:xfrm>
          <a:off x="0" y="0"/>
          <a:ext cx="0" cy="0"/>
          <a:chOff x="0" y="0"/>
          <a:chExt cx="0" cy="0"/>
        </a:xfrm>
      </p:grpSpPr>
      <p:sp>
        <p:nvSpPr>
          <p:cNvPr id="82" name="Google Shape;82;p16"/>
          <p:cNvSpPr/>
          <p:nvPr/>
        </p:nvSpPr>
        <p:spPr>
          <a:xfrm>
            <a:off x="0" y="759653"/>
            <a:ext cx="4359000" cy="4359000"/>
          </a:xfrm>
          <a:prstGeom prst="triangle">
            <a:avLst>
              <a:gd name="adj" fmla="val 0"/>
            </a:avLst>
          </a:prstGeom>
          <a:gradFill>
            <a:gsLst>
              <a:gs pos="0">
                <a:srgbClr val="08294C"/>
              </a:gs>
              <a:gs pos="100000">
                <a:srgbClr val="0B4479"/>
              </a:gs>
            </a:gsLst>
            <a:path path="circle">
              <a:fillToRect l="100000" t="100000"/>
            </a:path>
            <a:tileRect r="-100000" b="-100000"/>
          </a:gradFill>
          <a:ln>
            <a:noFill/>
          </a:ln>
          <a:effectLst>
            <a:outerShdw blurRad="673100" dist="508000" algn="tl" rotWithShape="0">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3" name="Google Shape;83;p16"/>
          <p:cNvSpPr/>
          <p:nvPr/>
        </p:nvSpPr>
        <p:spPr>
          <a:xfrm rot="10800000">
            <a:off x="5252713" y="8983"/>
            <a:ext cx="3882900" cy="3882900"/>
          </a:xfrm>
          <a:prstGeom prst="triangle">
            <a:avLst>
              <a:gd name="adj" fmla="val 0"/>
            </a:avLst>
          </a:prstGeom>
          <a:gradFill>
            <a:gsLst>
              <a:gs pos="0">
                <a:srgbClr val="08294C"/>
              </a:gs>
              <a:gs pos="100000">
                <a:srgbClr val="0B4479"/>
              </a:gs>
            </a:gsLst>
            <a:path path="circle">
              <a:fillToRect l="100000" t="100000"/>
            </a:path>
            <a:tileRect r="-100000" b="-100000"/>
          </a:gradFill>
          <a:ln>
            <a:noFill/>
          </a:ln>
          <a:effectLst>
            <a:outerShdw blurRad="673100" dist="520700" dir="2700000" algn="tl" rotWithShape="0">
              <a:srgbClr val="000000">
                <a:alpha val="3882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4" name="Google Shape;84;p16"/>
          <p:cNvSpPr/>
          <p:nvPr/>
        </p:nvSpPr>
        <p:spPr>
          <a:xfrm>
            <a:off x="199417" y="248055"/>
            <a:ext cx="8745300" cy="4647300"/>
          </a:xfrm>
          <a:prstGeom prst="roundRect">
            <a:avLst>
              <a:gd name="adj" fmla="val 0"/>
            </a:avLst>
          </a:prstGeom>
          <a:gradFill>
            <a:gsLst>
              <a:gs pos="0">
                <a:schemeClr val="lt1"/>
              </a:gs>
              <a:gs pos="100000">
                <a:srgbClr val="FBFFFB"/>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a:ea typeface="Arial"/>
              <a:cs typeface="Arial"/>
              <a:sym typeface="Arial"/>
            </a:endParaRPr>
          </a:p>
        </p:txBody>
      </p:sp>
      <p:cxnSp>
        <p:nvCxnSpPr>
          <p:cNvPr id="85" name="Google Shape;85;p16"/>
          <p:cNvCxnSpPr/>
          <p:nvPr/>
        </p:nvCxnSpPr>
        <p:spPr>
          <a:xfrm>
            <a:off x="4427333" y="248054"/>
            <a:ext cx="289200" cy="0"/>
          </a:xfrm>
          <a:prstGeom prst="straightConnector1">
            <a:avLst/>
          </a:prstGeom>
          <a:noFill/>
          <a:ln w="142875" cap="flat" cmpd="sng">
            <a:solidFill>
              <a:srgbClr val="0C477F"/>
            </a:solidFill>
            <a:prstDash val="solid"/>
            <a:miter lim="800000"/>
            <a:headEnd type="none" w="sm" len="sm"/>
            <a:tailEnd type="none" w="sm" len="sm"/>
          </a:ln>
        </p:spPr>
      </p:cxnSp>
      <p:sp>
        <p:nvSpPr>
          <p:cNvPr id="86" name="Google Shape;86;p16"/>
          <p:cNvSpPr txBox="1">
            <a:spLocks noGrp="1"/>
          </p:cNvSpPr>
          <p:nvPr>
            <p:ph type="title"/>
          </p:nvPr>
        </p:nvSpPr>
        <p:spPr>
          <a:xfrm>
            <a:off x="2476499" y="528370"/>
            <a:ext cx="41910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Clr>
                <a:srgbClr val="0C477F"/>
              </a:buClr>
              <a:buSzPts val="3000"/>
              <a:buNone/>
              <a:defRPr sz="3000">
                <a:solidFill>
                  <a:srgbClr val="0C477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7" name="Google Shape;87;p16"/>
          <p:cNvSpPr txBox="1">
            <a:spLocks noGrp="1"/>
          </p:cNvSpPr>
          <p:nvPr>
            <p:ph type="ftr" idx="11"/>
          </p:nvPr>
        </p:nvSpPr>
        <p:spPr>
          <a:xfrm>
            <a:off x="199417" y="4920854"/>
            <a:ext cx="1613100" cy="222600"/>
          </a:xfrm>
          <a:prstGeom prst="rect">
            <a:avLst/>
          </a:prstGeom>
          <a:noFill/>
          <a:ln>
            <a:noFill/>
          </a:ln>
        </p:spPr>
        <p:txBody>
          <a:bodyPr spcFirstLastPara="1" wrap="square" lIns="0" tIns="0" rIns="0" bIns="0" anchor="ctr" anchorCtr="0">
            <a:noAutofit/>
          </a:bodyPr>
          <a:lstStyle>
            <a:lvl1pPr lvl="0" algn="just" rtl="0">
              <a:lnSpc>
                <a:spcPct val="120000"/>
              </a:lnSpc>
              <a:spcBef>
                <a:spcPts val="0"/>
              </a:spcBef>
              <a:spcAft>
                <a:spcPts val="0"/>
              </a:spcAft>
              <a:buClr>
                <a:schemeClr val="lt1"/>
              </a:buClr>
              <a:buSzPts val="500"/>
              <a:buNone/>
              <a:defRPr sz="500" b="1">
                <a:solidFill>
                  <a:schemeClr val="lt1"/>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6"/>
          <p:cNvSpPr txBox="1">
            <a:spLocks noGrp="1"/>
          </p:cNvSpPr>
          <p:nvPr>
            <p:ph type="body" idx="1"/>
          </p:nvPr>
        </p:nvSpPr>
        <p:spPr>
          <a:xfrm>
            <a:off x="1050679" y="1333499"/>
            <a:ext cx="7042500" cy="3281700"/>
          </a:xfrm>
          <a:prstGeom prst="rect">
            <a:avLst/>
          </a:prstGeom>
          <a:noFill/>
          <a:ln>
            <a:noFill/>
          </a:ln>
        </p:spPr>
        <p:txBody>
          <a:bodyPr spcFirstLastPara="1" wrap="square" lIns="68575" tIns="34275" rIns="68575" bIns="34275" anchor="ctr" anchorCtr="0">
            <a:noAutofit/>
          </a:bodyPr>
          <a:lstStyle>
            <a:lvl1pPr marL="457200" lvl="0" indent="-228600" algn="ctr" rtl="0">
              <a:lnSpc>
                <a:spcPct val="120000"/>
              </a:lnSpc>
              <a:spcBef>
                <a:spcPts val="0"/>
              </a:spcBef>
              <a:spcAft>
                <a:spcPts val="0"/>
              </a:spcAft>
              <a:buClr>
                <a:srgbClr val="7F7F7F"/>
              </a:buClr>
              <a:buSzPts val="1100"/>
              <a:buNone/>
              <a:defRPr sz="1100" b="0">
                <a:solidFill>
                  <a:srgbClr val="7F7F7F"/>
                </a:solidFill>
                <a:latin typeface="Arial"/>
                <a:ea typeface="Arial"/>
                <a:cs typeface="Arial"/>
                <a:sym typeface="Arial"/>
              </a:defRPr>
            </a:lvl1pPr>
            <a:lvl2pPr marL="914400" lvl="1" indent="-228600" algn="ctr" rtl="0">
              <a:lnSpc>
                <a:spcPct val="120000"/>
              </a:lnSpc>
              <a:spcBef>
                <a:spcPts val="0"/>
              </a:spcBef>
              <a:spcAft>
                <a:spcPts val="0"/>
              </a:spcAft>
              <a:buClr>
                <a:srgbClr val="FBFFFB"/>
              </a:buClr>
              <a:buSzPts val="1400"/>
              <a:buNone/>
              <a:defRPr>
                <a:solidFill>
                  <a:schemeClr val="lt1"/>
                </a:solidFill>
                <a:latin typeface="Arial"/>
                <a:ea typeface="Arial"/>
                <a:cs typeface="Arial"/>
                <a:sym typeface="Arial"/>
              </a:defRPr>
            </a:lvl2pPr>
            <a:lvl3pPr marL="1371600" lvl="2" indent="-228600" algn="ctr" rtl="0">
              <a:lnSpc>
                <a:spcPct val="120000"/>
              </a:lnSpc>
              <a:spcBef>
                <a:spcPts val="0"/>
              </a:spcBef>
              <a:spcAft>
                <a:spcPts val="0"/>
              </a:spcAft>
              <a:buClr>
                <a:srgbClr val="FBFFFB"/>
              </a:buClr>
              <a:buSzPts val="1400"/>
              <a:buNone/>
              <a:defRPr>
                <a:solidFill>
                  <a:schemeClr val="lt1"/>
                </a:solidFill>
                <a:latin typeface="Arial"/>
                <a:ea typeface="Arial"/>
                <a:cs typeface="Arial"/>
                <a:sym typeface="Arial"/>
              </a:defRPr>
            </a:lvl3pPr>
            <a:lvl4pPr marL="1828800" lvl="3" indent="-228600" algn="ctr" rtl="0">
              <a:lnSpc>
                <a:spcPct val="120000"/>
              </a:lnSpc>
              <a:spcBef>
                <a:spcPts val="0"/>
              </a:spcBef>
              <a:spcAft>
                <a:spcPts val="0"/>
              </a:spcAft>
              <a:buClr>
                <a:srgbClr val="FBFFFB"/>
              </a:buClr>
              <a:buSzPts val="1400"/>
              <a:buNone/>
              <a:defRPr>
                <a:solidFill>
                  <a:schemeClr val="lt1"/>
                </a:solidFill>
                <a:latin typeface="Arial"/>
                <a:ea typeface="Arial"/>
                <a:cs typeface="Arial"/>
                <a:sym typeface="Arial"/>
              </a:defRPr>
            </a:lvl4pPr>
            <a:lvl5pPr marL="2286000" lvl="4" indent="-228600" algn="ctr" rtl="0">
              <a:lnSpc>
                <a:spcPct val="120000"/>
              </a:lnSpc>
              <a:spcBef>
                <a:spcPts val="0"/>
              </a:spcBef>
              <a:spcAft>
                <a:spcPts val="0"/>
              </a:spcAft>
              <a:buClr>
                <a:srgbClr val="FBFFFB"/>
              </a:buClr>
              <a:buSzPts val="1400"/>
              <a:buNone/>
              <a:defRPr>
                <a:solidFill>
                  <a:schemeClr val="lt1"/>
                </a:solidFill>
                <a:latin typeface="Arial"/>
                <a:ea typeface="Arial"/>
                <a:cs typeface="Arial"/>
                <a:sym typeface="Aria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9" name="Google Shape;89;p16"/>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lvl1pPr marL="0" lvl="0" indent="0" algn="r" rtl="0">
              <a:lnSpc>
                <a:spcPct val="100000"/>
              </a:lnSpc>
              <a:spcBef>
                <a:spcPts val="0"/>
              </a:spcBef>
              <a:buClr>
                <a:schemeClr val="lt1"/>
              </a:buClr>
              <a:buSzPts val="800"/>
              <a:buNone/>
              <a:defRPr sz="800" b="1" i="0" u="none" strike="noStrike" cap="none">
                <a:solidFill>
                  <a:schemeClr val="lt1"/>
                </a:solidFill>
                <a:latin typeface="Arial"/>
                <a:ea typeface="Arial"/>
                <a:cs typeface="Arial"/>
                <a:sym typeface="Arial"/>
              </a:defRPr>
            </a:lvl1pPr>
            <a:lvl2pPr marL="0" lvl="1" indent="0" algn="r" rtl="0">
              <a:lnSpc>
                <a:spcPct val="100000"/>
              </a:lnSpc>
              <a:spcBef>
                <a:spcPts val="0"/>
              </a:spcBef>
              <a:buClr>
                <a:schemeClr val="lt1"/>
              </a:buClr>
              <a:buSzPts val="800"/>
              <a:buNone/>
              <a:defRPr sz="800" b="1" i="0" u="none" strike="noStrike" cap="none">
                <a:solidFill>
                  <a:schemeClr val="lt1"/>
                </a:solidFill>
                <a:latin typeface="Arial"/>
                <a:ea typeface="Arial"/>
                <a:cs typeface="Arial"/>
                <a:sym typeface="Arial"/>
              </a:defRPr>
            </a:lvl2pPr>
            <a:lvl3pPr marL="0" lvl="2" indent="0" algn="r" rtl="0">
              <a:lnSpc>
                <a:spcPct val="100000"/>
              </a:lnSpc>
              <a:spcBef>
                <a:spcPts val="0"/>
              </a:spcBef>
              <a:buClr>
                <a:schemeClr val="lt1"/>
              </a:buClr>
              <a:buSzPts val="800"/>
              <a:buNone/>
              <a:defRPr sz="800" b="1" i="0" u="none" strike="noStrike" cap="none">
                <a:solidFill>
                  <a:schemeClr val="lt1"/>
                </a:solidFill>
                <a:latin typeface="Arial"/>
                <a:ea typeface="Arial"/>
                <a:cs typeface="Arial"/>
                <a:sym typeface="Arial"/>
              </a:defRPr>
            </a:lvl3pPr>
            <a:lvl4pPr marL="0" lvl="3" indent="0" algn="r" rtl="0">
              <a:lnSpc>
                <a:spcPct val="100000"/>
              </a:lnSpc>
              <a:spcBef>
                <a:spcPts val="0"/>
              </a:spcBef>
              <a:buClr>
                <a:schemeClr val="lt1"/>
              </a:buClr>
              <a:buSzPts val="800"/>
              <a:buNone/>
              <a:defRPr sz="800" b="1" i="0" u="none" strike="noStrike" cap="none">
                <a:solidFill>
                  <a:schemeClr val="lt1"/>
                </a:solidFill>
                <a:latin typeface="Arial"/>
                <a:ea typeface="Arial"/>
                <a:cs typeface="Arial"/>
                <a:sym typeface="Arial"/>
              </a:defRPr>
            </a:lvl4pPr>
            <a:lvl5pPr marL="0" lvl="4" indent="0" algn="r" rtl="0">
              <a:lnSpc>
                <a:spcPct val="100000"/>
              </a:lnSpc>
              <a:spcBef>
                <a:spcPts val="0"/>
              </a:spcBef>
              <a:buClr>
                <a:schemeClr val="lt1"/>
              </a:buClr>
              <a:buSzPts val="800"/>
              <a:buNone/>
              <a:defRPr sz="800" b="1" i="0" u="none" strike="noStrike" cap="none">
                <a:solidFill>
                  <a:schemeClr val="lt1"/>
                </a:solidFill>
                <a:latin typeface="Arial"/>
                <a:ea typeface="Arial"/>
                <a:cs typeface="Arial"/>
                <a:sym typeface="Arial"/>
              </a:defRPr>
            </a:lvl5pPr>
            <a:lvl6pPr marL="0" lvl="5" indent="0" algn="r" rtl="0">
              <a:lnSpc>
                <a:spcPct val="100000"/>
              </a:lnSpc>
              <a:spcBef>
                <a:spcPts val="0"/>
              </a:spcBef>
              <a:buClr>
                <a:schemeClr val="lt1"/>
              </a:buClr>
              <a:buSzPts val="800"/>
              <a:buNone/>
              <a:defRPr sz="800" b="1" i="0" u="none" strike="noStrike" cap="none">
                <a:solidFill>
                  <a:schemeClr val="lt1"/>
                </a:solidFill>
                <a:latin typeface="Arial"/>
                <a:ea typeface="Arial"/>
                <a:cs typeface="Arial"/>
                <a:sym typeface="Arial"/>
              </a:defRPr>
            </a:lvl6pPr>
            <a:lvl7pPr marL="0" lvl="6" indent="0" algn="r" rtl="0">
              <a:lnSpc>
                <a:spcPct val="100000"/>
              </a:lnSpc>
              <a:spcBef>
                <a:spcPts val="0"/>
              </a:spcBef>
              <a:buClr>
                <a:schemeClr val="lt1"/>
              </a:buClr>
              <a:buSzPts val="800"/>
              <a:buNone/>
              <a:defRPr sz="800" b="1" i="0" u="none" strike="noStrike" cap="none">
                <a:solidFill>
                  <a:schemeClr val="lt1"/>
                </a:solidFill>
                <a:latin typeface="Arial"/>
                <a:ea typeface="Arial"/>
                <a:cs typeface="Arial"/>
                <a:sym typeface="Arial"/>
              </a:defRPr>
            </a:lvl7pPr>
            <a:lvl8pPr marL="0" lvl="7" indent="0" algn="r" rtl="0">
              <a:lnSpc>
                <a:spcPct val="100000"/>
              </a:lnSpc>
              <a:spcBef>
                <a:spcPts val="0"/>
              </a:spcBef>
              <a:buClr>
                <a:schemeClr val="lt1"/>
              </a:buClr>
              <a:buSzPts val="800"/>
              <a:buNone/>
              <a:defRPr sz="800" b="1" i="0" u="none" strike="noStrike" cap="none">
                <a:solidFill>
                  <a:schemeClr val="lt1"/>
                </a:solidFill>
                <a:latin typeface="Arial"/>
                <a:ea typeface="Arial"/>
                <a:cs typeface="Arial"/>
                <a:sym typeface="Arial"/>
              </a:defRPr>
            </a:lvl8pPr>
            <a:lvl9pPr marL="0" lvl="8" indent="0" algn="r" rtl="0">
              <a:lnSpc>
                <a:spcPct val="100000"/>
              </a:lnSpc>
              <a:spcBef>
                <a:spcPts val="0"/>
              </a:spcBef>
              <a:buClr>
                <a:schemeClr val="lt1"/>
              </a:buClr>
              <a:buSzPts val="800"/>
              <a:buNone/>
              <a:defRPr sz="8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
              <a:t>‹#›</a:t>
            </a:fld>
            <a:endParaRPr/>
          </a:p>
        </p:txBody>
      </p:sp>
      <p:sp>
        <p:nvSpPr>
          <p:cNvPr id="90" name="Google Shape;90;p16"/>
          <p:cNvSpPr>
            <a:spLocks noGrp="1"/>
          </p:cNvSpPr>
          <p:nvPr>
            <p:ph type="subTitle" idx="2"/>
          </p:nvPr>
        </p:nvSpPr>
        <p:spPr>
          <a:xfrm>
            <a:off x="3122578" y="1064730"/>
            <a:ext cx="2955900" cy="1983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lvl1pPr lvl="0" algn="ctr" rtl="0">
              <a:lnSpc>
                <a:spcPct val="120000"/>
              </a:lnSpc>
              <a:spcBef>
                <a:spcPts val="0"/>
              </a:spcBef>
              <a:spcAft>
                <a:spcPts val="0"/>
              </a:spcAft>
              <a:buClr>
                <a:srgbClr val="0C477F"/>
              </a:buClr>
              <a:buSzPts val="900"/>
              <a:buNone/>
              <a:defRPr sz="900" b="1">
                <a:solidFill>
                  <a:srgbClr val="0C477F"/>
                </a:solidFill>
                <a:latin typeface="Arial"/>
                <a:ea typeface="Arial"/>
                <a:cs typeface="Arial"/>
                <a:sym typeface="Arial"/>
              </a:defRPr>
            </a:lvl1pPr>
            <a:lvl2pPr lvl="1" algn="ctr" rtl="0">
              <a:lnSpc>
                <a:spcPct val="120000"/>
              </a:lnSpc>
              <a:spcBef>
                <a:spcPts val="0"/>
              </a:spcBef>
              <a:spcAft>
                <a:spcPts val="0"/>
              </a:spcAft>
              <a:buClr>
                <a:srgbClr val="FBFFFB"/>
              </a:buClr>
              <a:buSzPts val="1400"/>
              <a:buNone/>
              <a:defRPr/>
            </a:lvl2pPr>
            <a:lvl3pPr lvl="2" algn="ctr" rtl="0">
              <a:lnSpc>
                <a:spcPct val="120000"/>
              </a:lnSpc>
              <a:spcBef>
                <a:spcPts val="0"/>
              </a:spcBef>
              <a:spcAft>
                <a:spcPts val="0"/>
              </a:spcAft>
              <a:buClr>
                <a:srgbClr val="FBFFFB"/>
              </a:buClr>
              <a:buSzPts val="1400"/>
              <a:buNone/>
              <a:defRPr/>
            </a:lvl3pPr>
            <a:lvl4pPr lvl="3" algn="ctr" rtl="0">
              <a:lnSpc>
                <a:spcPct val="120000"/>
              </a:lnSpc>
              <a:spcBef>
                <a:spcPts val="0"/>
              </a:spcBef>
              <a:spcAft>
                <a:spcPts val="0"/>
              </a:spcAft>
              <a:buClr>
                <a:srgbClr val="FBFFFB"/>
              </a:buClr>
              <a:buSzPts val="1400"/>
              <a:buNone/>
              <a:defRPr/>
            </a:lvl4pPr>
            <a:lvl5pPr lvl="4" algn="ctr" rtl="0">
              <a:lnSpc>
                <a:spcPct val="120000"/>
              </a:lnSpc>
              <a:spcBef>
                <a:spcPts val="0"/>
              </a:spcBef>
              <a:spcAft>
                <a:spcPts val="0"/>
              </a:spcAft>
              <a:buClr>
                <a:srgbClr val="FBFFFB"/>
              </a:buClr>
              <a:buSzPts val="1400"/>
              <a:buNone/>
              <a:defRPr/>
            </a:lvl5pPr>
            <a:lvl6pPr lvl="5" algn="l" rtl="0">
              <a:lnSpc>
                <a:spcPct val="90000"/>
              </a:lnSpc>
              <a:spcBef>
                <a:spcPts val="400"/>
              </a:spcBef>
              <a:spcAft>
                <a:spcPts val="0"/>
              </a:spcAft>
              <a:buClr>
                <a:schemeClr val="dk1"/>
              </a:buClr>
              <a:buSzPts val="1400"/>
              <a:buChar char="•"/>
              <a:defRPr/>
            </a:lvl6pPr>
            <a:lvl7pPr lvl="6" algn="l" rtl="0">
              <a:lnSpc>
                <a:spcPct val="90000"/>
              </a:lnSpc>
              <a:spcBef>
                <a:spcPts val="400"/>
              </a:spcBef>
              <a:spcAft>
                <a:spcPts val="0"/>
              </a:spcAft>
              <a:buClr>
                <a:schemeClr val="dk1"/>
              </a:buClr>
              <a:buSzPts val="1400"/>
              <a:buChar char="•"/>
              <a:defRPr/>
            </a:lvl7pPr>
            <a:lvl8pPr lvl="7" algn="l" rtl="0">
              <a:lnSpc>
                <a:spcPct val="90000"/>
              </a:lnSpc>
              <a:spcBef>
                <a:spcPts val="400"/>
              </a:spcBef>
              <a:spcAft>
                <a:spcPts val="0"/>
              </a:spcAft>
              <a:buClr>
                <a:schemeClr val="dk1"/>
              </a:buClr>
              <a:buSzPts val="1400"/>
              <a:buChar char="•"/>
              <a:defRPr/>
            </a:lvl8pPr>
            <a:lvl9pPr lvl="8" algn="l" rtl="0">
              <a:lnSpc>
                <a:spcPct val="90000"/>
              </a:lnSpc>
              <a:spcBef>
                <a:spcPts val="400"/>
              </a:spcBef>
              <a:spcAft>
                <a:spcPts val="0"/>
              </a:spcAft>
              <a:buClr>
                <a:schemeClr val="dk1"/>
              </a:buClr>
              <a:buSzPts val="1400"/>
              <a:buChar char="•"/>
              <a:defRPr/>
            </a:lvl9pPr>
          </a:lstStyle>
          <a:p>
            <a:endParaRPr/>
          </a:p>
        </p:txBody>
      </p:sp>
      <p:sp>
        <p:nvSpPr>
          <p:cNvPr id="91" name="Google Shape;91;p16"/>
          <p:cNvSpPr/>
          <p:nvPr/>
        </p:nvSpPr>
        <p:spPr>
          <a:xfrm rot="10800000">
            <a:off x="8760383" y="247997"/>
            <a:ext cx="184200" cy="184200"/>
          </a:xfrm>
          <a:prstGeom prst="triangle">
            <a:avLst>
              <a:gd name="adj" fmla="val 0"/>
            </a:avLst>
          </a:prstGeom>
          <a:gradFill>
            <a:gsLst>
              <a:gs pos="0">
                <a:srgbClr val="08294C"/>
              </a:gs>
              <a:gs pos="100000">
                <a:srgbClr val="0B4479"/>
              </a:gs>
            </a:gsLst>
            <a:path path="circle">
              <a:fillToRect l="100000" t="100000"/>
            </a:path>
            <a:tileRect r="-100000" b="-100000"/>
          </a:gradFill>
          <a:ln>
            <a:noFill/>
          </a:ln>
          <a:effectLst>
            <a:outerShdw blurRad="673100" dist="508000" algn="tl" rotWithShape="0">
              <a:srgbClr val="000000"/>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2" name="Google Shape;92;p16"/>
          <p:cNvSpPr/>
          <p:nvPr/>
        </p:nvSpPr>
        <p:spPr>
          <a:xfrm>
            <a:off x="251798" y="4620411"/>
            <a:ext cx="222600" cy="222600"/>
          </a:xfrm>
          <a:prstGeom prst="triangle">
            <a:avLst>
              <a:gd name="adj" fmla="val 0"/>
            </a:avLst>
          </a:prstGeom>
          <a:gradFill>
            <a:gsLst>
              <a:gs pos="0">
                <a:srgbClr val="08294C"/>
              </a:gs>
              <a:gs pos="100000">
                <a:srgbClr val="0B4479"/>
              </a:gs>
            </a:gsLst>
            <a:path path="circle">
              <a:fillToRect l="100000" t="100000"/>
            </a:path>
            <a:tileRect r="-100000" b="-100000"/>
          </a:gradFill>
          <a:ln>
            <a:noFill/>
          </a:ln>
          <a:effectLst>
            <a:outerShdw blurRad="444500" dist="177800" dir="8100000" algn="tl" rotWithShape="0">
              <a:srgbClr val="000000">
                <a:alpha val="5569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제목 및 내용">
  <p:cSld name="2_제목 및 내용">
    <p:spTree>
      <p:nvGrpSpPr>
        <p:cNvPr id="1" name="Shape 93"/>
        <p:cNvGrpSpPr/>
        <p:nvPr/>
      </p:nvGrpSpPr>
      <p:grpSpPr>
        <a:xfrm>
          <a:off x="0" y="0"/>
          <a:ext cx="0" cy="0"/>
          <a:chOff x="0" y="0"/>
          <a:chExt cx="0" cy="0"/>
        </a:xfrm>
      </p:grpSpPr>
      <p:sp>
        <p:nvSpPr>
          <p:cNvPr id="94" name="Google Shape;94;p17"/>
          <p:cNvSpPr/>
          <p:nvPr/>
        </p:nvSpPr>
        <p:spPr>
          <a:xfrm rot="10800000">
            <a:off x="0" y="-2"/>
            <a:ext cx="2140136" cy="4105276"/>
          </a:xfrm>
          <a:custGeom>
            <a:avLst/>
            <a:gdLst/>
            <a:ahLst/>
            <a:cxnLst/>
            <a:rect l="l" t="t" r="r" b="b"/>
            <a:pathLst>
              <a:path w="2853515" h="5473701" extrusionOk="0">
                <a:moveTo>
                  <a:pt x="2853515" y="5473701"/>
                </a:moveTo>
                <a:lnTo>
                  <a:pt x="0" y="5473701"/>
                </a:lnTo>
                <a:lnTo>
                  <a:pt x="0" y="0"/>
                </a:lnTo>
                <a:lnTo>
                  <a:pt x="2853515" y="2853515"/>
                </a:lnTo>
                <a:close/>
              </a:path>
            </a:pathLst>
          </a:custGeom>
          <a:gradFill>
            <a:gsLst>
              <a:gs pos="0">
                <a:srgbClr val="08294C"/>
              </a:gs>
              <a:gs pos="100000">
                <a:srgbClr val="0B4479"/>
              </a:gs>
            </a:gsLst>
            <a:path path="circle">
              <a:fillToRect l="100000" t="100000"/>
            </a:path>
            <a:tileRect r="-100000" b="-100000"/>
          </a:gradFill>
          <a:ln>
            <a:noFill/>
          </a:ln>
          <a:effectLst>
            <a:outerShdw blurRad="444500" dist="177800" dir="8100000" algn="tl" rotWithShape="0">
              <a:srgbClr val="000000">
                <a:alpha val="5569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5" name="Google Shape;95;p17"/>
          <p:cNvSpPr/>
          <p:nvPr/>
        </p:nvSpPr>
        <p:spPr>
          <a:xfrm>
            <a:off x="2171700" y="0"/>
            <a:ext cx="6963900" cy="5143500"/>
          </a:xfrm>
          <a:prstGeom prst="roundRect">
            <a:avLst>
              <a:gd name="adj" fmla="val 0"/>
            </a:avLst>
          </a:prstGeom>
          <a:gradFill>
            <a:gsLst>
              <a:gs pos="0">
                <a:schemeClr val="lt1"/>
              </a:gs>
              <a:gs pos="100000">
                <a:srgbClr val="FBFFFB"/>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a:ea typeface="Arial"/>
              <a:cs typeface="Arial"/>
              <a:sym typeface="Arial"/>
            </a:endParaRPr>
          </a:p>
        </p:txBody>
      </p:sp>
      <p:sp>
        <p:nvSpPr>
          <p:cNvPr id="96" name="Google Shape;96;p17"/>
          <p:cNvSpPr/>
          <p:nvPr/>
        </p:nvSpPr>
        <p:spPr>
          <a:xfrm>
            <a:off x="199417" y="2514599"/>
            <a:ext cx="1590600" cy="1590600"/>
          </a:xfrm>
          <a:prstGeom prst="triangle">
            <a:avLst>
              <a:gd name="adj" fmla="val 0"/>
            </a:avLst>
          </a:prstGeom>
          <a:gradFill>
            <a:gsLst>
              <a:gs pos="0">
                <a:srgbClr val="08294C"/>
              </a:gs>
              <a:gs pos="100000">
                <a:srgbClr val="0B4479"/>
              </a:gs>
            </a:gsLst>
            <a:path path="circle">
              <a:fillToRect l="100000" t="100000"/>
            </a:path>
            <a:tileRect r="-100000" b="-100000"/>
          </a:gradFill>
          <a:ln>
            <a:noFill/>
          </a:ln>
          <a:effectLst>
            <a:outerShdw blurRad="673100" dist="520700" dir="2700000" algn="tl" rotWithShape="0">
              <a:srgbClr val="000000">
                <a:alpha val="3882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7" name="Google Shape;97;p17"/>
          <p:cNvSpPr txBox="1">
            <a:spLocks noGrp="1"/>
          </p:cNvSpPr>
          <p:nvPr>
            <p:ph type="title"/>
          </p:nvPr>
        </p:nvSpPr>
        <p:spPr>
          <a:xfrm>
            <a:off x="179169" y="528370"/>
            <a:ext cx="23259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lvl1pPr lvl="0" algn="l" rtl="0">
              <a:lnSpc>
                <a:spcPct val="100000"/>
              </a:lnSpc>
              <a:spcBef>
                <a:spcPts val="0"/>
              </a:spcBef>
              <a:spcAft>
                <a:spcPts val="0"/>
              </a:spcAft>
              <a:buClr>
                <a:schemeClr val="lt1"/>
              </a:buClr>
              <a:buSzPts val="3000"/>
              <a:buNone/>
              <a:defRPr sz="30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8" name="Google Shape;98;p17"/>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lvl1pPr lvl="0" algn="ctr" rtl="0">
              <a:lnSpc>
                <a:spcPct val="120000"/>
              </a:lnSpc>
              <a:spcBef>
                <a:spcPts val="0"/>
              </a:spcBef>
              <a:spcAft>
                <a:spcPts val="0"/>
              </a:spcAft>
              <a:buClr>
                <a:schemeClr val="lt1"/>
              </a:buClr>
              <a:buSzPts val="800"/>
              <a:buNone/>
              <a:defRPr sz="800" b="1">
                <a:solidFill>
                  <a:schemeClr val="lt1"/>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7"/>
          <p:cNvSpPr txBox="1">
            <a:spLocks noGrp="1"/>
          </p:cNvSpPr>
          <p:nvPr>
            <p:ph type="body" idx="1"/>
          </p:nvPr>
        </p:nvSpPr>
        <p:spPr>
          <a:xfrm>
            <a:off x="2335877" y="370736"/>
            <a:ext cx="6640200" cy="4472400"/>
          </a:xfrm>
          <a:prstGeom prst="rect">
            <a:avLst/>
          </a:prstGeom>
          <a:noFill/>
          <a:ln>
            <a:noFill/>
          </a:ln>
        </p:spPr>
        <p:txBody>
          <a:bodyPr spcFirstLastPara="1" wrap="square" lIns="68575" tIns="34275" rIns="68575" bIns="34275" anchor="ctr" anchorCtr="0">
            <a:noAutofit/>
          </a:bodyPr>
          <a:lstStyle>
            <a:lvl1pPr marL="457200" lvl="0" indent="-228600" algn="ctr" rtl="0">
              <a:lnSpc>
                <a:spcPct val="120000"/>
              </a:lnSpc>
              <a:spcBef>
                <a:spcPts val="0"/>
              </a:spcBef>
              <a:spcAft>
                <a:spcPts val="0"/>
              </a:spcAft>
              <a:buClr>
                <a:srgbClr val="7F7F7F"/>
              </a:buClr>
              <a:buSzPts val="1100"/>
              <a:buNone/>
              <a:defRPr sz="1100" b="0">
                <a:solidFill>
                  <a:srgbClr val="7F7F7F"/>
                </a:solidFill>
                <a:latin typeface="Arial"/>
                <a:ea typeface="Arial"/>
                <a:cs typeface="Arial"/>
                <a:sym typeface="Arial"/>
              </a:defRPr>
            </a:lvl1pPr>
            <a:lvl2pPr marL="914400" lvl="1" indent="-228600" algn="ctr" rtl="0">
              <a:lnSpc>
                <a:spcPct val="120000"/>
              </a:lnSpc>
              <a:spcBef>
                <a:spcPts val="0"/>
              </a:spcBef>
              <a:spcAft>
                <a:spcPts val="0"/>
              </a:spcAft>
              <a:buClr>
                <a:srgbClr val="FBFFFB"/>
              </a:buClr>
              <a:buSzPts val="1400"/>
              <a:buNone/>
              <a:defRPr>
                <a:solidFill>
                  <a:schemeClr val="lt1"/>
                </a:solidFill>
                <a:latin typeface="Arial"/>
                <a:ea typeface="Arial"/>
                <a:cs typeface="Arial"/>
                <a:sym typeface="Arial"/>
              </a:defRPr>
            </a:lvl2pPr>
            <a:lvl3pPr marL="1371600" lvl="2" indent="-228600" algn="ctr" rtl="0">
              <a:lnSpc>
                <a:spcPct val="120000"/>
              </a:lnSpc>
              <a:spcBef>
                <a:spcPts val="0"/>
              </a:spcBef>
              <a:spcAft>
                <a:spcPts val="0"/>
              </a:spcAft>
              <a:buClr>
                <a:srgbClr val="FBFFFB"/>
              </a:buClr>
              <a:buSzPts val="1400"/>
              <a:buNone/>
              <a:defRPr>
                <a:solidFill>
                  <a:schemeClr val="lt1"/>
                </a:solidFill>
                <a:latin typeface="Arial"/>
                <a:ea typeface="Arial"/>
                <a:cs typeface="Arial"/>
                <a:sym typeface="Arial"/>
              </a:defRPr>
            </a:lvl3pPr>
            <a:lvl4pPr marL="1828800" lvl="3" indent="-228600" algn="ctr" rtl="0">
              <a:lnSpc>
                <a:spcPct val="120000"/>
              </a:lnSpc>
              <a:spcBef>
                <a:spcPts val="0"/>
              </a:spcBef>
              <a:spcAft>
                <a:spcPts val="0"/>
              </a:spcAft>
              <a:buClr>
                <a:srgbClr val="FBFFFB"/>
              </a:buClr>
              <a:buSzPts val="1400"/>
              <a:buNone/>
              <a:defRPr>
                <a:solidFill>
                  <a:schemeClr val="lt1"/>
                </a:solidFill>
                <a:latin typeface="Arial"/>
                <a:ea typeface="Arial"/>
                <a:cs typeface="Arial"/>
                <a:sym typeface="Arial"/>
              </a:defRPr>
            </a:lvl4pPr>
            <a:lvl5pPr marL="2286000" lvl="4" indent="-228600" algn="ctr" rtl="0">
              <a:lnSpc>
                <a:spcPct val="120000"/>
              </a:lnSpc>
              <a:spcBef>
                <a:spcPts val="0"/>
              </a:spcBef>
              <a:spcAft>
                <a:spcPts val="0"/>
              </a:spcAft>
              <a:buClr>
                <a:srgbClr val="FBFFFB"/>
              </a:buClr>
              <a:buSzPts val="1400"/>
              <a:buNone/>
              <a:defRPr>
                <a:solidFill>
                  <a:schemeClr val="lt1"/>
                </a:solidFill>
                <a:latin typeface="Arial"/>
                <a:ea typeface="Arial"/>
                <a:cs typeface="Arial"/>
                <a:sym typeface="Aria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0" name="Google Shape;100;p17"/>
          <p:cNvSpPr>
            <a:spLocks noGrp="1"/>
          </p:cNvSpPr>
          <p:nvPr>
            <p:ph type="subTitle" idx="2"/>
          </p:nvPr>
        </p:nvSpPr>
        <p:spPr>
          <a:xfrm>
            <a:off x="179169" y="1389848"/>
            <a:ext cx="1782900"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lvl1pPr lvl="0" algn="ctr" rtl="0">
              <a:lnSpc>
                <a:spcPct val="120000"/>
              </a:lnSpc>
              <a:spcBef>
                <a:spcPts val="0"/>
              </a:spcBef>
              <a:spcAft>
                <a:spcPts val="0"/>
              </a:spcAft>
              <a:buClr>
                <a:srgbClr val="0C477F"/>
              </a:buClr>
              <a:buSzPts val="900"/>
              <a:buNone/>
              <a:defRPr sz="900" b="1">
                <a:solidFill>
                  <a:srgbClr val="0C477F"/>
                </a:solidFill>
                <a:latin typeface="Arial"/>
                <a:ea typeface="Arial"/>
                <a:cs typeface="Arial"/>
                <a:sym typeface="Arial"/>
              </a:defRPr>
            </a:lvl1pPr>
            <a:lvl2pPr lvl="1" algn="ctr" rtl="0">
              <a:lnSpc>
                <a:spcPct val="120000"/>
              </a:lnSpc>
              <a:spcBef>
                <a:spcPts val="0"/>
              </a:spcBef>
              <a:spcAft>
                <a:spcPts val="0"/>
              </a:spcAft>
              <a:buClr>
                <a:srgbClr val="FBFFFB"/>
              </a:buClr>
              <a:buSzPts val="1400"/>
              <a:buNone/>
              <a:defRPr/>
            </a:lvl2pPr>
            <a:lvl3pPr lvl="2" algn="ctr" rtl="0">
              <a:lnSpc>
                <a:spcPct val="120000"/>
              </a:lnSpc>
              <a:spcBef>
                <a:spcPts val="0"/>
              </a:spcBef>
              <a:spcAft>
                <a:spcPts val="0"/>
              </a:spcAft>
              <a:buClr>
                <a:srgbClr val="FBFFFB"/>
              </a:buClr>
              <a:buSzPts val="1400"/>
              <a:buNone/>
              <a:defRPr/>
            </a:lvl3pPr>
            <a:lvl4pPr lvl="3" algn="ctr" rtl="0">
              <a:lnSpc>
                <a:spcPct val="120000"/>
              </a:lnSpc>
              <a:spcBef>
                <a:spcPts val="0"/>
              </a:spcBef>
              <a:spcAft>
                <a:spcPts val="0"/>
              </a:spcAft>
              <a:buClr>
                <a:srgbClr val="FBFFFB"/>
              </a:buClr>
              <a:buSzPts val="1400"/>
              <a:buNone/>
              <a:defRPr/>
            </a:lvl4pPr>
            <a:lvl5pPr lvl="4" algn="ctr" rtl="0">
              <a:lnSpc>
                <a:spcPct val="120000"/>
              </a:lnSpc>
              <a:spcBef>
                <a:spcPts val="0"/>
              </a:spcBef>
              <a:spcAft>
                <a:spcPts val="0"/>
              </a:spcAft>
              <a:buClr>
                <a:srgbClr val="FBFFFB"/>
              </a:buClr>
              <a:buSzPts val="1400"/>
              <a:buNone/>
              <a:defRPr/>
            </a:lvl5pPr>
            <a:lvl6pPr lvl="5" algn="l" rtl="0">
              <a:lnSpc>
                <a:spcPct val="90000"/>
              </a:lnSpc>
              <a:spcBef>
                <a:spcPts val="400"/>
              </a:spcBef>
              <a:spcAft>
                <a:spcPts val="0"/>
              </a:spcAft>
              <a:buClr>
                <a:schemeClr val="dk1"/>
              </a:buClr>
              <a:buSzPts val="1400"/>
              <a:buChar char="•"/>
              <a:defRPr/>
            </a:lvl6pPr>
            <a:lvl7pPr lvl="6" algn="l" rtl="0">
              <a:lnSpc>
                <a:spcPct val="90000"/>
              </a:lnSpc>
              <a:spcBef>
                <a:spcPts val="400"/>
              </a:spcBef>
              <a:spcAft>
                <a:spcPts val="0"/>
              </a:spcAft>
              <a:buClr>
                <a:schemeClr val="dk1"/>
              </a:buClr>
              <a:buSzPts val="1400"/>
              <a:buChar char="•"/>
              <a:defRPr/>
            </a:lvl7pPr>
            <a:lvl8pPr lvl="7" algn="l" rtl="0">
              <a:lnSpc>
                <a:spcPct val="90000"/>
              </a:lnSpc>
              <a:spcBef>
                <a:spcPts val="400"/>
              </a:spcBef>
              <a:spcAft>
                <a:spcPts val="0"/>
              </a:spcAft>
              <a:buClr>
                <a:schemeClr val="dk1"/>
              </a:buClr>
              <a:buSzPts val="1400"/>
              <a:buChar char="•"/>
              <a:defRPr/>
            </a:lvl8pPr>
            <a:lvl9pPr lvl="8"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제목 및 내용">
  <p:cSld name="1_제목 및 내용">
    <p:bg>
      <p:bgPr>
        <a:gradFill>
          <a:gsLst>
            <a:gs pos="0">
              <a:srgbClr val="08294C"/>
            </a:gs>
            <a:gs pos="100000">
              <a:srgbClr val="093A68"/>
            </a:gs>
          </a:gsLst>
          <a:path path="circle">
            <a:fillToRect l="100000" t="100000"/>
          </a:path>
          <a:tileRect r="-100000" b="-100000"/>
        </a:gradFill>
        <a:effectLst/>
      </p:bgPr>
    </p:bg>
    <p:spTree>
      <p:nvGrpSpPr>
        <p:cNvPr id="1" name="Shape 101"/>
        <p:cNvGrpSpPr/>
        <p:nvPr/>
      </p:nvGrpSpPr>
      <p:grpSpPr>
        <a:xfrm>
          <a:off x="0" y="0"/>
          <a:ext cx="0" cy="0"/>
          <a:chOff x="0" y="0"/>
          <a:chExt cx="0" cy="0"/>
        </a:xfrm>
      </p:grpSpPr>
      <p:cxnSp>
        <p:nvCxnSpPr>
          <p:cNvPr id="102" name="Google Shape;102;p18"/>
          <p:cNvCxnSpPr/>
          <p:nvPr/>
        </p:nvCxnSpPr>
        <p:spPr>
          <a:xfrm>
            <a:off x="317755" y="1151511"/>
            <a:ext cx="291900" cy="0"/>
          </a:xfrm>
          <a:prstGeom prst="straightConnector1">
            <a:avLst/>
          </a:prstGeom>
          <a:noFill/>
          <a:ln w="88900" cap="flat" cmpd="sng">
            <a:solidFill>
              <a:schemeClr val="lt1">
                <a:alpha val="17650"/>
              </a:schemeClr>
            </a:solidFill>
            <a:prstDash val="solid"/>
            <a:miter lim="800000"/>
            <a:headEnd type="none" w="sm" len="sm"/>
            <a:tailEnd type="none" w="sm" len="sm"/>
          </a:ln>
        </p:spPr>
      </p:cxnSp>
      <p:sp>
        <p:nvSpPr>
          <p:cNvPr id="103" name="Google Shape;103;p18"/>
          <p:cNvSpPr txBox="1">
            <a:spLocks noGrp="1"/>
          </p:cNvSpPr>
          <p:nvPr>
            <p:ph type="title"/>
          </p:nvPr>
        </p:nvSpPr>
        <p:spPr>
          <a:xfrm>
            <a:off x="317755" y="530082"/>
            <a:ext cx="4902000" cy="42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lt1"/>
              </a:buClr>
              <a:buSzPts val="3300"/>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8"/>
          <p:cNvSpPr txBox="1">
            <a:spLocks noGrp="1"/>
          </p:cNvSpPr>
          <p:nvPr>
            <p:ph type="ftr" idx="11"/>
          </p:nvPr>
        </p:nvSpPr>
        <p:spPr>
          <a:xfrm>
            <a:off x="7290431" y="0"/>
            <a:ext cx="1613100" cy="222600"/>
          </a:xfrm>
          <a:prstGeom prst="rect">
            <a:avLst/>
          </a:prstGeom>
          <a:noFill/>
          <a:ln>
            <a:noFill/>
          </a:ln>
        </p:spPr>
        <p:txBody>
          <a:bodyPr spcFirstLastPara="1" wrap="square" lIns="0" tIns="0" rIns="0" bIns="0" anchor="ctr" anchorCtr="0">
            <a:noAutofit/>
          </a:bodyPr>
          <a:lstStyle>
            <a:lvl1pPr lvl="0" algn="just" rtl="0">
              <a:lnSpc>
                <a:spcPct val="120000"/>
              </a:lnSpc>
              <a:spcBef>
                <a:spcPts val="0"/>
              </a:spcBef>
              <a:spcAft>
                <a:spcPts val="0"/>
              </a:spcAft>
              <a:buClr>
                <a:schemeClr val="lt1"/>
              </a:buClr>
              <a:buSzPts val="500"/>
              <a:buNone/>
              <a:defRPr sz="500" b="1">
                <a:solidFill>
                  <a:schemeClr val="lt1"/>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8"/>
          <p:cNvSpPr txBox="1">
            <a:spLocks noGrp="1"/>
          </p:cNvSpPr>
          <p:nvPr>
            <p:ph type="body" idx="1"/>
          </p:nvPr>
        </p:nvSpPr>
        <p:spPr>
          <a:xfrm>
            <a:off x="338029" y="1333499"/>
            <a:ext cx="8467800" cy="3281700"/>
          </a:xfrm>
          <a:prstGeom prst="rect">
            <a:avLst/>
          </a:prstGeom>
          <a:noFill/>
          <a:ln>
            <a:noFill/>
          </a:ln>
        </p:spPr>
        <p:txBody>
          <a:bodyPr spcFirstLastPara="1" wrap="square" lIns="68575" tIns="34275" rIns="68575" bIns="34275" anchor="ctr" anchorCtr="0">
            <a:noAutofit/>
          </a:bodyPr>
          <a:lstStyle>
            <a:lvl1pPr marL="457200" lvl="0" indent="-228600" algn="l" rtl="0">
              <a:lnSpc>
                <a:spcPct val="120000"/>
              </a:lnSpc>
              <a:spcBef>
                <a:spcPts val="0"/>
              </a:spcBef>
              <a:spcAft>
                <a:spcPts val="0"/>
              </a:spcAft>
              <a:buClr>
                <a:schemeClr val="lt1"/>
              </a:buClr>
              <a:buSzPts val="1100"/>
              <a:buNone/>
              <a:defRPr sz="1100" b="0">
                <a:solidFill>
                  <a:schemeClr val="lt1"/>
                </a:solidFill>
                <a:latin typeface="Arial"/>
                <a:ea typeface="Arial"/>
                <a:cs typeface="Arial"/>
                <a:sym typeface="Arial"/>
              </a:defRPr>
            </a:lvl1pPr>
            <a:lvl2pPr marL="914400" lvl="1" indent="-228600" algn="ctr" rtl="0">
              <a:lnSpc>
                <a:spcPct val="120000"/>
              </a:lnSpc>
              <a:spcBef>
                <a:spcPts val="0"/>
              </a:spcBef>
              <a:spcAft>
                <a:spcPts val="0"/>
              </a:spcAft>
              <a:buClr>
                <a:srgbClr val="FBFFFB"/>
              </a:buClr>
              <a:buSzPts val="1400"/>
              <a:buNone/>
              <a:defRPr>
                <a:solidFill>
                  <a:schemeClr val="lt1"/>
                </a:solidFill>
                <a:latin typeface="Arial"/>
                <a:ea typeface="Arial"/>
                <a:cs typeface="Arial"/>
                <a:sym typeface="Arial"/>
              </a:defRPr>
            </a:lvl2pPr>
            <a:lvl3pPr marL="1371600" lvl="2" indent="-228600" algn="ctr" rtl="0">
              <a:lnSpc>
                <a:spcPct val="120000"/>
              </a:lnSpc>
              <a:spcBef>
                <a:spcPts val="0"/>
              </a:spcBef>
              <a:spcAft>
                <a:spcPts val="0"/>
              </a:spcAft>
              <a:buClr>
                <a:srgbClr val="FBFFFB"/>
              </a:buClr>
              <a:buSzPts val="1400"/>
              <a:buNone/>
              <a:defRPr>
                <a:solidFill>
                  <a:schemeClr val="lt1"/>
                </a:solidFill>
                <a:latin typeface="Arial"/>
                <a:ea typeface="Arial"/>
                <a:cs typeface="Arial"/>
                <a:sym typeface="Arial"/>
              </a:defRPr>
            </a:lvl3pPr>
            <a:lvl4pPr marL="1828800" lvl="3" indent="-228600" algn="ctr" rtl="0">
              <a:lnSpc>
                <a:spcPct val="120000"/>
              </a:lnSpc>
              <a:spcBef>
                <a:spcPts val="0"/>
              </a:spcBef>
              <a:spcAft>
                <a:spcPts val="0"/>
              </a:spcAft>
              <a:buClr>
                <a:srgbClr val="FBFFFB"/>
              </a:buClr>
              <a:buSzPts val="1400"/>
              <a:buNone/>
              <a:defRPr>
                <a:solidFill>
                  <a:schemeClr val="lt1"/>
                </a:solidFill>
                <a:latin typeface="Arial"/>
                <a:ea typeface="Arial"/>
                <a:cs typeface="Arial"/>
                <a:sym typeface="Arial"/>
              </a:defRPr>
            </a:lvl4pPr>
            <a:lvl5pPr marL="2286000" lvl="4" indent="-228600" algn="ctr" rtl="0">
              <a:lnSpc>
                <a:spcPct val="120000"/>
              </a:lnSpc>
              <a:spcBef>
                <a:spcPts val="0"/>
              </a:spcBef>
              <a:spcAft>
                <a:spcPts val="0"/>
              </a:spcAft>
              <a:buClr>
                <a:srgbClr val="FBFFFB"/>
              </a:buClr>
              <a:buSzPts val="1400"/>
              <a:buNone/>
              <a:defRPr>
                <a:solidFill>
                  <a:schemeClr val="lt1"/>
                </a:solidFill>
                <a:latin typeface="Arial"/>
                <a:ea typeface="Arial"/>
                <a:cs typeface="Arial"/>
                <a:sym typeface="Aria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6" name="Google Shape;106;p18"/>
          <p:cNvSpPr>
            <a:spLocks noGrp="1"/>
          </p:cNvSpPr>
          <p:nvPr>
            <p:ph type="subTitle" idx="2"/>
          </p:nvPr>
        </p:nvSpPr>
        <p:spPr>
          <a:xfrm>
            <a:off x="317755" y="222647"/>
            <a:ext cx="2743200" cy="198300"/>
          </a:xfrm>
          <a:prstGeom prst="plaque">
            <a:avLst>
              <a:gd name="adj" fmla="val 0"/>
            </a:avLst>
          </a:prstGeom>
          <a:gradFill>
            <a:gsLst>
              <a:gs pos="0">
                <a:srgbClr val="08294C"/>
              </a:gs>
              <a:gs pos="100000">
                <a:srgbClr val="0C477F"/>
              </a:gs>
            </a:gsLst>
            <a:path path="circle">
              <a:fillToRect l="100000" t="100000"/>
            </a:path>
            <a:tileRect r="-100000" b="-100000"/>
          </a:gradFill>
          <a:ln>
            <a:noFill/>
          </a:ln>
          <a:effectLst>
            <a:outerShdw blurRad="266700" dist="215900" dir="2700000" algn="tl" rotWithShape="0">
              <a:srgbClr val="000000">
                <a:alpha val="15690"/>
              </a:srgbClr>
            </a:outerShdw>
          </a:effectLst>
        </p:spPr>
        <p:txBody>
          <a:bodyPr spcFirstLastPara="1" wrap="square" lIns="135000" tIns="34275" rIns="135000" bIns="34275" anchor="ctr" anchorCtr="0">
            <a:noAutofit/>
          </a:bodyPr>
          <a:lstStyle>
            <a:lvl1pPr lvl="0" algn="just" rtl="0">
              <a:lnSpc>
                <a:spcPct val="100000"/>
              </a:lnSpc>
              <a:spcBef>
                <a:spcPts val="0"/>
              </a:spcBef>
              <a:spcAft>
                <a:spcPts val="0"/>
              </a:spcAft>
              <a:buClr>
                <a:schemeClr val="lt1"/>
              </a:buClr>
              <a:buSzPts val="800"/>
              <a:buNone/>
              <a:defRPr sz="800" b="0">
                <a:solidFill>
                  <a:schemeClr val="lt1"/>
                </a:solidFill>
                <a:latin typeface="Arial"/>
                <a:ea typeface="Arial"/>
                <a:cs typeface="Arial"/>
                <a:sym typeface="Arial"/>
              </a:defRPr>
            </a:lvl1pPr>
            <a:lvl2pPr lvl="1" algn="ctr" rtl="0">
              <a:lnSpc>
                <a:spcPct val="120000"/>
              </a:lnSpc>
              <a:spcBef>
                <a:spcPts val="0"/>
              </a:spcBef>
              <a:spcAft>
                <a:spcPts val="0"/>
              </a:spcAft>
              <a:buClr>
                <a:srgbClr val="FBFFFB"/>
              </a:buClr>
              <a:buSzPts val="1400"/>
              <a:buNone/>
              <a:defRPr/>
            </a:lvl2pPr>
            <a:lvl3pPr lvl="2" algn="ctr" rtl="0">
              <a:lnSpc>
                <a:spcPct val="120000"/>
              </a:lnSpc>
              <a:spcBef>
                <a:spcPts val="0"/>
              </a:spcBef>
              <a:spcAft>
                <a:spcPts val="0"/>
              </a:spcAft>
              <a:buClr>
                <a:srgbClr val="FBFFFB"/>
              </a:buClr>
              <a:buSzPts val="1400"/>
              <a:buNone/>
              <a:defRPr/>
            </a:lvl3pPr>
            <a:lvl4pPr lvl="3" algn="ctr" rtl="0">
              <a:lnSpc>
                <a:spcPct val="120000"/>
              </a:lnSpc>
              <a:spcBef>
                <a:spcPts val="0"/>
              </a:spcBef>
              <a:spcAft>
                <a:spcPts val="0"/>
              </a:spcAft>
              <a:buClr>
                <a:srgbClr val="FBFFFB"/>
              </a:buClr>
              <a:buSzPts val="1400"/>
              <a:buNone/>
              <a:defRPr/>
            </a:lvl4pPr>
            <a:lvl5pPr lvl="4" algn="ctr" rtl="0">
              <a:lnSpc>
                <a:spcPct val="120000"/>
              </a:lnSpc>
              <a:spcBef>
                <a:spcPts val="0"/>
              </a:spcBef>
              <a:spcAft>
                <a:spcPts val="0"/>
              </a:spcAft>
              <a:buClr>
                <a:srgbClr val="FBFFFB"/>
              </a:buClr>
              <a:buSzPts val="1400"/>
              <a:buNone/>
              <a:defRPr/>
            </a:lvl5pPr>
            <a:lvl6pPr lvl="5" algn="l" rtl="0">
              <a:lnSpc>
                <a:spcPct val="90000"/>
              </a:lnSpc>
              <a:spcBef>
                <a:spcPts val="400"/>
              </a:spcBef>
              <a:spcAft>
                <a:spcPts val="0"/>
              </a:spcAft>
              <a:buClr>
                <a:schemeClr val="dk1"/>
              </a:buClr>
              <a:buSzPts val="1400"/>
              <a:buChar char="•"/>
              <a:defRPr/>
            </a:lvl6pPr>
            <a:lvl7pPr lvl="6" algn="l" rtl="0">
              <a:lnSpc>
                <a:spcPct val="90000"/>
              </a:lnSpc>
              <a:spcBef>
                <a:spcPts val="400"/>
              </a:spcBef>
              <a:spcAft>
                <a:spcPts val="0"/>
              </a:spcAft>
              <a:buClr>
                <a:schemeClr val="dk1"/>
              </a:buClr>
              <a:buSzPts val="1400"/>
              <a:buChar char="•"/>
              <a:defRPr/>
            </a:lvl7pPr>
            <a:lvl8pPr lvl="7" algn="l" rtl="0">
              <a:lnSpc>
                <a:spcPct val="90000"/>
              </a:lnSpc>
              <a:spcBef>
                <a:spcPts val="400"/>
              </a:spcBef>
              <a:spcAft>
                <a:spcPts val="0"/>
              </a:spcAft>
              <a:buClr>
                <a:schemeClr val="dk1"/>
              </a:buClr>
              <a:buSzPts val="1400"/>
              <a:buChar char="•"/>
              <a:defRPr/>
            </a:lvl8pPr>
            <a:lvl9pPr lvl="8"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gallery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08294C"/>
            </a:gs>
            <a:gs pos="100000">
              <a:srgbClr val="0C477F"/>
            </a:gs>
          </a:gsLst>
          <a:path path="circle">
            <a:fillToRect l="100000" t="100000"/>
          </a:path>
          <a:tileRect r="-100000" b="-100000"/>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328181"/>
            <a:ext cx="7886700" cy="684600"/>
          </a:xfrm>
          <a:prstGeom prst="rect">
            <a:avLst/>
          </a:prstGeom>
          <a:noFill/>
          <a:ln>
            <a:noFill/>
          </a:ln>
        </p:spPr>
        <p:txBody>
          <a:bodyPr spcFirstLastPara="1" wrap="square" lIns="0" tIns="0" rIns="0" bIns="0" anchor="ctr" anchorCtr="0">
            <a:noAutofit/>
          </a:bodyPr>
          <a:lstStyle>
            <a:lvl1pPr marR="0" lvl="0" algn="ctr" rtl="0">
              <a:lnSpc>
                <a:spcPct val="120000"/>
              </a:lnSpc>
              <a:spcBef>
                <a:spcPts val="0"/>
              </a:spcBef>
              <a:spcAft>
                <a:spcPts val="0"/>
              </a:spcAft>
              <a:buClr>
                <a:srgbClr val="FBFFFB"/>
              </a:buClr>
              <a:buSzPts val="2100"/>
              <a:buFont typeface="Arial"/>
              <a:buNone/>
              <a:defRPr sz="2100" b="1" i="0" u="none" strike="noStrike" cap="none">
                <a:solidFill>
                  <a:srgbClr val="FBFFFB"/>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118425"/>
            <a:ext cx="7886700" cy="3596700"/>
          </a:xfrm>
          <a:prstGeom prst="rect">
            <a:avLst/>
          </a:prstGeom>
          <a:noFill/>
          <a:ln>
            <a:noFill/>
          </a:ln>
        </p:spPr>
        <p:txBody>
          <a:bodyPr spcFirstLastPara="1" wrap="square" lIns="0" tIns="0" rIns="0" bIns="0" anchor="ctr" anchorCtr="0">
            <a:noAutofit/>
          </a:bodyPr>
          <a:lstStyle>
            <a:lvl1pPr marL="457200" marR="0" lvl="0"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3518076" y="4833922"/>
            <a:ext cx="2107800" cy="140400"/>
          </a:xfrm>
          <a:prstGeom prst="rect">
            <a:avLst/>
          </a:prstGeom>
          <a:noFill/>
          <a:ln>
            <a:noFill/>
          </a:ln>
        </p:spPr>
        <p:txBody>
          <a:bodyPr spcFirstLastPara="1" wrap="square" lIns="0" tIns="0" rIns="0" bIns="0" anchor="ctr" anchorCtr="0">
            <a:noAutofit/>
          </a:bodyPr>
          <a:lstStyle>
            <a:lvl1pPr marR="0" lvl="0" algn="ctr" rtl="0">
              <a:lnSpc>
                <a:spcPct val="120000"/>
              </a:lnSpc>
              <a:spcBef>
                <a:spcPts val="0"/>
              </a:spcBef>
              <a:spcAft>
                <a:spcPts val="0"/>
              </a:spcAft>
              <a:buClr>
                <a:srgbClr val="E2E5ED"/>
              </a:buClr>
              <a:buSzPts val="800"/>
              <a:buFont typeface="Arial"/>
              <a:buNone/>
              <a:defRPr sz="800" b="0" i="0" u="none" strike="noStrike" cap="none">
                <a:solidFill>
                  <a:srgbClr val="E2E5ED"/>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sldNum" idx="12"/>
          </p:nvPr>
        </p:nvSpPr>
        <p:spPr>
          <a:xfrm>
            <a:off x="8397559" y="4920853"/>
            <a:ext cx="492600" cy="140400"/>
          </a:xfrm>
          <a:prstGeom prst="rect">
            <a:avLst/>
          </a:prstGeom>
          <a:noFill/>
          <a:ln>
            <a:noFill/>
          </a:ln>
        </p:spPr>
        <p:txBody>
          <a:bodyPr spcFirstLastPara="1" wrap="square" lIns="0" tIns="0" rIns="0" bIns="0" anchor="ctr" anchorCtr="0">
            <a:noAutofit/>
          </a:bodyPr>
          <a:lstStyle>
            <a:lvl1pPr marL="0" marR="0" lvl="0" indent="0" algn="ctr" rtl="0">
              <a:lnSpc>
                <a:spcPct val="120000"/>
              </a:lnSpc>
              <a:spcBef>
                <a:spcPts val="0"/>
              </a:spcBef>
              <a:buClr>
                <a:srgbClr val="FBFFFB"/>
              </a:buClr>
              <a:buSzPts val="800"/>
              <a:buFont typeface="Arial"/>
              <a:buNone/>
              <a:defRPr sz="800" b="0" i="0" u="none" strike="noStrike" cap="none">
                <a:solidFill>
                  <a:srgbClr val="FBFFFB"/>
                </a:solidFill>
                <a:latin typeface="Arial"/>
                <a:ea typeface="Arial"/>
                <a:cs typeface="Arial"/>
                <a:sym typeface="Arial"/>
              </a:defRPr>
            </a:lvl1pPr>
            <a:lvl2pPr marL="0" marR="0" lvl="1" indent="0" algn="ctr" rtl="0">
              <a:lnSpc>
                <a:spcPct val="120000"/>
              </a:lnSpc>
              <a:spcBef>
                <a:spcPts val="0"/>
              </a:spcBef>
              <a:buClr>
                <a:srgbClr val="FBFFFB"/>
              </a:buClr>
              <a:buSzPts val="800"/>
              <a:buFont typeface="Arial"/>
              <a:buNone/>
              <a:defRPr sz="800" b="0" i="0" u="none" strike="noStrike" cap="none">
                <a:solidFill>
                  <a:srgbClr val="FBFFFB"/>
                </a:solidFill>
                <a:latin typeface="Arial"/>
                <a:ea typeface="Arial"/>
                <a:cs typeface="Arial"/>
                <a:sym typeface="Arial"/>
              </a:defRPr>
            </a:lvl2pPr>
            <a:lvl3pPr marL="0" marR="0" lvl="2" indent="0" algn="ctr" rtl="0">
              <a:lnSpc>
                <a:spcPct val="120000"/>
              </a:lnSpc>
              <a:spcBef>
                <a:spcPts val="0"/>
              </a:spcBef>
              <a:buClr>
                <a:srgbClr val="FBFFFB"/>
              </a:buClr>
              <a:buSzPts val="800"/>
              <a:buFont typeface="Arial"/>
              <a:buNone/>
              <a:defRPr sz="800" b="0" i="0" u="none" strike="noStrike" cap="none">
                <a:solidFill>
                  <a:srgbClr val="FBFFFB"/>
                </a:solidFill>
                <a:latin typeface="Arial"/>
                <a:ea typeface="Arial"/>
                <a:cs typeface="Arial"/>
                <a:sym typeface="Arial"/>
              </a:defRPr>
            </a:lvl3pPr>
            <a:lvl4pPr marL="0" marR="0" lvl="3" indent="0" algn="ctr" rtl="0">
              <a:lnSpc>
                <a:spcPct val="120000"/>
              </a:lnSpc>
              <a:spcBef>
                <a:spcPts val="0"/>
              </a:spcBef>
              <a:buClr>
                <a:srgbClr val="FBFFFB"/>
              </a:buClr>
              <a:buSzPts val="800"/>
              <a:buFont typeface="Arial"/>
              <a:buNone/>
              <a:defRPr sz="800" b="0" i="0" u="none" strike="noStrike" cap="none">
                <a:solidFill>
                  <a:srgbClr val="FBFFFB"/>
                </a:solidFill>
                <a:latin typeface="Arial"/>
                <a:ea typeface="Arial"/>
                <a:cs typeface="Arial"/>
                <a:sym typeface="Arial"/>
              </a:defRPr>
            </a:lvl4pPr>
            <a:lvl5pPr marL="0" marR="0" lvl="4" indent="0" algn="ctr" rtl="0">
              <a:lnSpc>
                <a:spcPct val="120000"/>
              </a:lnSpc>
              <a:spcBef>
                <a:spcPts val="0"/>
              </a:spcBef>
              <a:buClr>
                <a:srgbClr val="FBFFFB"/>
              </a:buClr>
              <a:buSzPts val="800"/>
              <a:buFont typeface="Arial"/>
              <a:buNone/>
              <a:defRPr sz="800" b="0" i="0" u="none" strike="noStrike" cap="none">
                <a:solidFill>
                  <a:srgbClr val="FBFFFB"/>
                </a:solidFill>
                <a:latin typeface="Arial"/>
                <a:ea typeface="Arial"/>
                <a:cs typeface="Arial"/>
                <a:sym typeface="Arial"/>
              </a:defRPr>
            </a:lvl5pPr>
            <a:lvl6pPr marL="0" marR="0" lvl="5" indent="0" algn="ctr" rtl="0">
              <a:lnSpc>
                <a:spcPct val="120000"/>
              </a:lnSpc>
              <a:spcBef>
                <a:spcPts val="0"/>
              </a:spcBef>
              <a:buClr>
                <a:srgbClr val="FBFFFB"/>
              </a:buClr>
              <a:buSzPts val="800"/>
              <a:buFont typeface="Arial"/>
              <a:buNone/>
              <a:defRPr sz="800" b="0" i="0" u="none" strike="noStrike" cap="none">
                <a:solidFill>
                  <a:srgbClr val="FBFFFB"/>
                </a:solidFill>
                <a:latin typeface="Arial"/>
                <a:ea typeface="Arial"/>
                <a:cs typeface="Arial"/>
                <a:sym typeface="Arial"/>
              </a:defRPr>
            </a:lvl6pPr>
            <a:lvl7pPr marL="0" marR="0" lvl="6" indent="0" algn="ctr" rtl="0">
              <a:lnSpc>
                <a:spcPct val="120000"/>
              </a:lnSpc>
              <a:spcBef>
                <a:spcPts val="0"/>
              </a:spcBef>
              <a:buClr>
                <a:srgbClr val="FBFFFB"/>
              </a:buClr>
              <a:buSzPts val="800"/>
              <a:buFont typeface="Arial"/>
              <a:buNone/>
              <a:defRPr sz="800" b="0" i="0" u="none" strike="noStrike" cap="none">
                <a:solidFill>
                  <a:srgbClr val="FBFFFB"/>
                </a:solidFill>
                <a:latin typeface="Arial"/>
                <a:ea typeface="Arial"/>
                <a:cs typeface="Arial"/>
                <a:sym typeface="Arial"/>
              </a:defRPr>
            </a:lvl7pPr>
            <a:lvl8pPr marL="0" marR="0" lvl="7" indent="0" algn="ctr" rtl="0">
              <a:lnSpc>
                <a:spcPct val="120000"/>
              </a:lnSpc>
              <a:spcBef>
                <a:spcPts val="0"/>
              </a:spcBef>
              <a:buClr>
                <a:srgbClr val="FBFFFB"/>
              </a:buClr>
              <a:buSzPts val="800"/>
              <a:buFont typeface="Arial"/>
              <a:buNone/>
              <a:defRPr sz="800" b="0" i="0" u="none" strike="noStrike" cap="none">
                <a:solidFill>
                  <a:srgbClr val="FBFFFB"/>
                </a:solidFill>
                <a:latin typeface="Arial"/>
                <a:ea typeface="Arial"/>
                <a:cs typeface="Arial"/>
                <a:sym typeface="Arial"/>
              </a:defRPr>
            </a:lvl8pPr>
            <a:lvl9pPr marL="0" marR="0" lvl="8" indent="0" algn="ctr" rtl="0">
              <a:lnSpc>
                <a:spcPct val="120000"/>
              </a:lnSpc>
              <a:spcBef>
                <a:spcPts val="0"/>
              </a:spcBef>
              <a:buClr>
                <a:srgbClr val="FBFFFB"/>
              </a:buClr>
              <a:buSzPts val="800"/>
              <a:buFont typeface="Arial"/>
              <a:buNone/>
              <a:defRPr sz="800" b="0" i="0" u="none" strike="noStrike" cap="none">
                <a:solidFill>
                  <a:srgbClr val="FBFFFB"/>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ko"/>
              <a:t>‹#›</a:t>
            </a:fld>
            <a:endParaRPr/>
          </a:p>
        </p:txBody>
      </p:sp>
      <p:grpSp>
        <p:nvGrpSpPr>
          <p:cNvPr id="55" name="Google Shape;55;p13"/>
          <p:cNvGrpSpPr/>
          <p:nvPr/>
        </p:nvGrpSpPr>
        <p:grpSpPr>
          <a:xfrm>
            <a:off x="0" y="-228416"/>
            <a:ext cx="1213355" cy="149850"/>
            <a:chOff x="0" y="-495054"/>
            <a:chExt cx="1617807" cy="199800"/>
          </a:xfrm>
        </p:grpSpPr>
        <p:sp>
          <p:nvSpPr>
            <p:cNvPr id="56" name="Google Shape;56;p13"/>
            <p:cNvSpPr/>
            <p:nvPr/>
          </p:nvSpPr>
          <p:spPr>
            <a:xfrm>
              <a:off x="472668" y="-495054"/>
              <a:ext cx="199800" cy="199800"/>
            </a:xfrm>
            <a:prstGeom prst="rect">
              <a:avLst/>
            </a:prstGeom>
            <a:solidFill>
              <a:srgbClr val="3C9BD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 name="Google Shape;57;p13"/>
            <p:cNvSpPr/>
            <p:nvPr/>
          </p:nvSpPr>
          <p:spPr>
            <a:xfrm>
              <a:off x="709002" y="-495054"/>
              <a:ext cx="199800" cy="199800"/>
            </a:xfrm>
            <a:prstGeom prst="rect">
              <a:avLst/>
            </a:prstGeom>
            <a:solidFill>
              <a:srgbClr val="E2E5E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 name="Google Shape;58;p13"/>
            <p:cNvSpPr/>
            <p:nvPr/>
          </p:nvSpPr>
          <p:spPr>
            <a:xfrm>
              <a:off x="1418007" y="-495054"/>
              <a:ext cx="199800" cy="199800"/>
            </a:xfrm>
            <a:prstGeom prst="rect">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 name="Google Shape;59;p13"/>
            <p:cNvSpPr/>
            <p:nvPr/>
          </p:nvSpPr>
          <p:spPr>
            <a:xfrm>
              <a:off x="0" y="-495054"/>
              <a:ext cx="199800" cy="199800"/>
            </a:xfrm>
            <a:prstGeom prst="rect">
              <a:avLst/>
            </a:prstGeom>
            <a:solidFill>
              <a:srgbClr val="08294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0" name="Google Shape;60;p13"/>
            <p:cNvSpPr/>
            <p:nvPr/>
          </p:nvSpPr>
          <p:spPr>
            <a:xfrm>
              <a:off x="236334" y="-495054"/>
              <a:ext cx="199800" cy="199800"/>
            </a:xfrm>
            <a:prstGeom prst="rect">
              <a:avLst/>
            </a:prstGeom>
            <a:solidFill>
              <a:srgbClr val="0C477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1" name="Google Shape;61;p13"/>
            <p:cNvSpPr/>
            <p:nvPr/>
          </p:nvSpPr>
          <p:spPr>
            <a:xfrm>
              <a:off x="945336" y="-495054"/>
              <a:ext cx="199800" cy="199800"/>
            </a:xfrm>
            <a:prstGeom prst="rect">
              <a:avLst/>
            </a:prstGeom>
            <a:solidFill>
              <a:srgbClr val="FBFFF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2" name="Google Shape;62;p13"/>
            <p:cNvSpPr/>
            <p:nvPr/>
          </p:nvSpPr>
          <p:spPr>
            <a:xfrm>
              <a:off x="1181670" y="-495054"/>
              <a:ext cx="199800" cy="199800"/>
            </a:xfrm>
            <a:prstGeom prst="rect">
              <a:avLst/>
            </a:prstGeom>
            <a:solidFill>
              <a:srgbClr val="FDF6E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mc:AlternateContent xmlns:mc="http://schemas.openxmlformats.org/markup-compatibility/2006" xmlns:p14="http://schemas.microsoft.com/office/powerpoint/2010/main">
    <mc:Choice Requires="p14">
      <p:transition spd="slow">
        <p14:gallery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123">
          <p15:clr>
            <a:srgbClr val="F26B43"/>
          </p15:clr>
        </p15:guide>
        <p15:guide id="4" orient="horz" pos="3100">
          <p15:clr>
            <a:srgbClr val="F26B43"/>
          </p15:clr>
        </p15:guide>
        <p15:guide id="5" pos="142">
          <p15:clr>
            <a:srgbClr val="F26B43"/>
          </p15:clr>
        </p15:guide>
        <p15:guide id="6" pos="56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4.xml"/><Relationship Id="rId5" Type="http://schemas.openxmlformats.org/officeDocument/2006/relationships/image" Target="../media/image8.jpg"/><Relationship Id="rId4" Type="http://schemas.openxmlformats.org/officeDocument/2006/relationships/hyperlink" Target="http://www.youtube.com/watch?v=7uYHNXVgrN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1.xml"/><Relationship Id="rId1" Type="http://schemas.openxmlformats.org/officeDocument/2006/relationships/slideLayout" Target="../slideLayouts/slideLayout14.xml"/><Relationship Id="rId5" Type="http://schemas.openxmlformats.org/officeDocument/2006/relationships/image" Target="../media/image18.gif"/><Relationship Id="rId4" Type="http://schemas.openxmlformats.org/officeDocument/2006/relationships/image" Target="../media/image17.gi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a:spLocks noGrp="1"/>
          </p:cNvSpPr>
          <p:nvPr>
            <p:ph type="subTitle" idx="1"/>
          </p:nvPr>
        </p:nvSpPr>
        <p:spPr>
          <a:xfrm>
            <a:off x="2834549" y="3256525"/>
            <a:ext cx="2425819" cy="424200"/>
          </a:xfrm>
          <a:prstGeom prst="plaque">
            <a:avLst>
              <a:gd name="adj" fmla="val 0"/>
            </a:avLst>
          </a:prstGeom>
          <a:solidFill>
            <a:schemeClr val="lt1"/>
          </a:solidFill>
          <a:ln w="12700" cap="rnd" cmpd="sng">
            <a:solidFill>
              <a:srgbClr val="FBFFFB"/>
            </a:solidFill>
            <a:prstDash val="solid"/>
            <a:round/>
            <a:headEnd type="none" w="sm" len="sm"/>
            <a:tailEnd type="none" w="sm" len="sm"/>
          </a:ln>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1400"/>
              <a:buNone/>
            </a:pPr>
            <a:r>
              <a:rPr lang="ko" sz="1400"/>
              <a:t>AI 언어 교육 시스템 기획안</a:t>
            </a:r>
            <a:endParaRPr sz="1400"/>
          </a:p>
        </p:txBody>
      </p:sp>
      <p:sp>
        <p:nvSpPr>
          <p:cNvPr id="112" name="Google Shape;112;p19"/>
          <p:cNvSpPr txBox="1">
            <a:spLocks noGrp="1"/>
          </p:cNvSpPr>
          <p:nvPr>
            <p:ph type="ftr" idx="11"/>
          </p:nvPr>
        </p:nvSpPr>
        <p:spPr>
          <a:xfrm>
            <a:off x="2749225" y="4655525"/>
            <a:ext cx="3887400" cy="360300"/>
          </a:xfrm>
          <a:prstGeom prst="rect">
            <a:avLst/>
          </a:prstGeom>
          <a:noFill/>
          <a:ln>
            <a:noFill/>
          </a:ln>
        </p:spPr>
        <p:txBody>
          <a:bodyPr spcFirstLastPara="1" wrap="square" lIns="0" tIns="0" rIns="0" bIns="0" anchor="ctr" anchorCtr="0">
            <a:noAutofit/>
          </a:bodyPr>
          <a:lstStyle/>
          <a:p>
            <a:pPr marL="0" lvl="0" indent="0" algn="just" rtl="0">
              <a:lnSpc>
                <a:spcPct val="150000"/>
              </a:lnSpc>
              <a:spcBef>
                <a:spcPts val="0"/>
              </a:spcBef>
              <a:spcAft>
                <a:spcPts val="0"/>
              </a:spcAft>
              <a:buClr>
                <a:schemeClr val="lt1"/>
              </a:buClr>
              <a:buSzPts val="700"/>
              <a:buNone/>
            </a:pPr>
            <a:r>
              <a:rPr lang="ko" sz="1300"/>
              <a:t>2020/06/18 기획안 최종 발표</a:t>
            </a:r>
            <a:endParaRPr sz="1300"/>
          </a:p>
        </p:txBody>
      </p:sp>
      <p:sp>
        <p:nvSpPr>
          <p:cNvPr id="113" name="Google Shape;113;p19"/>
          <p:cNvSpPr txBox="1">
            <a:spLocks noGrp="1"/>
          </p:cNvSpPr>
          <p:nvPr>
            <p:ph type="ctrTitle"/>
          </p:nvPr>
        </p:nvSpPr>
        <p:spPr>
          <a:xfrm>
            <a:off x="2734905" y="1311756"/>
            <a:ext cx="3674100" cy="1741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FBFFFB"/>
              </a:buClr>
              <a:buSzPts val="6000"/>
              <a:buNone/>
            </a:pPr>
            <a:r>
              <a:rPr lang="ko"/>
              <a:t>Eckers</a:t>
            </a:r>
            <a:br>
              <a:rPr lang="ko"/>
            </a:br>
            <a:r>
              <a:rPr lang="ko"/>
              <a:t>System</a:t>
            </a:r>
            <a:endParaRPr/>
          </a:p>
        </p:txBody>
      </p:sp>
      <p:sp>
        <p:nvSpPr>
          <p:cNvPr id="114" name="Google Shape;114;p19"/>
          <p:cNvSpPr/>
          <p:nvPr/>
        </p:nvSpPr>
        <p:spPr>
          <a:xfrm>
            <a:off x="6943942" y="4472273"/>
            <a:ext cx="140770" cy="140770"/>
          </a:xfrm>
          <a:prstGeom prst="ellipse">
            <a:avLst/>
          </a:prstGeom>
          <a:solidFill>
            <a:schemeClr val="lt1"/>
          </a:solidFill>
          <a:ln>
            <a:noFill/>
          </a:ln>
          <a:effectLst>
            <a:outerShdw blurRad="381000" dist="330200" dir="2700000" algn="tl" rotWithShape="0">
              <a:srgbClr val="000000">
                <a:alpha val="16862"/>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a:ea typeface="Arial"/>
              <a:cs typeface="Arial"/>
              <a:sym typeface="Arial"/>
            </a:endParaRPr>
          </a:p>
        </p:txBody>
      </p:sp>
      <p:sp>
        <p:nvSpPr>
          <p:cNvPr id="115" name="Google Shape;115;p19"/>
          <p:cNvSpPr/>
          <p:nvPr/>
        </p:nvSpPr>
        <p:spPr>
          <a:xfrm>
            <a:off x="2143342" y="593217"/>
            <a:ext cx="140770" cy="140770"/>
          </a:xfrm>
          <a:prstGeom prst="ellipse">
            <a:avLst/>
          </a:prstGeom>
          <a:solidFill>
            <a:schemeClr val="lt1"/>
          </a:solidFill>
          <a:ln>
            <a:noFill/>
          </a:ln>
          <a:effectLst>
            <a:outerShdw blurRad="381000" dist="330200" dir="2700000" algn="tl" rotWithShape="0">
              <a:srgbClr val="000000">
                <a:alpha val="16862"/>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a:ea typeface="Arial"/>
              <a:cs typeface="Arial"/>
              <a:sym typeface="Arial"/>
            </a:endParaRPr>
          </a:p>
        </p:txBody>
      </p:sp>
      <p:sp>
        <p:nvSpPr>
          <p:cNvPr id="116" name="Google Shape;116;p19"/>
          <p:cNvSpPr>
            <a:spLocks noGrp="1"/>
          </p:cNvSpPr>
          <p:nvPr>
            <p:ph type="subTitle" idx="1"/>
          </p:nvPr>
        </p:nvSpPr>
        <p:spPr>
          <a:xfrm>
            <a:off x="2834551" y="3822775"/>
            <a:ext cx="2148416" cy="424200"/>
          </a:xfrm>
          <a:prstGeom prst="plaque">
            <a:avLst>
              <a:gd name="adj" fmla="val 0"/>
            </a:avLst>
          </a:prstGeom>
          <a:solidFill>
            <a:schemeClr val="lt1"/>
          </a:solidFill>
          <a:ln w="12700" cap="rnd" cmpd="sng">
            <a:solidFill>
              <a:srgbClr val="FBFFFB"/>
            </a:solidFill>
            <a:prstDash val="solid"/>
            <a:round/>
            <a:headEnd type="none" w="sm" len="sm"/>
            <a:tailEnd type="none" w="sm" len="sm"/>
          </a:ln>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1400"/>
              <a:buNone/>
            </a:pPr>
            <a:r>
              <a:rPr lang="ko" sz="1400" dirty="0"/>
              <a:t>박경리  안다영  여채린  </a:t>
            </a:r>
            <a:endParaRPr lang="en-US" altLang="ko" sz="1400" dirty="0"/>
          </a:p>
          <a:p>
            <a:pPr marL="0" lvl="0" indent="0" algn="ctr" rtl="0">
              <a:lnSpc>
                <a:spcPct val="100000"/>
              </a:lnSpc>
              <a:spcBef>
                <a:spcPts val="0"/>
              </a:spcBef>
              <a:spcAft>
                <a:spcPts val="0"/>
              </a:spcAft>
              <a:buClr>
                <a:srgbClr val="0C477F"/>
              </a:buClr>
              <a:buSzPts val="1400"/>
              <a:buNone/>
            </a:pPr>
            <a:r>
              <a:rPr lang="ko" sz="1400" dirty="0"/>
              <a:t>오성식  윤동섭  이민아</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8"/>
          <p:cNvSpPr txBox="1">
            <a:spLocks noGrp="1"/>
          </p:cNvSpPr>
          <p:nvPr>
            <p:ph type="title"/>
          </p:nvPr>
        </p:nvSpPr>
        <p:spPr>
          <a:xfrm>
            <a:off x="199425" y="261475"/>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a:t>Part 2.</a:t>
            </a:r>
            <a:endParaRPr/>
          </a:p>
          <a:p>
            <a:pPr marL="0" lvl="0" indent="0" algn="l" rtl="0">
              <a:lnSpc>
                <a:spcPct val="100000"/>
              </a:lnSpc>
              <a:spcBef>
                <a:spcPts val="0"/>
              </a:spcBef>
              <a:spcAft>
                <a:spcPts val="0"/>
              </a:spcAft>
              <a:buClr>
                <a:schemeClr val="lt1"/>
              </a:buClr>
              <a:buSzPts val="3300"/>
              <a:buNone/>
            </a:pPr>
            <a:r>
              <a:rPr lang="ko" sz="2000"/>
              <a:t>중간 발표 </a:t>
            </a:r>
            <a:endParaRPr sz="2000"/>
          </a:p>
          <a:p>
            <a:pPr marL="0" lvl="0" indent="0" algn="l" rtl="0">
              <a:lnSpc>
                <a:spcPct val="100000"/>
              </a:lnSpc>
              <a:spcBef>
                <a:spcPts val="0"/>
              </a:spcBef>
              <a:spcAft>
                <a:spcPts val="0"/>
              </a:spcAft>
              <a:buClr>
                <a:schemeClr val="lt1"/>
              </a:buClr>
              <a:buSzPts val="3300"/>
              <a:buFont typeface="Arial"/>
              <a:buNone/>
            </a:pPr>
            <a:r>
              <a:rPr lang="ko" sz="2000"/>
              <a:t>요약 정리</a:t>
            </a:r>
            <a:endParaRPr sz="2000"/>
          </a:p>
        </p:txBody>
      </p:sp>
      <p:sp>
        <p:nvSpPr>
          <p:cNvPr id="274" name="Google Shape;274;p28"/>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275" name="Google Shape;275;p28"/>
          <p:cNvSpPr/>
          <p:nvPr/>
        </p:nvSpPr>
        <p:spPr>
          <a:xfrm>
            <a:off x="3318845" y="59693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76" name="Google Shape;276;p28"/>
          <p:cNvCxnSpPr/>
          <p:nvPr/>
        </p:nvCxnSpPr>
        <p:spPr>
          <a:xfrm>
            <a:off x="3305175" y="954226"/>
            <a:ext cx="5613900" cy="0"/>
          </a:xfrm>
          <a:prstGeom prst="straightConnector1">
            <a:avLst/>
          </a:prstGeom>
          <a:noFill/>
          <a:ln w="12700" cap="flat" cmpd="sng">
            <a:solidFill>
              <a:srgbClr val="D8D8D8"/>
            </a:solidFill>
            <a:prstDash val="solid"/>
            <a:miter lim="800000"/>
            <a:headEnd type="none" w="sm" len="sm"/>
            <a:tailEnd type="none" w="sm" len="sm"/>
          </a:ln>
        </p:spPr>
      </p:cxnSp>
      <p:sp>
        <p:nvSpPr>
          <p:cNvPr id="279" name="Google Shape;279;p28"/>
          <p:cNvSpPr txBox="1"/>
          <p:nvPr/>
        </p:nvSpPr>
        <p:spPr>
          <a:xfrm>
            <a:off x="3394999" y="533400"/>
            <a:ext cx="3488685" cy="164639"/>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dirty="0">
                <a:solidFill>
                  <a:srgbClr val="0C477F"/>
                </a:solidFill>
              </a:rPr>
              <a:t> 프로젝트 관리 </a:t>
            </a:r>
            <a:r>
              <a:rPr lang="ko" sz="2000" b="1" dirty="0">
                <a:solidFill>
                  <a:srgbClr val="0C477F"/>
                </a:solidFill>
              </a:rPr>
              <a:t>일정 계획</a:t>
            </a:r>
            <a:endParaRPr sz="2000" dirty="0"/>
          </a:p>
        </p:txBody>
      </p:sp>
      <p:sp>
        <p:nvSpPr>
          <p:cNvPr id="281" name="Google Shape;281;p28"/>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10</a:t>
            </a:fld>
            <a:endParaRPr sz="1100">
              <a:solidFill>
                <a:srgbClr val="093A68"/>
              </a:solidFill>
            </a:endParaRPr>
          </a:p>
        </p:txBody>
      </p:sp>
      <p:sp>
        <p:nvSpPr>
          <p:cNvPr id="283" name="Google Shape;283;p28"/>
          <p:cNvSpPr/>
          <p:nvPr/>
        </p:nvSpPr>
        <p:spPr>
          <a:xfrm>
            <a:off x="2862225" y="1365950"/>
            <a:ext cx="1262100" cy="5256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2020. 4. ~</a:t>
            </a:r>
            <a:endParaRPr b="1"/>
          </a:p>
          <a:p>
            <a:pPr marL="0" lvl="0" indent="0" algn="ctr" rtl="0">
              <a:spcBef>
                <a:spcPts val="0"/>
              </a:spcBef>
              <a:spcAft>
                <a:spcPts val="0"/>
              </a:spcAft>
              <a:buNone/>
            </a:pPr>
            <a:r>
              <a:rPr lang="ko" b="1"/>
              <a:t>2020. 6.</a:t>
            </a:r>
            <a:endParaRPr b="1"/>
          </a:p>
        </p:txBody>
      </p:sp>
      <p:sp>
        <p:nvSpPr>
          <p:cNvPr id="284" name="Google Shape;284;p28"/>
          <p:cNvSpPr/>
          <p:nvPr/>
        </p:nvSpPr>
        <p:spPr>
          <a:xfrm>
            <a:off x="4139425" y="1365950"/>
            <a:ext cx="1546200" cy="541200"/>
          </a:xfrm>
          <a:prstGeom prst="chevron">
            <a:avLst>
              <a:gd name="adj" fmla="val 50000"/>
            </a:avLst>
          </a:prstGeom>
          <a:solidFill>
            <a:srgbClr val="0E528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solidFill>
                  <a:srgbClr val="FFFFFF"/>
                </a:solidFill>
              </a:rPr>
              <a:t>2020. 6. ~</a:t>
            </a:r>
            <a:endParaRPr b="1">
              <a:solidFill>
                <a:srgbClr val="FFFFFF"/>
              </a:solidFill>
            </a:endParaRPr>
          </a:p>
          <a:p>
            <a:pPr marL="0" lvl="0" indent="0" algn="ctr" rtl="0">
              <a:spcBef>
                <a:spcPts val="0"/>
              </a:spcBef>
              <a:spcAft>
                <a:spcPts val="0"/>
              </a:spcAft>
              <a:buNone/>
            </a:pPr>
            <a:r>
              <a:rPr lang="ko" b="1">
                <a:solidFill>
                  <a:srgbClr val="FFFFFF"/>
                </a:solidFill>
              </a:rPr>
              <a:t>2021. 6.</a:t>
            </a:r>
            <a:endParaRPr b="1">
              <a:solidFill>
                <a:srgbClr val="FFFFFF"/>
              </a:solidFill>
            </a:endParaRPr>
          </a:p>
        </p:txBody>
      </p:sp>
      <p:sp>
        <p:nvSpPr>
          <p:cNvPr id="285" name="Google Shape;285;p28"/>
          <p:cNvSpPr/>
          <p:nvPr/>
        </p:nvSpPr>
        <p:spPr>
          <a:xfrm>
            <a:off x="5685625" y="1365950"/>
            <a:ext cx="1558800" cy="5412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2021. 6.</a:t>
            </a:r>
            <a:endParaRPr b="1"/>
          </a:p>
        </p:txBody>
      </p:sp>
      <p:sp>
        <p:nvSpPr>
          <p:cNvPr id="286" name="Google Shape;286;p28"/>
          <p:cNvSpPr/>
          <p:nvPr/>
        </p:nvSpPr>
        <p:spPr>
          <a:xfrm>
            <a:off x="7244425" y="1365950"/>
            <a:ext cx="1522200" cy="5412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2021. 6. ~</a:t>
            </a:r>
            <a:endParaRPr b="1"/>
          </a:p>
          <a:p>
            <a:pPr marL="0" lvl="0" indent="0" algn="ctr" rtl="0">
              <a:spcBef>
                <a:spcPts val="0"/>
              </a:spcBef>
              <a:spcAft>
                <a:spcPts val="0"/>
              </a:spcAft>
              <a:buNone/>
            </a:pPr>
            <a:r>
              <a:rPr lang="ko" b="1"/>
              <a:t>2041. 6.</a:t>
            </a:r>
            <a:endParaRPr b="1"/>
          </a:p>
        </p:txBody>
      </p:sp>
      <p:sp>
        <p:nvSpPr>
          <p:cNvPr id="291" name="Google Shape;291;p28"/>
          <p:cNvSpPr/>
          <p:nvPr/>
        </p:nvSpPr>
        <p:spPr>
          <a:xfrm>
            <a:off x="2862225" y="2771975"/>
            <a:ext cx="5904300" cy="1631700"/>
          </a:xfrm>
          <a:prstGeom prst="wedgeRectCallout">
            <a:avLst>
              <a:gd name="adj1" fmla="val -17416"/>
              <a:gd name="adj2" fmla="val -7142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rgbClr val="0B4479"/>
                </a:solidFill>
              </a:rPr>
              <a:t>개발 파트</a:t>
            </a:r>
            <a:endParaRPr b="1">
              <a:solidFill>
                <a:srgbClr val="0B4479"/>
              </a:solidFill>
            </a:endParaRPr>
          </a:p>
          <a:p>
            <a:pPr marL="0" lvl="0" indent="0" algn="l" rtl="0">
              <a:spcBef>
                <a:spcPts val="0"/>
              </a:spcBef>
              <a:spcAft>
                <a:spcPts val="0"/>
              </a:spcAft>
              <a:buNone/>
            </a:pPr>
            <a:r>
              <a:rPr lang="ko"/>
              <a:t>앞서 준비했던 기획/제안을 기반으로 개발을 시작합니다. 이는 1년 동안 이루어지며 다음 과정인 [테스트 &amp; 배포]에서의 테스트 단계와는 별개로 개발 과정 내에서 서브 시스템의 자체 테스트가 정기적으로 이루어집니다.</a:t>
            </a:r>
            <a:endParaRPr/>
          </a:p>
        </p:txBody>
      </p:sp>
      <p:sp>
        <p:nvSpPr>
          <p:cNvPr id="27" name="Google Shape;153;p22">
            <a:extLst>
              <a:ext uri="{FF2B5EF4-FFF2-40B4-BE49-F238E27FC236}">
                <a16:creationId xmlns:a16="http://schemas.microsoft.com/office/drawing/2014/main" id="{0324308A-0A45-D24E-A7EA-40C3726C8D06}"/>
              </a:ext>
            </a:extLst>
          </p:cNvPr>
          <p:cNvSpPr txBox="1">
            <a:spLocks/>
          </p:cNvSpPr>
          <p:nvPr/>
        </p:nvSpPr>
        <p:spPr>
          <a:xfrm>
            <a:off x="137999" y="17214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200"/>
              <a:t>개발 프로세스 및 방법론</a:t>
            </a:r>
            <a:endParaRPr lang="ko-KR" altLang="en-US" sz="1200" dirty="0"/>
          </a:p>
        </p:txBody>
      </p:sp>
      <p:sp>
        <p:nvSpPr>
          <p:cNvPr id="28" name="Google Shape;154;p22">
            <a:extLst>
              <a:ext uri="{FF2B5EF4-FFF2-40B4-BE49-F238E27FC236}">
                <a16:creationId xmlns:a16="http://schemas.microsoft.com/office/drawing/2014/main" id="{5BF0E603-5D95-4F4B-81F0-8C0CD2BA1224}"/>
              </a:ext>
            </a:extLst>
          </p:cNvPr>
          <p:cNvSpPr txBox="1">
            <a:spLocks/>
          </p:cNvSpPr>
          <p:nvPr/>
        </p:nvSpPr>
        <p:spPr>
          <a:xfrm>
            <a:off x="137999" y="21151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요구사항</a:t>
            </a:r>
          </a:p>
        </p:txBody>
      </p:sp>
      <p:sp>
        <p:nvSpPr>
          <p:cNvPr id="29" name="Google Shape;164;p22">
            <a:extLst>
              <a:ext uri="{FF2B5EF4-FFF2-40B4-BE49-F238E27FC236}">
                <a16:creationId xmlns:a16="http://schemas.microsoft.com/office/drawing/2014/main" id="{93731509-82BD-454C-892E-513FC8CDC517}"/>
              </a:ext>
            </a:extLst>
          </p:cNvPr>
          <p:cNvSpPr txBox="1">
            <a:spLocks/>
          </p:cNvSpPr>
          <p:nvPr/>
        </p:nvSpPr>
        <p:spPr>
          <a:xfrm>
            <a:off x="134224" y="25088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프로젝트 관리</a:t>
            </a:r>
          </a:p>
        </p:txBody>
      </p:sp>
      <p:sp>
        <p:nvSpPr>
          <p:cNvPr id="30" name="Google Shape;264;p27">
            <a:extLst>
              <a:ext uri="{FF2B5EF4-FFF2-40B4-BE49-F238E27FC236}">
                <a16:creationId xmlns:a16="http://schemas.microsoft.com/office/drawing/2014/main" id="{E9483D11-1466-8346-8B95-99DB3AF178CA}"/>
              </a:ext>
            </a:extLst>
          </p:cNvPr>
          <p:cNvSpPr/>
          <p:nvPr/>
        </p:nvSpPr>
        <p:spPr>
          <a:xfrm>
            <a:off x="2862225" y="2004575"/>
            <a:ext cx="10791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dirty="0"/>
              <a:t>기획 / 제안</a:t>
            </a:r>
            <a:endParaRPr dirty="0"/>
          </a:p>
        </p:txBody>
      </p:sp>
      <p:sp>
        <p:nvSpPr>
          <p:cNvPr id="31" name="Google Shape;265;p27">
            <a:extLst>
              <a:ext uri="{FF2B5EF4-FFF2-40B4-BE49-F238E27FC236}">
                <a16:creationId xmlns:a16="http://schemas.microsoft.com/office/drawing/2014/main" id="{7F6D7143-F1BE-5643-B74C-3D93E707A7BE}"/>
              </a:ext>
            </a:extLst>
          </p:cNvPr>
          <p:cNvSpPr/>
          <p:nvPr/>
        </p:nvSpPr>
        <p:spPr>
          <a:xfrm>
            <a:off x="4393475" y="2004575"/>
            <a:ext cx="10158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개발</a:t>
            </a:r>
            <a:endParaRPr/>
          </a:p>
        </p:txBody>
      </p:sp>
      <p:sp>
        <p:nvSpPr>
          <p:cNvPr id="32" name="Google Shape;266;p27">
            <a:extLst>
              <a:ext uri="{FF2B5EF4-FFF2-40B4-BE49-F238E27FC236}">
                <a16:creationId xmlns:a16="http://schemas.microsoft.com/office/drawing/2014/main" id="{290EAD56-B513-6240-93EA-8967CA8DCF1A}"/>
              </a:ext>
            </a:extLst>
          </p:cNvPr>
          <p:cNvSpPr/>
          <p:nvPr/>
        </p:nvSpPr>
        <p:spPr>
          <a:xfrm>
            <a:off x="5685625" y="2004575"/>
            <a:ext cx="13755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dirty="0"/>
              <a:t>테스트 &amp; 배포</a:t>
            </a:r>
            <a:endParaRPr dirty="0"/>
          </a:p>
        </p:txBody>
      </p:sp>
      <p:sp>
        <p:nvSpPr>
          <p:cNvPr id="33" name="Google Shape;267;p27">
            <a:extLst>
              <a:ext uri="{FF2B5EF4-FFF2-40B4-BE49-F238E27FC236}">
                <a16:creationId xmlns:a16="http://schemas.microsoft.com/office/drawing/2014/main" id="{7AAD5B3A-32B6-4140-8506-37669DF52422}"/>
              </a:ext>
            </a:extLst>
          </p:cNvPr>
          <p:cNvSpPr/>
          <p:nvPr/>
        </p:nvSpPr>
        <p:spPr>
          <a:xfrm>
            <a:off x="7474500" y="2004575"/>
            <a:ext cx="10473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유지 보수</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9"/>
          <p:cNvSpPr txBox="1">
            <a:spLocks noGrp="1"/>
          </p:cNvSpPr>
          <p:nvPr>
            <p:ph type="title"/>
          </p:nvPr>
        </p:nvSpPr>
        <p:spPr>
          <a:xfrm>
            <a:off x="199425" y="261475"/>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a:t>Part 2.</a:t>
            </a:r>
            <a:endParaRPr/>
          </a:p>
          <a:p>
            <a:pPr marL="0" lvl="0" indent="0" algn="l" rtl="0">
              <a:lnSpc>
                <a:spcPct val="100000"/>
              </a:lnSpc>
              <a:spcBef>
                <a:spcPts val="0"/>
              </a:spcBef>
              <a:spcAft>
                <a:spcPts val="0"/>
              </a:spcAft>
              <a:buClr>
                <a:schemeClr val="lt1"/>
              </a:buClr>
              <a:buSzPts val="3300"/>
              <a:buNone/>
            </a:pPr>
            <a:r>
              <a:rPr lang="ko" sz="2000"/>
              <a:t>중간 발표 </a:t>
            </a:r>
            <a:endParaRPr sz="2000"/>
          </a:p>
          <a:p>
            <a:pPr marL="0" lvl="0" indent="0" algn="l" rtl="0">
              <a:lnSpc>
                <a:spcPct val="100000"/>
              </a:lnSpc>
              <a:spcBef>
                <a:spcPts val="0"/>
              </a:spcBef>
              <a:spcAft>
                <a:spcPts val="0"/>
              </a:spcAft>
              <a:buClr>
                <a:schemeClr val="lt1"/>
              </a:buClr>
              <a:buSzPts val="3300"/>
              <a:buFont typeface="Arial"/>
              <a:buNone/>
            </a:pPr>
            <a:r>
              <a:rPr lang="ko" sz="2000"/>
              <a:t>요약 정리</a:t>
            </a:r>
            <a:endParaRPr sz="2000"/>
          </a:p>
        </p:txBody>
      </p:sp>
      <p:sp>
        <p:nvSpPr>
          <p:cNvPr id="297" name="Google Shape;297;p29"/>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298" name="Google Shape;298;p29"/>
          <p:cNvSpPr/>
          <p:nvPr/>
        </p:nvSpPr>
        <p:spPr>
          <a:xfrm>
            <a:off x="3318845" y="59693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99" name="Google Shape;299;p29"/>
          <p:cNvCxnSpPr/>
          <p:nvPr/>
        </p:nvCxnSpPr>
        <p:spPr>
          <a:xfrm>
            <a:off x="3305175" y="954226"/>
            <a:ext cx="5613900" cy="0"/>
          </a:xfrm>
          <a:prstGeom prst="straightConnector1">
            <a:avLst/>
          </a:prstGeom>
          <a:noFill/>
          <a:ln w="12700" cap="flat" cmpd="sng">
            <a:solidFill>
              <a:srgbClr val="D8D8D8"/>
            </a:solidFill>
            <a:prstDash val="solid"/>
            <a:miter lim="800000"/>
            <a:headEnd type="none" w="sm" len="sm"/>
            <a:tailEnd type="none" w="sm" len="sm"/>
          </a:ln>
        </p:spPr>
      </p:cxnSp>
      <p:sp>
        <p:nvSpPr>
          <p:cNvPr id="302" name="Google Shape;302;p29"/>
          <p:cNvSpPr txBox="1"/>
          <p:nvPr/>
        </p:nvSpPr>
        <p:spPr>
          <a:xfrm>
            <a:off x="3395000" y="533400"/>
            <a:ext cx="3293476" cy="164639"/>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dirty="0">
                <a:solidFill>
                  <a:srgbClr val="0C477F"/>
                </a:solidFill>
              </a:rPr>
              <a:t> 프로젝트 관리 </a:t>
            </a:r>
            <a:r>
              <a:rPr lang="ko" sz="2000" b="1" dirty="0">
                <a:solidFill>
                  <a:srgbClr val="0C477F"/>
                </a:solidFill>
              </a:rPr>
              <a:t>일정 계획</a:t>
            </a:r>
            <a:endParaRPr sz="2000" dirty="0"/>
          </a:p>
        </p:txBody>
      </p:sp>
      <p:sp>
        <p:nvSpPr>
          <p:cNvPr id="304" name="Google Shape;304;p29"/>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11</a:t>
            </a:fld>
            <a:endParaRPr sz="1100">
              <a:solidFill>
                <a:srgbClr val="093A68"/>
              </a:solidFill>
            </a:endParaRPr>
          </a:p>
        </p:txBody>
      </p:sp>
      <p:sp>
        <p:nvSpPr>
          <p:cNvPr id="306" name="Google Shape;306;p29"/>
          <p:cNvSpPr/>
          <p:nvPr/>
        </p:nvSpPr>
        <p:spPr>
          <a:xfrm>
            <a:off x="2862225" y="1365950"/>
            <a:ext cx="1262100" cy="5256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2020. 4. ~</a:t>
            </a:r>
            <a:endParaRPr b="1"/>
          </a:p>
          <a:p>
            <a:pPr marL="0" lvl="0" indent="0" algn="ctr" rtl="0">
              <a:spcBef>
                <a:spcPts val="0"/>
              </a:spcBef>
              <a:spcAft>
                <a:spcPts val="0"/>
              </a:spcAft>
              <a:buNone/>
            </a:pPr>
            <a:r>
              <a:rPr lang="ko" b="1"/>
              <a:t>2020. 6.</a:t>
            </a:r>
            <a:endParaRPr b="1"/>
          </a:p>
        </p:txBody>
      </p:sp>
      <p:sp>
        <p:nvSpPr>
          <p:cNvPr id="307" name="Google Shape;307;p29"/>
          <p:cNvSpPr/>
          <p:nvPr/>
        </p:nvSpPr>
        <p:spPr>
          <a:xfrm>
            <a:off x="4139425" y="1365950"/>
            <a:ext cx="1546200" cy="5412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2020. 6. ~</a:t>
            </a:r>
            <a:endParaRPr b="1"/>
          </a:p>
          <a:p>
            <a:pPr marL="0" lvl="0" indent="0" algn="ctr" rtl="0">
              <a:spcBef>
                <a:spcPts val="0"/>
              </a:spcBef>
              <a:spcAft>
                <a:spcPts val="0"/>
              </a:spcAft>
              <a:buNone/>
            </a:pPr>
            <a:r>
              <a:rPr lang="ko" b="1"/>
              <a:t>2021. 6.</a:t>
            </a:r>
            <a:endParaRPr b="1"/>
          </a:p>
        </p:txBody>
      </p:sp>
      <p:sp>
        <p:nvSpPr>
          <p:cNvPr id="308" name="Google Shape;308;p29"/>
          <p:cNvSpPr/>
          <p:nvPr/>
        </p:nvSpPr>
        <p:spPr>
          <a:xfrm>
            <a:off x="5685625" y="1365950"/>
            <a:ext cx="1558800" cy="541200"/>
          </a:xfrm>
          <a:prstGeom prst="chevron">
            <a:avLst>
              <a:gd name="adj" fmla="val 50000"/>
            </a:avLst>
          </a:prstGeom>
          <a:solidFill>
            <a:srgbClr val="0E528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solidFill>
                  <a:srgbClr val="FFFFFF"/>
                </a:solidFill>
              </a:rPr>
              <a:t>2021. 6.</a:t>
            </a:r>
            <a:endParaRPr b="1">
              <a:solidFill>
                <a:srgbClr val="FFFFFF"/>
              </a:solidFill>
            </a:endParaRPr>
          </a:p>
        </p:txBody>
      </p:sp>
      <p:sp>
        <p:nvSpPr>
          <p:cNvPr id="309" name="Google Shape;309;p29"/>
          <p:cNvSpPr/>
          <p:nvPr/>
        </p:nvSpPr>
        <p:spPr>
          <a:xfrm>
            <a:off x="7244425" y="1365950"/>
            <a:ext cx="1522200" cy="5412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2021. 6. ~</a:t>
            </a:r>
            <a:endParaRPr b="1"/>
          </a:p>
          <a:p>
            <a:pPr marL="0" lvl="0" indent="0" algn="ctr" rtl="0">
              <a:spcBef>
                <a:spcPts val="0"/>
              </a:spcBef>
              <a:spcAft>
                <a:spcPts val="0"/>
              </a:spcAft>
              <a:buNone/>
            </a:pPr>
            <a:r>
              <a:rPr lang="ko" b="1"/>
              <a:t>2041. 6.</a:t>
            </a:r>
            <a:endParaRPr b="1"/>
          </a:p>
        </p:txBody>
      </p:sp>
      <p:sp>
        <p:nvSpPr>
          <p:cNvPr id="314" name="Google Shape;314;p29"/>
          <p:cNvSpPr/>
          <p:nvPr/>
        </p:nvSpPr>
        <p:spPr>
          <a:xfrm>
            <a:off x="2862225" y="2771975"/>
            <a:ext cx="5904300" cy="1631700"/>
          </a:xfrm>
          <a:prstGeom prst="wedgeRectCallout">
            <a:avLst>
              <a:gd name="adj1" fmla="val 9955"/>
              <a:gd name="adj2" fmla="val -74761"/>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rgbClr val="0B4479"/>
                </a:solidFill>
              </a:rPr>
              <a:t>테스트 &amp; 배포</a:t>
            </a:r>
            <a:endParaRPr b="1">
              <a:solidFill>
                <a:srgbClr val="0B4479"/>
              </a:solidFill>
            </a:endParaRPr>
          </a:p>
          <a:p>
            <a:pPr marL="0" lvl="0" indent="0" algn="l" rtl="0">
              <a:spcBef>
                <a:spcPts val="0"/>
              </a:spcBef>
              <a:spcAft>
                <a:spcPts val="0"/>
              </a:spcAft>
              <a:buNone/>
            </a:pPr>
            <a:r>
              <a:rPr lang="ko"/>
              <a:t>1년 동안의 개발 과정 이후 전체 시스템을 테스트하고 배포하는 단계입니다.</a:t>
            </a:r>
            <a:endParaRPr/>
          </a:p>
          <a:p>
            <a:pPr marL="0" lvl="0" indent="0" algn="l" rtl="0">
              <a:spcBef>
                <a:spcPts val="0"/>
              </a:spcBef>
              <a:spcAft>
                <a:spcPts val="0"/>
              </a:spcAft>
              <a:buNone/>
            </a:pPr>
            <a:r>
              <a:rPr lang="ko"/>
              <a:t>이는 2주동안 이루어질 계획입니다. 테스트 도중 오류가 발견되면 수정합니다.</a:t>
            </a:r>
            <a:endParaRPr/>
          </a:p>
        </p:txBody>
      </p:sp>
      <p:sp>
        <p:nvSpPr>
          <p:cNvPr id="27" name="Google Shape;153;p22">
            <a:extLst>
              <a:ext uri="{FF2B5EF4-FFF2-40B4-BE49-F238E27FC236}">
                <a16:creationId xmlns:a16="http://schemas.microsoft.com/office/drawing/2014/main" id="{0548669D-C649-2B4D-9BE4-B72C051837B2}"/>
              </a:ext>
            </a:extLst>
          </p:cNvPr>
          <p:cNvSpPr>
            <a:spLocks noGrp="1"/>
          </p:cNvSpPr>
          <p:nvPr>
            <p:ph type="subTitle" idx="2"/>
          </p:nvPr>
        </p:nvSpPr>
        <p:spPr>
          <a:xfrm>
            <a:off x="137999" y="17214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200" dirty="0"/>
              <a:t>개발 프로세스 및 방법론</a:t>
            </a:r>
            <a:endParaRPr sz="1200" dirty="0"/>
          </a:p>
        </p:txBody>
      </p:sp>
      <p:sp>
        <p:nvSpPr>
          <p:cNvPr id="28" name="Google Shape;154;p22">
            <a:extLst>
              <a:ext uri="{FF2B5EF4-FFF2-40B4-BE49-F238E27FC236}">
                <a16:creationId xmlns:a16="http://schemas.microsoft.com/office/drawing/2014/main" id="{20451F2F-7BD0-0B4D-A4C4-497344E16DDC}"/>
              </a:ext>
            </a:extLst>
          </p:cNvPr>
          <p:cNvSpPr txBox="1">
            <a:spLocks/>
          </p:cNvSpPr>
          <p:nvPr/>
        </p:nvSpPr>
        <p:spPr>
          <a:xfrm>
            <a:off x="137999" y="21151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요구사항</a:t>
            </a:r>
          </a:p>
        </p:txBody>
      </p:sp>
      <p:sp>
        <p:nvSpPr>
          <p:cNvPr id="29" name="Google Shape;164;p22">
            <a:extLst>
              <a:ext uri="{FF2B5EF4-FFF2-40B4-BE49-F238E27FC236}">
                <a16:creationId xmlns:a16="http://schemas.microsoft.com/office/drawing/2014/main" id="{CEEBFFA9-E9CB-3B4D-88F8-5CE643425EFF}"/>
              </a:ext>
            </a:extLst>
          </p:cNvPr>
          <p:cNvSpPr txBox="1">
            <a:spLocks/>
          </p:cNvSpPr>
          <p:nvPr/>
        </p:nvSpPr>
        <p:spPr>
          <a:xfrm>
            <a:off x="134224" y="25088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프로젝트 관리</a:t>
            </a:r>
          </a:p>
        </p:txBody>
      </p:sp>
      <p:sp>
        <p:nvSpPr>
          <p:cNvPr id="30" name="Google Shape;264;p27">
            <a:extLst>
              <a:ext uri="{FF2B5EF4-FFF2-40B4-BE49-F238E27FC236}">
                <a16:creationId xmlns:a16="http://schemas.microsoft.com/office/drawing/2014/main" id="{07AFA7E4-AC6A-7248-BB11-04A87DE95975}"/>
              </a:ext>
            </a:extLst>
          </p:cNvPr>
          <p:cNvSpPr/>
          <p:nvPr/>
        </p:nvSpPr>
        <p:spPr>
          <a:xfrm>
            <a:off x="2862225" y="2004575"/>
            <a:ext cx="10791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dirty="0"/>
              <a:t>기획 / 제안</a:t>
            </a:r>
            <a:endParaRPr dirty="0"/>
          </a:p>
        </p:txBody>
      </p:sp>
      <p:sp>
        <p:nvSpPr>
          <p:cNvPr id="31" name="Google Shape;265;p27">
            <a:extLst>
              <a:ext uri="{FF2B5EF4-FFF2-40B4-BE49-F238E27FC236}">
                <a16:creationId xmlns:a16="http://schemas.microsoft.com/office/drawing/2014/main" id="{A17F8507-3232-D742-AD41-277A8872A9AA}"/>
              </a:ext>
            </a:extLst>
          </p:cNvPr>
          <p:cNvSpPr/>
          <p:nvPr/>
        </p:nvSpPr>
        <p:spPr>
          <a:xfrm>
            <a:off x="4393475" y="2004575"/>
            <a:ext cx="10158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개발</a:t>
            </a:r>
            <a:endParaRPr/>
          </a:p>
        </p:txBody>
      </p:sp>
      <p:sp>
        <p:nvSpPr>
          <p:cNvPr id="32" name="Google Shape;266;p27">
            <a:extLst>
              <a:ext uri="{FF2B5EF4-FFF2-40B4-BE49-F238E27FC236}">
                <a16:creationId xmlns:a16="http://schemas.microsoft.com/office/drawing/2014/main" id="{7130233D-422D-A942-9676-4300CFF4A4AF}"/>
              </a:ext>
            </a:extLst>
          </p:cNvPr>
          <p:cNvSpPr/>
          <p:nvPr/>
        </p:nvSpPr>
        <p:spPr>
          <a:xfrm>
            <a:off x="5685625" y="2004575"/>
            <a:ext cx="13755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dirty="0"/>
              <a:t>테스트 &amp; 배포</a:t>
            </a:r>
            <a:endParaRPr dirty="0"/>
          </a:p>
        </p:txBody>
      </p:sp>
      <p:sp>
        <p:nvSpPr>
          <p:cNvPr id="33" name="Google Shape;267;p27">
            <a:extLst>
              <a:ext uri="{FF2B5EF4-FFF2-40B4-BE49-F238E27FC236}">
                <a16:creationId xmlns:a16="http://schemas.microsoft.com/office/drawing/2014/main" id="{A1E1D593-39DC-DE45-B0BA-90366F8D0FED}"/>
              </a:ext>
            </a:extLst>
          </p:cNvPr>
          <p:cNvSpPr/>
          <p:nvPr/>
        </p:nvSpPr>
        <p:spPr>
          <a:xfrm>
            <a:off x="7474500" y="2004575"/>
            <a:ext cx="10473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유지 보수</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0"/>
          <p:cNvSpPr txBox="1">
            <a:spLocks noGrp="1"/>
          </p:cNvSpPr>
          <p:nvPr>
            <p:ph type="title"/>
          </p:nvPr>
        </p:nvSpPr>
        <p:spPr>
          <a:xfrm>
            <a:off x="199425" y="261475"/>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a:t>Part 2.</a:t>
            </a:r>
            <a:endParaRPr/>
          </a:p>
          <a:p>
            <a:pPr marL="0" lvl="0" indent="0" algn="l" rtl="0">
              <a:lnSpc>
                <a:spcPct val="100000"/>
              </a:lnSpc>
              <a:spcBef>
                <a:spcPts val="0"/>
              </a:spcBef>
              <a:spcAft>
                <a:spcPts val="0"/>
              </a:spcAft>
              <a:buClr>
                <a:schemeClr val="lt1"/>
              </a:buClr>
              <a:buSzPts val="3300"/>
              <a:buNone/>
            </a:pPr>
            <a:r>
              <a:rPr lang="ko" sz="2000"/>
              <a:t>중간 발표 </a:t>
            </a:r>
            <a:endParaRPr sz="2000"/>
          </a:p>
          <a:p>
            <a:pPr marL="0" lvl="0" indent="0" algn="l" rtl="0">
              <a:lnSpc>
                <a:spcPct val="100000"/>
              </a:lnSpc>
              <a:spcBef>
                <a:spcPts val="0"/>
              </a:spcBef>
              <a:spcAft>
                <a:spcPts val="0"/>
              </a:spcAft>
              <a:buClr>
                <a:schemeClr val="lt1"/>
              </a:buClr>
              <a:buSzPts val="3300"/>
              <a:buFont typeface="Arial"/>
              <a:buNone/>
            </a:pPr>
            <a:r>
              <a:rPr lang="ko" sz="2000"/>
              <a:t>요약 정리</a:t>
            </a:r>
            <a:endParaRPr sz="2000"/>
          </a:p>
        </p:txBody>
      </p:sp>
      <p:sp>
        <p:nvSpPr>
          <p:cNvPr id="320" name="Google Shape;320;p30"/>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321" name="Google Shape;321;p30"/>
          <p:cNvSpPr/>
          <p:nvPr/>
        </p:nvSpPr>
        <p:spPr>
          <a:xfrm>
            <a:off x="3318845" y="59693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22" name="Google Shape;322;p30"/>
          <p:cNvCxnSpPr/>
          <p:nvPr/>
        </p:nvCxnSpPr>
        <p:spPr>
          <a:xfrm>
            <a:off x="3305175" y="954226"/>
            <a:ext cx="5613900" cy="0"/>
          </a:xfrm>
          <a:prstGeom prst="straightConnector1">
            <a:avLst/>
          </a:prstGeom>
          <a:noFill/>
          <a:ln w="12700" cap="flat" cmpd="sng">
            <a:solidFill>
              <a:srgbClr val="D8D8D8"/>
            </a:solidFill>
            <a:prstDash val="solid"/>
            <a:miter lim="800000"/>
            <a:headEnd type="none" w="sm" len="sm"/>
            <a:tailEnd type="none" w="sm" len="sm"/>
          </a:ln>
        </p:spPr>
      </p:cxnSp>
      <p:sp>
        <p:nvSpPr>
          <p:cNvPr id="325" name="Google Shape;325;p30"/>
          <p:cNvSpPr txBox="1"/>
          <p:nvPr/>
        </p:nvSpPr>
        <p:spPr>
          <a:xfrm>
            <a:off x="3395000" y="533400"/>
            <a:ext cx="3272928" cy="164639"/>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dirty="0">
                <a:solidFill>
                  <a:srgbClr val="0C477F"/>
                </a:solidFill>
              </a:rPr>
              <a:t> 프로젝트 관리 </a:t>
            </a:r>
            <a:r>
              <a:rPr lang="ko" sz="2000" b="1" dirty="0">
                <a:solidFill>
                  <a:srgbClr val="0C477F"/>
                </a:solidFill>
              </a:rPr>
              <a:t>일정 계획</a:t>
            </a:r>
            <a:endParaRPr sz="2000" dirty="0"/>
          </a:p>
        </p:txBody>
      </p:sp>
      <p:sp>
        <p:nvSpPr>
          <p:cNvPr id="327" name="Google Shape;327;p30"/>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12</a:t>
            </a:fld>
            <a:endParaRPr sz="1100">
              <a:solidFill>
                <a:srgbClr val="093A68"/>
              </a:solidFill>
            </a:endParaRPr>
          </a:p>
        </p:txBody>
      </p:sp>
      <p:sp>
        <p:nvSpPr>
          <p:cNvPr id="329" name="Google Shape;329;p30"/>
          <p:cNvSpPr/>
          <p:nvPr/>
        </p:nvSpPr>
        <p:spPr>
          <a:xfrm>
            <a:off x="2862225" y="1365950"/>
            <a:ext cx="1262100" cy="5256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2020. 4. ~</a:t>
            </a:r>
            <a:endParaRPr b="1"/>
          </a:p>
          <a:p>
            <a:pPr marL="0" lvl="0" indent="0" algn="ctr" rtl="0">
              <a:spcBef>
                <a:spcPts val="0"/>
              </a:spcBef>
              <a:spcAft>
                <a:spcPts val="0"/>
              </a:spcAft>
              <a:buNone/>
            </a:pPr>
            <a:r>
              <a:rPr lang="ko" b="1"/>
              <a:t>2020. 6.</a:t>
            </a:r>
            <a:endParaRPr b="1"/>
          </a:p>
        </p:txBody>
      </p:sp>
      <p:sp>
        <p:nvSpPr>
          <p:cNvPr id="330" name="Google Shape;330;p30"/>
          <p:cNvSpPr/>
          <p:nvPr/>
        </p:nvSpPr>
        <p:spPr>
          <a:xfrm>
            <a:off x="4139425" y="1365950"/>
            <a:ext cx="1546200" cy="5412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2020. 6. ~</a:t>
            </a:r>
            <a:endParaRPr b="1"/>
          </a:p>
          <a:p>
            <a:pPr marL="0" lvl="0" indent="0" algn="ctr" rtl="0">
              <a:spcBef>
                <a:spcPts val="0"/>
              </a:spcBef>
              <a:spcAft>
                <a:spcPts val="0"/>
              </a:spcAft>
              <a:buNone/>
            </a:pPr>
            <a:r>
              <a:rPr lang="ko" b="1"/>
              <a:t>2021. 6.</a:t>
            </a:r>
            <a:endParaRPr b="1"/>
          </a:p>
        </p:txBody>
      </p:sp>
      <p:sp>
        <p:nvSpPr>
          <p:cNvPr id="331" name="Google Shape;331;p30"/>
          <p:cNvSpPr/>
          <p:nvPr/>
        </p:nvSpPr>
        <p:spPr>
          <a:xfrm>
            <a:off x="5685625" y="1365950"/>
            <a:ext cx="1558800" cy="5412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2021. 6.</a:t>
            </a:r>
            <a:endParaRPr b="1"/>
          </a:p>
        </p:txBody>
      </p:sp>
      <p:sp>
        <p:nvSpPr>
          <p:cNvPr id="332" name="Google Shape;332;p30"/>
          <p:cNvSpPr/>
          <p:nvPr/>
        </p:nvSpPr>
        <p:spPr>
          <a:xfrm>
            <a:off x="7244425" y="1365950"/>
            <a:ext cx="1522200" cy="541200"/>
          </a:xfrm>
          <a:prstGeom prst="chevron">
            <a:avLst>
              <a:gd name="adj" fmla="val 50000"/>
            </a:avLst>
          </a:prstGeom>
          <a:solidFill>
            <a:srgbClr val="0E528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solidFill>
                  <a:srgbClr val="FFFFFF"/>
                </a:solidFill>
              </a:rPr>
              <a:t>2021. 6. ~</a:t>
            </a:r>
            <a:endParaRPr b="1">
              <a:solidFill>
                <a:srgbClr val="FFFFFF"/>
              </a:solidFill>
            </a:endParaRPr>
          </a:p>
          <a:p>
            <a:pPr marL="0" lvl="0" indent="0" algn="ctr" rtl="0">
              <a:spcBef>
                <a:spcPts val="0"/>
              </a:spcBef>
              <a:spcAft>
                <a:spcPts val="0"/>
              </a:spcAft>
              <a:buNone/>
            </a:pPr>
            <a:r>
              <a:rPr lang="ko" b="1">
                <a:solidFill>
                  <a:srgbClr val="FFFFFF"/>
                </a:solidFill>
              </a:rPr>
              <a:t>2041. 6.</a:t>
            </a:r>
            <a:endParaRPr b="1">
              <a:solidFill>
                <a:srgbClr val="FFFFFF"/>
              </a:solidFill>
            </a:endParaRPr>
          </a:p>
        </p:txBody>
      </p:sp>
      <p:sp>
        <p:nvSpPr>
          <p:cNvPr id="337" name="Google Shape;337;p30"/>
          <p:cNvSpPr/>
          <p:nvPr/>
        </p:nvSpPr>
        <p:spPr>
          <a:xfrm>
            <a:off x="2862225" y="2771975"/>
            <a:ext cx="5904300" cy="1631700"/>
          </a:xfrm>
          <a:prstGeom prst="wedgeRectCallout">
            <a:avLst>
              <a:gd name="adj1" fmla="val 35879"/>
              <a:gd name="adj2" fmla="val -71904"/>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rgbClr val="0B4479"/>
                </a:solidFill>
              </a:rPr>
              <a:t>유지보수</a:t>
            </a:r>
            <a:endParaRPr b="1">
              <a:solidFill>
                <a:srgbClr val="0B4479"/>
              </a:solidFill>
            </a:endParaRPr>
          </a:p>
          <a:p>
            <a:pPr marL="0" lvl="0" indent="0" algn="l" rtl="0">
              <a:spcBef>
                <a:spcPts val="0"/>
              </a:spcBef>
              <a:spcAft>
                <a:spcPts val="0"/>
              </a:spcAft>
              <a:buNone/>
            </a:pPr>
            <a:r>
              <a:rPr lang="ko"/>
              <a:t>20년 동안 유지보수를 보장합니다. 작업을 진행하는 대표적인 원인에는 시스템 오류 발견 &amp; 플랫폼 변경, 버전 변경으로 인한 호환 문제 &amp; 정기 점검이 있습니다.</a:t>
            </a:r>
            <a:endParaRPr/>
          </a:p>
        </p:txBody>
      </p:sp>
      <p:sp>
        <p:nvSpPr>
          <p:cNvPr id="27" name="Google Shape;153;p22">
            <a:extLst>
              <a:ext uri="{FF2B5EF4-FFF2-40B4-BE49-F238E27FC236}">
                <a16:creationId xmlns:a16="http://schemas.microsoft.com/office/drawing/2014/main" id="{BCA4A6DC-B6B3-B34B-BDBB-62ACA1383031}"/>
              </a:ext>
            </a:extLst>
          </p:cNvPr>
          <p:cNvSpPr>
            <a:spLocks noGrp="1"/>
          </p:cNvSpPr>
          <p:nvPr>
            <p:ph type="subTitle" idx="2"/>
          </p:nvPr>
        </p:nvSpPr>
        <p:spPr>
          <a:xfrm>
            <a:off x="137999" y="17214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200" dirty="0"/>
              <a:t>개발 프로세스 및 방법론</a:t>
            </a:r>
            <a:endParaRPr sz="1200" dirty="0"/>
          </a:p>
        </p:txBody>
      </p:sp>
      <p:sp>
        <p:nvSpPr>
          <p:cNvPr id="28" name="Google Shape;154;p22">
            <a:extLst>
              <a:ext uri="{FF2B5EF4-FFF2-40B4-BE49-F238E27FC236}">
                <a16:creationId xmlns:a16="http://schemas.microsoft.com/office/drawing/2014/main" id="{36814C49-5E90-4348-8A09-EB9427E742E1}"/>
              </a:ext>
            </a:extLst>
          </p:cNvPr>
          <p:cNvSpPr txBox="1">
            <a:spLocks/>
          </p:cNvSpPr>
          <p:nvPr/>
        </p:nvSpPr>
        <p:spPr>
          <a:xfrm>
            <a:off x="137999" y="21151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요구사항</a:t>
            </a:r>
          </a:p>
        </p:txBody>
      </p:sp>
      <p:sp>
        <p:nvSpPr>
          <p:cNvPr id="29" name="Google Shape;164;p22">
            <a:extLst>
              <a:ext uri="{FF2B5EF4-FFF2-40B4-BE49-F238E27FC236}">
                <a16:creationId xmlns:a16="http://schemas.microsoft.com/office/drawing/2014/main" id="{C5FB3991-1573-3F42-800D-2C0B9C39B2CB}"/>
              </a:ext>
            </a:extLst>
          </p:cNvPr>
          <p:cNvSpPr txBox="1">
            <a:spLocks/>
          </p:cNvSpPr>
          <p:nvPr/>
        </p:nvSpPr>
        <p:spPr>
          <a:xfrm>
            <a:off x="134224" y="25088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프로젝트 관리</a:t>
            </a:r>
          </a:p>
        </p:txBody>
      </p:sp>
      <p:sp>
        <p:nvSpPr>
          <p:cNvPr id="30" name="Google Shape;264;p27">
            <a:extLst>
              <a:ext uri="{FF2B5EF4-FFF2-40B4-BE49-F238E27FC236}">
                <a16:creationId xmlns:a16="http://schemas.microsoft.com/office/drawing/2014/main" id="{99BC4122-E21E-F247-8447-FBE8694E0777}"/>
              </a:ext>
            </a:extLst>
          </p:cNvPr>
          <p:cNvSpPr/>
          <p:nvPr/>
        </p:nvSpPr>
        <p:spPr>
          <a:xfrm>
            <a:off x="2862225" y="2004575"/>
            <a:ext cx="10791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dirty="0"/>
              <a:t>기획 / 제안</a:t>
            </a:r>
            <a:endParaRPr dirty="0"/>
          </a:p>
        </p:txBody>
      </p:sp>
      <p:sp>
        <p:nvSpPr>
          <p:cNvPr id="31" name="Google Shape;265;p27">
            <a:extLst>
              <a:ext uri="{FF2B5EF4-FFF2-40B4-BE49-F238E27FC236}">
                <a16:creationId xmlns:a16="http://schemas.microsoft.com/office/drawing/2014/main" id="{8A320A5E-BB42-0E49-A2D7-6B686FC38BFA}"/>
              </a:ext>
            </a:extLst>
          </p:cNvPr>
          <p:cNvSpPr/>
          <p:nvPr/>
        </p:nvSpPr>
        <p:spPr>
          <a:xfrm>
            <a:off x="4393475" y="2004575"/>
            <a:ext cx="10158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개발</a:t>
            </a:r>
            <a:endParaRPr/>
          </a:p>
        </p:txBody>
      </p:sp>
      <p:sp>
        <p:nvSpPr>
          <p:cNvPr id="32" name="Google Shape;266;p27">
            <a:extLst>
              <a:ext uri="{FF2B5EF4-FFF2-40B4-BE49-F238E27FC236}">
                <a16:creationId xmlns:a16="http://schemas.microsoft.com/office/drawing/2014/main" id="{2F15C54A-4640-1442-BB3A-C7D27CFD3DD7}"/>
              </a:ext>
            </a:extLst>
          </p:cNvPr>
          <p:cNvSpPr/>
          <p:nvPr/>
        </p:nvSpPr>
        <p:spPr>
          <a:xfrm>
            <a:off x="5685625" y="2004575"/>
            <a:ext cx="13755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dirty="0"/>
              <a:t>테스트 &amp; 배포</a:t>
            </a:r>
            <a:endParaRPr dirty="0"/>
          </a:p>
        </p:txBody>
      </p:sp>
      <p:sp>
        <p:nvSpPr>
          <p:cNvPr id="33" name="Google Shape;267;p27">
            <a:extLst>
              <a:ext uri="{FF2B5EF4-FFF2-40B4-BE49-F238E27FC236}">
                <a16:creationId xmlns:a16="http://schemas.microsoft.com/office/drawing/2014/main" id="{E524C66E-AFB6-5744-BF81-B53FE1E6B256}"/>
              </a:ext>
            </a:extLst>
          </p:cNvPr>
          <p:cNvSpPr/>
          <p:nvPr/>
        </p:nvSpPr>
        <p:spPr>
          <a:xfrm>
            <a:off x="7474500" y="2004575"/>
            <a:ext cx="10473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유지 보수</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1"/>
          <p:cNvSpPr txBox="1">
            <a:spLocks noGrp="1"/>
          </p:cNvSpPr>
          <p:nvPr>
            <p:ph type="title"/>
          </p:nvPr>
        </p:nvSpPr>
        <p:spPr>
          <a:xfrm>
            <a:off x="199425" y="261475"/>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a:t>Part 2.</a:t>
            </a:r>
            <a:endParaRPr/>
          </a:p>
          <a:p>
            <a:pPr marL="0" lvl="0" indent="0" algn="l" rtl="0">
              <a:lnSpc>
                <a:spcPct val="100000"/>
              </a:lnSpc>
              <a:spcBef>
                <a:spcPts val="0"/>
              </a:spcBef>
              <a:spcAft>
                <a:spcPts val="0"/>
              </a:spcAft>
              <a:buClr>
                <a:schemeClr val="lt1"/>
              </a:buClr>
              <a:buSzPts val="3300"/>
              <a:buNone/>
            </a:pPr>
            <a:r>
              <a:rPr lang="ko" sz="2000"/>
              <a:t>중간 발표 </a:t>
            </a:r>
            <a:endParaRPr sz="2000"/>
          </a:p>
          <a:p>
            <a:pPr marL="0" lvl="0" indent="0" algn="l" rtl="0">
              <a:lnSpc>
                <a:spcPct val="100000"/>
              </a:lnSpc>
              <a:spcBef>
                <a:spcPts val="0"/>
              </a:spcBef>
              <a:spcAft>
                <a:spcPts val="0"/>
              </a:spcAft>
              <a:buClr>
                <a:schemeClr val="lt1"/>
              </a:buClr>
              <a:buSzPts val="3300"/>
              <a:buFont typeface="Arial"/>
              <a:buNone/>
            </a:pPr>
            <a:r>
              <a:rPr lang="ko" sz="2000"/>
              <a:t>요약 정리</a:t>
            </a:r>
            <a:endParaRPr sz="2000"/>
          </a:p>
        </p:txBody>
      </p:sp>
      <p:sp>
        <p:nvSpPr>
          <p:cNvPr id="343" name="Google Shape;343;p31"/>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344" name="Google Shape;344;p31"/>
          <p:cNvSpPr/>
          <p:nvPr/>
        </p:nvSpPr>
        <p:spPr>
          <a:xfrm>
            <a:off x="3318845" y="59693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45" name="Google Shape;345;p31"/>
          <p:cNvCxnSpPr/>
          <p:nvPr/>
        </p:nvCxnSpPr>
        <p:spPr>
          <a:xfrm>
            <a:off x="3305175" y="954226"/>
            <a:ext cx="5613900" cy="0"/>
          </a:xfrm>
          <a:prstGeom prst="straightConnector1">
            <a:avLst/>
          </a:prstGeom>
          <a:noFill/>
          <a:ln w="12700" cap="flat" cmpd="sng">
            <a:solidFill>
              <a:srgbClr val="D8D8D8"/>
            </a:solidFill>
            <a:prstDash val="solid"/>
            <a:miter lim="800000"/>
            <a:headEnd type="none" w="sm" len="sm"/>
            <a:tailEnd type="none" w="sm" len="sm"/>
          </a:ln>
        </p:spPr>
      </p:cxnSp>
      <p:sp>
        <p:nvSpPr>
          <p:cNvPr id="348" name="Google Shape;348;p31"/>
          <p:cNvSpPr txBox="1"/>
          <p:nvPr/>
        </p:nvSpPr>
        <p:spPr>
          <a:xfrm>
            <a:off x="3395000" y="533400"/>
            <a:ext cx="3498960" cy="178078"/>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dirty="0">
                <a:solidFill>
                  <a:srgbClr val="0C477F"/>
                </a:solidFill>
              </a:rPr>
              <a:t> 프로젝트 관리 </a:t>
            </a:r>
            <a:r>
              <a:rPr lang="ko" sz="2000" b="1" dirty="0">
                <a:solidFill>
                  <a:srgbClr val="0C477F"/>
                </a:solidFill>
              </a:rPr>
              <a:t>비용 계획</a:t>
            </a:r>
            <a:endParaRPr sz="2000" dirty="0"/>
          </a:p>
        </p:txBody>
      </p:sp>
      <p:sp>
        <p:nvSpPr>
          <p:cNvPr id="350" name="Google Shape;350;p31"/>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13</a:t>
            </a:fld>
            <a:endParaRPr sz="1100">
              <a:solidFill>
                <a:srgbClr val="093A68"/>
              </a:solidFill>
            </a:endParaRPr>
          </a:p>
        </p:txBody>
      </p:sp>
      <p:pic>
        <p:nvPicPr>
          <p:cNvPr id="351" name="Google Shape;351;p31"/>
          <p:cNvPicPr preferRelativeResize="0"/>
          <p:nvPr/>
        </p:nvPicPr>
        <p:blipFill rotWithShape="1">
          <a:blip r:embed="rId3">
            <a:alphaModFix/>
          </a:blip>
          <a:srcRect l="2479" t="2775" r="2508" b="3142"/>
          <a:stretch/>
        </p:blipFill>
        <p:spPr>
          <a:xfrm>
            <a:off x="3521525" y="1196975"/>
            <a:ext cx="3894476" cy="3530200"/>
          </a:xfrm>
          <a:prstGeom prst="rect">
            <a:avLst/>
          </a:prstGeom>
          <a:noFill/>
          <a:ln w="19050" cap="flat" cmpd="sng">
            <a:solidFill>
              <a:srgbClr val="44546A"/>
            </a:solidFill>
            <a:prstDash val="solid"/>
            <a:round/>
            <a:headEnd type="none" w="sm" len="sm"/>
            <a:tailEnd type="none" w="sm" len="sm"/>
          </a:ln>
        </p:spPr>
      </p:pic>
      <p:sp>
        <p:nvSpPr>
          <p:cNvPr id="18" name="Google Shape;153;p22">
            <a:extLst>
              <a:ext uri="{FF2B5EF4-FFF2-40B4-BE49-F238E27FC236}">
                <a16:creationId xmlns:a16="http://schemas.microsoft.com/office/drawing/2014/main" id="{3DDE926C-2418-EC4C-A99A-17F8D964B144}"/>
              </a:ext>
            </a:extLst>
          </p:cNvPr>
          <p:cNvSpPr>
            <a:spLocks noGrp="1"/>
          </p:cNvSpPr>
          <p:nvPr>
            <p:ph type="subTitle" idx="2"/>
          </p:nvPr>
        </p:nvSpPr>
        <p:spPr>
          <a:xfrm>
            <a:off x="137999" y="17214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200" dirty="0"/>
              <a:t>개발 프로세스 및 방법론</a:t>
            </a:r>
            <a:endParaRPr sz="1200" dirty="0"/>
          </a:p>
        </p:txBody>
      </p:sp>
      <p:sp>
        <p:nvSpPr>
          <p:cNvPr id="19" name="Google Shape;154;p22">
            <a:extLst>
              <a:ext uri="{FF2B5EF4-FFF2-40B4-BE49-F238E27FC236}">
                <a16:creationId xmlns:a16="http://schemas.microsoft.com/office/drawing/2014/main" id="{0461709A-0D71-C842-B40D-3E1C00580152}"/>
              </a:ext>
            </a:extLst>
          </p:cNvPr>
          <p:cNvSpPr txBox="1">
            <a:spLocks/>
          </p:cNvSpPr>
          <p:nvPr/>
        </p:nvSpPr>
        <p:spPr>
          <a:xfrm>
            <a:off x="137999" y="21151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요구사항</a:t>
            </a:r>
          </a:p>
        </p:txBody>
      </p:sp>
      <p:sp>
        <p:nvSpPr>
          <p:cNvPr id="20" name="Google Shape;164;p22">
            <a:extLst>
              <a:ext uri="{FF2B5EF4-FFF2-40B4-BE49-F238E27FC236}">
                <a16:creationId xmlns:a16="http://schemas.microsoft.com/office/drawing/2014/main" id="{949DEBBF-20FF-DF48-B542-2ABF6B0263A7}"/>
              </a:ext>
            </a:extLst>
          </p:cNvPr>
          <p:cNvSpPr txBox="1">
            <a:spLocks/>
          </p:cNvSpPr>
          <p:nvPr/>
        </p:nvSpPr>
        <p:spPr>
          <a:xfrm>
            <a:off x="134224" y="25088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프로젝트 관리</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2"/>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357" name="Google Shape;357;p32"/>
          <p:cNvSpPr/>
          <p:nvPr/>
        </p:nvSpPr>
        <p:spPr>
          <a:xfrm>
            <a:off x="3318845" y="59693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58" name="Google Shape;358;p32"/>
          <p:cNvCxnSpPr/>
          <p:nvPr/>
        </p:nvCxnSpPr>
        <p:spPr>
          <a:xfrm>
            <a:off x="3305175" y="954226"/>
            <a:ext cx="5613900" cy="0"/>
          </a:xfrm>
          <a:prstGeom prst="straightConnector1">
            <a:avLst/>
          </a:prstGeom>
          <a:noFill/>
          <a:ln w="12700" cap="flat" cmpd="sng">
            <a:solidFill>
              <a:srgbClr val="D8D8D8"/>
            </a:solidFill>
            <a:prstDash val="solid"/>
            <a:miter lim="800000"/>
            <a:headEnd type="none" w="sm" len="sm"/>
            <a:tailEnd type="none" w="sm" len="sm"/>
          </a:ln>
        </p:spPr>
      </p:cxnSp>
      <p:sp>
        <p:nvSpPr>
          <p:cNvPr id="359" name="Google Shape;359;p32"/>
          <p:cNvSpPr txBox="1"/>
          <p:nvPr/>
        </p:nvSpPr>
        <p:spPr>
          <a:xfrm>
            <a:off x="3395000" y="496075"/>
            <a:ext cx="3139364" cy="256325"/>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dirty="0">
                <a:solidFill>
                  <a:srgbClr val="0C477F"/>
                </a:solidFill>
              </a:rPr>
              <a:t> 분석 / 설계 모델 소개</a:t>
            </a:r>
            <a:endParaRPr sz="1100" dirty="0"/>
          </a:p>
        </p:txBody>
      </p:sp>
      <p:grpSp>
        <p:nvGrpSpPr>
          <p:cNvPr id="360" name="Google Shape;360;p32"/>
          <p:cNvGrpSpPr/>
          <p:nvPr/>
        </p:nvGrpSpPr>
        <p:grpSpPr>
          <a:xfrm>
            <a:off x="2903525" y="1073900"/>
            <a:ext cx="5934200" cy="3729950"/>
            <a:chOff x="2827325" y="1150100"/>
            <a:chExt cx="5934200" cy="3729950"/>
          </a:xfrm>
        </p:grpSpPr>
        <p:sp>
          <p:nvSpPr>
            <p:cNvPr id="361" name="Google Shape;361;p32"/>
            <p:cNvSpPr/>
            <p:nvPr/>
          </p:nvSpPr>
          <p:spPr>
            <a:xfrm>
              <a:off x="2827325" y="1293850"/>
              <a:ext cx="5862300" cy="3586200"/>
            </a:xfrm>
            <a:prstGeom prst="rect">
              <a:avLst/>
            </a:prstGeom>
            <a:noFill/>
            <a:ln w="2857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2988799" y="1150100"/>
              <a:ext cx="2739899" cy="311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dirty="0"/>
                <a:t>[요구사항 명세서] / User Story</a:t>
              </a:r>
              <a:endParaRPr b="1" dirty="0"/>
            </a:p>
          </p:txBody>
        </p:sp>
        <p:sp>
          <p:nvSpPr>
            <p:cNvPr id="363" name="Google Shape;363;p32"/>
            <p:cNvSpPr/>
            <p:nvPr/>
          </p:nvSpPr>
          <p:spPr>
            <a:xfrm>
              <a:off x="2923175" y="1657375"/>
              <a:ext cx="5662500" cy="3003600"/>
            </a:xfrm>
            <a:prstGeom prst="rect">
              <a:avLst/>
            </a:prstGeom>
            <a:noFill/>
            <a:ln w="2857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3212425" y="1515350"/>
              <a:ext cx="2814224" cy="311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dirty="0"/>
                <a:t>[시나리오] / Use Case Scenario</a:t>
              </a:r>
              <a:endParaRPr b="1" dirty="0"/>
            </a:p>
          </p:txBody>
        </p:sp>
        <p:grpSp>
          <p:nvGrpSpPr>
            <p:cNvPr id="365" name="Google Shape;365;p32"/>
            <p:cNvGrpSpPr/>
            <p:nvPr/>
          </p:nvGrpSpPr>
          <p:grpSpPr>
            <a:xfrm>
              <a:off x="3155100" y="1995200"/>
              <a:ext cx="1309800" cy="2532475"/>
              <a:chOff x="3917100" y="1995200"/>
              <a:chExt cx="1309800" cy="2532475"/>
            </a:xfrm>
          </p:grpSpPr>
          <p:sp>
            <p:nvSpPr>
              <p:cNvPr id="366" name="Google Shape;366;p32"/>
              <p:cNvSpPr/>
              <p:nvPr/>
            </p:nvSpPr>
            <p:spPr>
              <a:xfrm>
                <a:off x="3917100" y="2306600"/>
                <a:ext cx="1309800" cy="1278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1300" b="1"/>
                  <a:t>UseCase Diagram</a:t>
                </a:r>
                <a:endParaRPr sz="1300" b="1"/>
              </a:p>
            </p:txBody>
          </p:sp>
          <p:sp>
            <p:nvSpPr>
              <p:cNvPr id="367" name="Google Shape;367;p32"/>
              <p:cNvSpPr/>
              <p:nvPr/>
            </p:nvSpPr>
            <p:spPr>
              <a:xfrm>
                <a:off x="3917100" y="1995200"/>
                <a:ext cx="1309800" cy="311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[Interface]</a:t>
                </a:r>
                <a:endParaRPr b="1"/>
              </a:p>
            </p:txBody>
          </p:sp>
          <p:sp>
            <p:nvSpPr>
              <p:cNvPr id="368" name="Google Shape;368;p32"/>
              <p:cNvSpPr/>
              <p:nvPr/>
            </p:nvSpPr>
            <p:spPr>
              <a:xfrm>
                <a:off x="3917100" y="3249675"/>
                <a:ext cx="1309800" cy="1278000"/>
              </a:xfrm>
              <a:prstGeom prst="ellipse">
                <a:avLst/>
              </a:prstGeom>
              <a:solidFill>
                <a:srgbClr val="FDF6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MockUp</a:t>
                </a:r>
                <a:endParaRPr b="1"/>
              </a:p>
            </p:txBody>
          </p:sp>
        </p:grpSp>
        <p:grpSp>
          <p:nvGrpSpPr>
            <p:cNvPr id="369" name="Google Shape;369;p32"/>
            <p:cNvGrpSpPr/>
            <p:nvPr/>
          </p:nvGrpSpPr>
          <p:grpSpPr>
            <a:xfrm>
              <a:off x="4472900" y="1995200"/>
              <a:ext cx="1357800" cy="2532475"/>
              <a:chOff x="3893000" y="1995200"/>
              <a:chExt cx="1357800" cy="2532475"/>
            </a:xfrm>
          </p:grpSpPr>
          <p:sp>
            <p:nvSpPr>
              <p:cNvPr id="370" name="Google Shape;370;p32"/>
              <p:cNvSpPr/>
              <p:nvPr/>
            </p:nvSpPr>
            <p:spPr>
              <a:xfrm>
                <a:off x="3917100" y="2306600"/>
                <a:ext cx="1309800" cy="1278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1300" b="1"/>
                  <a:t>CRC</a:t>
                </a:r>
                <a:endParaRPr sz="1300" b="1"/>
              </a:p>
              <a:p>
                <a:pPr marL="0" lvl="0" indent="0" algn="ctr" rtl="0">
                  <a:spcBef>
                    <a:spcPts val="0"/>
                  </a:spcBef>
                  <a:spcAft>
                    <a:spcPts val="0"/>
                  </a:spcAft>
                  <a:buNone/>
                </a:pPr>
                <a:r>
                  <a:rPr lang="ko" sz="1300" b="1"/>
                  <a:t>Model</a:t>
                </a:r>
                <a:endParaRPr sz="1300" b="1"/>
              </a:p>
            </p:txBody>
          </p:sp>
          <p:sp>
            <p:nvSpPr>
              <p:cNvPr id="371" name="Google Shape;371;p32"/>
              <p:cNvSpPr/>
              <p:nvPr/>
            </p:nvSpPr>
            <p:spPr>
              <a:xfrm>
                <a:off x="3893000" y="1995200"/>
                <a:ext cx="1357800" cy="311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[Architecture]</a:t>
                </a:r>
                <a:endParaRPr b="1"/>
              </a:p>
            </p:txBody>
          </p:sp>
          <p:sp>
            <p:nvSpPr>
              <p:cNvPr id="372" name="Google Shape;372;p32"/>
              <p:cNvSpPr/>
              <p:nvPr/>
            </p:nvSpPr>
            <p:spPr>
              <a:xfrm>
                <a:off x="3917100" y="3249675"/>
                <a:ext cx="1309800" cy="1278000"/>
              </a:xfrm>
              <a:prstGeom prst="ellipse">
                <a:avLst/>
              </a:prstGeom>
              <a:solidFill>
                <a:srgbClr val="FDF6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Class</a:t>
                </a:r>
                <a:endParaRPr b="1"/>
              </a:p>
              <a:p>
                <a:pPr marL="0" lvl="0" indent="0" algn="ctr" rtl="0">
                  <a:spcBef>
                    <a:spcPts val="0"/>
                  </a:spcBef>
                  <a:spcAft>
                    <a:spcPts val="0"/>
                  </a:spcAft>
                  <a:buNone/>
                </a:pPr>
                <a:r>
                  <a:rPr lang="ko" b="1"/>
                  <a:t>Diagram</a:t>
                </a:r>
                <a:endParaRPr b="1"/>
              </a:p>
            </p:txBody>
          </p:sp>
        </p:grpSp>
        <p:grpSp>
          <p:nvGrpSpPr>
            <p:cNvPr id="373" name="Google Shape;373;p32"/>
            <p:cNvGrpSpPr/>
            <p:nvPr/>
          </p:nvGrpSpPr>
          <p:grpSpPr>
            <a:xfrm>
              <a:off x="5838900" y="1995200"/>
              <a:ext cx="1309800" cy="2532475"/>
              <a:chOff x="3917100" y="1995200"/>
              <a:chExt cx="1309800" cy="2532475"/>
            </a:xfrm>
          </p:grpSpPr>
          <p:sp>
            <p:nvSpPr>
              <p:cNvPr id="374" name="Google Shape;374;p32"/>
              <p:cNvSpPr/>
              <p:nvPr/>
            </p:nvSpPr>
            <p:spPr>
              <a:xfrm>
                <a:off x="3917100" y="2306600"/>
                <a:ext cx="1309800" cy="127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b="1"/>
              </a:p>
            </p:txBody>
          </p:sp>
          <p:sp>
            <p:nvSpPr>
              <p:cNvPr id="375" name="Google Shape;375;p32"/>
              <p:cNvSpPr/>
              <p:nvPr/>
            </p:nvSpPr>
            <p:spPr>
              <a:xfrm>
                <a:off x="3917100" y="1995200"/>
                <a:ext cx="1309800" cy="311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[Component]</a:t>
                </a:r>
                <a:endParaRPr b="1"/>
              </a:p>
            </p:txBody>
          </p:sp>
          <p:sp>
            <p:nvSpPr>
              <p:cNvPr id="376" name="Google Shape;376;p32"/>
              <p:cNvSpPr/>
              <p:nvPr/>
            </p:nvSpPr>
            <p:spPr>
              <a:xfrm>
                <a:off x="3917100" y="3249675"/>
                <a:ext cx="1309800" cy="1278000"/>
              </a:xfrm>
              <a:prstGeom prst="ellipse">
                <a:avLst/>
              </a:prstGeom>
              <a:solidFill>
                <a:srgbClr val="FDF6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p>
            </p:txBody>
          </p:sp>
        </p:grpSp>
        <p:grpSp>
          <p:nvGrpSpPr>
            <p:cNvPr id="377" name="Google Shape;377;p32"/>
            <p:cNvGrpSpPr/>
            <p:nvPr/>
          </p:nvGrpSpPr>
          <p:grpSpPr>
            <a:xfrm>
              <a:off x="7148700" y="1995200"/>
              <a:ext cx="1366000" cy="1905238"/>
              <a:chOff x="3884800" y="1995200"/>
              <a:chExt cx="1366000" cy="1905238"/>
            </a:xfrm>
          </p:grpSpPr>
          <p:sp>
            <p:nvSpPr>
              <p:cNvPr id="378" name="Google Shape;378;p32"/>
              <p:cNvSpPr/>
              <p:nvPr/>
            </p:nvSpPr>
            <p:spPr>
              <a:xfrm>
                <a:off x="3893000" y="1995200"/>
                <a:ext cx="1357800" cy="311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[Deployment]</a:t>
                </a:r>
                <a:endParaRPr b="1"/>
              </a:p>
            </p:txBody>
          </p:sp>
          <p:sp>
            <p:nvSpPr>
              <p:cNvPr id="379" name="Google Shape;379;p32"/>
              <p:cNvSpPr/>
              <p:nvPr/>
            </p:nvSpPr>
            <p:spPr>
              <a:xfrm>
                <a:off x="3884800" y="2622438"/>
                <a:ext cx="1309800" cy="1278000"/>
              </a:xfrm>
              <a:prstGeom prst="ellipse">
                <a:avLst/>
              </a:prstGeom>
              <a:solidFill>
                <a:srgbClr val="FDF6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b="1"/>
              </a:p>
            </p:txBody>
          </p:sp>
        </p:grpSp>
        <p:sp>
          <p:nvSpPr>
            <p:cNvPr id="380" name="Google Shape;380;p32"/>
            <p:cNvSpPr txBox="1"/>
            <p:nvPr/>
          </p:nvSpPr>
          <p:spPr>
            <a:xfrm>
              <a:off x="5838700" y="2647525"/>
              <a:ext cx="1309800" cy="53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sz="1300" b="1"/>
                <a:t>Sequence</a:t>
              </a:r>
              <a:endParaRPr sz="1300" b="1"/>
            </a:p>
            <a:p>
              <a:pPr marL="0" lvl="0" indent="0" algn="ctr" rtl="0">
                <a:spcBef>
                  <a:spcPts val="0"/>
                </a:spcBef>
                <a:spcAft>
                  <a:spcPts val="0"/>
                </a:spcAft>
                <a:buNone/>
              </a:pPr>
              <a:r>
                <a:rPr lang="ko" sz="1300" b="1"/>
                <a:t>Diagram</a:t>
              </a:r>
              <a:endParaRPr sz="1300" b="1"/>
            </a:p>
          </p:txBody>
        </p:sp>
        <p:sp>
          <p:nvSpPr>
            <p:cNvPr id="381" name="Google Shape;381;p32"/>
            <p:cNvSpPr txBox="1"/>
            <p:nvPr/>
          </p:nvSpPr>
          <p:spPr>
            <a:xfrm>
              <a:off x="5834800" y="3598600"/>
              <a:ext cx="1309800" cy="53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sz="1300" b="1"/>
                <a:t>Sequence</a:t>
              </a:r>
              <a:endParaRPr sz="1300" b="1"/>
            </a:p>
            <a:p>
              <a:pPr marL="0" lvl="0" indent="0" algn="ctr" rtl="0">
                <a:spcBef>
                  <a:spcPts val="0"/>
                </a:spcBef>
                <a:spcAft>
                  <a:spcPts val="0"/>
                </a:spcAft>
                <a:buNone/>
              </a:pPr>
              <a:r>
                <a:rPr lang="ko" sz="1300" b="1"/>
                <a:t>Diagram</a:t>
              </a:r>
              <a:endParaRPr sz="1300" b="1"/>
            </a:p>
          </p:txBody>
        </p:sp>
        <p:sp>
          <p:nvSpPr>
            <p:cNvPr id="382" name="Google Shape;382;p32"/>
            <p:cNvSpPr txBox="1"/>
            <p:nvPr/>
          </p:nvSpPr>
          <p:spPr>
            <a:xfrm>
              <a:off x="7176800" y="2985700"/>
              <a:ext cx="1265100" cy="53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sz="1300" b="1"/>
                <a:t>Deployment</a:t>
              </a:r>
              <a:endParaRPr sz="1300" b="1"/>
            </a:p>
            <a:p>
              <a:pPr marL="0" lvl="0" indent="0" algn="ctr" rtl="0">
                <a:spcBef>
                  <a:spcPts val="0"/>
                </a:spcBef>
                <a:spcAft>
                  <a:spcPts val="0"/>
                </a:spcAft>
                <a:buNone/>
              </a:pPr>
              <a:r>
                <a:rPr lang="ko" sz="1300" b="1"/>
                <a:t>Diagram</a:t>
              </a:r>
              <a:endParaRPr sz="1300" b="1"/>
            </a:p>
          </p:txBody>
        </p:sp>
        <p:sp>
          <p:nvSpPr>
            <p:cNvPr id="383" name="Google Shape;383;p32"/>
            <p:cNvSpPr txBox="1"/>
            <p:nvPr/>
          </p:nvSpPr>
          <p:spPr>
            <a:xfrm>
              <a:off x="7779325" y="4200775"/>
              <a:ext cx="982200" cy="536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ko" sz="1000" b="1"/>
                <a:t>분석 단계</a:t>
              </a:r>
              <a:endParaRPr sz="1000" b="1"/>
            </a:p>
            <a:p>
              <a:pPr marL="0" lvl="0" indent="0" algn="ctr" rtl="0">
                <a:spcBef>
                  <a:spcPts val="0"/>
                </a:spcBef>
                <a:spcAft>
                  <a:spcPts val="0"/>
                </a:spcAft>
                <a:buNone/>
              </a:pPr>
              <a:r>
                <a:rPr lang="ko" sz="1000" b="1"/>
                <a:t>설계 단계</a:t>
              </a:r>
              <a:endParaRPr sz="1000" b="1"/>
            </a:p>
          </p:txBody>
        </p:sp>
        <p:sp>
          <p:nvSpPr>
            <p:cNvPr id="384" name="Google Shape;384;p32"/>
            <p:cNvSpPr/>
            <p:nvPr/>
          </p:nvSpPr>
          <p:spPr>
            <a:xfrm>
              <a:off x="7855525" y="4296950"/>
              <a:ext cx="141600" cy="13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b="1"/>
            </a:p>
          </p:txBody>
        </p:sp>
        <p:sp>
          <p:nvSpPr>
            <p:cNvPr id="385" name="Google Shape;385;p32"/>
            <p:cNvSpPr/>
            <p:nvPr/>
          </p:nvSpPr>
          <p:spPr>
            <a:xfrm>
              <a:off x="7855525" y="4469249"/>
              <a:ext cx="141600" cy="138300"/>
            </a:xfrm>
            <a:prstGeom prst="ellipse">
              <a:avLst/>
            </a:prstGeom>
            <a:solidFill>
              <a:srgbClr val="FDF6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b="1"/>
            </a:p>
          </p:txBody>
        </p:sp>
      </p:grpSp>
      <p:sp>
        <p:nvSpPr>
          <p:cNvPr id="386" name="Google Shape;386;p32"/>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14</a:t>
            </a:fld>
            <a:endParaRPr sz="1100">
              <a:solidFill>
                <a:srgbClr val="093A68"/>
              </a:solidFill>
            </a:endParaRPr>
          </a:p>
        </p:txBody>
      </p:sp>
      <p:sp>
        <p:nvSpPr>
          <p:cNvPr id="387" name="Google Shape;387;p32"/>
          <p:cNvSpPr txBox="1">
            <a:spLocks noGrp="1"/>
          </p:cNvSpPr>
          <p:nvPr>
            <p:ph type="title"/>
          </p:nvPr>
        </p:nvSpPr>
        <p:spPr>
          <a:xfrm>
            <a:off x="199425" y="261475"/>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a:t>Part 3.</a:t>
            </a:r>
            <a:endParaRPr/>
          </a:p>
          <a:p>
            <a:pPr marL="0" lvl="0" indent="0" algn="l" rtl="0">
              <a:lnSpc>
                <a:spcPct val="100000"/>
              </a:lnSpc>
              <a:spcBef>
                <a:spcPts val="0"/>
              </a:spcBef>
              <a:spcAft>
                <a:spcPts val="0"/>
              </a:spcAft>
              <a:buClr>
                <a:schemeClr val="lt1"/>
              </a:buClr>
              <a:buSzPts val="3300"/>
              <a:buNone/>
            </a:pPr>
            <a:r>
              <a:rPr lang="ko" sz="2000"/>
              <a:t>설계 및 개발 기법 </a:t>
            </a:r>
            <a:endParaRPr sz="2000"/>
          </a:p>
          <a:p>
            <a:pPr marL="0" lvl="0" indent="0" algn="l" rtl="0">
              <a:lnSpc>
                <a:spcPct val="100000"/>
              </a:lnSpc>
              <a:spcBef>
                <a:spcPts val="0"/>
              </a:spcBef>
              <a:spcAft>
                <a:spcPts val="0"/>
              </a:spcAft>
              <a:buClr>
                <a:schemeClr val="lt1"/>
              </a:buClr>
              <a:buSzPts val="3300"/>
              <a:buNone/>
            </a:pPr>
            <a:endParaRPr sz="2000"/>
          </a:p>
        </p:txBody>
      </p:sp>
      <p:sp>
        <p:nvSpPr>
          <p:cNvPr id="388" name="Google Shape;388;p32"/>
          <p:cNvSpPr>
            <a:spLocks noGrp="1"/>
          </p:cNvSpPr>
          <p:nvPr>
            <p:ph type="subTitle" idx="2"/>
          </p:nvPr>
        </p:nvSpPr>
        <p:spPr>
          <a:xfrm>
            <a:off x="189369" y="1721473"/>
            <a:ext cx="1782900"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400"/>
              <a:t>진행 과정</a:t>
            </a:r>
            <a:endParaRPr sz="1400"/>
          </a:p>
        </p:txBody>
      </p:sp>
      <p:sp>
        <p:nvSpPr>
          <p:cNvPr id="389" name="Google Shape;389;p32"/>
          <p:cNvSpPr>
            <a:spLocks noGrp="1"/>
          </p:cNvSpPr>
          <p:nvPr>
            <p:ph type="subTitle" idx="2"/>
          </p:nvPr>
        </p:nvSpPr>
        <p:spPr>
          <a:xfrm>
            <a:off x="179169" y="1313648"/>
            <a:ext cx="1782900"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500"/>
              <a:t>분석 / 설계 모델</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3"/>
          <p:cNvSpPr txBox="1">
            <a:spLocks noGrp="1"/>
          </p:cNvSpPr>
          <p:nvPr>
            <p:ph type="title"/>
          </p:nvPr>
        </p:nvSpPr>
        <p:spPr>
          <a:xfrm>
            <a:off x="3144600" y="2068350"/>
            <a:ext cx="2854800" cy="1006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lt1"/>
              </a:buClr>
              <a:buSzPts val="3300"/>
              <a:buFont typeface="Arial"/>
              <a:buNone/>
            </a:pPr>
            <a:r>
              <a:rPr lang="ko" sz="4800"/>
              <a:t>Scenario</a:t>
            </a:r>
            <a:endParaRPr sz="4800"/>
          </a:p>
        </p:txBody>
      </p:sp>
      <p:sp>
        <p:nvSpPr>
          <p:cNvPr id="395" name="Google Shape;395;p33"/>
          <p:cNvSpPr/>
          <p:nvPr/>
        </p:nvSpPr>
        <p:spPr>
          <a:xfrm rot="10800000" flipH="1">
            <a:off x="320450" y="1116650"/>
            <a:ext cx="2823000" cy="94500"/>
          </a:xfrm>
          <a:prstGeom prst="rect">
            <a:avLst/>
          </a:pr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4"/>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Font typeface="Arial"/>
              <a:buNone/>
            </a:pPr>
            <a:r>
              <a:rPr lang="ko"/>
              <a:t>Use Case Scenario</a:t>
            </a:r>
            <a:endParaRPr/>
          </a:p>
        </p:txBody>
      </p:sp>
      <p:sp>
        <p:nvSpPr>
          <p:cNvPr id="401" name="Google Shape;401;p34"/>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16</a:t>
            </a:fld>
            <a:endParaRPr sz="1100"/>
          </a:p>
        </p:txBody>
      </p:sp>
      <p:graphicFrame>
        <p:nvGraphicFramePr>
          <p:cNvPr id="402" name="Google Shape;402;p34"/>
          <p:cNvGraphicFramePr/>
          <p:nvPr>
            <p:extLst>
              <p:ext uri="{D42A27DB-BD31-4B8C-83A1-F6EECF244321}">
                <p14:modId xmlns:p14="http://schemas.microsoft.com/office/powerpoint/2010/main" val="1437101903"/>
              </p:ext>
            </p:extLst>
          </p:nvPr>
        </p:nvGraphicFramePr>
        <p:xfrm>
          <a:off x="564113" y="908188"/>
          <a:ext cx="8015750" cy="3796983"/>
        </p:xfrm>
        <a:graphic>
          <a:graphicData uri="http://schemas.openxmlformats.org/drawingml/2006/table">
            <a:tbl>
              <a:tblPr>
                <a:noFill/>
                <a:tableStyleId>{9BC62B61-4403-4A5E-92B9-95E504824604}</a:tableStyleId>
              </a:tblPr>
              <a:tblGrid>
                <a:gridCol w="1120849">
                  <a:extLst>
                    <a:ext uri="{9D8B030D-6E8A-4147-A177-3AD203B41FA5}">
                      <a16:colId xmlns:a16="http://schemas.microsoft.com/office/drawing/2014/main" val="20000"/>
                    </a:ext>
                  </a:extLst>
                </a:gridCol>
                <a:gridCol w="6894901">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ko" sz="1200" b="1"/>
                        <a:t>유스케이스명</a:t>
                      </a:r>
                      <a:endParaRPr sz="1200" b="1"/>
                    </a:p>
                  </a:txBody>
                  <a:tcPr marL="63500" marR="63500" marT="63500" marB="63500" anchor="ctr">
                    <a:solidFill>
                      <a:srgbClr val="D9D9D9"/>
                    </a:solidFill>
                  </a:tcPr>
                </a:tc>
                <a:tc>
                  <a:txBody>
                    <a:bodyPr/>
                    <a:lstStyle/>
                    <a:p>
                      <a:pPr marL="0" lvl="0" indent="0" algn="l" rtl="0">
                        <a:spcBef>
                          <a:spcPts val="0"/>
                        </a:spcBef>
                        <a:spcAft>
                          <a:spcPts val="0"/>
                        </a:spcAft>
                        <a:buNone/>
                      </a:pPr>
                      <a:r>
                        <a:rPr lang="ko" sz="1200"/>
                        <a:t>발음 교정</a:t>
                      </a:r>
                      <a:endParaRPr sz="1200"/>
                    </a:p>
                  </a:txBody>
                  <a:tcPr marL="63500" marR="63500" marT="63500" marB="63500"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ko" sz="1200" b="1"/>
                        <a:t>액터명</a:t>
                      </a:r>
                      <a:endParaRPr sz="1200" b="1"/>
                    </a:p>
                  </a:txBody>
                  <a:tcPr marL="63500" marR="63500" marT="63500" marB="63500" anchor="ctr">
                    <a:solidFill>
                      <a:srgbClr val="D9D9D9"/>
                    </a:solidFill>
                  </a:tcPr>
                </a:tc>
                <a:tc>
                  <a:txBody>
                    <a:bodyPr/>
                    <a:lstStyle/>
                    <a:p>
                      <a:pPr marL="0" lvl="0" indent="0" algn="l" rtl="0">
                        <a:spcBef>
                          <a:spcPts val="0"/>
                        </a:spcBef>
                        <a:spcAft>
                          <a:spcPts val="0"/>
                        </a:spcAft>
                        <a:buNone/>
                      </a:pPr>
                      <a:r>
                        <a:rPr lang="ko" sz="1200"/>
                        <a:t>학생, AI 모듈, EDB</a:t>
                      </a:r>
                      <a:endParaRPr sz="1200"/>
                    </a:p>
                  </a:txBody>
                  <a:tcPr marL="63500" marR="63500" marT="63500" marB="63500"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ko" sz="1200" b="1"/>
                        <a:t>개요</a:t>
                      </a:r>
                      <a:endParaRPr sz="1200" b="1"/>
                    </a:p>
                  </a:txBody>
                  <a:tcPr marL="63500" marR="63500" marT="63500" marB="63500" anchor="ctr">
                    <a:solidFill>
                      <a:srgbClr val="D9D9D9"/>
                    </a:solidFill>
                  </a:tcPr>
                </a:tc>
                <a:tc>
                  <a:txBody>
                    <a:bodyPr/>
                    <a:lstStyle/>
                    <a:p>
                      <a:pPr marL="0" lvl="0" indent="0" algn="l" rtl="0">
                        <a:lnSpc>
                          <a:spcPct val="115000"/>
                        </a:lnSpc>
                        <a:spcBef>
                          <a:spcPts val="0"/>
                        </a:spcBef>
                        <a:spcAft>
                          <a:spcPts val="0"/>
                        </a:spcAft>
                        <a:buNone/>
                      </a:pPr>
                      <a:r>
                        <a:rPr lang="ko" sz="1200"/>
                        <a:t>이 유스케이스를 통해 학생은 발음 교정 기능을 이용하며 이를 위해 파일 업로드, 텍스트를 직접 입력을 할 수 있으며 결과 확인, 저장 기능을 이용할 수 있다.</a:t>
                      </a:r>
                      <a:endParaRPr sz="1200"/>
                    </a:p>
                  </a:txBody>
                  <a:tcPr marL="63500" marR="63500" marT="63500" marB="63500" anchor="ct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ko" sz="1200" b="1"/>
                        <a:t>사전조건</a:t>
                      </a:r>
                      <a:endParaRPr sz="1200" b="1"/>
                    </a:p>
                  </a:txBody>
                  <a:tcPr marL="63500" marR="63500" marT="63500" marB="63500" anchor="ctr">
                    <a:solidFill>
                      <a:srgbClr val="D9D9D9"/>
                    </a:solidFill>
                  </a:tcPr>
                </a:tc>
                <a:tc>
                  <a:txBody>
                    <a:bodyPr/>
                    <a:lstStyle/>
                    <a:p>
                      <a:pPr marL="0" lvl="0" indent="0" algn="l" rtl="0">
                        <a:spcBef>
                          <a:spcPts val="0"/>
                        </a:spcBef>
                        <a:spcAft>
                          <a:spcPts val="0"/>
                        </a:spcAft>
                        <a:buNone/>
                      </a:pPr>
                      <a:r>
                        <a:rPr lang="ko" sz="1200"/>
                        <a:t>학생은 포털을 통해 로그인을 해야 한다.</a:t>
                      </a:r>
                      <a:endParaRPr sz="1200"/>
                    </a:p>
                  </a:txBody>
                  <a:tcPr marL="63500" marR="63500" marT="63500" marB="63500" anchor="ct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ko" sz="1200" b="1"/>
                        <a:t>사후조건</a:t>
                      </a:r>
                      <a:endParaRPr sz="1200" b="1"/>
                    </a:p>
                  </a:txBody>
                  <a:tcPr marL="63500" marR="63500" marT="63500" marB="63500" anchor="ctr">
                    <a:solidFill>
                      <a:srgbClr val="D9D9D9"/>
                    </a:solidFill>
                  </a:tcPr>
                </a:tc>
                <a:tc>
                  <a:txBody>
                    <a:bodyPr/>
                    <a:lstStyle/>
                    <a:p>
                      <a:pPr marL="0" lvl="0" indent="0" algn="l" rtl="0">
                        <a:spcBef>
                          <a:spcPts val="0"/>
                        </a:spcBef>
                        <a:spcAft>
                          <a:spcPts val="0"/>
                        </a:spcAft>
                        <a:buNone/>
                      </a:pPr>
                      <a:r>
                        <a:rPr lang="ko" sz="1200"/>
                        <a:t>학생은 교정 결과를 확인한다.</a:t>
                      </a:r>
                      <a:endParaRPr sz="1200"/>
                    </a:p>
                  </a:txBody>
                  <a:tcPr marL="63500" marR="63500" marT="63500" marB="63500" anchor="ct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ko" sz="1200" b="1"/>
                        <a:t>기본흐름</a:t>
                      </a:r>
                      <a:endParaRPr sz="1200" b="1"/>
                    </a:p>
                  </a:txBody>
                  <a:tcPr marL="63500" marR="63500" marT="63500" marB="63500" anchor="ctr">
                    <a:lnB w="12700" cap="flat" cmpd="sng">
                      <a:solidFill>
                        <a:srgbClr val="000000"/>
                      </a:solidFill>
                      <a:prstDash val="solid"/>
                      <a:round/>
                      <a:headEnd type="none" w="sm" len="sm"/>
                      <a:tailEnd type="none" w="sm" len="sm"/>
                    </a:lnB>
                    <a:solidFill>
                      <a:srgbClr val="D9D9D9"/>
                    </a:solidFill>
                  </a:tcPr>
                </a:tc>
                <a:tc>
                  <a:txBody>
                    <a:bodyPr/>
                    <a:lstStyle/>
                    <a:p>
                      <a:pPr marL="457200" lvl="0" indent="-279400" algn="l" rtl="0">
                        <a:lnSpc>
                          <a:spcPct val="115000"/>
                        </a:lnSpc>
                        <a:spcBef>
                          <a:spcPts val="0"/>
                        </a:spcBef>
                        <a:spcAft>
                          <a:spcPts val="0"/>
                        </a:spcAft>
                        <a:buClr>
                          <a:schemeClr val="dk1"/>
                        </a:buClr>
                        <a:buSzPts val="800"/>
                        <a:buAutoNum type="arabicPeriod"/>
                      </a:pPr>
                      <a:r>
                        <a:rPr lang="ko" sz="800">
                          <a:solidFill>
                            <a:schemeClr val="dk1"/>
                          </a:solidFill>
                        </a:rPr>
                        <a:t>학생이 상단 네비게이션 바를 이용해 발음 교정 기능을 제공하는 페이지에 접속한다.</a:t>
                      </a:r>
                      <a:endParaRPr sz="800">
                        <a:solidFill>
                          <a:schemeClr val="dk1"/>
                        </a:solidFill>
                      </a:endParaRPr>
                    </a:p>
                    <a:p>
                      <a:pPr marL="457200" lvl="0" indent="-279400" algn="l" rtl="0">
                        <a:lnSpc>
                          <a:spcPct val="115000"/>
                        </a:lnSpc>
                        <a:spcBef>
                          <a:spcPts val="0"/>
                        </a:spcBef>
                        <a:spcAft>
                          <a:spcPts val="0"/>
                        </a:spcAft>
                        <a:buClr>
                          <a:schemeClr val="dk1"/>
                        </a:buClr>
                        <a:buSzPts val="800"/>
                        <a:buAutoNum type="arabicPeriod"/>
                      </a:pPr>
                      <a:r>
                        <a:rPr lang="ko" sz="800">
                          <a:solidFill>
                            <a:schemeClr val="dk1"/>
                          </a:solidFill>
                        </a:rPr>
                        <a:t>학생은 화면에서 한국어, 미국식/영국식 영어, 중국어, 일본어, 프랑스어 중 교정 기능을 이용할 언어를 선택한다.</a:t>
                      </a:r>
                      <a:endParaRPr sz="800">
                        <a:solidFill>
                          <a:schemeClr val="dk1"/>
                        </a:solidFill>
                      </a:endParaRPr>
                    </a:p>
                    <a:p>
                      <a:pPr marL="457200" lvl="0" indent="-279400" algn="l" rtl="0">
                        <a:lnSpc>
                          <a:spcPct val="115000"/>
                        </a:lnSpc>
                        <a:spcBef>
                          <a:spcPts val="0"/>
                        </a:spcBef>
                        <a:spcAft>
                          <a:spcPts val="0"/>
                        </a:spcAft>
                        <a:buClr>
                          <a:schemeClr val="dk1"/>
                        </a:buClr>
                        <a:buSzPts val="800"/>
                        <a:buAutoNum type="arabicPeriod"/>
                      </a:pPr>
                      <a:r>
                        <a:rPr lang="ko" sz="800">
                          <a:solidFill>
                            <a:schemeClr val="dk1"/>
                          </a:solidFill>
                        </a:rPr>
                        <a:t>학생의 교정받고자 하는 내용의 음성 입력 방법 선택에 따라 아래의 subflow가 실행된다.</a:t>
                      </a:r>
                      <a:endParaRPr sz="800">
                        <a:solidFill>
                          <a:schemeClr val="dk1"/>
                        </a:solidFill>
                      </a:endParaRPr>
                    </a:p>
                    <a:p>
                      <a:pPr marL="914400" lvl="1" indent="-279400" algn="l" rtl="0">
                        <a:lnSpc>
                          <a:spcPct val="115000"/>
                        </a:lnSpc>
                        <a:spcBef>
                          <a:spcPts val="0"/>
                        </a:spcBef>
                        <a:spcAft>
                          <a:spcPts val="0"/>
                        </a:spcAft>
                        <a:buClr>
                          <a:schemeClr val="dk1"/>
                        </a:buClr>
                        <a:buSzPts val="800"/>
                        <a:buAutoNum type="alphaLcPeriod"/>
                      </a:pPr>
                      <a:r>
                        <a:rPr lang="ko" sz="800">
                          <a:solidFill>
                            <a:schemeClr val="dk1"/>
                          </a:solidFill>
                        </a:rPr>
                        <a:t>Record 버튼을 누를 경우, </a:t>
                      </a:r>
                      <a:r>
                        <a:rPr lang="ko" sz="800" b="1">
                          <a:solidFill>
                            <a:schemeClr val="dk1"/>
                          </a:solidFill>
                        </a:rPr>
                        <a:t>발음 교정 중 즉시 녹음</a:t>
                      </a:r>
                      <a:r>
                        <a:rPr lang="ko" sz="800">
                          <a:solidFill>
                            <a:schemeClr val="dk1"/>
                          </a:solidFill>
                        </a:rPr>
                        <a:t> subflow가 실행된다.</a:t>
                      </a:r>
                      <a:endParaRPr sz="800">
                        <a:solidFill>
                          <a:schemeClr val="dk1"/>
                        </a:solidFill>
                      </a:endParaRPr>
                    </a:p>
                    <a:p>
                      <a:pPr marL="914400" lvl="1" indent="-279400" algn="l" rtl="0">
                        <a:lnSpc>
                          <a:spcPct val="115000"/>
                        </a:lnSpc>
                        <a:spcBef>
                          <a:spcPts val="0"/>
                        </a:spcBef>
                        <a:spcAft>
                          <a:spcPts val="0"/>
                        </a:spcAft>
                        <a:buClr>
                          <a:schemeClr val="dk1"/>
                        </a:buClr>
                        <a:buSzPts val="800"/>
                        <a:buAutoNum type="alphaLcPeriod"/>
                      </a:pPr>
                      <a:r>
                        <a:rPr lang="ko" sz="800">
                          <a:solidFill>
                            <a:schemeClr val="dk1"/>
                          </a:solidFill>
                        </a:rPr>
                        <a:t>Select 버튼을 누를 경우, </a:t>
                      </a:r>
                      <a:r>
                        <a:rPr lang="ko" sz="800" b="1">
                          <a:solidFill>
                            <a:schemeClr val="dk1"/>
                          </a:solidFill>
                        </a:rPr>
                        <a:t>발음 교정 중 로컬 녹음 파일 업로드</a:t>
                      </a:r>
                      <a:r>
                        <a:rPr lang="ko" sz="800">
                          <a:solidFill>
                            <a:schemeClr val="dk1"/>
                          </a:solidFill>
                        </a:rPr>
                        <a:t> subflow가 실행된다.</a:t>
                      </a:r>
                      <a:endParaRPr sz="800">
                        <a:solidFill>
                          <a:schemeClr val="dk1"/>
                        </a:solidFill>
                      </a:endParaRPr>
                    </a:p>
                    <a:p>
                      <a:pPr marL="457200" lvl="0" indent="-279400" algn="l" rtl="0">
                        <a:lnSpc>
                          <a:spcPct val="115000"/>
                        </a:lnSpc>
                        <a:spcBef>
                          <a:spcPts val="0"/>
                        </a:spcBef>
                        <a:spcAft>
                          <a:spcPts val="0"/>
                        </a:spcAft>
                        <a:buClr>
                          <a:schemeClr val="dk1"/>
                        </a:buClr>
                        <a:buSzPts val="800"/>
                        <a:buAutoNum type="arabicPeriod"/>
                      </a:pPr>
                      <a:r>
                        <a:rPr lang="ko" sz="800">
                          <a:solidFill>
                            <a:schemeClr val="dk1"/>
                          </a:solidFill>
                        </a:rPr>
                        <a:t>학생은 3에서 녹음한 내용을 텍스트로 직접 입력한다.</a:t>
                      </a:r>
                      <a:endParaRPr sz="800">
                        <a:solidFill>
                          <a:schemeClr val="dk1"/>
                        </a:solidFill>
                      </a:endParaRPr>
                    </a:p>
                    <a:p>
                      <a:pPr marL="457200" lvl="0" indent="-279400" algn="l" rtl="0">
                        <a:lnSpc>
                          <a:spcPct val="115000"/>
                        </a:lnSpc>
                        <a:spcBef>
                          <a:spcPts val="0"/>
                        </a:spcBef>
                        <a:spcAft>
                          <a:spcPts val="0"/>
                        </a:spcAft>
                        <a:buClr>
                          <a:schemeClr val="dk1"/>
                        </a:buClr>
                        <a:buSzPts val="800"/>
                        <a:buAutoNum type="arabicPeriod"/>
                      </a:pPr>
                      <a:r>
                        <a:rPr lang="ko" sz="800">
                          <a:solidFill>
                            <a:schemeClr val="dk1"/>
                          </a:solidFill>
                        </a:rPr>
                        <a:t>학생은 교정하기 버튼을 클릭하여 시스템에 교정을 요청한다.</a:t>
                      </a:r>
                      <a:endParaRPr sz="800">
                        <a:solidFill>
                          <a:schemeClr val="dk1"/>
                        </a:solidFill>
                      </a:endParaRPr>
                    </a:p>
                    <a:p>
                      <a:pPr marL="457200" lvl="0" indent="-279400" algn="l" rtl="0">
                        <a:lnSpc>
                          <a:spcPct val="115000"/>
                        </a:lnSpc>
                        <a:spcBef>
                          <a:spcPts val="0"/>
                        </a:spcBef>
                        <a:spcAft>
                          <a:spcPts val="0"/>
                        </a:spcAft>
                        <a:buClr>
                          <a:schemeClr val="dk1"/>
                        </a:buClr>
                        <a:buSzPts val="800"/>
                        <a:buAutoNum type="arabicPeriod"/>
                      </a:pPr>
                      <a:r>
                        <a:rPr lang="ko" sz="800">
                          <a:solidFill>
                            <a:schemeClr val="dk1"/>
                          </a:solidFill>
                        </a:rPr>
                        <a:t>시스템은 녹음된 음성과 입력된 텍스트를 비교하여 문장, 단어, 음절, 음소 발음의 정확성과 명료도를 측정한 결과값을, 2에서 중국어가 선택되었을 경우 성조의 맞고 틀림에 대한 채점 결과를 매긴다.</a:t>
                      </a:r>
                      <a:endParaRPr sz="800">
                        <a:solidFill>
                          <a:schemeClr val="dk1"/>
                        </a:solidFill>
                      </a:endParaRPr>
                    </a:p>
                    <a:p>
                      <a:pPr marL="457200" lvl="0" indent="-279400" algn="l" rtl="0">
                        <a:lnSpc>
                          <a:spcPct val="115000"/>
                        </a:lnSpc>
                        <a:spcBef>
                          <a:spcPts val="0"/>
                        </a:spcBef>
                        <a:spcAft>
                          <a:spcPts val="0"/>
                        </a:spcAft>
                        <a:buClr>
                          <a:schemeClr val="dk1"/>
                        </a:buClr>
                        <a:buSzPts val="800"/>
                        <a:buAutoNum type="arabicPeriod"/>
                      </a:pPr>
                      <a:r>
                        <a:rPr lang="ko" sz="800">
                          <a:solidFill>
                            <a:schemeClr val="dk1"/>
                          </a:solidFill>
                        </a:rPr>
                        <a:t>시스템은 결과를 학생에게 보여준다.</a:t>
                      </a:r>
                      <a:endParaRPr sz="800">
                        <a:solidFill>
                          <a:schemeClr val="dk1"/>
                        </a:solidFill>
                      </a:endParaRPr>
                    </a:p>
                    <a:p>
                      <a:pPr marL="457200" lvl="0" indent="-279400" algn="l" rtl="0">
                        <a:lnSpc>
                          <a:spcPct val="115000"/>
                        </a:lnSpc>
                        <a:spcBef>
                          <a:spcPts val="0"/>
                        </a:spcBef>
                        <a:spcAft>
                          <a:spcPts val="0"/>
                        </a:spcAft>
                        <a:buClr>
                          <a:schemeClr val="dk1"/>
                        </a:buClr>
                        <a:buSzPts val="800"/>
                        <a:buAutoNum type="arabicPeriod"/>
                      </a:pPr>
                      <a:r>
                        <a:rPr lang="ko" sz="800">
                          <a:solidFill>
                            <a:schemeClr val="dk1"/>
                          </a:solidFill>
                        </a:rPr>
                        <a:t>학생은 결과를 확인한다.</a:t>
                      </a:r>
                      <a:endParaRPr sz="800" b="1"/>
                    </a:p>
                  </a:txBody>
                  <a:tcPr marL="63500" marR="63500" marT="63500" marB="63500" anchor="ct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ko" sz="1200" b="1"/>
                        <a:t>대체흐름</a:t>
                      </a:r>
                      <a:endParaRPr sz="1200" b="1"/>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ko" sz="800" dirty="0"/>
                        <a:t>5a. 언어, 음성, 텍스트 중 한 가지라도 입력되지 않은 경우</a:t>
                      </a:r>
                      <a:endParaRPr sz="800" dirty="0"/>
                    </a:p>
                    <a:p>
                      <a:pPr marL="0" lvl="0" indent="0" algn="l" rtl="0">
                        <a:spcBef>
                          <a:spcPts val="0"/>
                        </a:spcBef>
                        <a:spcAft>
                          <a:spcPts val="0"/>
                        </a:spcAft>
                        <a:buNone/>
                      </a:pPr>
                      <a:r>
                        <a:rPr lang="ko" sz="800" dirty="0"/>
                        <a:t>        5a.1. 시스템은 사용자에게 알리고 단계 2, 3,4를 다시 수행한다.</a:t>
                      </a:r>
                      <a:endParaRPr sz="800" b="1" dirty="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5"/>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Font typeface="Arial"/>
              <a:buNone/>
            </a:pPr>
            <a:r>
              <a:rPr lang="ko"/>
              <a:t>Use Case Scenario (Cont.)</a:t>
            </a:r>
            <a:endParaRPr/>
          </a:p>
        </p:txBody>
      </p:sp>
      <p:sp>
        <p:nvSpPr>
          <p:cNvPr id="408" name="Google Shape;408;p35"/>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17</a:t>
            </a:fld>
            <a:endParaRPr sz="1100"/>
          </a:p>
        </p:txBody>
      </p:sp>
      <p:graphicFrame>
        <p:nvGraphicFramePr>
          <p:cNvPr id="409" name="Google Shape;409;p35"/>
          <p:cNvGraphicFramePr/>
          <p:nvPr>
            <p:extLst>
              <p:ext uri="{D42A27DB-BD31-4B8C-83A1-F6EECF244321}">
                <p14:modId xmlns:p14="http://schemas.microsoft.com/office/powerpoint/2010/main" val="2478885917"/>
              </p:ext>
            </p:extLst>
          </p:nvPr>
        </p:nvGraphicFramePr>
        <p:xfrm>
          <a:off x="564113" y="1060588"/>
          <a:ext cx="8015750" cy="3645535"/>
        </p:xfrm>
        <a:graphic>
          <a:graphicData uri="http://schemas.openxmlformats.org/drawingml/2006/table">
            <a:tbl>
              <a:tblPr>
                <a:noFill/>
                <a:tableStyleId>{9BC62B61-4403-4A5E-92B9-95E504824604}</a:tableStyleId>
              </a:tblPr>
              <a:tblGrid>
                <a:gridCol w="1069478">
                  <a:extLst>
                    <a:ext uri="{9D8B030D-6E8A-4147-A177-3AD203B41FA5}">
                      <a16:colId xmlns:a16="http://schemas.microsoft.com/office/drawing/2014/main" val="20000"/>
                    </a:ext>
                  </a:extLst>
                </a:gridCol>
                <a:gridCol w="6946272">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ko" sz="1200" b="1"/>
                        <a:t>유스케이스명</a:t>
                      </a:r>
                      <a:endParaRPr sz="1200" b="1"/>
                    </a:p>
                  </a:txBody>
                  <a:tcPr marL="63500" marR="63500" marT="63500" marB="63500" anchor="ctr">
                    <a:solidFill>
                      <a:srgbClr val="D9D9D9"/>
                    </a:solidFill>
                  </a:tcPr>
                </a:tc>
                <a:tc>
                  <a:txBody>
                    <a:bodyPr/>
                    <a:lstStyle/>
                    <a:p>
                      <a:pPr marL="0" lvl="0" indent="0" algn="l" rtl="0">
                        <a:spcBef>
                          <a:spcPts val="0"/>
                        </a:spcBef>
                        <a:spcAft>
                          <a:spcPts val="0"/>
                        </a:spcAft>
                        <a:buNone/>
                      </a:pPr>
                      <a:r>
                        <a:rPr lang="ko" sz="1200"/>
                        <a:t>발음 교정</a:t>
                      </a:r>
                      <a:endParaRPr sz="1200"/>
                    </a:p>
                  </a:txBody>
                  <a:tcPr marL="63500" marR="63500" marT="63500" marB="63500"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ko" sz="1200" b="1"/>
                        <a:t>기본흐름</a:t>
                      </a:r>
                      <a:endParaRPr sz="1200" b="1"/>
                    </a:p>
                  </a:txBody>
                  <a:tcPr marL="63500" marR="63500" marT="63500" marB="63500" anchor="ctr">
                    <a:lnB w="12700" cap="flat" cmpd="sng">
                      <a:solidFill>
                        <a:srgbClr val="000000"/>
                      </a:solidFill>
                      <a:prstDash val="solid"/>
                      <a:round/>
                      <a:headEnd type="none" w="sm" len="sm"/>
                      <a:tailEnd type="none" w="sm" len="sm"/>
                    </a:lnB>
                    <a:solidFill>
                      <a:srgbClr val="D9D9D9"/>
                    </a:solidFill>
                  </a:tcPr>
                </a:tc>
                <a:tc>
                  <a:txBody>
                    <a:bodyPr/>
                    <a:lstStyle/>
                    <a:p>
                      <a:pPr marL="457200" lvl="0" indent="-304800" algn="l" rtl="0">
                        <a:lnSpc>
                          <a:spcPct val="115000"/>
                        </a:lnSpc>
                        <a:spcBef>
                          <a:spcPts val="0"/>
                        </a:spcBef>
                        <a:spcAft>
                          <a:spcPts val="0"/>
                        </a:spcAft>
                        <a:buClr>
                          <a:schemeClr val="dk1"/>
                        </a:buClr>
                        <a:buSzPts val="1200"/>
                        <a:buAutoNum type="arabicPeriod"/>
                      </a:pPr>
                      <a:r>
                        <a:rPr lang="ko" sz="1200">
                          <a:solidFill>
                            <a:schemeClr val="dk1"/>
                          </a:solidFill>
                        </a:rPr>
                        <a:t>학생이 상단 네비게이션 바를 이용해 발음 교정 기능을 제공하는 페이지에 접속한다.</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ko" sz="1200">
                          <a:solidFill>
                            <a:schemeClr val="dk1"/>
                          </a:solidFill>
                        </a:rPr>
                        <a:t>학생은 화면에서 한국어, 미국식/영국식 영어, 중국어, 일본어, 프랑스어 중 교정 기능을 이용할 언어를 선택한다.</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ko" sz="1200">
                          <a:solidFill>
                            <a:schemeClr val="dk1"/>
                          </a:solidFill>
                        </a:rPr>
                        <a:t>학생의 교정받고자 하는 내용의 음성 입력 방법 선택에 따라 아래의 subflow가 실행된다.</a:t>
                      </a:r>
                      <a:endParaRPr sz="1200">
                        <a:solidFill>
                          <a:schemeClr val="dk1"/>
                        </a:solidFill>
                      </a:endParaRPr>
                    </a:p>
                    <a:p>
                      <a:pPr marL="914400" lvl="1" indent="-304800" algn="l" rtl="0">
                        <a:lnSpc>
                          <a:spcPct val="115000"/>
                        </a:lnSpc>
                        <a:spcBef>
                          <a:spcPts val="0"/>
                        </a:spcBef>
                        <a:spcAft>
                          <a:spcPts val="0"/>
                        </a:spcAft>
                        <a:buClr>
                          <a:schemeClr val="dk1"/>
                        </a:buClr>
                        <a:buSzPts val="1200"/>
                        <a:buAutoNum type="alphaLcPeriod"/>
                      </a:pPr>
                      <a:r>
                        <a:rPr lang="ko" sz="1200">
                          <a:solidFill>
                            <a:schemeClr val="dk1"/>
                          </a:solidFill>
                        </a:rPr>
                        <a:t>Record 버튼을 누를 경우, </a:t>
                      </a:r>
                      <a:r>
                        <a:rPr lang="ko" sz="1200" b="1">
                          <a:solidFill>
                            <a:schemeClr val="dk1"/>
                          </a:solidFill>
                        </a:rPr>
                        <a:t>발음 교정 중 즉시 녹음</a:t>
                      </a:r>
                      <a:r>
                        <a:rPr lang="ko" sz="1200">
                          <a:solidFill>
                            <a:schemeClr val="dk1"/>
                          </a:solidFill>
                        </a:rPr>
                        <a:t> subflow가 실행된다.</a:t>
                      </a:r>
                      <a:endParaRPr sz="1200">
                        <a:solidFill>
                          <a:schemeClr val="dk1"/>
                        </a:solidFill>
                      </a:endParaRPr>
                    </a:p>
                    <a:p>
                      <a:pPr marL="914400" lvl="1" indent="-304800" algn="l" rtl="0">
                        <a:lnSpc>
                          <a:spcPct val="115000"/>
                        </a:lnSpc>
                        <a:spcBef>
                          <a:spcPts val="0"/>
                        </a:spcBef>
                        <a:spcAft>
                          <a:spcPts val="0"/>
                        </a:spcAft>
                        <a:buClr>
                          <a:schemeClr val="dk1"/>
                        </a:buClr>
                        <a:buSzPts val="1200"/>
                        <a:buAutoNum type="alphaLcPeriod"/>
                      </a:pPr>
                      <a:r>
                        <a:rPr lang="ko" sz="1200">
                          <a:solidFill>
                            <a:schemeClr val="dk1"/>
                          </a:solidFill>
                        </a:rPr>
                        <a:t>Select 버튼을 누를 경우, </a:t>
                      </a:r>
                      <a:r>
                        <a:rPr lang="ko" sz="1200" b="1">
                          <a:solidFill>
                            <a:schemeClr val="dk1"/>
                          </a:solidFill>
                        </a:rPr>
                        <a:t>발음 교정 중 로컬 녹음 파일 업로드</a:t>
                      </a:r>
                      <a:r>
                        <a:rPr lang="ko" sz="1200">
                          <a:solidFill>
                            <a:schemeClr val="dk1"/>
                          </a:solidFill>
                        </a:rPr>
                        <a:t> subflow가 실행된다.</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ko" sz="1200">
                          <a:solidFill>
                            <a:schemeClr val="dk1"/>
                          </a:solidFill>
                        </a:rPr>
                        <a:t>학생은 3에서 녹음한 내용을 텍스트로 직접 입력한다.</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ko" sz="1200">
                          <a:solidFill>
                            <a:schemeClr val="dk1"/>
                          </a:solidFill>
                        </a:rPr>
                        <a:t>학생은 교정하기 버튼을 클릭하여 시스템에 교정을 요청한다.</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ko" sz="1200">
                          <a:solidFill>
                            <a:schemeClr val="dk1"/>
                          </a:solidFill>
                        </a:rPr>
                        <a:t>시스템은 녹음된 음성과 입력된 텍스트를 비교하여 문장, 단어, 음절, 음소 발음의 정확성과 명료도를 측정한 결과값을, 2에서 중국어가 선택되었을 경우 성조의 맞고 틀림에 대한 채점 결과를 매긴다.</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ko" sz="1200">
                          <a:solidFill>
                            <a:schemeClr val="dk1"/>
                          </a:solidFill>
                        </a:rPr>
                        <a:t>시스템은 결과를 학생에게 보여준다.</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ko" sz="1200">
                          <a:solidFill>
                            <a:schemeClr val="dk1"/>
                          </a:solidFill>
                        </a:rPr>
                        <a:t>학생은 결과를 확인한다.</a:t>
                      </a:r>
                      <a:endParaRPr sz="1200" b="1"/>
                    </a:p>
                  </a:txBody>
                  <a:tcPr marL="63500" marR="63500" marT="63500" marB="63500" anchor="ct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ko" sz="1200" b="1"/>
                        <a:t>대체흐름</a:t>
                      </a:r>
                      <a:endParaRPr sz="1200" b="1"/>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ko" sz="1200" dirty="0"/>
                        <a:t>5a. 언어, 음성, 텍스트 중 한 가지라도 입력되지 않은 경우</a:t>
                      </a:r>
                      <a:endParaRPr sz="1200" dirty="0"/>
                    </a:p>
                    <a:p>
                      <a:pPr marL="0" lvl="0" indent="0" algn="l" rtl="0">
                        <a:spcBef>
                          <a:spcPts val="0"/>
                        </a:spcBef>
                        <a:spcAft>
                          <a:spcPts val="0"/>
                        </a:spcAft>
                        <a:buNone/>
                      </a:pPr>
                      <a:r>
                        <a:rPr lang="ko" sz="1200" dirty="0"/>
                        <a:t>        5a.1. 시스템은 사용자에게 이를 알리고 단계 2,3,4를 다시 수행한다.</a:t>
                      </a:r>
                      <a:endParaRPr sz="1200" b="1" dirty="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6"/>
          <p:cNvSpPr txBox="1">
            <a:spLocks noGrp="1"/>
          </p:cNvSpPr>
          <p:nvPr>
            <p:ph type="title"/>
          </p:nvPr>
        </p:nvSpPr>
        <p:spPr>
          <a:xfrm>
            <a:off x="409650" y="416820"/>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Use Case Scenario (Cont.)</a:t>
            </a:r>
            <a:endParaRPr/>
          </a:p>
        </p:txBody>
      </p:sp>
      <p:sp>
        <p:nvSpPr>
          <p:cNvPr id="415" name="Google Shape;415;p36"/>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18</a:t>
            </a:fld>
            <a:endParaRPr sz="1100"/>
          </a:p>
        </p:txBody>
      </p:sp>
      <p:graphicFrame>
        <p:nvGraphicFramePr>
          <p:cNvPr id="416" name="Google Shape;416;p36"/>
          <p:cNvGraphicFramePr/>
          <p:nvPr/>
        </p:nvGraphicFramePr>
        <p:xfrm>
          <a:off x="563388" y="1031563"/>
          <a:ext cx="8017200" cy="3479864"/>
        </p:xfrm>
        <a:graphic>
          <a:graphicData uri="http://schemas.openxmlformats.org/drawingml/2006/table">
            <a:tbl>
              <a:tblPr>
                <a:noFill/>
                <a:tableStyleId>{9BC62B61-4403-4A5E-92B9-95E504824604}</a:tableStyleId>
              </a:tblPr>
              <a:tblGrid>
                <a:gridCol w="985700">
                  <a:extLst>
                    <a:ext uri="{9D8B030D-6E8A-4147-A177-3AD203B41FA5}">
                      <a16:colId xmlns:a16="http://schemas.microsoft.com/office/drawing/2014/main" val="20000"/>
                    </a:ext>
                  </a:extLst>
                </a:gridCol>
                <a:gridCol w="7031500">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ko" sz="1100" b="1"/>
                        <a:t>하위 흐름</a:t>
                      </a:r>
                      <a:endParaRPr sz="1100" b="1"/>
                    </a:p>
                  </a:txBody>
                  <a:tcPr marL="63500" marR="63500" marT="63500" marB="63500" anchor="ctr">
                    <a:solidFill>
                      <a:srgbClr val="D9D9D9"/>
                    </a:solidFill>
                  </a:tcPr>
                </a:tc>
                <a:tc>
                  <a:txBody>
                    <a:bodyPr/>
                    <a:lstStyle/>
                    <a:p>
                      <a:pPr marL="457200" lvl="0" indent="-279400" algn="l" rtl="0">
                        <a:lnSpc>
                          <a:spcPct val="115000"/>
                        </a:lnSpc>
                        <a:spcBef>
                          <a:spcPts val="0"/>
                        </a:spcBef>
                        <a:spcAft>
                          <a:spcPts val="0"/>
                        </a:spcAft>
                        <a:buClr>
                          <a:schemeClr val="dk1"/>
                        </a:buClr>
                        <a:buSzPts val="800"/>
                        <a:buAutoNum type="arabicPeriod"/>
                      </a:pPr>
                      <a:r>
                        <a:rPr lang="ko" sz="800" b="1">
                          <a:solidFill>
                            <a:schemeClr val="dk1"/>
                          </a:solidFill>
                        </a:rPr>
                        <a:t>발음 교정 중 즉시 녹음</a:t>
                      </a:r>
                      <a:endParaRPr sz="800" b="1">
                        <a:solidFill>
                          <a:schemeClr val="dk1"/>
                        </a:solidFill>
                      </a:endParaRPr>
                    </a:p>
                    <a:p>
                      <a:pPr marL="914400" lvl="1" indent="-279400" algn="l" rtl="0">
                        <a:lnSpc>
                          <a:spcPct val="115000"/>
                        </a:lnSpc>
                        <a:spcBef>
                          <a:spcPts val="0"/>
                        </a:spcBef>
                        <a:spcAft>
                          <a:spcPts val="0"/>
                        </a:spcAft>
                        <a:buClr>
                          <a:schemeClr val="dk1"/>
                        </a:buClr>
                        <a:buSzPts val="800"/>
                        <a:buAutoNum type="arabicPeriod"/>
                      </a:pPr>
                      <a:r>
                        <a:rPr lang="ko" sz="800">
                          <a:solidFill>
                            <a:schemeClr val="dk1"/>
                          </a:solidFill>
                        </a:rPr>
                        <a:t>학생은 발음 교정 기능을 제공하는 페이지에서 녹음하기 버튼을 눌러 녹음을 시작한다.</a:t>
                      </a:r>
                      <a:endParaRPr sz="800">
                        <a:solidFill>
                          <a:schemeClr val="dk1"/>
                        </a:solidFill>
                      </a:endParaRPr>
                    </a:p>
                    <a:p>
                      <a:pPr marL="914400" lvl="1" indent="-279400" algn="l" rtl="0">
                        <a:lnSpc>
                          <a:spcPct val="115000"/>
                        </a:lnSpc>
                        <a:spcBef>
                          <a:spcPts val="0"/>
                        </a:spcBef>
                        <a:spcAft>
                          <a:spcPts val="0"/>
                        </a:spcAft>
                        <a:buClr>
                          <a:schemeClr val="dk1"/>
                        </a:buClr>
                        <a:buSzPts val="800"/>
                        <a:buAutoNum type="arabicPeriod"/>
                      </a:pPr>
                      <a:r>
                        <a:rPr lang="ko" sz="800">
                          <a:solidFill>
                            <a:schemeClr val="dk1"/>
                          </a:solidFill>
                        </a:rPr>
                        <a:t>학생은 정지 버튼을 클릭하여 녹음을 중지한다.</a:t>
                      </a:r>
                      <a:endParaRPr sz="800">
                        <a:solidFill>
                          <a:schemeClr val="dk1"/>
                        </a:solidFill>
                      </a:endParaRPr>
                    </a:p>
                    <a:p>
                      <a:pPr marL="914400" lvl="1" indent="-279400" algn="l" rtl="0">
                        <a:lnSpc>
                          <a:spcPct val="115000"/>
                        </a:lnSpc>
                        <a:spcBef>
                          <a:spcPts val="0"/>
                        </a:spcBef>
                        <a:spcAft>
                          <a:spcPts val="0"/>
                        </a:spcAft>
                        <a:buClr>
                          <a:schemeClr val="dk1"/>
                        </a:buClr>
                        <a:buSzPts val="800"/>
                        <a:buAutoNum type="arabicPeriod"/>
                      </a:pPr>
                      <a:r>
                        <a:rPr lang="ko" sz="800">
                          <a:solidFill>
                            <a:schemeClr val="dk1"/>
                          </a:solidFill>
                        </a:rPr>
                        <a:t>시스템은 파일을 업로드한다.</a:t>
                      </a:r>
                      <a:endParaRPr sz="800">
                        <a:solidFill>
                          <a:schemeClr val="dk1"/>
                        </a:solidFill>
                      </a:endParaRPr>
                    </a:p>
                    <a:p>
                      <a:pPr marL="457200" lvl="0" indent="0" algn="l" rtl="0">
                        <a:lnSpc>
                          <a:spcPct val="115000"/>
                        </a:lnSpc>
                        <a:spcBef>
                          <a:spcPts val="0"/>
                        </a:spcBef>
                        <a:spcAft>
                          <a:spcPts val="0"/>
                        </a:spcAft>
                        <a:buNone/>
                      </a:pPr>
                      <a:endParaRPr sz="800">
                        <a:solidFill>
                          <a:schemeClr val="dk1"/>
                        </a:solidFill>
                      </a:endParaRPr>
                    </a:p>
                    <a:p>
                      <a:pPr marL="457200" lvl="0" indent="-279400" algn="l" rtl="0">
                        <a:lnSpc>
                          <a:spcPct val="115000"/>
                        </a:lnSpc>
                        <a:spcBef>
                          <a:spcPts val="0"/>
                        </a:spcBef>
                        <a:spcAft>
                          <a:spcPts val="0"/>
                        </a:spcAft>
                        <a:buClr>
                          <a:schemeClr val="dk1"/>
                        </a:buClr>
                        <a:buSzPts val="800"/>
                        <a:buAutoNum type="arabicPeriod"/>
                      </a:pPr>
                      <a:r>
                        <a:rPr lang="ko" sz="800" b="1">
                          <a:solidFill>
                            <a:schemeClr val="dk1"/>
                          </a:solidFill>
                        </a:rPr>
                        <a:t>발음 교정 중 로컬 녹음 파일 업로드</a:t>
                      </a:r>
                      <a:endParaRPr sz="800" b="1">
                        <a:solidFill>
                          <a:schemeClr val="dk1"/>
                        </a:solidFill>
                      </a:endParaRPr>
                    </a:p>
                    <a:p>
                      <a:pPr marL="914400" lvl="1" indent="-279400" algn="l" rtl="0">
                        <a:lnSpc>
                          <a:spcPct val="115000"/>
                        </a:lnSpc>
                        <a:spcBef>
                          <a:spcPts val="0"/>
                        </a:spcBef>
                        <a:spcAft>
                          <a:spcPts val="0"/>
                        </a:spcAft>
                        <a:buClr>
                          <a:schemeClr val="dk1"/>
                        </a:buClr>
                        <a:buSzPts val="800"/>
                        <a:buAutoNum type="arabicPeriod"/>
                      </a:pPr>
                      <a:r>
                        <a:rPr lang="ko" sz="800">
                          <a:solidFill>
                            <a:schemeClr val="dk1"/>
                          </a:solidFill>
                        </a:rPr>
                        <a:t>학생은 발음 교정 기능을 제공하는 페이지에서 파일 선택하기 버튼을 누른다.</a:t>
                      </a:r>
                      <a:endParaRPr sz="800">
                        <a:solidFill>
                          <a:schemeClr val="dk1"/>
                        </a:solidFill>
                      </a:endParaRPr>
                    </a:p>
                    <a:p>
                      <a:pPr marL="914400" lvl="1" indent="-279400" algn="l" rtl="0">
                        <a:lnSpc>
                          <a:spcPct val="115000"/>
                        </a:lnSpc>
                        <a:spcBef>
                          <a:spcPts val="0"/>
                        </a:spcBef>
                        <a:spcAft>
                          <a:spcPts val="0"/>
                        </a:spcAft>
                        <a:buClr>
                          <a:schemeClr val="dk1"/>
                        </a:buClr>
                        <a:buSzPts val="800"/>
                        <a:buAutoNum type="arabicPeriod"/>
                      </a:pPr>
                      <a:r>
                        <a:rPr lang="ko" sz="800">
                          <a:solidFill>
                            <a:schemeClr val="dk1"/>
                          </a:solidFill>
                        </a:rPr>
                        <a:t>학생은 업로드할 파일을 선택한다.</a:t>
                      </a:r>
                      <a:endParaRPr sz="800">
                        <a:solidFill>
                          <a:schemeClr val="dk1"/>
                        </a:solidFill>
                      </a:endParaRPr>
                    </a:p>
                    <a:p>
                      <a:pPr marL="914400" lvl="1" indent="-279400" algn="l" rtl="0">
                        <a:lnSpc>
                          <a:spcPct val="115000"/>
                        </a:lnSpc>
                        <a:spcBef>
                          <a:spcPts val="0"/>
                        </a:spcBef>
                        <a:spcAft>
                          <a:spcPts val="0"/>
                        </a:spcAft>
                        <a:buClr>
                          <a:schemeClr val="dk1"/>
                        </a:buClr>
                        <a:buSzPts val="800"/>
                        <a:buAutoNum type="arabicPeriod"/>
                      </a:pPr>
                      <a:r>
                        <a:rPr lang="ko" sz="800">
                          <a:solidFill>
                            <a:schemeClr val="dk1"/>
                          </a:solidFill>
                        </a:rPr>
                        <a:t>시스템은 선택된 파일을 mp4 형식으로 자동 변환한다.</a:t>
                      </a:r>
                      <a:endParaRPr sz="800">
                        <a:solidFill>
                          <a:schemeClr val="dk1"/>
                        </a:solidFill>
                      </a:endParaRPr>
                    </a:p>
                    <a:p>
                      <a:pPr marL="914400" lvl="1" indent="-279400" algn="l" rtl="0">
                        <a:lnSpc>
                          <a:spcPct val="115000"/>
                        </a:lnSpc>
                        <a:spcBef>
                          <a:spcPts val="0"/>
                        </a:spcBef>
                        <a:spcAft>
                          <a:spcPts val="0"/>
                        </a:spcAft>
                        <a:buClr>
                          <a:schemeClr val="dk1"/>
                        </a:buClr>
                        <a:buSzPts val="800"/>
                        <a:buAutoNum type="arabicPeriod"/>
                      </a:pPr>
                      <a:r>
                        <a:rPr lang="ko" sz="800">
                          <a:solidFill>
                            <a:schemeClr val="dk1"/>
                          </a:solidFill>
                        </a:rPr>
                        <a:t>시스템은 3에서 자동 변환된 파일을 업로드한다.</a:t>
                      </a:r>
                      <a:endParaRPr sz="800">
                        <a:solidFill>
                          <a:schemeClr val="dk1"/>
                        </a:solidFill>
                      </a:endParaRPr>
                    </a:p>
                    <a:p>
                      <a:pPr marL="457200" lvl="0" indent="0" algn="l" rtl="0">
                        <a:lnSpc>
                          <a:spcPct val="115000"/>
                        </a:lnSpc>
                        <a:spcBef>
                          <a:spcPts val="0"/>
                        </a:spcBef>
                        <a:spcAft>
                          <a:spcPts val="0"/>
                        </a:spcAft>
                        <a:buNone/>
                      </a:pPr>
                      <a:endParaRPr sz="800">
                        <a:solidFill>
                          <a:schemeClr val="dk1"/>
                        </a:solidFill>
                      </a:endParaRPr>
                    </a:p>
                    <a:p>
                      <a:pPr marL="457200" lvl="0" indent="-279400" algn="l" rtl="0">
                        <a:lnSpc>
                          <a:spcPct val="115000"/>
                        </a:lnSpc>
                        <a:spcBef>
                          <a:spcPts val="0"/>
                        </a:spcBef>
                        <a:spcAft>
                          <a:spcPts val="0"/>
                        </a:spcAft>
                        <a:buClr>
                          <a:schemeClr val="dk1"/>
                        </a:buClr>
                        <a:buSzPts val="800"/>
                        <a:buAutoNum type="arabicPeriod"/>
                      </a:pPr>
                      <a:r>
                        <a:rPr lang="ko" sz="800" b="1">
                          <a:solidFill>
                            <a:schemeClr val="dk1"/>
                          </a:solidFill>
                        </a:rPr>
                        <a:t>발음 교정 중 텍스트 생성</a:t>
                      </a:r>
                      <a:endParaRPr sz="800" b="1">
                        <a:solidFill>
                          <a:schemeClr val="dk1"/>
                        </a:solidFill>
                      </a:endParaRPr>
                    </a:p>
                    <a:p>
                      <a:pPr marL="914400" lvl="1" indent="-279400" algn="l" rtl="0">
                        <a:lnSpc>
                          <a:spcPct val="115000"/>
                        </a:lnSpc>
                        <a:spcBef>
                          <a:spcPts val="0"/>
                        </a:spcBef>
                        <a:spcAft>
                          <a:spcPts val="0"/>
                        </a:spcAft>
                        <a:buClr>
                          <a:schemeClr val="dk1"/>
                        </a:buClr>
                        <a:buSzPts val="800"/>
                        <a:buAutoNum type="arabicPeriod"/>
                      </a:pPr>
                      <a:r>
                        <a:rPr lang="ko" sz="800">
                          <a:solidFill>
                            <a:schemeClr val="dk1"/>
                          </a:solidFill>
                        </a:rPr>
                        <a:t>학생은 발음 교정 기능을 제공하는 페이지에서 한국어, 미국식/영국식 영어, 중국어, 일본어, 프랑스어 중 교정 기능을 이용할 언어를 선택한다.</a:t>
                      </a:r>
                      <a:endParaRPr sz="800">
                        <a:solidFill>
                          <a:schemeClr val="dk1"/>
                        </a:solidFill>
                      </a:endParaRPr>
                    </a:p>
                    <a:p>
                      <a:pPr marL="914400" lvl="1" indent="-279400" algn="l" rtl="0">
                        <a:lnSpc>
                          <a:spcPct val="115000"/>
                        </a:lnSpc>
                        <a:spcBef>
                          <a:spcPts val="0"/>
                        </a:spcBef>
                        <a:spcAft>
                          <a:spcPts val="0"/>
                        </a:spcAft>
                        <a:buClr>
                          <a:schemeClr val="dk1"/>
                        </a:buClr>
                        <a:buSzPts val="800"/>
                        <a:buAutoNum type="arabicPeriod"/>
                      </a:pPr>
                      <a:r>
                        <a:rPr lang="ko" sz="800">
                          <a:solidFill>
                            <a:schemeClr val="dk1"/>
                          </a:solidFill>
                        </a:rPr>
                        <a:t>학생은 텍스트 박스 안에 녹음 내용과 일치하는 텍스트를 직접 입력한다.</a:t>
                      </a:r>
                      <a:endParaRPr sz="800">
                        <a:solidFill>
                          <a:schemeClr val="dk1"/>
                        </a:solidFill>
                      </a:endParaRPr>
                    </a:p>
                    <a:p>
                      <a:pPr marL="457200" lvl="0" indent="0" algn="l" rtl="0">
                        <a:lnSpc>
                          <a:spcPct val="115000"/>
                        </a:lnSpc>
                        <a:spcBef>
                          <a:spcPts val="0"/>
                        </a:spcBef>
                        <a:spcAft>
                          <a:spcPts val="0"/>
                        </a:spcAft>
                        <a:buNone/>
                      </a:pPr>
                      <a:endParaRPr sz="800">
                        <a:solidFill>
                          <a:schemeClr val="dk1"/>
                        </a:solidFill>
                      </a:endParaRPr>
                    </a:p>
                    <a:p>
                      <a:pPr marL="457200" lvl="0" indent="-279400" algn="l" rtl="0">
                        <a:lnSpc>
                          <a:spcPct val="115000"/>
                        </a:lnSpc>
                        <a:spcBef>
                          <a:spcPts val="0"/>
                        </a:spcBef>
                        <a:spcAft>
                          <a:spcPts val="0"/>
                        </a:spcAft>
                        <a:buClr>
                          <a:schemeClr val="dk1"/>
                        </a:buClr>
                        <a:buSzPts val="800"/>
                        <a:buAutoNum type="arabicPeriod"/>
                      </a:pPr>
                      <a:r>
                        <a:rPr lang="ko" sz="800" b="1">
                          <a:solidFill>
                            <a:schemeClr val="dk1"/>
                          </a:solidFill>
                        </a:rPr>
                        <a:t>발음 교정 중 교정 산출물 저장</a:t>
                      </a:r>
                      <a:endParaRPr sz="800" b="1">
                        <a:solidFill>
                          <a:schemeClr val="dk1"/>
                        </a:solidFill>
                      </a:endParaRPr>
                    </a:p>
                    <a:p>
                      <a:pPr marL="914400" lvl="1" indent="-279400" algn="l" rtl="0">
                        <a:lnSpc>
                          <a:spcPct val="115000"/>
                        </a:lnSpc>
                        <a:spcBef>
                          <a:spcPts val="0"/>
                        </a:spcBef>
                        <a:spcAft>
                          <a:spcPts val="0"/>
                        </a:spcAft>
                        <a:buClr>
                          <a:schemeClr val="dk1"/>
                        </a:buClr>
                        <a:buSzPts val="800"/>
                        <a:buAutoNum type="arabicPeriod"/>
                      </a:pPr>
                      <a:r>
                        <a:rPr lang="ko" sz="800">
                          <a:solidFill>
                            <a:schemeClr val="dk1"/>
                          </a:solidFill>
                        </a:rPr>
                        <a:t>학생은 발음 교정에 대한 결과를 보여주는 창에서 결과 저장하기 버튼을 클릭하여 녹음 파일, 입력한 텍스트, 발음 유사도와 피드백을 저장하도록 시스템에 요청한다.</a:t>
                      </a:r>
                      <a:endParaRPr sz="800">
                        <a:solidFill>
                          <a:schemeClr val="dk1"/>
                        </a:solidFill>
                      </a:endParaRPr>
                    </a:p>
                    <a:p>
                      <a:pPr marL="914400" lvl="1" indent="-279400" algn="l" rtl="0">
                        <a:lnSpc>
                          <a:spcPct val="115000"/>
                        </a:lnSpc>
                        <a:spcBef>
                          <a:spcPts val="0"/>
                        </a:spcBef>
                        <a:spcAft>
                          <a:spcPts val="0"/>
                        </a:spcAft>
                        <a:buClr>
                          <a:schemeClr val="dk1"/>
                        </a:buClr>
                        <a:buSzPts val="800"/>
                        <a:buAutoNum type="arabicPeriod"/>
                      </a:pPr>
                      <a:r>
                        <a:rPr lang="ko" sz="800">
                          <a:solidFill>
                            <a:schemeClr val="dk1"/>
                          </a:solidFill>
                        </a:rPr>
                        <a:t>시스템은 학생이 요청한 사항에 대하여 학생의 수업 홈 페이지에 저장한다.</a:t>
                      </a:r>
                      <a:endParaRPr sz="800">
                        <a:solidFill>
                          <a:schemeClr val="dk1"/>
                        </a:solidFill>
                      </a:endParaRPr>
                    </a:p>
                    <a:p>
                      <a:pPr marL="457200" lvl="0" indent="0" algn="l" rtl="0">
                        <a:lnSpc>
                          <a:spcPct val="115000"/>
                        </a:lnSpc>
                        <a:spcBef>
                          <a:spcPts val="0"/>
                        </a:spcBef>
                        <a:spcAft>
                          <a:spcPts val="0"/>
                        </a:spcAft>
                        <a:buNone/>
                      </a:pPr>
                      <a:endParaRPr sz="800">
                        <a:solidFill>
                          <a:schemeClr val="dk1"/>
                        </a:solidFill>
                      </a:endParaRPr>
                    </a:p>
                    <a:p>
                      <a:pPr marL="457200" lvl="0" indent="-279400" algn="l" rtl="0">
                        <a:lnSpc>
                          <a:spcPct val="115000"/>
                        </a:lnSpc>
                        <a:spcBef>
                          <a:spcPts val="0"/>
                        </a:spcBef>
                        <a:spcAft>
                          <a:spcPts val="0"/>
                        </a:spcAft>
                        <a:buClr>
                          <a:schemeClr val="dk1"/>
                        </a:buClr>
                        <a:buSzPts val="800"/>
                        <a:buAutoNum type="arabicPeriod"/>
                      </a:pPr>
                      <a:r>
                        <a:rPr lang="ko" sz="800" b="1">
                          <a:solidFill>
                            <a:schemeClr val="dk1"/>
                          </a:solidFill>
                        </a:rPr>
                        <a:t>발음 교정 중 원어민 발음 듣기</a:t>
                      </a:r>
                      <a:endParaRPr sz="800" b="1">
                        <a:solidFill>
                          <a:schemeClr val="dk1"/>
                        </a:solidFill>
                      </a:endParaRPr>
                    </a:p>
                    <a:p>
                      <a:pPr marL="914400" lvl="1" indent="-279400" algn="l" rtl="0">
                        <a:lnSpc>
                          <a:spcPct val="115000"/>
                        </a:lnSpc>
                        <a:spcBef>
                          <a:spcPts val="0"/>
                        </a:spcBef>
                        <a:spcAft>
                          <a:spcPts val="0"/>
                        </a:spcAft>
                        <a:buClr>
                          <a:schemeClr val="dk1"/>
                        </a:buClr>
                        <a:buSzPts val="800"/>
                        <a:buAutoNum type="arabicPeriod"/>
                      </a:pPr>
                      <a:r>
                        <a:rPr lang="ko" sz="800">
                          <a:solidFill>
                            <a:schemeClr val="dk1"/>
                          </a:solidFill>
                        </a:rPr>
                        <a:t>학생은 발음 교정에 대한 결과를 보여주는 창에서 원어민 발음 듣기 버튼을 클릭하여 원어민의 발음을 요청한다.</a:t>
                      </a:r>
                      <a:endParaRPr sz="800">
                        <a:solidFill>
                          <a:schemeClr val="dk1"/>
                        </a:solidFill>
                      </a:endParaRPr>
                    </a:p>
                    <a:p>
                      <a:pPr marL="914400" lvl="1" indent="-279400" algn="l" rtl="0">
                        <a:lnSpc>
                          <a:spcPct val="115000"/>
                        </a:lnSpc>
                        <a:spcBef>
                          <a:spcPts val="0"/>
                        </a:spcBef>
                        <a:spcAft>
                          <a:spcPts val="0"/>
                        </a:spcAft>
                        <a:buClr>
                          <a:schemeClr val="dk1"/>
                        </a:buClr>
                        <a:buSzPts val="800"/>
                        <a:buAutoNum type="arabicPeriod"/>
                      </a:pPr>
                      <a:r>
                        <a:rPr lang="ko" sz="800">
                          <a:solidFill>
                            <a:schemeClr val="dk1"/>
                          </a:solidFill>
                        </a:rPr>
                        <a:t>시스템은 학생이 요청한 발음을 들려준다.</a:t>
                      </a:r>
                      <a:endParaRPr sz="800" b="1"/>
                    </a:p>
                  </a:txBody>
                  <a:tcPr marL="63500" marR="63500" marT="63500" marB="63500" anchor="ct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3144600" y="2068350"/>
            <a:ext cx="2854800" cy="1006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sz="4800"/>
              <a:t>Interface </a:t>
            </a:r>
            <a:endParaRPr sz="4800"/>
          </a:p>
          <a:p>
            <a:pPr marL="0" lvl="0" indent="0" algn="l" rtl="0">
              <a:lnSpc>
                <a:spcPct val="100000"/>
              </a:lnSpc>
              <a:spcBef>
                <a:spcPts val="0"/>
              </a:spcBef>
              <a:spcAft>
                <a:spcPts val="0"/>
              </a:spcAft>
              <a:buClr>
                <a:schemeClr val="lt1"/>
              </a:buClr>
              <a:buSzPts val="3300"/>
              <a:buNone/>
            </a:pPr>
            <a:r>
              <a:rPr lang="ko" sz="4800"/>
              <a:t>Elements </a:t>
            </a:r>
            <a:endParaRPr sz="4800"/>
          </a:p>
        </p:txBody>
      </p:sp>
      <p:sp>
        <p:nvSpPr>
          <p:cNvPr id="422" name="Google Shape;422;p37"/>
          <p:cNvSpPr/>
          <p:nvPr/>
        </p:nvSpPr>
        <p:spPr>
          <a:xfrm rot="10800000" flipH="1">
            <a:off x="320450" y="1116650"/>
            <a:ext cx="2823000" cy="94500"/>
          </a:xfrm>
          <a:prstGeom prst="rect">
            <a:avLst/>
          </a:pr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p:nvPr/>
        </p:nvSpPr>
        <p:spPr>
          <a:xfrm>
            <a:off x="929813" y="3373027"/>
            <a:ext cx="1429023" cy="178901"/>
          </a:xfrm>
          <a:prstGeom prst="rect">
            <a:avLst/>
          </a:prstGeom>
          <a:noFill/>
          <a:ln>
            <a:noFill/>
          </a:ln>
        </p:spPr>
        <p:txBody>
          <a:bodyPr spcFirstLastPara="1" wrap="square" lIns="68575" tIns="34275" rIns="68575" bIns="34275" anchor="ctr" anchorCtr="0">
            <a:noAutofit/>
          </a:bodyPr>
          <a:lstStyle/>
          <a:p>
            <a:pPr marL="0" marR="0" lvl="0" indent="0" algn="l" rtl="0">
              <a:lnSpc>
                <a:spcPct val="120000"/>
              </a:lnSpc>
              <a:spcBef>
                <a:spcPts val="0"/>
              </a:spcBef>
              <a:spcAft>
                <a:spcPts val="0"/>
              </a:spcAft>
              <a:buClr>
                <a:srgbClr val="1B3C33"/>
              </a:buClr>
              <a:buSzPts val="600"/>
              <a:buFont typeface="Arial"/>
              <a:buNone/>
            </a:pPr>
            <a:endParaRPr sz="600" b="0" i="0" u="none" strike="noStrike" cap="none">
              <a:solidFill>
                <a:srgbClr val="1B3C33"/>
              </a:solidFill>
              <a:latin typeface="Arial"/>
              <a:ea typeface="Arial"/>
              <a:cs typeface="Arial"/>
              <a:sym typeface="Arial"/>
            </a:endParaRPr>
          </a:p>
        </p:txBody>
      </p:sp>
      <p:sp>
        <p:nvSpPr>
          <p:cNvPr id="122" name="Google Shape;122;p20"/>
          <p:cNvSpPr txBox="1">
            <a:spLocks noGrp="1"/>
          </p:cNvSpPr>
          <p:nvPr>
            <p:ph type="subTitle" idx="1"/>
          </p:nvPr>
        </p:nvSpPr>
        <p:spPr>
          <a:xfrm>
            <a:off x="706791" y="2171681"/>
            <a:ext cx="1875066" cy="42293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rgbClr val="FBFFFB"/>
              </a:buClr>
              <a:buSzPts val="3600"/>
              <a:buNone/>
            </a:pPr>
            <a:r>
              <a:rPr lang="ko" sz="2000" b="1"/>
              <a:t>CONTENTS</a:t>
            </a:r>
            <a:endParaRPr sz="2000" b="1"/>
          </a:p>
        </p:txBody>
      </p:sp>
      <p:sp>
        <p:nvSpPr>
          <p:cNvPr id="123" name="Google Shape;123;p20"/>
          <p:cNvSpPr txBox="1">
            <a:spLocks noGrp="1"/>
          </p:cNvSpPr>
          <p:nvPr>
            <p:ph type="body" idx="2"/>
          </p:nvPr>
        </p:nvSpPr>
        <p:spPr>
          <a:xfrm>
            <a:off x="706816" y="2594610"/>
            <a:ext cx="1875066" cy="236313"/>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rgbClr val="E2E5ED"/>
              </a:buClr>
              <a:buSzPts val="1500"/>
              <a:buNone/>
            </a:pPr>
            <a:r>
              <a:rPr lang="ko" sz="1100" b="1"/>
              <a:t>Eckers System</a:t>
            </a:r>
            <a:endParaRPr sz="1100" b="1"/>
          </a:p>
        </p:txBody>
      </p:sp>
      <p:sp>
        <p:nvSpPr>
          <p:cNvPr id="124" name="Google Shape;124;p20"/>
          <p:cNvSpPr txBox="1"/>
          <p:nvPr/>
        </p:nvSpPr>
        <p:spPr>
          <a:xfrm>
            <a:off x="5393934" y="1133925"/>
            <a:ext cx="1900718" cy="2957400"/>
          </a:xfrm>
          <a:prstGeom prst="rect">
            <a:avLst/>
          </a:prstGeom>
          <a:noFill/>
          <a:ln>
            <a:noFill/>
          </a:ln>
        </p:spPr>
        <p:txBody>
          <a:bodyPr spcFirstLastPara="1" wrap="square" lIns="68575" tIns="34275" rIns="68575" bIns="34275" anchor="ctr" anchorCtr="0">
            <a:noAutofit/>
          </a:bodyPr>
          <a:lstStyle/>
          <a:p>
            <a:pPr marL="0" marR="0" lvl="0" indent="0" algn="just" rtl="0">
              <a:lnSpc>
                <a:spcPct val="115000"/>
              </a:lnSpc>
              <a:spcBef>
                <a:spcPts val="0"/>
              </a:spcBef>
              <a:spcAft>
                <a:spcPts val="0"/>
              </a:spcAft>
              <a:buClr>
                <a:srgbClr val="0C477F"/>
              </a:buClr>
              <a:buSzPts val="1100"/>
              <a:buFont typeface="Arial"/>
              <a:buNone/>
            </a:pPr>
            <a:r>
              <a:rPr lang="ko" sz="1500" b="1" i="0" u="none" strike="noStrike" cap="none" dirty="0">
                <a:solidFill>
                  <a:srgbClr val="0C477F"/>
                </a:solidFill>
                <a:latin typeface="Arial"/>
                <a:ea typeface="Arial"/>
                <a:cs typeface="Arial"/>
                <a:sym typeface="Arial"/>
              </a:rPr>
              <a:t>Part 1. </a:t>
            </a:r>
            <a:endParaRPr sz="1500" b="1" i="0" u="none" strike="noStrike" cap="none" dirty="0">
              <a:solidFill>
                <a:srgbClr val="0C477F"/>
              </a:solidFill>
              <a:latin typeface="Arial"/>
              <a:ea typeface="Arial"/>
              <a:cs typeface="Arial"/>
              <a:sym typeface="Arial"/>
            </a:endParaRPr>
          </a:p>
          <a:p>
            <a:pPr marL="0" marR="0" lvl="0" indent="0" algn="r" rtl="0">
              <a:lnSpc>
                <a:spcPct val="115000"/>
              </a:lnSpc>
              <a:spcBef>
                <a:spcPts val="0"/>
              </a:spcBef>
              <a:spcAft>
                <a:spcPts val="0"/>
              </a:spcAft>
              <a:buClr>
                <a:srgbClr val="0C477F"/>
              </a:buClr>
              <a:buSzPts val="1100"/>
              <a:buFont typeface="Arial"/>
              <a:buNone/>
            </a:pPr>
            <a:r>
              <a:rPr lang="ko" sz="1500" b="1" i="0" u="none" strike="noStrike" cap="none" dirty="0">
                <a:solidFill>
                  <a:srgbClr val="0C477F"/>
                </a:solidFill>
                <a:latin typeface="Arial"/>
                <a:ea typeface="Arial"/>
                <a:cs typeface="Arial"/>
                <a:sym typeface="Arial"/>
              </a:rPr>
              <a:t>에커스 시스템이란?</a:t>
            </a:r>
            <a:endParaRPr sz="1500" b="1" i="0" u="none" strike="noStrike" cap="none" dirty="0">
              <a:solidFill>
                <a:srgbClr val="0C477F"/>
              </a:solidFill>
              <a:latin typeface="Arial"/>
              <a:ea typeface="Arial"/>
              <a:cs typeface="Arial"/>
              <a:sym typeface="Arial"/>
            </a:endParaRPr>
          </a:p>
          <a:p>
            <a:pPr marL="0" marR="0" lvl="0" indent="0" algn="just" rtl="0">
              <a:lnSpc>
                <a:spcPct val="200000"/>
              </a:lnSpc>
              <a:spcBef>
                <a:spcPts val="0"/>
              </a:spcBef>
              <a:spcAft>
                <a:spcPts val="0"/>
              </a:spcAft>
              <a:buClr>
                <a:srgbClr val="0C477F"/>
              </a:buClr>
              <a:buSzPts val="1100"/>
              <a:buFont typeface="Arial"/>
              <a:buNone/>
            </a:pPr>
            <a:endParaRPr sz="700" b="1" dirty="0">
              <a:solidFill>
                <a:srgbClr val="0C477F"/>
              </a:solidFill>
            </a:endParaRPr>
          </a:p>
          <a:p>
            <a:pPr marL="0" marR="0" lvl="0" indent="0" algn="just" rtl="0">
              <a:lnSpc>
                <a:spcPct val="115000"/>
              </a:lnSpc>
              <a:spcBef>
                <a:spcPts val="0"/>
              </a:spcBef>
              <a:spcAft>
                <a:spcPts val="0"/>
              </a:spcAft>
              <a:buClr>
                <a:srgbClr val="0C477F"/>
              </a:buClr>
              <a:buSzPts val="1100"/>
              <a:buFont typeface="Arial"/>
              <a:buNone/>
            </a:pPr>
            <a:r>
              <a:rPr lang="ko" sz="1500" b="1" i="0" u="none" strike="noStrike" cap="none" dirty="0">
                <a:solidFill>
                  <a:srgbClr val="0C477F"/>
                </a:solidFill>
                <a:latin typeface="Arial"/>
                <a:ea typeface="Arial"/>
                <a:cs typeface="Arial"/>
                <a:sym typeface="Arial"/>
              </a:rPr>
              <a:t>Part 2. </a:t>
            </a:r>
            <a:endParaRPr sz="1500" b="1" i="0" u="none" strike="noStrike" cap="none" dirty="0">
              <a:solidFill>
                <a:srgbClr val="0C477F"/>
              </a:solidFill>
              <a:latin typeface="Arial"/>
              <a:ea typeface="Arial"/>
              <a:cs typeface="Arial"/>
              <a:sym typeface="Arial"/>
            </a:endParaRPr>
          </a:p>
          <a:p>
            <a:pPr marL="0" marR="0" lvl="0" indent="0" algn="r" rtl="0">
              <a:lnSpc>
                <a:spcPct val="115000"/>
              </a:lnSpc>
              <a:spcBef>
                <a:spcPts val="0"/>
              </a:spcBef>
              <a:spcAft>
                <a:spcPts val="0"/>
              </a:spcAft>
              <a:buClr>
                <a:srgbClr val="0C477F"/>
              </a:buClr>
              <a:buSzPts val="1100"/>
              <a:buFont typeface="Arial"/>
              <a:buNone/>
            </a:pPr>
            <a:r>
              <a:rPr lang="ko" sz="1500" b="1" i="0" u="none" strike="noStrike" cap="none" dirty="0">
                <a:solidFill>
                  <a:srgbClr val="0C477F"/>
                </a:solidFill>
                <a:latin typeface="Arial"/>
                <a:ea typeface="Arial"/>
                <a:cs typeface="Arial"/>
                <a:sym typeface="Arial"/>
              </a:rPr>
              <a:t>중간 발표 요약 정리</a:t>
            </a:r>
            <a:endParaRPr sz="1500" b="1" i="0" u="none" strike="noStrike" cap="none" dirty="0">
              <a:solidFill>
                <a:srgbClr val="0C477F"/>
              </a:solidFill>
              <a:latin typeface="Arial"/>
              <a:ea typeface="Arial"/>
              <a:cs typeface="Arial"/>
              <a:sym typeface="Arial"/>
            </a:endParaRPr>
          </a:p>
          <a:p>
            <a:pPr marL="0" marR="0" lvl="0" indent="0" algn="just" rtl="0">
              <a:lnSpc>
                <a:spcPct val="200000"/>
              </a:lnSpc>
              <a:spcBef>
                <a:spcPts val="0"/>
              </a:spcBef>
              <a:spcAft>
                <a:spcPts val="0"/>
              </a:spcAft>
              <a:buClr>
                <a:srgbClr val="0C477F"/>
              </a:buClr>
              <a:buSzPts val="1100"/>
              <a:buFont typeface="Arial"/>
              <a:buNone/>
            </a:pPr>
            <a:endParaRPr sz="700" b="1" dirty="0">
              <a:solidFill>
                <a:srgbClr val="0C477F"/>
              </a:solidFill>
            </a:endParaRPr>
          </a:p>
          <a:p>
            <a:pPr marL="0" marR="0" lvl="0" indent="0" algn="just" rtl="0">
              <a:lnSpc>
                <a:spcPct val="115000"/>
              </a:lnSpc>
              <a:spcBef>
                <a:spcPts val="0"/>
              </a:spcBef>
              <a:spcAft>
                <a:spcPts val="0"/>
              </a:spcAft>
              <a:buClr>
                <a:srgbClr val="0C477F"/>
              </a:buClr>
              <a:buSzPts val="1100"/>
              <a:buFont typeface="Arial"/>
              <a:buNone/>
            </a:pPr>
            <a:r>
              <a:rPr lang="ko" sz="1500" b="1" i="0" u="none" strike="noStrike" cap="none" dirty="0">
                <a:solidFill>
                  <a:srgbClr val="0C477F"/>
                </a:solidFill>
                <a:latin typeface="Arial"/>
                <a:ea typeface="Arial"/>
                <a:cs typeface="Arial"/>
                <a:sym typeface="Arial"/>
              </a:rPr>
              <a:t>Part 3. </a:t>
            </a:r>
            <a:endParaRPr sz="1500" b="1" i="0" u="none" strike="noStrike" cap="none" dirty="0">
              <a:solidFill>
                <a:srgbClr val="0C477F"/>
              </a:solidFill>
              <a:latin typeface="Arial"/>
              <a:ea typeface="Arial"/>
              <a:cs typeface="Arial"/>
              <a:sym typeface="Arial"/>
            </a:endParaRPr>
          </a:p>
          <a:p>
            <a:pPr marL="0" marR="0" lvl="0" indent="0" algn="r" rtl="0">
              <a:lnSpc>
                <a:spcPct val="115000"/>
              </a:lnSpc>
              <a:spcBef>
                <a:spcPts val="0"/>
              </a:spcBef>
              <a:spcAft>
                <a:spcPts val="0"/>
              </a:spcAft>
              <a:buClr>
                <a:srgbClr val="0C477F"/>
              </a:buClr>
              <a:buSzPts val="1100"/>
              <a:buFont typeface="Arial"/>
              <a:buNone/>
            </a:pPr>
            <a:r>
              <a:rPr lang="ko" sz="1500" b="1" i="0" u="none" strike="noStrike" cap="none" dirty="0">
                <a:solidFill>
                  <a:srgbClr val="0C477F"/>
                </a:solidFill>
                <a:latin typeface="Arial"/>
                <a:ea typeface="Arial"/>
                <a:cs typeface="Arial"/>
                <a:sym typeface="Arial"/>
              </a:rPr>
              <a:t>설계 및 개발 기법</a:t>
            </a:r>
            <a:endParaRPr sz="1500" b="1" i="0" u="none" strike="noStrike" cap="none" dirty="0">
              <a:solidFill>
                <a:srgbClr val="0C477F"/>
              </a:solidFill>
              <a:latin typeface="Arial"/>
              <a:ea typeface="Arial"/>
              <a:cs typeface="Arial"/>
              <a:sym typeface="Arial"/>
            </a:endParaRPr>
          </a:p>
          <a:p>
            <a:pPr marL="0" marR="0" lvl="0" indent="0" algn="just" rtl="0">
              <a:lnSpc>
                <a:spcPct val="200000"/>
              </a:lnSpc>
              <a:spcBef>
                <a:spcPts val="0"/>
              </a:spcBef>
              <a:spcAft>
                <a:spcPts val="0"/>
              </a:spcAft>
              <a:buClr>
                <a:srgbClr val="0C477F"/>
              </a:buClr>
              <a:buSzPts val="1100"/>
              <a:buFont typeface="Arial"/>
              <a:buNone/>
            </a:pPr>
            <a:endParaRPr sz="700" b="1" dirty="0">
              <a:solidFill>
                <a:srgbClr val="0C477F"/>
              </a:solidFill>
            </a:endParaRPr>
          </a:p>
          <a:p>
            <a:pPr marL="0" marR="0" lvl="0" indent="0" algn="just" rtl="0">
              <a:lnSpc>
                <a:spcPct val="115000"/>
              </a:lnSpc>
              <a:spcBef>
                <a:spcPts val="0"/>
              </a:spcBef>
              <a:spcAft>
                <a:spcPts val="0"/>
              </a:spcAft>
              <a:buClr>
                <a:srgbClr val="0C477F"/>
              </a:buClr>
              <a:buSzPts val="1100"/>
              <a:buFont typeface="Arial"/>
              <a:buNone/>
            </a:pPr>
            <a:r>
              <a:rPr lang="ko" sz="1500" b="1" i="0" u="none" strike="noStrike" cap="none" dirty="0">
                <a:solidFill>
                  <a:srgbClr val="0C477F"/>
                </a:solidFill>
                <a:latin typeface="Arial"/>
                <a:ea typeface="Arial"/>
                <a:cs typeface="Arial"/>
                <a:sym typeface="Arial"/>
              </a:rPr>
              <a:t>Part 4. </a:t>
            </a:r>
            <a:endParaRPr sz="1500" b="1" i="0" u="none" strike="noStrike" cap="none" dirty="0">
              <a:solidFill>
                <a:srgbClr val="0C477F"/>
              </a:solidFill>
              <a:latin typeface="Arial"/>
              <a:ea typeface="Arial"/>
              <a:cs typeface="Arial"/>
              <a:sym typeface="Arial"/>
            </a:endParaRPr>
          </a:p>
          <a:p>
            <a:pPr marL="0" marR="0" lvl="0" indent="0" algn="r" rtl="0">
              <a:lnSpc>
                <a:spcPct val="115000"/>
              </a:lnSpc>
              <a:spcBef>
                <a:spcPts val="0"/>
              </a:spcBef>
              <a:spcAft>
                <a:spcPts val="0"/>
              </a:spcAft>
              <a:buClr>
                <a:srgbClr val="0C477F"/>
              </a:buClr>
              <a:buSzPts val="1100"/>
              <a:buFont typeface="Arial"/>
              <a:buNone/>
            </a:pPr>
            <a:r>
              <a:rPr lang="ko" sz="1500" b="1" i="0" u="none" strike="noStrike" cap="none" dirty="0">
                <a:solidFill>
                  <a:srgbClr val="0C477F"/>
                </a:solidFill>
                <a:latin typeface="Arial"/>
                <a:ea typeface="Arial"/>
                <a:cs typeface="Arial"/>
                <a:sym typeface="Arial"/>
              </a:rPr>
              <a:t>품질 관리 방안</a:t>
            </a:r>
            <a:endParaRPr sz="1500" b="1" i="0" u="none" strike="noStrike" cap="none" dirty="0">
              <a:solidFill>
                <a:srgbClr val="0C477F"/>
              </a:solidFill>
              <a:latin typeface="Arial"/>
              <a:ea typeface="Arial"/>
              <a:cs typeface="Arial"/>
              <a:sym typeface="Arial"/>
            </a:endParaRPr>
          </a:p>
        </p:txBody>
      </p:sp>
      <p:cxnSp>
        <p:nvCxnSpPr>
          <p:cNvPr id="125" name="Google Shape;125;p20"/>
          <p:cNvCxnSpPr/>
          <p:nvPr/>
        </p:nvCxnSpPr>
        <p:spPr>
          <a:xfrm>
            <a:off x="1785299" y="2918203"/>
            <a:ext cx="749944" cy="0"/>
          </a:xfrm>
          <a:prstGeom prst="straightConnector1">
            <a:avLst/>
          </a:prstGeom>
          <a:gradFill>
            <a:gsLst>
              <a:gs pos="0">
                <a:srgbClr val="E7C49D"/>
              </a:gs>
              <a:gs pos="100000">
                <a:srgbClr val="F3D5BB"/>
              </a:gs>
            </a:gsLst>
            <a:path path="circle">
              <a:fillToRect r="100000" b="100000"/>
            </a:path>
            <a:tileRect l="-100000" t="-100000"/>
          </a:gradFill>
          <a:ln w="101600" cap="flat" cmpd="sng">
            <a:solidFill>
              <a:srgbClr val="0C477F"/>
            </a:solidFill>
            <a:prstDash val="solid"/>
            <a:miter lim="800000"/>
            <a:headEnd type="none" w="sm" len="sm"/>
            <a:tailEnd type="none" w="sm" len="sm"/>
          </a:ln>
        </p:spPr>
      </p:cxnSp>
      <p:cxnSp>
        <p:nvCxnSpPr>
          <p:cNvPr id="126" name="Google Shape;126;p20"/>
          <p:cNvCxnSpPr>
            <a:cxnSpLocks/>
          </p:cNvCxnSpPr>
          <p:nvPr/>
        </p:nvCxnSpPr>
        <p:spPr>
          <a:xfrm>
            <a:off x="5414153" y="1133925"/>
            <a:ext cx="1863899" cy="0"/>
          </a:xfrm>
          <a:prstGeom prst="straightConnector1">
            <a:avLst/>
          </a:prstGeom>
          <a:gradFill>
            <a:gsLst>
              <a:gs pos="0">
                <a:srgbClr val="E7C49D"/>
              </a:gs>
              <a:gs pos="100000">
                <a:srgbClr val="F3D5BB"/>
              </a:gs>
            </a:gsLst>
            <a:path path="circle">
              <a:fillToRect r="100000" b="100000"/>
            </a:path>
            <a:tileRect l="-100000" t="-100000"/>
          </a:gradFill>
          <a:ln w="88900" cap="flat" cmpd="sng">
            <a:solidFill>
              <a:srgbClr val="0C477F"/>
            </a:solidFill>
            <a:prstDash val="solid"/>
            <a:miter lim="800000"/>
            <a:headEnd type="none" w="sm" len="sm"/>
            <a:tailEnd type="none" w="sm" len="sm"/>
          </a:ln>
        </p:spPr>
      </p:cxnSp>
      <p:cxnSp>
        <p:nvCxnSpPr>
          <p:cNvPr id="127" name="Google Shape;127;p20"/>
          <p:cNvCxnSpPr>
            <a:cxnSpLocks/>
          </p:cNvCxnSpPr>
          <p:nvPr/>
        </p:nvCxnSpPr>
        <p:spPr>
          <a:xfrm>
            <a:off x="5393934" y="4091325"/>
            <a:ext cx="1898823" cy="100"/>
          </a:xfrm>
          <a:prstGeom prst="straightConnector1">
            <a:avLst/>
          </a:prstGeom>
          <a:gradFill>
            <a:gsLst>
              <a:gs pos="0">
                <a:srgbClr val="E7C49D"/>
              </a:gs>
              <a:gs pos="100000">
                <a:srgbClr val="F3D5BB"/>
              </a:gs>
            </a:gsLst>
            <a:path path="circle">
              <a:fillToRect r="100000" b="100000"/>
            </a:path>
            <a:tileRect l="-100000" t="-100000"/>
          </a:gradFill>
          <a:ln w="88900" cap="flat" cmpd="sng">
            <a:solidFill>
              <a:srgbClr val="0C477F"/>
            </a:solidFill>
            <a:prstDash val="solid"/>
            <a:miter lim="800000"/>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8"/>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1. Use case diagram</a:t>
            </a:r>
            <a:endParaRPr/>
          </a:p>
        </p:txBody>
      </p:sp>
      <p:sp>
        <p:nvSpPr>
          <p:cNvPr id="428" name="Google Shape;428;p38"/>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20</a:t>
            </a:fld>
            <a:endParaRPr sz="1100"/>
          </a:p>
        </p:txBody>
      </p:sp>
      <p:pic>
        <p:nvPicPr>
          <p:cNvPr id="429" name="Google Shape;429;p38"/>
          <p:cNvPicPr preferRelativeResize="0"/>
          <p:nvPr/>
        </p:nvPicPr>
        <p:blipFill>
          <a:blip r:embed="rId3">
            <a:alphaModFix/>
          </a:blip>
          <a:stretch>
            <a:fillRect/>
          </a:stretch>
        </p:blipFill>
        <p:spPr>
          <a:xfrm>
            <a:off x="2089488" y="981950"/>
            <a:ext cx="4965025" cy="3655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9"/>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2. GUI - Mockup</a:t>
            </a:r>
            <a:endParaRPr/>
          </a:p>
        </p:txBody>
      </p:sp>
      <p:sp>
        <p:nvSpPr>
          <p:cNvPr id="435" name="Google Shape;435;p39"/>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21</a:t>
            </a:fld>
            <a:endParaRPr sz="1100"/>
          </a:p>
        </p:txBody>
      </p:sp>
      <p:pic>
        <p:nvPicPr>
          <p:cNvPr id="436" name="Google Shape;436;p39"/>
          <p:cNvPicPr preferRelativeResize="0"/>
          <p:nvPr/>
        </p:nvPicPr>
        <p:blipFill rotWithShape="1">
          <a:blip r:embed="rId3">
            <a:alphaModFix/>
          </a:blip>
          <a:srcRect l="18680" t="15240" r="22165" b="29418"/>
          <a:stretch/>
        </p:blipFill>
        <p:spPr>
          <a:xfrm>
            <a:off x="3595625" y="1830856"/>
            <a:ext cx="1952750" cy="1176975"/>
          </a:xfrm>
          <a:prstGeom prst="rect">
            <a:avLst/>
          </a:prstGeom>
          <a:noFill/>
          <a:ln>
            <a:noFill/>
          </a:ln>
        </p:spPr>
      </p:pic>
      <p:pic>
        <p:nvPicPr>
          <p:cNvPr id="437" name="Google Shape;437;p39" title="데모최종">
            <a:hlinkClick r:id="rId4"/>
          </p:cNvPr>
          <p:cNvPicPr preferRelativeResize="0"/>
          <p:nvPr/>
        </p:nvPicPr>
        <p:blipFill>
          <a:blip r:embed="rId5">
            <a:alphaModFix/>
          </a:blip>
          <a:stretch>
            <a:fillRect/>
          </a:stretch>
        </p:blipFill>
        <p:spPr>
          <a:xfrm>
            <a:off x="2042075" y="977078"/>
            <a:ext cx="5059825" cy="3794875"/>
          </a:xfrm>
          <a:prstGeom prst="rect">
            <a:avLst/>
          </a:prstGeom>
          <a:noFill/>
          <a:ln>
            <a:noFill/>
          </a:ln>
        </p:spPr>
      </p:pic>
      <p:sp>
        <p:nvSpPr>
          <p:cNvPr id="2" name="TextBox 1">
            <a:extLst>
              <a:ext uri="{FF2B5EF4-FFF2-40B4-BE49-F238E27FC236}">
                <a16:creationId xmlns:a16="http://schemas.microsoft.com/office/drawing/2014/main" id="{4AE62A26-5FE5-B842-BBF8-04C32853F9EA}"/>
              </a:ext>
            </a:extLst>
          </p:cNvPr>
          <p:cNvSpPr txBox="1"/>
          <p:nvPr/>
        </p:nvSpPr>
        <p:spPr>
          <a:xfrm>
            <a:off x="1230417" y="-327694"/>
            <a:ext cx="1899879" cy="307777"/>
          </a:xfrm>
          <a:prstGeom prst="rect">
            <a:avLst/>
          </a:prstGeom>
          <a:noFill/>
        </p:spPr>
        <p:txBody>
          <a:bodyPr wrap="none" rtlCol="0">
            <a:spAutoFit/>
          </a:bodyPr>
          <a:lstStyle/>
          <a:p>
            <a:r>
              <a:rPr kumimoji="1" lang="ko-KR" altLang="en-US" dirty="0"/>
              <a:t>영상 하이퍼링크 존재</a:t>
            </a:r>
            <a:endParaRPr kumimoji="1" lang="en-US" altLang="ko-K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title"/>
          </p:nvPr>
        </p:nvSpPr>
        <p:spPr>
          <a:xfrm>
            <a:off x="2732250" y="2068350"/>
            <a:ext cx="3679500" cy="1006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sz="4800"/>
              <a:t>Architecture Elements </a:t>
            </a:r>
            <a:endParaRPr sz="4800"/>
          </a:p>
        </p:txBody>
      </p:sp>
      <p:sp>
        <p:nvSpPr>
          <p:cNvPr id="443" name="Google Shape;443;p40"/>
          <p:cNvSpPr/>
          <p:nvPr/>
        </p:nvSpPr>
        <p:spPr>
          <a:xfrm rot="10800000" flipH="1">
            <a:off x="320450" y="1116650"/>
            <a:ext cx="2823000" cy="94500"/>
          </a:xfrm>
          <a:prstGeom prst="rect">
            <a:avLst/>
          </a:pr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1"/>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1. Layered Architecture</a:t>
            </a:r>
            <a:endParaRPr/>
          </a:p>
        </p:txBody>
      </p:sp>
      <p:sp>
        <p:nvSpPr>
          <p:cNvPr id="449" name="Google Shape;449;p41"/>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23</a:t>
            </a:fld>
            <a:endParaRPr sz="1100"/>
          </a:p>
        </p:txBody>
      </p:sp>
      <p:pic>
        <p:nvPicPr>
          <p:cNvPr id="450" name="Google Shape;450;p41"/>
          <p:cNvPicPr preferRelativeResize="0"/>
          <p:nvPr/>
        </p:nvPicPr>
        <p:blipFill>
          <a:blip r:embed="rId3">
            <a:alphaModFix/>
          </a:blip>
          <a:stretch>
            <a:fillRect/>
          </a:stretch>
        </p:blipFill>
        <p:spPr>
          <a:xfrm>
            <a:off x="481175" y="1375038"/>
            <a:ext cx="8181649" cy="2844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2"/>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2. CRC</a:t>
            </a:r>
            <a:endParaRPr/>
          </a:p>
        </p:txBody>
      </p:sp>
      <p:sp>
        <p:nvSpPr>
          <p:cNvPr id="456" name="Google Shape;456;p42"/>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24</a:t>
            </a:fld>
            <a:endParaRPr sz="1100"/>
          </a:p>
        </p:txBody>
      </p:sp>
      <p:graphicFrame>
        <p:nvGraphicFramePr>
          <p:cNvPr id="457" name="Google Shape;457;p42"/>
          <p:cNvGraphicFramePr/>
          <p:nvPr/>
        </p:nvGraphicFramePr>
        <p:xfrm>
          <a:off x="565175" y="1271575"/>
          <a:ext cx="3802550" cy="2874773"/>
        </p:xfrm>
        <a:graphic>
          <a:graphicData uri="http://schemas.openxmlformats.org/drawingml/2006/table">
            <a:tbl>
              <a:tblPr>
                <a:noFill/>
                <a:tableStyleId>{8B408600-3992-42F6-B674-1E1F9113392E}</a:tableStyleId>
              </a:tblPr>
              <a:tblGrid>
                <a:gridCol w="2324575">
                  <a:extLst>
                    <a:ext uri="{9D8B030D-6E8A-4147-A177-3AD203B41FA5}">
                      <a16:colId xmlns:a16="http://schemas.microsoft.com/office/drawing/2014/main" val="20000"/>
                    </a:ext>
                  </a:extLst>
                </a:gridCol>
                <a:gridCol w="1477975">
                  <a:extLst>
                    <a:ext uri="{9D8B030D-6E8A-4147-A177-3AD203B41FA5}">
                      <a16:colId xmlns:a16="http://schemas.microsoft.com/office/drawing/2014/main" val="20001"/>
                    </a:ext>
                  </a:extLst>
                </a:gridCol>
              </a:tblGrid>
              <a:tr h="261100">
                <a:tc gridSpan="2">
                  <a:txBody>
                    <a:bodyPr/>
                    <a:lstStyle/>
                    <a:p>
                      <a:pPr marL="0" lvl="0" indent="0" algn="ctr" rtl="0">
                        <a:lnSpc>
                          <a:spcPct val="115000"/>
                        </a:lnSpc>
                        <a:spcBef>
                          <a:spcPts val="0"/>
                        </a:spcBef>
                        <a:spcAft>
                          <a:spcPts val="0"/>
                        </a:spcAft>
                        <a:buNone/>
                      </a:pPr>
                      <a:r>
                        <a:rPr lang="ko" sz="1200" b="1"/>
                        <a:t>Class Student</a:t>
                      </a:r>
                      <a:endParaRPr sz="1200" b="1"/>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hMerge="1">
                  <a:txBody>
                    <a:bodyPr/>
                    <a:lstStyle/>
                    <a:p>
                      <a:endParaRPr lang="ko-KR"/>
                    </a:p>
                  </a:txBody>
                  <a:tcPr/>
                </a:tc>
                <a:extLst>
                  <a:ext uri="{0D108BD9-81ED-4DB2-BD59-A6C34878D82A}">
                    <a16:rowId xmlns:a16="http://schemas.microsoft.com/office/drawing/2014/main" val="10000"/>
                  </a:ext>
                </a:extLst>
              </a:tr>
              <a:tr h="261100">
                <a:tc>
                  <a:txBody>
                    <a:bodyPr/>
                    <a:lstStyle/>
                    <a:p>
                      <a:pPr marL="0" lvl="0" indent="0" algn="ctr" rtl="0">
                        <a:lnSpc>
                          <a:spcPct val="115000"/>
                        </a:lnSpc>
                        <a:spcBef>
                          <a:spcPts val="0"/>
                        </a:spcBef>
                        <a:spcAft>
                          <a:spcPts val="0"/>
                        </a:spcAft>
                        <a:buNone/>
                      </a:pPr>
                      <a:r>
                        <a:rPr lang="ko" sz="1200" b="1"/>
                        <a:t>Responsibility</a:t>
                      </a:r>
                      <a:endParaRPr sz="1200" b="1"/>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tc>
                  <a:txBody>
                    <a:bodyPr/>
                    <a:lstStyle/>
                    <a:p>
                      <a:pPr marL="0" lvl="0" indent="0" algn="ctr" rtl="0">
                        <a:lnSpc>
                          <a:spcPct val="115000"/>
                        </a:lnSpc>
                        <a:spcBef>
                          <a:spcPts val="0"/>
                        </a:spcBef>
                        <a:spcAft>
                          <a:spcPts val="0"/>
                        </a:spcAft>
                        <a:buNone/>
                      </a:pPr>
                      <a:r>
                        <a:rPr lang="ko" sz="1200" b="1"/>
                        <a:t>Collaborator</a:t>
                      </a:r>
                      <a:endParaRPr sz="1200" b="1"/>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val="10001"/>
                  </a:ext>
                </a:extLst>
              </a:tr>
              <a:tr h="261100">
                <a:tc>
                  <a:txBody>
                    <a:bodyPr/>
                    <a:lstStyle/>
                    <a:p>
                      <a:pPr marL="0" lvl="0" indent="0" algn="just" rtl="0">
                        <a:lnSpc>
                          <a:spcPct val="115000"/>
                        </a:lnSpc>
                        <a:spcBef>
                          <a:spcPts val="0"/>
                        </a:spcBef>
                        <a:spcAft>
                          <a:spcPts val="0"/>
                        </a:spcAft>
                        <a:buNone/>
                      </a:pPr>
                      <a:r>
                        <a:rPr lang="ko" sz="1200"/>
                        <a:t>발음 교정 페이지를 요청한다.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ko" sz="1200"/>
                        <a:t>ProPage</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61100">
                <a:tc>
                  <a:txBody>
                    <a:bodyPr/>
                    <a:lstStyle/>
                    <a:p>
                      <a:pPr marL="0" lvl="0" indent="0" algn="just" rtl="0">
                        <a:lnSpc>
                          <a:spcPct val="115000"/>
                        </a:lnSpc>
                        <a:spcBef>
                          <a:spcPts val="0"/>
                        </a:spcBef>
                        <a:spcAft>
                          <a:spcPts val="0"/>
                        </a:spcAft>
                        <a:buNone/>
                      </a:pPr>
                      <a:r>
                        <a:rPr lang="ko" sz="1200"/>
                        <a:t>언어를 선택한다.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ko" sz="1200"/>
                        <a:t>Language</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61100">
                <a:tc>
                  <a:txBody>
                    <a:bodyPr/>
                    <a:lstStyle/>
                    <a:p>
                      <a:pPr marL="0" lvl="0" indent="0" algn="just" rtl="0">
                        <a:lnSpc>
                          <a:spcPct val="115000"/>
                        </a:lnSpc>
                        <a:spcBef>
                          <a:spcPts val="0"/>
                        </a:spcBef>
                        <a:spcAft>
                          <a:spcPts val="0"/>
                        </a:spcAft>
                        <a:buNone/>
                      </a:pPr>
                      <a:r>
                        <a:rPr lang="ko" sz="1200"/>
                        <a:t>음성을 녹음/업로드한다.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ko" sz="1200"/>
                        <a:t>ProHome</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61100">
                <a:tc>
                  <a:txBody>
                    <a:bodyPr/>
                    <a:lstStyle/>
                    <a:p>
                      <a:pPr marL="0" lvl="0" indent="0" algn="just" rtl="0">
                        <a:lnSpc>
                          <a:spcPct val="115000"/>
                        </a:lnSpc>
                        <a:spcBef>
                          <a:spcPts val="0"/>
                        </a:spcBef>
                        <a:spcAft>
                          <a:spcPts val="0"/>
                        </a:spcAft>
                        <a:buNone/>
                      </a:pPr>
                      <a:r>
                        <a:rPr lang="ko" sz="1200"/>
                        <a:t>텍스트를 입력한다.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ko" sz="1200"/>
                        <a:t>Text</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61100">
                <a:tc>
                  <a:txBody>
                    <a:bodyPr/>
                    <a:lstStyle/>
                    <a:p>
                      <a:pPr marL="0" lvl="0" indent="0" algn="just" rtl="0">
                        <a:lnSpc>
                          <a:spcPct val="115000"/>
                        </a:lnSpc>
                        <a:spcBef>
                          <a:spcPts val="0"/>
                        </a:spcBef>
                        <a:spcAft>
                          <a:spcPts val="0"/>
                        </a:spcAft>
                        <a:buNone/>
                      </a:pPr>
                      <a:r>
                        <a:rPr lang="ko" sz="1200"/>
                        <a:t>교정을 요청한다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ko" sz="1200"/>
                        <a:t>Correction</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61100">
                <a:tc>
                  <a:txBody>
                    <a:bodyPr/>
                    <a:lstStyle/>
                    <a:p>
                      <a:pPr marL="0" lvl="0" indent="0" algn="just" rtl="0">
                        <a:lnSpc>
                          <a:spcPct val="115000"/>
                        </a:lnSpc>
                        <a:spcBef>
                          <a:spcPts val="0"/>
                        </a:spcBef>
                        <a:spcAft>
                          <a:spcPts val="0"/>
                        </a:spcAft>
                        <a:buNone/>
                      </a:pPr>
                      <a:r>
                        <a:rPr lang="ko" sz="1200"/>
                        <a:t>결과 저장을 요청한다.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ko" sz="1200"/>
                        <a:t>SaveResult</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61100">
                <a:tc>
                  <a:txBody>
                    <a:bodyPr/>
                    <a:lstStyle/>
                    <a:p>
                      <a:pPr marL="0" lvl="0" indent="0" algn="just" rtl="0">
                        <a:lnSpc>
                          <a:spcPct val="115000"/>
                        </a:lnSpc>
                        <a:spcBef>
                          <a:spcPts val="0"/>
                        </a:spcBef>
                        <a:spcAft>
                          <a:spcPts val="0"/>
                        </a:spcAft>
                        <a:buNone/>
                      </a:pPr>
                      <a:r>
                        <a:rPr lang="ko" sz="1200"/>
                        <a:t>원어민 발음 재생을 요청한다.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ko" sz="1200"/>
                        <a:t>PlayNativePro</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graphicFrame>
        <p:nvGraphicFramePr>
          <p:cNvPr id="458" name="Google Shape;458;p42"/>
          <p:cNvGraphicFramePr/>
          <p:nvPr/>
        </p:nvGraphicFramePr>
        <p:xfrm>
          <a:off x="4593100" y="1271575"/>
          <a:ext cx="3801600" cy="2017523"/>
        </p:xfrm>
        <a:graphic>
          <a:graphicData uri="http://schemas.openxmlformats.org/drawingml/2006/table">
            <a:tbl>
              <a:tblPr>
                <a:noFill/>
                <a:tableStyleId>{8B408600-3992-42F6-B674-1E1F9113392E}</a:tableStyleId>
              </a:tblPr>
              <a:tblGrid>
                <a:gridCol w="2348050">
                  <a:extLst>
                    <a:ext uri="{9D8B030D-6E8A-4147-A177-3AD203B41FA5}">
                      <a16:colId xmlns:a16="http://schemas.microsoft.com/office/drawing/2014/main" val="20000"/>
                    </a:ext>
                  </a:extLst>
                </a:gridCol>
                <a:gridCol w="1453550">
                  <a:extLst>
                    <a:ext uri="{9D8B030D-6E8A-4147-A177-3AD203B41FA5}">
                      <a16:colId xmlns:a16="http://schemas.microsoft.com/office/drawing/2014/main" val="20001"/>
                    </a:ext>
                  </a:extLst>
                </a:gridCol>
              </a:tblGrid>
              <a:tr h="224800">
                <a:tc gridSpan="2">
                  <a:txBody>
                    <a:bodyPr/>
                    <a:lstStyle/>
                    <a:p>
                      <a:pPr marL="0" lvl="0" indent="0" algn="ctr" rtl="0">
                        <a:lnSpc>
                          <a:spcPct val="115000"/>
                        </a:lnSpc>
                        <a:spcBef>
                          <a:spcPts val="0"/>
                        </a:spcBef>
                        <a:spcAft>
                          <a:spcPts val="0"/>
                        </a:spcAft>
                        <a:buNone/>
                      </a:pPr>
                      <a:r>
                        <a:rPr lang="ko" sz="1200" b="1"/>
                        <a:t>Class Correction</a:t>
                      </a:r>
                      <a:endParaRPr sz="1200" b="1"/>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hMerge="1">
                  <a:txBody>
                    <a:bodyPr/>
                    <a:lstStyle/>
                    <a:p>
                      <a:endParaRPr lang="ko-KR"/>
                    </a:p>
                  </a:txBody>
                  <a:tcPr/>
                </a:tc>
                <a:extLst>
                  <a:ext uri="{0D108BD9-81ED-4DB2-BD59-A6C34878D82A}">
                    <a16:rowId xmlns:a16="http://schemas.microsoft.com/office/drawing/2014/main" val="10000"/>
                  </a:ext>
                </a:extLst>
              </a:tr>
              <a:tr h="288925">
                <a:tc>
                  <a:txBody>
                    <a:bodyPr/>
                    <a:lstStyle/>
                    <a:p>
                      <a:pPr marL="0" lvl="0" indent="0" algn="ctr" rtl="0">
                        <a:lnSpc>
                          <a:spcPct val="115000"/>
                        </a:lnSpc>
                        <a:spcBef>
                          <a:spcPts val="0"/>
                        </a:spcBef>
                        <a:spcAft>
                          <a:spcPts val="0"/>
                        </a:spcAft>
                        <a:buNone/>
                      </a:pPr>
                      <a:r>
                        <a:rPr lang="ko" sz="1200" b="1"/>
                        <a:t>Responsibility</a:t>
                      </a:r>
                      <a:endParaRPr sz="1200" b="1"/>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tc>
                  <a:txBody>
                    <a:bodyPr/>
                    <a:lstStyle/>
                    <a:p>
                      <a:pPr marL="0" lvl="0" indent="0" algn="ctr" rtl="0">
                        <a:lnSpc>
                          <a:spcPct val="115000"/>
                        </a:lnSpc>
                        <a:spcBef>
                          <a:spcPts val="0"/>
                        </a:spcBef>
                        <a:spcAft>
                          <a:spcPts val="0"/>
                        </a:spcAft>
                        <a:buNone/>
                      </a:pPr>
                      <a:r>
                        <a:rPr lang="ko" sz="1200" b="1"/>
                        <a:t>Collaborator</a:t>
                      </a:r>
                      <a:endParaRPr sz="1200" b="1"/>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val="10001"/>
                  </a:ext>
                </a:extLst>
              </a:tr>
              <a:tr h="288925">
                <a:tc>
                  <a:txBody>
                    <a:bodyPr/>
                    <a:lstStyle/>
                    <a:p>
                      <a:pPr marL="0" lvl="0" indent="0" algn="l" rtl="0">
                        <a:lnSpc>
                          <a:spcPct val="115000"/>
                        </a:lnSpc>
                        <a:spcBef>
                          <a:spcPts val="0"/>
                        </a:spcBef>
                        <a:spcAft>
                          <a:spcPts val="0"/>
                        </a:spcAft>
                        <a:buNone/>
                      </a:pPr>
                      <a:r>
                        <a:rPr lang="ko" sz="1200"/>
                        <a:t>언어와 교정 내용(텍스트, 음성)을 확인한다.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ko" sz="1200"/>
                        <a:t>Language, Voice, Text</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88925">
                <a:tc>
                  <a:txBody>
                    <a:bodyPr/>
                    <a:lstStyle/>
                    <a:p>
                      <a:pPr marL="0" lvl="0" indent="0" algn="l" rtl="0">
                        <a:lnSpc>
                          <a:spcPct val="115000"/>
                        </a:lnSpc>
                        <a:spcBef>
                          <a:spcPts val="0"/>
                        </a:spcBef>
                        <a:spcAft>
                          <a:spcPts val="0"/>
                        </a:spcAft>
                        <a:buNone/>
                      </a:pPr>
                      <a:r>
                        <a:rPr lang="ko" sz="1200"/>
                        <a:t>교정을 수행하기 위해 AIModule을 호출한다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ko" sz="1200"/>
                        <a:t>AIModule</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88925">
                <a:tc>
                  <a:txBody>
                    <a:bodyPr/>
                    <a:lstStyle/>
                    <a:p>
                      <a:pPr marL="0" lvl="0" indent="0" algn="l" rtl="0">
                        <a:lnSpc>
                          <a:spcPct val="115000"/>
                        </a:lnSpc>
                        <a:spcBef>
                          <a:spcPts val="0"/>
                        </a:spcBef>
                        <a:spcAft>
                          <a:spcPts val="0"/>
                        </a:spcAft>
                        <a:buNone/>
                      </a:pPr>
                      <a:r>
                        <a:rPr lang="ko" sz="1200"/>
                        <a:t>결과 화면을 보여준다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ko" sz="1200"/>
                        <a:t>ProHome</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459" name="Google Shape;459;p42"/>
          <p:cNvGraphicFramePr/>
          <p:nvPr/>
        </p:nvGraphicFramePr>
        <p:xfrm>
          <a:off x="4592613" y="3462325"/>
          <a:ext cx="3802550" cy="958343"/>
        </p:xfrm>
        <a:graphic>
          <a:graphicData uri="http://schemas.openxmlformats.org/drawingml/2006/table">
            <a:tbl>
              <a:tblPr>
                <a:noFill/>
                <a:tableStyleId>{8B408600-3992-42F6-B674-1E1F9113392E}</a:tableStyleId>
              </a:tblPr>
              <a:tblGrid>
                <a:gridCol w="2348525">
                  <a:extLst>
                    <a:ext uri="{9D8B030D-6E8A-4147-A177-3AD203B41FA5}">
                      <a16:colId xmlns:a16="http://schemas.microsoft.com/office/drawing/2014/main" val="20000"/>
                    </a:ext>
                  </a:extLst>
                </a:gridCol>
                <a:gridCol w="1454025">
                  <a:extLst>
                    <a:ext uri="{9D8B030D-6E8A-4147-A177-3AD203B41FA5}">
                      <a16:colId xmlns:a16="http://schemas.microsoft.com/office/drawing/2014/main" val="20001"/>
                    </a:ext>
                  </a:extLst>
                </a:gridCol>
              </a:tblGrid>
              <a:tr h="279400">
                <a:tc gridSpan="2">
                  <a:txBody>
                    <a:bodyPr/>
                    <a:lstStyle/>
                    <a:p>
                      <a:pPr marL="0" lvl="0" indent="0" algn="ctr" rtl="0">
                        <a:lnSpc>
                          <a:spcPct val="115000"/>
                        </a:lnSpc>
                        <a:spcBef>
                          <a:spcPts val="0"/>
                        </a:spcBef>
                        <a:spcAft>
                          <a:spcPts val="0"/>
                        </a:spcAft>
                        <a:buNone/>
                      </a:pPr>
                      <a:r>
                        <a:rPr lang="ko" sz="1200" b="1"/>
                        <a:t>Class AIModule</a:t>
                      </a:r>
                      <a:endParaRPr sz="1200" b="1"/>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hMerge="1">
                  <a:txBody>
                    <a:bodyPr/>
                    <a:lstStyle/>
                    <a:p>
                      <a:endParaRPr lang="ko-KR"/>
                    </a:p>
                  </a:txBody>
                  <a:tcPr/>
                </a:tc>
                <a:extLst>
                  <a:ext uri="{0D108BD9-81ED-4DB2-BD59-A6C34878D82A}">
                    <a16:rowId xmlns:a16="http://schemas.microsoft.com/office/drawing/2014/main" val="10000"/>
                  </a:ext>
                </a:extLst>
              </a:tr>
              <a:tr h="279400">
                <a:tc>
                  <a:txBody>
                    <a:bodyPr/>
                    <a:lstStyle/>
                    <a:p>
                      <a:pPr marL="0" lvl="0" indent="0" algn="ctr" rtl="0">
                        <a:lnSpc>
                          <a:spcPct val="115000"/>
                        </a:lnSpc>
                        <a:spcBef>
                          <a:spcPts val="0"/>
                        </a:spcBef>
                        <a:spcAft>
                          <a:spcPts val="0"/>
                        </a:spcAft>
                        <a:buNone/>
                      </a:pPr>
                      <a:r>
                        <a:rPr lang="ko" sz="1200" b="1"/>
                        <a:t>Responsibility</a:t>
                      </a:r>
                      <a:endParaRPr sz="1200" b="1"/>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tc>
                  <a:txBody>
                    <a:bodyPr/>
                    <a:lstStyle/>
                    <a:p>
                      <a:pPr marL="0" lvl="0" indent="0" algn="ctr" rtl="0">
                        <a:lnSpc>
                          <a:spcPct val="115000"/>
                        </a:lnSpc>
                        <a:spcBef>
                          <a:spcPts val="0"/>
                        </a:spcBef>
                        <a:spcAft>
                          <a:spcPts val="0"/>
                        </a:spcAft>
                        <a:buNone/>
                      </a:pPr>
                      <a:r>
                        <a:rPr lang="ko" sz="1200" b="1"/>
                        <a:t>Collaborator</a:t>
                      </a:r>
                      <a:endParaRPr sz="1200" b="1"/>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val="10001"/>
                  </a:ext>
                </a:extLst>
              </a:tr>
              <a:tr h="279400">
                <a:tc>
                  <a:txBody>
                    <a:bodyPr/>
                    <a:lstStyle/>
                    <a:p>
                      <a:pPr marL="0" lvl="0" indent="0" algn="just" rtl="0">
                        <a:lnSpc>
                          <a:spcPct val="115000"/>
                        </a:lnSpc>
                        <a:spcBef>
                          <a:spcPts val="0"/>
                        </a:spcBef>
                        <a:spcAft>
                          <a:spcPts val="0"/>
                        </a:spcAft>
                        <a:buNone/>
                      </a:pPr>
                      <a:r>
                        <a:rPr lang="ko" sz="1200"/>
                        <a:t>교정한다.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ko" sz="1200"/>
                        <a:t>Correction</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3"/>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2. CRC (Cont.)</a:t>
            </a:r>
            <a:endParaRPr/>
          </a:p>
        </p:txBody>
      </p:sp>
      <p:sp>
        <p:nvSpPr>
          <p:cNvPr id="465" name="Google Shape;465;p43"/>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25</a:t>
            </a:fld>
            <a:endParaRPr sz="1100"/>
          </a:p>
        </p:txBody>
      </p:sp>
      <p:graphicFrame>
        <p:nvGraphicFramePr>
          <p:cNvPr id="466" name="Google Shape;466;p43"/>
          <p:cNvGraphicFramePr/>
          <p:nvPr/>
        </p:nvGraphicFramePr>
        <p:xfrm>
          <a:off x="568213" y="1279550"/>
          <a:ext cx="3802550" cy="1168655"/>
        </p:xfrm>
        <a:graphic>
          <a:graphicData uri="http://schemas.openxmlformats.org/drawingml/2006/table">
            <a:tbl>
              <a:tblPr>
                <a:noFill/>
                <a:tableStyleId>{8B408600-3992-42F6-B674-1E1F9113392E}</a:tableStyleId>
              </a:tblPr>
              <a:tblGrid>
                <a:gridCol w="2340550">
                  <a:extLst>
                    <a:ext uri="{9D8B030D-6E8A-4147-A177-3AD203B41FA5}">
                      <a16:colId xmlns:a16="http://schemas.microsoft.com/office/drawing/2014/main" val="20000"/>
                    </a:ext>
                  </a:extLst>
                </a:gridCol>
                <a:gridCol w="1462000">
                  <a:extLst>
                    <a:ext uri="{9D8B030D-6E8A-4147-A177-3AD203B41FA5}">
                      <a16:colId xmlns:a16="http://schemas.microsoft.com/office/drawing/2014/main" val="20001"/>
                    </a:ext>
                  </a:extLst>
                </a:gridCol>
              </a:tblGrid>
              <a:tr h="0">
                <a:tc gridSpan="2">
                  <a:txBody>
                    <a:bodyPr/>
                    <a:lstStyle/>
                    <a:p>
                      <a:pPr marL="0" lvl="0" indent="0" algn="ctr" rtl="0">
                        <a:lnSpc>
                          <a:spcPct val="115000"/>
                        </a:lnSpc>
                        <a:spcBef>
                          <a:spcPts val="0"/>
                        </a:spcBef>
                        <a:spcAft>
                          <a:spcPts val="0"/>
                        </a:spcAft>
                        <a:buNone/>
                      </a:pPr>
                      <a:r>
                        <a:rPr lang="ko" sz="1200" b="1"/>
                        <a:t>Class ProHome</a:t>
                      </a:r>
                      <a:endParaRPr sz="1200" b="1"/>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hMerge="1">
                  <a:txBody>
                    <a:bodyPr/>
                    <a:lstStyle/>
                    <a:p>
                      <a:endParaRPr lang="ko-KR"/>
                    </a:p>
                  </a:txBody>
                  <a:tcPr/>
                </a:tc>
                <a:extLst>
                  <a:ext uri="{0D108BD9-81ED-4DB2-BD59-A6C34878D82A}">
                    <a16:rowId xmlns:a16="http://schemas.microsoft.com/office/drawing/2014/main" val="10000"/>
                  </a:ext>
                </a:extLst>
              </a:tr>
              <a:tr h="0">
                <a:tc>
                  <a:txBody>
                    <a:bodyPr/>
                    <a:lstStyle/>
                    <a:p>
                      <a:pPr marL="0" lvl="0" indent="0" algn="ctr" rtl="0">
                        <a:lnSpc>
                          <a:spcPct val="115000"/>
                        </a:lnSpc>
                        <a:spcBef>
                          <a:spcPts val="0"/>
                        </a:spcBef>
                        <a:spcAft>
                          <a:spcPts val="0"/>
                        </a:spcAft>
                        <a:buNone/>
                      </a:pPr>
                      <a:r>
                        <a:rPr lang="ko" sz="1200" b="1"/>
                        <a:t>Responsibility</a:t>
                      </a:r>
                      <a:endParaRPr sz="1200" b="1"/>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tc>
                  <a:txBody>
                    <a:bodyPr/>
                    <a:lstStyle/>
                    <a:p>
                      <a:pPr marL="0" lvl="0" indent="0" algn="ctr" rtl="0">
                        <a:lnSpc>
                          <a:spcPct val="115000"/>
                        </a:lnSpc>
                        <a:spcBef>
                          <a:spcPts val="0"/>
                        </a:spcBef>
                        <a:spcAft>
                          <a:spcPts val="0"/>
                        </a:spcAft>
                        <a:buNone/>
                      </a:pPr>
                      <a:r>
                        <a:rPr lang="ko" sz="1200" b="1"/>
                        <a:t>Collaborator</a:t>
                      </a:r>
                      <a:endParaRPr sz="1200" b="1"/>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val="10001"/>
                  </a:ext>
                </a:extLst>
              </a:tr>
              <a:tr h="0">
                <a:tc>
                  <a:txBody>
                    <a:bodyPr/>
                    <a:lstStyle/>
                    <a:p>
                      <a:pPr marL="0" lvl="0" indent="0" algn="just" rtl="0">
                        <a:lnSpc>
                          <a:spcPct val="115000"/>
                        </a:lnSpc>
                        <a:spcBef>
                          <a:spcPts val="0"/>
                        </a:spcBef>
                        <a:spcAft>
                          <a:spcPts val="0"/>
                        </a:spcAft>
                        <a:buNone/>
                      </a:pPr>
                      <a:r>
                        <a:rPr lang="ko" sz="1200"/>
                        <a:t>발음 교정 페이지를 보여준다.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ko" sz="1200"/>
                        <a:t>Correction, Student, Convert</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467" name="Google Shape;467;p43"/>
          <p:cNvGraphicFramePr/>
          <p:nvPr/>
        </p:nvGraphicFramePr>
        <p:xfrm>
          <a:off x="4616250" y="1127150"/>
          <a:ext cx="3801600" cy="958343"/>
        </p:xfrm>
        <a:graphic>
          <a:graphicData uri="http://schemas.openxmlformats.org/drawingml/2006/table">
            <a:tbl>
              <a:tblPr>
                <a:noFill/>
                <a:tableStyleId>{8B408600-3992-42F6-B674-1E1F9113392E}</a:tableStyleId>
              </a:tblPr>
              <a:tblGrid>
                <a:gridCol w="2223350">
                  <a:extLst>
                    <a:ext uri="{9D8B030D-6E8A-4147-A177-3AD203B41FA5}">
                      <a16:colId xmlns:a16="http://schemas.microsoft.com/office/drawing/2014/main" val="20000"/>
                    </a:ext>
                  </a:extLst>
                </a:gridCol>
                <a:gridCol w="1578250">
                  <a:extLst>
                    <a:ext uri="{9D8B030D-6E8A-4147-A177-3AD203B41FA5}">
                      <a16:colId xmlns:a16="http://schemas.microsoft.com/office/drawing/2014/main" val="20001"/>
                    </a:ext>
                  </a:extLst>
                </a:gridCol>
              </a:tblGrid>
              <a:tr h="279400">
                <a:tc gridSpan="2">
                  <a:txBody>
                    <a:bodyPr/>
                    <a:lstStyle/>
                    <a:p>
                      <a:pPr marL="0" lvl="0" indent="0" algn="ctr" rtl="0">
                        <a:lnSpc>
                          <a:spcPct val="115000"/>
                        </a:lnSpc>
                        <a:spcBef>
                          <a:spcPts val="0"/>
                        </a:spcBef>
                        <a:spcAft>
                          <a:spcPts val="0"/>
                        </a:spcAft>
                        <a:buNone/>
                      </a:pPr>
                      <a:r>
                        <a:rPr lang="ko" sz="1200" b="1"/>
                        <a:t>Class SaveResult</a:t>
                      </a:r>
                      <a:endParaRPr sz="1200" b="1"/>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hMerge="1">
                  <a:txBody>
                    <a:bodyPr/>
                    <a:lstStyle/>
                    <a:p>
                      <a:endParaRPr lang="ko-KR"/>
                    </a:p>
                  </a:txBody>
                  <a:tcPr/>
                </a:tc>
                <a:extLst>
                  <a:ext uri="{0D108BD9-81ED-4DB2-BD59-A6C34878D82A}">
                    <a16:rowId xmlns:a16="http://schemas.microsoft.com/office/drawing/2014/main" val="10000"/>
                  </a:ext>
                </a:extLst>
              </a:tr>
              <a:tr h="279400">
                <a:tc>
                  <a:txBody>
                    <a:bodyPr/>
                    <a:lstStyle/>
                    <a:p>
                      <a:pPr marL="0" lvl="0" indent="0" algn="ctr" rtl="0">
                        <a:lnSpc>
                          <a:spcPct val="115000"/>
                        </a:lnSpc>
                        <a:spcBef>
                          <a:spcPts val="0"/>
                        </a:spcBef>
                        <a:spcAft>
                          <a:spcPts val="0"/>
                        </a:spcAft>
                        <a:buNone/>
                      </a:pPr>
                      <a:r>
                        <a:rPr lang="ko" sz="1200" b="1"/>
                        <a:t>Responsibility</a:t>
                      </a:r>
                      <a:endParaRPr sz="1200" b="1"/>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tc>
                  <a:txBody>
                    <a:bodyPr/>
                    <a:lstStyle/>
                    <a:p>
                      <a:pPr marL="0" lvl="0" indent="0" algn="ctr" rtl="0">
                        <a:lnSpc>
                          <a:spcPct val="115000"/>
                        </a:lnSpc>
                        <a:spcBef>
                          <a:spcPts val="0"/>
                        </a:spcBef>
                        <a:spcAft>
                          <a:spcPts val="0"/>
                        </a:spcAft>
                        <a:buNone/>
                      </a:pPr>
                      <a:r>
                        <a:rPr lang="ko" sz="1200" b="1"/>
                        <a:t>Collaborator</a:t>
                      </a:r>
                      <a:endParaRPr sz="1200" b="1"/>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val="10001"/>
                  </a:ext>
                </a:extLst>
              </a:tr>
              <a:tr h="279400">
                <a:tc>
                  <a:txBody>
                    <a:bodyPr/>
                    <a:lstStyle/>
                    <a:p>
                      <a:pPr marL="0" lvl="0" indent="0" algn="just" rtl="0">
                        <a:lnSpc>
                          <a:spcPct val="115000"/>
                        </a:lnSpc>
                        <a:spcBef>
                          <a:spcPts val="0"/>
                        </a:spcBef>
                        <a:spcAft>
                          <a:spcPts val="0"/>
                        </a:spcAft>
                        <a:buNone/>
                      </a:pPr>
                      <a:r>
                        <a:rPr lang="ko" sz="1200"/>
                        <a:t>결과를 저장한다.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ko" sz="1200"/>
                        <a:t>ProHome, EDB</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468" name="Google Shape;468;p43"/>
          <p:cNvGraphicFramePr/>
          <p:nvPr/>
        </p:nvGraphicFramePr>
        <p:xfrm>
          <a:off x="4616238" y="2228200"/>
          <a:ext cx="3801600" cy="958343"/>
        </p:xfrm>
        <a:graphic>
          <a:graphicData uri="http://schemas.openxmlformats.org/drawingml/2006/table">
            <a:tbl>
              <a:tblPr>
                <a:noFill/>
                <a:tableStyleId>{8B408600-3992-42F6-B674-1E1F9113392E}</a:tableStyleId>
              </a:tblPr>
              <a:tblGrid>
                <a:gridCol w="2223350">
                  <a:extLst>
                    <a:ext uri="{9D8B030D-6E8A-4147-A177-3AD203B41FA5}">
                      <a16:colId xmlns:a16="http://schemas.microsoft.com/office/drawing/2014/main" val="20000"/>
                    </a:ext>
                  </a:extLst>
                </a:gridCol>
                <a:gridCol w="1578250">
                  <a:extLst>
                    <a:ext uri="{9D8B030D-6E8A-4147-A177-3AD203B41FA5}">
                      <a16:colId xmlns:a16="http://schemas.microsoft.com/office/drawing/2014/main" val="20001"/>
                    </a:ext>
                  </a:extLst>
                </a:gridCol>
              </a:tblGrid>
              <a:tr h="279400">
                <a:tc gridSpan="2">
                  <a:txBody>
                    <a:bodyPr/>
                    <a:lstStyle/>
                    <a:p>
                      <a:pPr marL="0" lvl="0" indent="0" algn="ctr" rtl="0">
                        <a:lnSpc>
                          <a:spcPct val="115000"/>
                        </a:lnSpc>
                        <a:spcBef>
                          <a:spcPts val="0"/>
                        </a:spcBef>
                        <a:spcAft>
                          <a:spcPts val="0"/>
                        </a:spcAft>
                        <a:buNone/>
                      </a:pPr>
                      <a:r>
                        <a:rPr lang="ko" sz="1200" b="1"/>
                        <a:t>Class PlayNativePro</a:t>
                      </a:r>
                      <a:endParaRPr sz="1200" b="1"/>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hMerge="1">
                  <a:txBody>
                    <a:bodyPr/>
                    <a:lstStyle/>
                    <a:p>
                      <a:endParaRPr lang="ko-KR"/>
                    </a:p>
                  </a:txBody>
                  <a:tcPr/>
                </a:tc>
                <a:extLst>
                  <a:ext uri="{0D108BD9-81ED-4DB2-BD59-A6C34878D82A}">
                    <a16:rowId xmlns:a16="http://schemas.microsoft.com/office/drawing/2014/main" val="10000"/>
                  </a:ext>
                </a:extLst>
              </a:tr>
              <a:tr h="279400">
                <a:tc>
                  <a:txBody>
                    <a:bodyPr/>
                    <a:lstStyle/>
                    <a:p>
                      <a:pPr marL="0" lvl="0" indent="0" algn="ctr" rtl="0">
                        <a:lnSpc>
                          <a:spcPct val="115000"/>
                        </a:lnSpc>
                        <a:spcBef>
                          <a:spcPts val="0"/>
                        </a:spcBef>
                        <a:spcAft>
                          <a:spcPts val="0"/>
                        </a:spcAft>
                        <a:buNone/>
                      </a:pPr>
                      <a:r>
                        <a:rPr lang="ko" sz="1200" b="1"/>
                        <a:t>Responsibility</a:t>
                      </a:r>
                      <a:endParaRPr sz="1200" b="1"/>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tc>
                  <a:txBody>
                    <a:bodyPr/>
                    <a:lstStyle/>
                    <a:p>
                      <a:pPr marL="0" lvl="0" indent="0" algn="ctr" rtl="0">
                        <a:lnSpc>
                          <a:spcPct val="115000"/>
                        </a:lnSpc>
                        <a:spcBef>
                          <a:spcPts val="0"/>
                        </a:spcBef>
                        <a:spcAft>
                          <a:spcPts val="0"/>
                        </a:spcAft>
                        <a:buNone/>
                      </a:pPr>
                      <a:r>
                        <a:rPr lang="ko" sz="1200" b="1"/>
                        <a:t>Collaborator</a:t>
                      </a:r>
                      <a:endParaRPr sz="1200" b="1"/>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val="10001"/>
                  </a:ext>
                </a:extLst>
              </a:tr>
              <a:tr h="279400">
                <a:tc>
                  <a:txBody>
                    <a:bodyPr/>
                    <a:lstStyle/>
                    <a:p>
                      <a:pPr marL="0" lvl="0" indent="0" algn="just" rtl="0">
                        <a:lnSpc>
                          <a:spcPct val="115000"/>
                        </a:lnSpc>
                        <a:spcBef>
                          <a:spcPts val="0"/>
                        </a:spcBef>
                        <a:spcAft>
                          <a:spcPts val="0"/>
                        </a:spcAft>
                        <a:buNone/>
                      </a:pPr>
                      <a:r>
                        <a:rPr lang="ko" sz="1200"/>
                        <a:t>원어민 발음을 재생한다.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ko" sz="1200"/>
                        <a:t>ProHome</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469" name="Google Shape;469;p43"/>
          <p:cNvGraphicFramePr/>
          <p:nvPr/>
        </p:nvGraphicFramePr>
        <p:xfrm>
          <a:off x="4616238" y="3346488"/>
          <a:ext cx="3801600" cy="958343"/>
        </p:xfrm>
        <a:graphic>
          <a:graphicData uri="http://schemas.openxmlformats.org/drawingml/2006/table">
            <a:tbl>
              <a:tblPr>
                <a:noFill/>
                <a:tableStyleId>{8B408600-3992-42F6-B674-1E1F9113392E}</a:tableStyleId>
              </a:tblPr>
              <a:tblGrid>
                <a:gridCol w="2223350">
                  <a:extLst>
                    <a:ext uri="{9D8B030D-6E8A-4147-A177-3AD203B41FA5}">
                      <a16:colId xmlns:a16="http://schemas.microsoft.com/office/drawing/2014/main" val="20000"/>
                    </a:ext>
                  </a:extLst>
                </a:gridCol>
                <a:gridCol w="1578250">
                  <a:extLst>
                    <a:ext uri="{9D8B030D-6E8A-4147-A177-3AD203B41FA5}">
                      <a16:colId xmlns:a16="http://schemas.microsoft.com/office/drawing/2014/main" val="20001"/>
                    </a:ext>
                  </a:extLst>
                </a:gridCol>
              </a:tblGrid>
              <a:tr h="279400">
                <a:tc gridSpan="2">
                  <a:txBody>
                    <a:bodyPr/>
                    <a:lstStyle/>
                    <a:p>
                      <a:pPr marL="0" lvl="0" indent="0" algn="ctr" rtl="0">
                        <a:lnSpc>
                          <a:spcPct val="115000"/>
                        </a:lnSpc>
                        <a:spcBef>
                          <a:spcPts val="0"/>
                        </a:spcBef>
                        <a:spcAft>
                          <a:spcPts val="0"/>
                        </a:spcAft>
                        <a:buNone/>
                      </a:pPr>
                      <a:r>
                        <a:rPr lang="ko" sz="1200" b="1"/>
                        <a:t>Class EDB</a:t>
                      </a:r>
                      <a:endParaRPr sz="1200" b="1"/>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hMerge="1">
                  <a:txBody>
                    <a:bodyPr/>
                    <a:lstStyle/>
                    <a:p>
                      <a:endParaRPr lang="ko-KR"/>
                    </a:p>
                  </a:txBody>
                  <a:tcPr/>
                </a:tc>
                <a:extLst>
                  <a:ext uri="{0D108BD9-81ED-4DB2-BD59-A6C34878D82A}">
                    <a16:rowId xmlns:a16="http://schemas.microsoft.com/office/drawing/2014/main" val="10000"/>
                  </a:ext>
                </a:extLst>
              </a:tr>
              <a:tr h="319125">
                <a:tc>
                  <a:txBody>
                    <a:bodyPr/>
                    <a:lstStyle/>
                    <a:p>
                      <a:pPr marL="0" lvl="0" indent="0" algn="ctr" rtl="0">
                        <a:lnSpc>
                          <a:spcPct val="115000"/>
                        </a:lnSpc>
                        <a:spcBef>
                          <a:spcPts val="0"/>
                        </a:spcBef>
                        <a:spcAft>
                          <a:spcPts val="0"/>
                        </a:spcAft>
                        <a:buNone/>
                      </a:pPr>
                      <a:r>
                        <a:rPr lang="ko" sz="1200" b="1"/>
                        <a:t>Responsibility</a:t>
                      </a:r>
                      <a:endParaRPr sz="1200" b="1"/>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tc>
                  <a:txBody>
                    <a:bodyPr/>
                    <a:lstStyle/>
                    <a:p>
                      <a:pPr marL="0" lvl="0" indent="0" algn="ctr" rtl="0">
                        <a:lnSpc>
                          <a:spcPct val="115000"/>
                        </a:lnSpc>
                        <a:spcBef>
                          <a:spcPts val="0"/>
                        </a:spcBef>
                        <a:spcAft>
                          <a:spcPts val="0"/>
                        </a:spcAft>
                        <a:buNone/>
                      </a:pPr>
                      <a:r>
                        <a:rPr lang="ko" sz="1200" b="1"/>
                        <a:t>Collaborator</a:t>
                      </a:r>
                      <a:endParaRPr sz="1200" b="1"/>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val="10001"/>
                  </a:ext>
                </a:extLst>
              </a:tr>
              <a:tr h="279400">
                <a:tc>
                  <a:txBody>
                    <a:bodyPr/>
                    <a:lstStyle/>
                    <a:p>
                      <a:pPr marL="0" lvl="0" indent="0" algn="just" rtl="0">
                        <a:lnSpc>
                          <a:spcPct val="115000"/>
                        </a:lnSpc>
                        <a:spcBef>
                          <a:spcPts val="0"/>
                        </a:spcBef>
                        <a:spcAft>
                          <a:spcPts val="0"/>
                        </a:spcAft>
                        <a:buNone/>
                      </a:pPr>
                      <a:r>
                        <a:rPr lang="ko" sz="1200"/>
                        <a:t>결과 데이터를 저장한다.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ko" sz="1200"/>
                        <a:t> </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470" name="Google Shape;470;p43"/>
          <p:cNvGraphicFramePr/>
          <p:nvPr/>
        </p:nvGraphicFramePr>
        <p:xfrm>
          <a:off x="568688" y="2984538"/>
          <a:ext cx="3801600" cy="1168401"/>
        </p:xfrm>
        <a:graphic>
          <a:graphicData uri="http://schemas.openxmlformats.org/drawingml/2006/table">
            <a:tbl>
              <a:tblPr>
                <a:noFill/>
                <a:tableStyleId>{8B408600-3992-42F6-B674-1E1F9113392E}</a:tableStyleId>
              </a:tblPr>
              <a:tblGrid>
                <a:gridCol w="2340075">
                  <a:extLst>
                    <a:ext uri="{9D8B030D-6E8A-4147-A177-3AD203B41FA5}">
                      <a16:colId xmlns:a16="http://schemas.microsoft.com/office/drawing/2014/main" val="20000"/>
                    </a:ext>
                  </a:extLst>
                </a:gridCol>
                <a:gridCol w="1461525">
                  <a:extLst>
                    <a:ext uri="{9D8B030D-6E8A-4147-A177-3AD203B41FA5}">
                      <a16:colId xmlns:a16="http://schemas.microsoft.com/office/drawing/2014/main" val="20001"/>
                    </a:ext>
                  </a:extLst>
                </a:gridCol>
              </a:tblGrid>
              <a:tr h="279400">
                <a:tc gridSpan="2">
                  <a:txBody>
                    <a:bodyPr/>
                    <a:lstStyle/>
                    <a:p>
                      <a:pPr marL="0" lvl="0" indent="0" algn="ctr" rtl="0">
                        <a:lnSpc>
                          <a:spcPct val="115000"/>
                        </a:lnSpc>
                        <a:spcBef>
                          <a:spcPts val="0"/>
                        </a:spcBef>
                        <a:spcAft>
                          <a:spcPts val="0"/>
                        </a:spcAft>
                        <a:buNone/>
                      </a:pPr>
                      <a:r>
                        <a:rPr lang="ko" sz="1200" b="1"/>
                        <a:t>Class Convert</a:t>
                      </a:r>
                      <a:endParaRPr sz="1200" b="1"/>
                    </a:p>
                  </a:txBody>
                  <a:tcPr marL="63500" marR="63500" marT="63500" marB="635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hMerge="1">
                  <a:txBody>
                    <a:bodyPr/>
                    <a:lstStyle/>
                    <a:p>
                      <a:endParaRPr lang="ko-KR"/>
                    </a:p>
                  </a:txBody>
                  <a:tcPr/>
                </a:tc>
                <a:extLst>
                  <a:ext uri="{0D108BD9-81ED-4DB2-BD59-A6C34878D82A}">
                    <a16:rowId xmlns:a16="http://schemas.microsoft.com/office/drawing/2014/main" val="10000"/>
                  </a:ext>
                </a:extLst>
              </a:tr>
              <a:tr h="279400">
                <a:tc>
                  <a:txBody>
                    <a:bodyPr/>
                    <a:lstStyle/>
                    <a:p>
                      <a:pPr marL="0" lvl="0" indent="0" algn="ctr" rtl="0">
                        <a:lnSpc>
                          <a:spcPct val="115000"/>
                        </a:lnSpc>
                        <a:spcBef>
                          <a:spcPts val="0"/>
                        </a:spcBef>
                        <a:spcAft>
                          <a:spcPts val="0"/>
                        </a:spcAft>
                        <a:buNone/>
                      </a:pPr>
                      <a:r>
                        <a:rPr lang="ko" sz="1200" b="1"/>
                        <a:t>Responsibility</a:t>
                      </a:r>
                      <a:endParaRPr sz="1200" b="1"/>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tc>
                  <a:txBody>
                    <a:bodyPr/>
                    <a:lstStyle/>
                    <a:p>
                      <a:pPr marL="0" lvl="0" indent="0" algn="ctr" rtl="0">
                        <a:lnSpc>
                          <a:spcPct val="115000"/>
                        </a:lnSpc>
                        <a:spcBef>
                          <a:spcPts val="0"/>
                        </a:spcBef>
                        <a:spcAft>
                          <a:spcPts val="0"/>
                        </a:spcAft>
                        <a:buNone/>
                      </a:pPr>
                      <a:r>
                        <a:rPr lang="ko" sz="1200" b="1"/>
                        <a:t>Collaborator</a:t>
                      </a:r>
                      <a:endParaRPr sz="1200" b="1"/>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val="10001"/>
                  </a:ext>
                </a:extLst>
              </a:tr>
              <a:tr h="279400">
                <a:tc>
                  <a:txBody>
                    <a:bodyPr/>
                    <a:lstStyle/>
                    <a:p>
                      <a:pPr marL="0" lvl="0" indent="0" algn="just" rtl="0">
                        <a:lnSpc>
                          <a:spcPct val="115000"/>
                        </a:lnSpc>
                        <a:spcBef>
                          <a:spcPts val="0"/>
                        </a:spcBef>
                        <a:spcAft>
                          <a:spcPts val="0"/>
                        </a:spcAft>
                        <a:buNone/>
                      </a:pPr>
                      <a:r>
                        <a:rPr lang="ko" sz="1200"/>
                        <a:t>업로드된 음성 파일을 mp4 형식으로 변환한다.</a:t>
                      </a:r>
                      <a:endParaRPr sz="1200"/>
                    </a:p>
                  </a:txBody>
                  <a:tcPr marL="63500" marR="63500" marT="63500" marB="63500">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ko" sz="1200"/>
                        <a:t>Correction</a:t>
                      </a:r>
                      <a:endParaRPr sz="1200"/>
                    </a:p>
                  </a:txBody>
                  <a:tcPr marL="63500" marR="63500" marT="63500" marB="63500">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4"/>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3. Class Diagram</a:t>
            </a:r>
            <a:endParaRPr/>
          </a:p>
        </p:txBody>
      </p:sp>
      <p:sp>
        <p:nvSpPr>
          <p:cNvPr id="476" name="Google Shape;476;p44"/>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26</a:t>
            </a:fld>
            <a:endParaRPr sz="1100"/>
          </a:p>
        </p:txBody>
      </p:sp>
      <p:pic>
        <p:nvPicPr>
          <p:cNvPr id="477" name="Google Shape;477;p44"/>
          <p:cNvPicPr preferRelativeResize="0"/>
          <p:nvPr/>
        </p:nvPicPr>
        <p:blipFill>
          <a:blip r:embed="rId3">
            <a:alphaModFix/>
          </a:blip>
          <a:stretch>
            <a:fillRect/>
          </a:stretch>
        </p:blipFill>
        <p:spPr>
          <a:xfrm>
            <a:off x="467887" y="1202963"/>
            <a:ext cx="8208225" cy="315701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5"/>
          <p:cNvSpPr txBox="1">
            <a:spLocks noGrp="1"/>
          </p:cNvSpPr>
          <p:nvPr>
            <p:ph type="title"/>
          </p:nvPr>
        </p:nvSpPr>
        <p:spPr>
          <a:xfrm>
            <a:off x="2801400" y="1474650"/>
            <a:ext cx="3541200" cy="21942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sz="4800"/>
              <a:t>Component</a:t>
            </a:r>
            <a:endParaRPr sz="4800"/>
          </a:p>
          <a:p>
            <a:pPr marL="0" lvl="0" indent="0" algn="l" rtl="0">
              <a:lnSpc>
                <a:spcPct val="100000"/>
              </a:lnSpc>
              <a:spcBef>
                <a:spcPts val="0"/>
              </a:spcBef>
              <a:spcAft>
                <a:spcPts val="0"/>
              </a:spcAft>
              <a:buClr>
                <a:schemeClr val="lt1"/>
              </a:buClr>
              <a:buSzPts val="3300"/>
              <a:buNone/>
            </a:pPr>
            <a:r>
              <a:rPr lang="ko" sz="4800"/>
              <a:t>Level </a:t>
            </a:r>
            <a:endParaRPr sz="4800"/>
          </a:p>
          <a:p>
            <a:pPr marL="0" lvl="0" indent="0" algn="l" rtl="0">
              <a:lnSpc>
                <a:spcPct val="100000"/>
              </a:lnSpc>
              <a:spcBef>
                <a:spcPts val="0"/>
              </a:spcBef>
              <a:spcAft>
                <a:spcPts val="0"/>
              </a:spcAft>
              <a:buClr>
                <a:schemeClr val="lt1"/>
              </a:buClr>
              <a:buSzPts val="3300"/>
              <a:buNone/>
            </a:pPr>
            <a:r>
              <a:rPr lang="ko" sz="4800"/>
              <a:t>Elements</a:t>
            </a:r>
            <a:endParaRPr sz="4800"/>
          </a:p>
        </p:txBody>
      </p:sp>
      <p:sp>
        <p:nvSpPr>
          <p:cNvPr id="483" name="Google Shape;483;p45"/>
          <p:cNvSpPr/>
          <p:nvPr/>
        </p:nvSpPr>
        <p:spPr>
          <a:xfrm rot="10800000" flipH="1">
            <a:off x="320450" y="1116650"/>
            <a:ext cx="2823000" cy="94500"/>
          </a:xfrm>
          <a:prstGeom prst="rect">
            <a:avLst/>
          </a:pr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6"/>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Sequence Diagram</a:t>
            </a:r>
            <a:endParaRPr/>
          </a:p>
        </p:txBody>
      </p:sp>
      <p:sp>
        <p:nvSpPr>
          <p:cNvPr id="489" name="Google Shape;489;p46"/>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28</a:t>
            </a:fld>
            <a:endParaRPr sz="1100"/>
          </a:p>
        </p:txBody>
      </p:sp>
      <p:pic>
        <p:nvPicPr>
          <p:cNvPr id="490" name="Google Shape;490;p46"/>
          <p:cNvPicPr preferRelativeResize="0"/>
          <p:nvPr/>
        </p:nvPicPr>
        <p:blipFill>
          <a:blip r:embed="rId3">
            <a:alphaModFix/>
          </a:blip>
          <a:stretch>
            <a:fillRect/>
          </a:stretch>
        </p:blipFill>
        <p:spPr>
          <a:xfrm>
            <a:off x="1820888" y="842850"/>
            <a:ext cx="5502214" cy="39745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7"/>
          <p:cNvSpPr txBox="1">
            <a:spLocks noGrp="1"/>
          </p:cNvSpPr>
          <p:nvPr>
            <p:ph type="title"/>
          </p:nvPr>
        </p:nvSpPr>
        <p:spPr>
          <a:xfrm>
            <a:off x="2801400" y="1474650"/>
            <a:ext cx="3541200" cy="21942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sz="4800"/>
              <a:t>Deployment</a:t>
            </a:r>
            <a:endParaRPr sz="4800"/>
          </a:p>
          <a:p>
            <a:pPr marL="0" lvl="0" indent="0" algn="l" rtl="0">
              <a:lnSpc>
                <a:spcPct val="100000"/>
              </a:lnSpc>
              <a:spcBef>
                <a:spcPts val="0"/>
              </a:spcBef>
              <a:spcAft>
                <a:spcPts val="0"/>
              </a:spcAft>
              <a:buClr>
                <a:schemeClr val="lt1"/>
              </a:buClr>
              <a:buSzPts val="3300"/>
              <a:buNone/>
            </a:pPr>
            <a:r>
              <a:rPr lang="ko" sz="4800"/>
              <a:t>Level </a:t>
            </a:r>
            <a:endParaRPr sz="4800"/>
          </a:p>
          <a:p>
            <a:pPr marL="0" lvl="0" indent="0" algn="l" rtl="0">
              <a:lnSpc>
                <a:spcPct val="100000"/>
              </a:lnSpc>
              <a:spcBef>
                <a:spcPts val="0"/>
              </a:spcBef>
              <a:spcAft>
                <a:spcPts val="0"/>
              </a:spcAft>
              <a:buClr>
                <a:schemeClr val="lt1"/>
              </a:buClr>
              <a:buSzPts val="3300"/>
              <a:buNone/>
            </a:pPr>
            <a:r>
              <a:rPr lang="ko" sz="4800"/>
              <a:t>Elements</a:t>
            </a:r>
            <a:endParaRPr sz="4800"/>
          </a:p>
        </p:txBody>
      </p:sp>
      <p:sp>
        <p:nvSpPr>
          <p:cNvPr id="496" name="Google Shape;496;p47"/>
          <p:cNvSpPr/>
          <p:nvPr/>
        </p:nvSpPr>
        <p:spPr>
          <a:xfrm rot="10800000" flipH="1">
            <a:off x="320450" y="1116650"/>
            <a:ext cx="2823000" cy="94500"/>
          </a:xfrm>
          <a:prstGeom prst="rect">
            <a:avLst/>
          </a:pr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ftr" idx="11"/>
          </p:nvPr>
        </p:nvSpPr>
        <p:spPr>
          <a:xfrm>
            <a:off x="199417" y="4435259"/>
            <a:ext cx="1762733" cy="525482"/>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133" name="Google Shape;133;p21"/>
          <p:cNvSpPr txBox="1">
            <a:spLocks noGrp="1"/>
          </p:cNvSpPr>
          <p:nvPr>
            <p:ph type="body" idx="1"/>
          </p:nvPr>
        </p:nvSpPr>
        <p:spPr>
          <a:xfrm>
            <a:off x="3240749" y="3292955"/>
            <a:ext cx="5173785" cy="1665000"/>
          </a:xfrm>
          <a:prstGeom prst="rect">
            <a:avLst/>
          </a:prstGeom>
          <a:noFill/>
          <a:ln>
            <a:noFill/>
          </a:ln>
        </p:spPr>
        <p:txBody>
          <a:bodyPr spcFirstLastPara="1" wrap="square" lIns="68575" tIns="34275" rIns="68575" bIns="34275" anchor="ctr" anchorCtr="0">
            <a:noAutofit/>
          </a:bodyPr>
          <a:lstStyle/>
          <a:p>
            <a:pPr marL="0" lvl="0" indent="0" algn="l" rtl="0">
              <a:lnSpc>
                <a:spcPct val="120000"/>
              </a:lnSpc>
              <a:spcBef>
                <a:spcPts val="0"/>
              </a:spcBef>
              <a:spcAft>
                <a:spcPts val="0"/>
              </a:spcAft>
              <a:buClr>
                <a:srgbClr val="7F7F7F"/>
              </a:buClr>
              <a:buSzPts val="1100"/>
              <a:buNone/>
            </a:pPr>
            <a:r>
              <a:rPr lang="ko" sz="1700" b="1" dirty="0"/>
              <a:t>  에커스 시스템은 한양대학교 학생들의 언어 교육에 대한 갈증을 해결하는 </a:t>
            </a:r>
            <a:r>
              <a:rPr lang="ko" sz="1700" b="1" dirty="0">
                <a:solidFill>
                  <a:srgbClr val="1E4587"/>
                </a:solidFill>
              </a:rPr>
              <a:t>AI 언어 교육 시스템</a:t>
            </a:r>
            <a:r>
              <a:rPr lang="ko" sz="1700" b="1" dirty="0">
                <a:solidFill>
                  <a:srgbClr val="7F7F7F"/>
                </a:solidFill>
              </a:rPr>
              <a:t>이다.  학생들의 </a:t>
            </a:r>
            <a:r>
              <a:rPr lang="ko" sz="1700" b="1" dirty="0">
                <a:solidFill>
                  <a:srgbClr val="1E4587"/>
                </a:solidFill>
              </a:rPr>
              <a:t>발음, 문법 교정</a:t>
            </a:r>
            <a:r>
              <a:rPr lang="ko" sz="1700" b="1" dirty="0">
                <a:solidFill>
                  <a:srgbClr val="7F7F7F"/>
                </a:solidFill>
              </a:rPr>
              <a:t>을 돕고 다양한 콘텐츠를 제공하여 각종 어학 자격증 및 회화 공부를 돕는다. 한국어, 영어, 중국어, 프랑스어, 일본어를 대상으로 한다.</a:t>
            </a:r>
            <a:endParaRPr sz="1700" dirty="0">
              <a:solidFill>
                <a:srgbClr val="7F7F7F"/>
              </a:solidFill>
            </a:endParaRPr>
          </a:p>
        </p:txBody>
      </p:sp>
      <p:sp>
        <p:nvSpPr>
          <p:cNvPr id="134" name="Google Shape;134;p21"/>
          <p:cNvSpPr>
            <a:spLocks noGrp="1"/>
          </p:cNvSpPr>
          <p:nvPr>
            <p:ph type="subTitle" idx="2"/>
          </p:nvPr>
        </p:nvSpPr>
        <p:spPr>
          <a:xfrm>
            <a:off x="179169" y="1389848"/>
            <a:ext cx="1782900"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3"/>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500"/>
              <a:t>주제</a:t>
            </a:r>
            <a:endParaRPr sz="1500"/>
          </a:p>
        </p:txBody>
      </p:sp>
      <p:sp>
        <p:nvSpPr>
          <p:cNvPr id="135" name="Google Shape;135;p21"/>
          <p:cNvSpPr/>
          <p:nvPr/>
        </p:nvSpPr>
        <p:spPr>
          <a:xfrm>
            <a:off x="3318845" y="596939"/>
            <a:ext cx="100987" cy="100987"/>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6" name="Google Shape;136;p21"/>
          <p:cNvSpPr txBox="1"/>
          <p:nvPr/>
        </p:nvSpPr>
        <p:spPr>
          <a:xfrm>
            <a:off x="3395000" y="533400"/>
            <a:ext cx="2898600" cy="219000"/>
          </a:xfrm>
          <a:prstGeom prst="rect">
            <a:avLst/>
          </a:prstGeom>
          <a:noFill/>
          <a:ln w="9525" cap="flat" cmpd="sng">
            <a:solidFill>
              <a:srgbClr val="D8D8D8">
                <a:alpha val="4705"/>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a:solidFill>
                  <a:srgbClr val="0C477F"/>
                </a:solidFill>
              </a:rPr>
              <a:t> ECKERS SYSTEM</a:t>
            </a:r>
            <a:endParaRPr sz="1100"/>
          </a:p>
        </p:txBody>
      </p:sp>
      <p:cxnSp>
        <p:nvCxnSpPr>
          <p:cNvPr id="137" name="Google Shape;137;p21"/>
          <p:cNvCxnSpPr/>
          <p:nvPr/>
        </p:nvCxnSpPr>
        <p:spPr>
          <a:xfrm>
            <a:off x="3305175" y="954226"/>
            <a:ext cx="5613797" cy="0"/>
          </a:xfrm>
          <a:prstGeom prst="straightConnector1">
            <a:avLst/>
          </a:prstGeom>
          <a:noFill/>
          <a:ln w="12700" cap="flat" cmpd="sng">
            <a:solidFill>
              <a:srgbClr val="D8D8D8"/>
            </a:solidFill>
            <a:prstDash val="solid"/>
            <a:miter lim="800000"/>
            <a:headEnd type="none" w="sm" len="sm"/>
            <a:tailEnd type="none" w="sm" len="sm"/>
          </a:ln>
        </p:spPr>
      </p:cxnSp>
      <p:sp>
        <p:nvSpPr>
          <p:cNvPr id="138" name="Google Shape;138;p21"/>
          <p:cNvSpPr>
            <a:spLocks noGrp="1"/>
          </p:cNvSpPr>
          <p:nvPr>
            <p:ph type="subTitle" idx="2"/>
          </p:nvPr>
        </p:nvSpPr>
        <p:spPr>
          <a:xfrm>
            <a:off x="179206" y="1831523"/>
            <a:ext cx="1782900"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500"/>
              <a:t>정의 &amp; 목적</a:t>
            </a:r>
            <a:endParaRPr sz="1500"/>
          </a:p>
        </p:txBody>
      </p:sp>
      <p:pic>
        <p:nvPicPr>
          <p:cNvPr id="139" name="Google Shape;139;p21"/>
          <p:cNvPicPr preferRelativeResize="0"/>
          <p:nvPr/>
        </p:nvPicPr>
        <p:blipFill>
          <a:blip r:embed="rId3">
            <a:alphaModFix/>
          </a:blip>
          <a:stretch>
            <a:fillRect/>
          </a:stretch>
        </p:blipFill>
        <p:spPr>
          <a:xfrm>
            <a:off x="4033300" y="1057225"/>
            <a:ext cx="3517874" cy="2110725"/>
          </a:xfrm>
          <a:prstGeom prst="rect">
            <a:avLst/>
          </a:prstGeom>
          <a:noFill/>
          <a:ln>
            <a:noFill/>
          </a:ln>
        </p:spPr>
      </p:pic>
      <p:sp>
        <p:nvSpPr>
          <p:cNvPr id="140" name="Google Shape;140;p21"/>
          <p:cNvSpPr txBox="1">
            <a:spLocks noGrp="1"/>
          </p:cNvSpPr>
          <p:nvPr>
            <p:ph type="title"/>
          </p:nvPr>
        </p:nvSpPr>
        <p:spPr>
          <a:xfrm>
            <a:off x="199425" y="261475"/>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dirty="0"/>
              <a:t>Part 1.</a:t>
            </a:r>
            <a:endParaRPr dirty="0"/>
          </a:p>
          <a:p>
            <a:pPr marL="0" lvl="0" indent="0" algn="l" rtl="0">
              <a:lnSpc>
                <a:spcPct val="100000"/>
              </a:lnSpc>
              <a:spcBef>
                <a:spcPts val="0"/>
              </a:spcBef>
              <a:spcAft>
                <a:spcPts val="0"/>
              </a:spcAft>
              <a:buClr>
                <a:schemeClr val="lt1"/>
              </a:buClr>
              <a:buSzPts val="3300"/>
              <a:buFont typeface="Arial"/>
              <a:buNone/>
            </a:pPr>
            <a:r>
              <a:rPr lang="ko" sz="2000" dirty="0"/>
              <a:t>에커스 시스템</a:t>
            </a:r>
            <a:endParaRPr sz="2000" dirty="0"/>
          </a:p>
          <a:p>
            <a:pPr marL="0" lvl="0" indent="0" algn="l" rtl="0">
              <a:lnSpc>
                <a:spcPct val="100000"/>
              </a:lnSpc>
              <a:spcBef>
                <a:spcPts val="0"/>
              </a:spcBef>
              <a:spcAft>
                <a:spcPts val="0"/>
              </a:spcAft>
              <a:buClr>
                <a:schemeClr val="lt1"/>
              </a:buClr>
              <a:buSzPts val="3300"/>
              <a:buFont typeface="Arial"/>
              <a:buNone/>
            </a:pPr>
            <a:endParaRPr sz="2000" dirty="0"/>
          </a:p>
        </p:txBody>
      </p:sp>
      <p:sp>
        <p:nvSpPr>
          <p:cNvPr id="141" name="Google Shape;141;p21"/>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3</a:t>
            </a:fld>
            <a:endParaRPr sz="1100">
              <a:solidFill>
                <a:srgbClr val="093A68"/>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8"/>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Deployment Diagram</a:t>
            </a:r>
            <a:endParaRPr/>
          </a:p>
        </p:txBody>
      </p:sp>
      <p:sp>
        <p:nvSpPr>
          <p:cNvPr id="502" name="Google Shape;502;p48"/>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30</a:t>
            </a:fld>
            <a:endParaRPr sz="1100"/>
          </a:p>
        </p:txBody>
      </p:sp>
      <p:pic>
        <p:nvPicPr>
          <p:cNvPr id="503" name="Google Shape;503;p48"/>
          <p:cNvPicPr preferRelativeResize="0"/>
          <p:nvPr/>
        </p:nvPicPr>
        <p:blipFill>
          <a:blip r:embed="rId3">
            <a:alphaModFix/>
          </a:blip>
          <a:stretch>
            <a:fillRect/>
          </a:stretch>
        </p:blipFill>
        <p:spPr>
          <a:xfrm>
            <a:off x="1395500" y="936950"/>
            <a:ext cx="6352975" cy="3841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9"/>
          <p:cNvSpPr txBox="1">
            <a:spLocks noGrp="1"/>
          </p:cNvSpPr>
          <p:nvPr>
            <p:ph type="title"/>
          </p:nvPr>
        </p:nvSpPr>
        <p:spPr>
          <a:xfrm>
            <a:off x="199425" y="125450"/>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a:t>Part 4.</a:t>
            </a:r>
            <a:endParaRPr/>
          </a:p>
          <a:p>
            <a:pPr marL="0" lvl="0" indent="0" algn="l" rtl="0">
              <a:lnSpc>
                <a:spcPct val="100000"/>
              </a:lnSpc>
              <a:spcBef>
                <a:spcPts val="0"/>
              </a:spcBef>
              <a:spcAft>
                <a:spcPts val="0"/>
              </a:spcAft>
              <a:buClr>
                <a:schemeClr val="lt1"/>
              </a:buClr>
              <a:buSzPts val="3300"/>
              <a:buNone/>
            </a:pPr>
            <a:r>
              <a:rPr lang="ko" sz="2000"/>
              <a:t>품질 관리 방안</a:t>
            </a:r>
            <a:endParaRPr sz="1800"/>
          </a:p>
        </p:txBody>
      </p:sp>
      <p:sp>
        <p:nvSpPr>
          <p:cNvPr id="509" name="Google Shape;509;p49"/>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510" name="Google Shape;510;p49"/>
          <p:cNvSpPr/>
          <p:nvPr/>
        </p:nvSpPr>
        <p:spPr>
          <a:xfrm>
            <a:off x="3318845" y="59693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511" name="Google Shape;511;p49"/>
          <p:cNvCxnSpPr/>
          <p:nvPr/>
        </p:nvCxnSpPr>
        <p:spPr>
          <a:xfrm>
            <a:off x="3305175" y="954226"/>
            <a:ext cx="5613900" cy="0"/>
          </a:xfrm>
          <a:prstGeom prst="straightConnector1">
            <a:avLst/>
          </a:prstGeom>
          <a:noFill/>
          <a:ln w="12700" cap="flat" cmpd="sng">
            <a:solidFill>
              <a:srgbClr val="D8D8D8"/>
            </a:solidFill>
            <a:prstDash val="solid"/>
            <a:miter lim="800000"/>
            <a:headEnd type="none" w="sm" len="sm"/>
            <a:tailEnd type="none" w="sm" len="sm"/>
          </a:ln>
        </p:spPr>
      </p:cxnSp>
      <p:sp>
        <p:nvSpPr>
          <p:cNvPr id="512" name="Google Shape;512;p49"/>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31</a:t>
            </a:fld>
            <a:endParaRPr sz="1100">
              <a:solidFill>
                <a:srgbClr val="093A68"/>
              </a:solidFill>
            </a:endParaRPr>
          </a:p>
        </p:txBody>
      </p:sp>
      <p:sp>
        <p:nvSpPr>
          <p:cNvPr id="513" name="Google Shape;513;p49"/>
          <p:cNvSpPr txBox="1"/>
          <p:nvPr/>
        </p:nvSpPr>
        <p:spPr>
          <a:xfrm>
            <a:off x="3395000" y="533400"/>
            <a:ext cx="3002400" cy="219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a:solidFill>
                  <a:srgbClr val="0C477F"/>
                </a:solidFill>
              </a:rPr>
              <a:t> 품질 관리 계획 </a:t>
            </a:r>
            <a:r>
              <a:rPr lang="ko" sz="2000" b="1">
                <a:solidFill>
                  <a:srgbClr val="0C477F"/>
                </a:solidFill>
              </a:rPr>
              <a:t>개요</a:t>
            </a:r>
            <a:endParaRPr sz="2000"/>
          </a:p>
        </p:txBody>
      </p:sp>
      <p:sp>
        <p:nvSpPr>
          <p:cNvPr id="514" name="Google Shape;514;p49"/>
          <p:cNvSpPr/>
          <p:nvPr/>
        </p:nvSpPr>
        <p:spPr>
          <a:xfrm>
            <a:off x="4386150" y="1085375"/>
            <a:ext cx="2839800" cy="3940200"/>
          </a:xfrm>
          <a:prstGeom prst="roundRect">
            <a:avLst>
              <a:gd name="adj" fmla="val 16667"/>
            </a:avLst>
          </a:prstGeom>
          <a:solidFill>
            <a:srgbClr val="B7B7B7"/>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sz="1800" b="1"/>
              <a:t>프로젝트 품질관리</a:t>
            </a:r>
            <a:endParaRPr sz="1800"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a:p>
            <a:pPr marL="0" lvl="0" indent="0" algn="ctr" rtl="0">
              <a:spcBef>
                <a:spcPts val="0"/>
              </a:spcBef>
              <a:spcAft>
                <a:spcPts val="0"/>
              </a:spcAft>
              <a:buNone/>
            </a:pPr>
            <a:endParaRPr b="1"/>
          </a:p>
        </p:txBody>
      </p:sp>
      <p:sp>
        <p:nvSpPr>
          <p:cNvPr id="515" name="Google Shape;515;p49"/>
          <p:cNvSpPr/>
          <p:nvPr/>
        </p:nvSpPr>
        <p:spPr>
          <a:xfrm>
            <a:off x="2525325" y="1460850"/>
            <a:ext cx="1453500" cy="81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a:t>요구사항</a:t>
            </a:r>
            <a:endParaRPr b="1"/>
          </a:p>
        </p:txBody>
      </p:sp>
      <p:sp>
        <p:nvSpPr>
          <p:cNvPr id="516" name="Google Shape;516;p49"/>
          <p:cNvSpPr/>
          <p:nvPr/>
        </p:nvSpPr>
        <p:spPr>
          <a:xfrm>
            <a:off x="5108250" y="1768825"/>
            <a:ext cx="1395600" cy="8580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a:t>품질 관리 </a:t>
            </a:r>
            <a:endParaRPr b="1"/>
          </a:p>
          <a:p>
            <a:pPr marL="0" lvl="0" indent="0" algn="ctr" rtl="0">
              <a:spcBef>
                <a:spcPts val="0"/>
              </a:spcBef>
              <a:spcAft>
                <a:spcPts val="0"/>
              </a:spcAft>
              <a:buNone/>
            </a:pPr>
            <a:r>
              <a:rPr lang="ko" b="1"/>
              <a:t>계획 수립</a:t>
            </a:r>
            <a:endParaRPr b="1"/>
          </a:p>
        </p:txBody>
      </p:sp>
      <p:sp>
        <p:nvSpPr>
          <p:cNvPr id="517" name="Google Shape;517;p49"/>
          <p:cNvSpPr/>
          <p:nvPr/>
        </p:nvSpPr>
        <p:spPr>
          <a:xfrm>
            <a:off x="2525325" y="2597725"/>
            <a:ext cx="1453500" cy="81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a:t>리스크 식별</a:t>
            </a:r>
            <a:endParaRPr b="1"/>
          </a:p>
        </p:txBody>
      </p:sp>
      <p:sp>
        <p:nvSpPr>
          <p:cNvPr id="518" name="Google Shape;518;p49"/>
          <p:cNvSpPr/>
          <p:nvPr/>
        </p:nvSpPr>
        <p:spPr>
          <a:xfrm>
            <a:off x="7523349" y="1396550"/>
            <a:ext cx="1563423" cy="1041876"/>
          </a:xfrm>
          <a:prstGeom prst="flowChartMulti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a:t>프로젝트 문서</a:t>
            </a:r>
            <a:endParaRPr b="1"/>
          </a:p>
        </p:txBody>
      </p:sp>
      <p:sp>
        <p:nvSpPr>
          <p:cNvPr id="519" name="Google Shape;519;p49"/>
          <p:cNvSpPr/>
          <p:nvPr/>
        </p:nvSpPr>
        <p:spPr>
          <a:xfrm>
            <a:off x="2525325" y="3734600"/>
            <a:ext cx="1453500" cy="81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a:t>이해 관계자</a:t>
            </a:r>
            <a:endParaRPr b="1"/>
          </a:p>
        </p:txBody>
      </p:sp>
      <p:sp>
        <p:nvSpPr>
          <p:cNvPr id="520" name="Google Shape;520;p49"/>
          <p:cNvSpPr/>
          <p:nvPr/>
        </p:nvSpPr>
        <p:spPr>
          <a:xfrm>
            <a:off x="5079300" y="4139900"/>
            <a:ext cx="1453500" cy="810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a:t>품질 통제</a:t>
            </a:r>
            <a:endParaRPr b="1"/>
          </a:p>
        </p:txBody>
      </p:sp>
      <p:cxnSp>
        <p:nvCxnSpPr>
          <p:cNvPr id="521" name="Google Shape;521;p49"/>
          <p:cNvCxnSpPr>
            <a:stCxn id="515" idx="3"/>
            <a:endCxn id="516" idx="1"/>
          </p:cNvCxnSpPr>
          <p:nvPr/>
        </p:nvCxnSpPr>
        <p:spPr>
          <a:xfrm>
            <a:off x="3978825" y="1866150"/>
            <a:ext cx="1129500" cy="331800"/>
          </a:xfrm>
          <a:prstGeom prst="straightConnector1">
            <a:avLst/>
          </a:prstGeom>
          <a:noFill/>
          <a:ln w="28575" cap="flat" cmpd="sng">
            <a:solidFill>
              <a:schemeClr val="dk2"/>
            </a:solidFill>
            <a:prstDash val="dot"/>
            <a:round/>
            <a:headEnd type="none" w="med" len="med"/>
            <a:tailEnd type="triangle" w="med" len="med"/>
          </a:ln>
        </p:spPr>
      </p:cxnSp>
      <p:cxnSp>
        <p:nvCxnSpPr>
          <p:cNvPr id="522" name="Google Shape;522;p49"/>
          <p:cNvCxnSpPr>
            <a:stCxn id="519" idx="3"/>
            <a:endCxn id="516" idx="1"/>
          </p:cNvCxnSpPr>
          <p:nvPr/>
        </p:nvCxnSpPr>
        <p:spPr>
          <a:xfrm rot="10800000" flipH="1">
            <a:off x="3978825" y="2197700"/>
            <a:ext cx="1129500" cy="1942200"/>
          </a:xfrm>
          <a:prstGeom prst="straightConnector1">
            <a:avLst/>
          </a:prstGeom>
          <a:noFill/>
          <a:ln w="28575" cap="flat" cmpd="sng">
            <a:solidFill>
              <a:schemeClr val="dk2"/>
            </a:solidFill>
            <a:prstDash val="dot"/>
            <a:round/>
            <a:headEnd type="none" w="med" len="med"/>
            <a:tailEnd type="triangle" w="med" len="med"/>
          </a:ln>
        </p:spPr>
      </p:cxnSp>
      <p:cxnSp>
        <p:nvCxnSpPr>
          <p:cNvPr id="523" name="Google Shape;523;p49"/>
          <p:cNvCxnSpPr>
            <a:stCxn id="517" idx="3"/>
            <a:endCxn id="516" idx="1"/>
          </p:cNvCxnSpPr>
          <p:nvPr/>
        </p:nvCxnSpPr>
        <p:spPr>
          <a:xfrm rot="10800000" flipH="1">
            <a:off x="3978825" y="2197825"/>
            <a:ext cx="1129500" cy="805200"/>
          </a:xfrm>
          <a:prstGeom prst="straightConnector1">
            <a:avLst/>
          </a:prstGeom>
          <a:noFill/>
          <a:ln w="28575" cap="flat" cmpd="sng">
            <a:solidFill>
              <a:schemeClr val="dk2"/>
            </a:solidFill>
            <a:prstDash val="dot"/>
            <a:round/>
            <a:headEnd type="none" w="med" len="med"/>
            <a:tailEnd type="triangle" w="med" len="med"/>
          </a:ln>
        </p:spPr>
      </p:cxnSp>
      <p:cxnSp>
        <p:nvCxnSpPr>
          <p:cNvPr id="524" name="Google Shape;524;p49"/>
          <p:cNvCxnSpPr>
            <a:cxnSpLocks/>
            <a:stCxn id="516" idx="3"/>
            <a:endCxn id="518" idx="1"/>
          </p:cNvCxnSpPr>
          <p:nvPr/>
        </p:nvCxnSpPr>
        <p:spPr>
          <a:xfrm flipV="1">
            <a:off x="6503850" y="1917488"/>
            <a:ext cx="1019499" cy="280337"/>
          </a:xfrm>
          <a:prstGeom prst="straightConnector1">
            <a:avLst/>
          </a:prstGeom>
          <a:noFill/>
          <a:ln w="28575" cap="flat" cmpd="sng">
            <a:solidFill>
              <a:schemeClr val="dk2"/>
            </a:solidFill>
            <a:prstDash val="dot"/>
            <a:round/>
            <a:headEnd type="none" w="med" len="med"/>
            <a:tailEnd type="triangle" w="med" len="med"/>
          </a:ln>
        </p:spPr>
      </p:cxnSp>
      <p:cxnSp>
        <p:nvCxnSpPr>
          <p:cNvPr id="525" name="Google Shape;525;p49"/>
          <p:cNvCxnSpPr>
            <a:stCxn id="516" idx="2"/>
            <a:endCxn id="520" idx="0"/>
          </p:cNvCxnSpPr>
          <p:nvPr/>
        </p:nvCxnSpPr>
        <p:spPr>
          <a:xfrm>
            <a:off x="5806050" y="2626825"/>
            <a:ext cx="0" cy="1513200"/>
          </a:xfrm>
          <a:prstGeom prst="straightConnector1">
            <a:avLst/>
          </a:prstGeom>
          <a:noFill/>
          <a:ln w="28575" cap="flat" cmpd="sng">
            <a:solidFill>
              <a:schemeClr val="dk2"/>
            </a:solidFill>
            <a:prstDash val="dot"/>
            <a:round/>
            <a:headEnd type="none" w="med" len="med"/>
            <a:tailEnd type="triangle" w="med" len="med"/>
          </a:ln>
        </p:spPr>
      </p:cxnSp>
      <p:sp>
        <p:nvSpPr>
          <p:cNvPr id="526" name="Google Shape;526;p49"/>
          <p:cNvSpPr txBox="1"/>
          <p:nvPr/>
        </p:nvSpPr>
        <p:spPr>
          <a:xfrm rot="-751956">
            <a:off x="6422751" y="1757395"/>
            <a:ext cx="981589" cy="320189"/>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ko" b="1">
                <a:solidFill>
                  <a:schemeClr val="dk2"/>
                </a:solidFill>
              </a:rPr>
              <a:t>문서 갱신</a:t>
            </a:r>
            <a:endParaRPr b="1">
              <a:solidFill>
                <a:schemeClr val="dk2"/>
              </a:solidFill>
            </a:endParaRPr>
          </a:p>
        </p:txBody>
      </p:sp>
      <p:sp>
        <p:nvSpPr>
          <p:cNvPr id="527" name="Google Shape;527;p49"/>
          <p:cNvSpPr/>
          <p:nvPr/>
        </p:nvSpPr>
        <p:spPr>
          <a:xfrm>
            <a:off x="7494413" y="2834450"/>
            <a:ext cx="1453500" cy="81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a:t>리스크 식별</a:t>
            </a:r>
            <a:endParaRPr b="1"/>
          </a:p>
        </p:txBody>
      </p:sp>
      <p:cxnSp>
        <p:nvCxnSpPr>
          <p:cNvPr id="528" name="Google Shape;528;p49"/>
          <p:cNvCxnSpPr>
            <a:stCxn id="516" idx="3"/>
            <a:endCxn id="527" idx="1"/>
          </p:cNvCxnSpPr>
          <p:nvPr/>
        </p:nvCxnSpPr>
        <p:spPr>
          <a:xfrm>
            <a:off x="6503850" y="2197825"/>
            <a:ext cx="990600" cy="1041900"/>
          </a:xfrm>
          <a:prstGeom prst="straightConnector1">
            <a:avLst/>
          </a:prstGeom>
          <a:noFill/>
          <a:ln w="28575" cap="flat" cmpd="sng">
            <a:solidFill>
              <a:schemeClr val="dk2"/>
            </a:solidFill>
            <a:prstDash val="dot"/>
            <a:round/>
            <a:headEnd type="none" w="med" len="med"/>
            <a:tailEnd type="triangle" w="med" len="med"/>
          </a:ln>
        </p:spPr>
      </p:cxnSp>
      <p:sp>
        <p:nvSpPr>
          <p:cNvPr id="529" name="Google Shape;529;p49"/>
          <p:cNvSpPr txBox="1"/>
          <p:nvPr/>
        </p:nvSpPr>
        <p:spPr>
          <a:xfrm rot="2975887">
            <a:off x="6282117" y="2712252"/>
            <a:ext cx="981725" cy="464181"/>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ko" b="1">
                <a:solidFill>
                  <a:schemeClr val="dk2"/>
                </a:solidFill>
              </a:rPr>
              <a:t>품질관리 계획서</a:t>
            </a:r>
            <a:endParaRPr b="1">
              <a:solidFill>
                <a:schemeClr val="dk2"/>
              </a:solidFill>
            </a:endParaRPr>
          </a:p>
        </p:txBody>
      </p:sp>
      <p:sp>
        <p:nvSpPr>
          <p:cNvPr id="530" name="Google Shape;530;p49"/>
          <p:cNvSpPr txBox="1"/>
          <p:nvPr/>
        </p:nvSpPr>
        <p:spPr>
          <a:xfrm>
            <a:off x="2525327" y="4566900"/>
            <a:ext cx="2412900" cy="547200"/>
          </a:xfrm>
          <a:prstGeom prst="rect">
            <a:avLst/>
          </a:prstGeom>
          <a:noFill/>
          <a:ln>
            <a:noFill/>
          </a:ln>
        </p:spPr>
        <p:txBody>
          <a:bodyPr spcFirstLastPara="1" wrap="square" lIns="91425" tIns="91425" rIns="91425" bIns="91425" anchor="ctr" anchorCtr="0">
            <a:noAutofit/>
          </a:bodyPr>
          <a:lstStyle/>
          <a:p>
            <a:pPr marL="457200" lvl="0" indent="-317500" algn="l" rtl="0">
              <a:lnSpc>
                <a:spcPct val="115000"/>
              </a:lnSpc>
              <a:spcBef>
                <a:spcPts val="0"/>
              </a:spcBef>
              <a:spcAft>
                <a:spcPts val="0"/>
              </a:spcAft>
              <a:buClr>
                <a:schemeClr val="dk2"/>
              </a:buClr>
              <a:buSzPts val="1400"/>
              <a:buChar char="●"/>
            </a:pPr>
            <a:r>
              <a:rPr lang="ko" b="1">
                <a:solidFill>
                  <a:schemeClr val="dk2"/>
                </a:solidFill>
              </a:rPr>
              <a:t>기업 환경 요인</a:t>
            </a:r>
            <a:endParaRPr b="1">
              <a:solidFill>
                <a:schemeClr val="dk2"/>
              </a:solidFill>
            </a:endParaRPr>
          </a:p>
          <a:p>
            <a:pPr marL="457200" lvl="0" indent="-317500" algn="l" rtl="0">
              <a:lnSpc>
                <a:spcPct val="115000"/>
              </a:lnSpc>
              <a:spcBef>
                <a:spcPts val="0"/>
              </a:spcBef>
              <a:spcAft>
                <a:spcPts val="0"/>
              </a:spcAft>
              <a:buClr>
                <a:schemeClr val="dk2"/>
              </a:buClr>
              <a:buSzPts val="1400"/>
              <a:buChar char="●"/>
            </a:pPr>
            <a:r>
              <a:rPr lang="ko" b="1">
                <a:solidFill>
                  <a:schemeClr val="dk2"/>
                </a:solidFill>
              </a:rPr>
              <a:t>조직 프로세스 자산</a:t>
            </a:r>
            <a:endParaRPr b="1">
              <a:solidFill>
                <a:schemeClr val="dk2"/>
              </a:solidFill>
            </a:endParaRPr>
          </a:p>
        </p:txBody>
      </p:sp>
      <p:sp>
        <p:nvSpPr>
          <p:cNvPr id="531" name="Google Shape;531;p49"/>
          <p:cNvSpPr txBox="1"/>
          <p:nvPr/>
        </p:nvSpPr>
        <p:spPr>
          <a:xfrm rot="-585">
            <a:off x="3978822" y="3343027"/>
            <a:ext cx="1954790" cy="914100"/>
          </a:xfrm>
          <a:prstGeom prst="rect">
            <a:avLst/>
          </a:prstGeom>
          <a:noFill/>
          <a:ln>
            <a:noFill/>
          </a:ln>
        </p:spPr>
        <p:txBody>
          <a:bodyPr spcFirstLastPara="1" wrap="square" lIns="91425" tIns="91425" rIns="91425" bIns="91425" anchor="ctr" anchorCtr="0">
            <a:noAutofit/>
          </a:bodyPr>
          <a:lstStyle/>
          <a:p>
            <a:pPr marL="457200" lvl="0" indent="-317500" algn="l" rtl="0">
              <a:lnSpc>
                <a:spcPct val="115000"/>
              </a:lnSpc>
              <a:spcBef>
                <a:spcPts val="0"/>
              </a:spcBef>
              <a:spcAft>
                <a:spcPts val="0"/>
              </a:spcAft>
              <a:buClr>
                <a:schemeClr val="dk2"/>
              </a:buClr>
              <a:buSzPts val="1400"/>
              <a:buChar char="●"/>
            </a:pPr>
            <a:r>
              <a:rPr lang="ko" b="1" dirty="0">
                <a:solidFill>
                  <a:schemeClr val="dk2"/>
                </a:solidFill>
              </a:rPr>
              <a:t>체크리스트</a:t>
            </a:r>
            <a:endParaRPr b="1"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ko" b="1" dirty="0">
                <a:solidFill>
                  <a:schemeClr val="dk2"/>
                </a:solidFill>
              </a:rPr>
              <a:t>품질관리계획서</a:t>
            </a:r>
            <a:endParaRPr b="1"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ko" b="1" dirty="0">
                <a:solidFill>
                  <a:schemeClr val="dk2"/>
                </a:solidFill>
              </a:rPr>
              <a:t>품질매트릭스 </a:t>
            </a:r>
            <a:endParaRPr b="1" dirty="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0"/>
          <p:cNvSpPr txBox="1">
            <a:spLocks noGrp="1"/>
          </p:cNvSpPr>
          <p:nvPr>
            <p:ph type="title"/>
          </p:nvPr>
        </p:nvSpPr>
        <p:spPr>
          <a:xfrm>
            <a:off x="3127500" y="1474650"/>
            <a:ext cx="2889000" cy="21942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sz="4800"/>
              <a:t>20-year Roadmap</a:t>
            </a:r>
            <a:endParaRPr sz="4800"/>
          </a:p>
        </p:txBody>
      </p:sp>
      <p:sp>
        <p:nvSpPr>
          <p:cNvPr id="537" name="Google Shape;537;p50"/>
          <p:cNvSpPr/>
          <p:nvPr/>
        </p:nvSpPr>
        <p:spPr>
          <a:xfrm rot="10800000" flipH="1">
            <a:off x="320450" y="1116650"/>
            <a:ext cx="2823000" cy="94500"/>
          </a:xfrm>
          <a:prstGeom prst="rect">
            <a:avLst/>
          </a:pr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1"/>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20-year RoadMap</a:t>
            </a:r>
            <a:endParaRPr/>
          </a:p>
        </p:txBody>
      </p:sp>
      <p:sp>
        <p:nvSpPr>
          <p:cNvPr id="543" name="Google Shape;543;p51"/>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33</a:t>
            </a:fld>
            <a:endParaRPr sz="1100"/>
          </a:p>
        </p:txBody>
      </p:sp>
      <p:sp>
        <p:nvSpPr>
          <p:cNvPr id="544" name="Google Shape;544;p51"/>
          <p:cNvSpPr txBox="1"/>
          <p:nvPr/>
        </p:nvSpPr>
        <p:spPr>
          <a:xfrm>
            <a:off x="3641850" y="4433600"/>
            <a:ext cx="1860300" cy="43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b="1"/>
              <a:t>Time(2020 ~2041)</a:t>
            </a:r>
            <a:endParaRPr b="1"/>
          </a:p>
        </p:txBody>
      </p:sp>
      <p:grpSp>
        <p:nvGrpSpPr>
          <p:cNvPr id="545" name="Google Shape;545;p51"/>
          <p:cNvGrpSpPr/>
          <p:nvPr/>
        </p:nvGrpSpPr>
        <p:grpSpPr>
          <a:xfrm>
            <a:off x="507450" y="1026950"/>
            <a:ext cx="8129100" cy="3406650"/>
            <a:chOff x="507450" y="932775"/>
            <a:chExt cx="8129100" cy="3406650"/>
          </a:xfrm>
        </p:grpSpPr>
        <p:sp>
          <p:nvSpPr>
            <p:cNvPr id="546" name="Google Shape;546;p51"/>
            <p:cNvSpPr/>
            <p:nvPr/>
          </p:nvSpPr>
          <p:spPr>
            <a:xfrm>
              <a:off x="507450" y="932775"/>
              <a:ext cx="8129100" cy="280200"/>
            </a:xfrm>
            <a:prstGeom prst="roundRect">
              <a:avLst>
                <a:gd name="adj" fmla="val 16667"/>
              </a:avLst>
            </a:prstGeom>
            <a:solidFill>
              <a:srgbClr val="CFE2F3"/>
            </a:solidFill>
            <a:ln w="9525" cap="flat" cmpd="sng">
              <a:solidFill>
                <a:srgbClr val="093A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Change Request Process </a:t>
              </a:r>
              <a:endParaRPr/>
            </a:p>
          </p:txBody>
        </p:sp>
        <p:sp>
          <p:nvSpPr>
            <p:cNvPr id="547" name="Google Shape;547;p51"/>
            <p:cNvSpPr/>
            <p:nvPr/>
          </p:nvSpPr>
          <p:spPr>
            <a:xfrm>
              <a:off x="507450" y="3528721"/>
              <a:ext cx="8129100" cy="280200"/>
            </a:xfrm>
            <a:prstGeom prst="roundRect">
              <a:avLst>
                <a:gd name="adj" fmla="val 16667"/>
              </a:avLst>
            </a:prstGeom>
            <a:solidFill>
              <a:srgbClr val="FCE5CD"/>
            </a:solidFill>
            <a:ln w="9525" cap="flat" cmpd="sng">
              <a:solidFill>
                <a:srgbClr val="093A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Quality Management System</a:t>
              </a:r>
              <a:endParaRPr/>
            </a:p>
          </p:txBody>
        </p:sp>
        <p:sp>
          <p:nvSpPr>
            <p:cNvPr id="548" name="Google Shape;548;p51"/>
            <p:cNvSpPr/>
            <p:nvPr/>
          </p:nvSpPr>
          <p:spPr>
            <a:xfrm>
              <a:off x="507450" y="3145925"/>
              <a:ext cx="8129100" cy="280200"/>
            </a:xfrm>
            <a:prstGeom prst="roundRect">
              <a:avLst>
                <a:gd name="adj" fmla="val 16667"/>
              </a:avLst>
            </a:prstGeom>
            <a:solidFill>
              <a:srgbClr val="FCE5CD"/>
            </a:solidFill>
            <a:ln w="9525" cap="flat" cmpd="sng">
              <a:solidFill>
                <a:srgbClr val="093A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solidFill>
                    <a:schemeClr val="dk1"/>
                  </a:solidFill>
                </a:rPr>
                <a:t>Software Risk Management</a:t>
              </a:r>
              <a:r>
                <a:rPr lang="ko"/>
                <a:t> System</a:t>
              </a:r>
              <a:endParaRPr/>
            </a:p>
          </p:txBody>
        </p:sp>
        <p:sp>
          <p:nvSpPr>
            <p:cNvPr id="549" name="Google Shape;549;p51"/>
            <p:cNvSpPr/>
            <p:nvPr/>
          </p:nvSpPr>
          <p:spPr>
            <a:xfrm>
              <a:off x="2599950" y="1302900"/>
              <a:ext cx="6036300" cy="280200"/>
            </a:xfrm>
            <a:prstGeom prst="roundRect">
              <a:avLst>
                <a:gd name="adj" fmla="val 16667"/>
              </a:avLst>
            </a:prstGeom>
            <a:solidFill>
              <a:srgbClr val="D9EAD3"/>
            </a:solidFill>
            <a:ln w="9525" cap="flat" cmpd="sng">
              <a:solidFill>
                <a:srgbClr val="093A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SW Maintenance Process</a:t>
              </a:r>
              <a:endParaRPr/>
            </a:p>
          </p:txBody>
        </p:sp>
        <p:sp>
          <p:nvSpPr>
            <p:cNvPr id="550" name="Google Shape;550;p51"/>
            <p:cNvSpPr/>
            <p:nvPr/>
          </p:nvSpPr>
          <p:spPr>
            <a:xfrm>
              <a:off x="2599950" y="1679975"/>
              <a:ext cx="6036300" cy="280200"/>
            </a:xfrm>
            <a:prstGeom prst="roundRect">
              <a:avLst>
                <a:gd name="adj" fmla="val 16667"/>
              </a:avLst>
            </a:prstGeom>
            <a:solidFill>
              <a:srgbClr val="D9EAD3"/>
            </a:solidFill>
            <a:ln w="9525" cap="flat" cmpd="sng">
              <a:solidFill>
                <a:srgbClr val="093A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SW Problem Resolution Process</a:t>
              </a:r>
              <a:endParaRPr/>
            </a:p>
          </p:txBody>
        </p:sp>
        <p:sp>
          <p:nvSpPr>
            <p:cNvPr id="551" name="Google Shape;551;p51"/>
            <p:cNvSpPr/>
            <p:nvPr/>
          </p:nvSpPr>
          <p:spPr>
            <a:xfrm>
              <a:off x="507450" y="2748028"/>
              <a:ext cx="8129100" cy="280200"/>
            </a:xfrm>
            <a:prstGeom prst="roundRect">
              <a:avLst>
                <a:gd name="adj" fmla="val 16667"/>
              </a:avLst>
            </a:prstGeom>
            <a:solidFill>
              <a:srgbClr val="FCE5CD"/>
            </a:solidFill>
            <a:ln w="9525" cap="flat" cmpd="sng">
              <a:solidFill>
                <a:srgbClr val="093A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Software Configuration Management</a:t>
              </a:r>
              <a:endParaRPr/>
            </a:p>
          </p:txBody>
        </p:sp>
        <p:sp>
          <p:nvSpPr>
            <p:cNvPr id="552" name="Google Shape;552;p51"/>
            <p:cNvSpPr/>
            <p:nvPr/>
          </p:nvSpPr>
          <p:spPr>
            <a:xfrm>
              <a:off x="1414650" y="2378425"/>
              <a:ext cx="7221600" cy="269700"/>
            </a:xfrm>
            <a:prstGeom prst="roundRect">
              <a:avLst>
                <a:gd name="adj" fmla="val 16667"/>
              </a:avLst>
            </a:prstGeom>
            <a:solidFill>
              <a:srgbClr val="FCE5CD"/>
            </a:solidFill>
            <a:ln w="9525" cap="flat" cmpd="sng">
              <a:solidFill>
                <a:srgbClr val="093A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Software Risk Management Process</a:t>
              </a:r>
              <a:endParaRPr/>
            </a:p>
          </p:txBody>
        </p:sp>
        <p:sp>
          <p:nvSpPr>
            <p:cNvPr id="553" name="Google Shape;553;p51"/>
            <p:cNvSpPr/>
            <p:nvPr/>
          </p:nvSpPr>
          <p:spPr>
            <a:xfrm>
              <a:off x="507450" y="2029495"/>
              <a:ext cx="2092500" cy="269700"/>
            </a:xfrm>
            <a:prstGeom prst="roundRect">
              <a:avLst>
                <a:gd name="adj" fmla="val 16667"/>
              </a:avLst>
            </a:prstGeom>
            <a:solidFill>
              <a:srgbClr val="F4CCCC"/>
            </a:solidFill>
            <a:ln w="9525" cap="flat" cmpd="sng">
              <a:solidFill>
                <a:srgbClr val="093A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Software Development</a:t>
              </a:r>
              <a:endParaRPr/>
            </a:p>
          </p:txBody>
        </p:sp>
        <p:sp>
          <p:nvSpPr>
            <p:cNvPr id="554" name="Google Shape;554;p51"/>
            <p:cNvSpPr/>
            <p:nvPr/>
          </p:nvSpPr>
          <p:spPr>
            <a:xfrm>
              <a:off x="507450" y="3913025"/>
              <a:ext cx="1826700" cy="419400"/>
            </a:xfrm>
            <a:prstGeom prst="rightArrow">
              <a:avLst>
                <a:gd name="adj1" fmla="val 56950"/>
                <a:gd name="adj2" fmla="val 50000"/>
              </a:avLst>
            </a:prstGeom>
            <a:solidFill>
              <a:srgbClr val="D9D2E9"/>
            </a:solidFill>
            <a:ln w="9525" cap="flat" cmpd="sng">
              <a:solidFill>
                <a:srgbClr val="093A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ARID (‘20 ~ ’21)</a:t>
              </a:r>
              <a:endParaRPr/>
            </a:p>
          </p:txBody>
        </p:sp>
        <p:sp>
          <p:nvSpPr>
            <p:cNvPr id="555" name="Google Shape;555;p51"/>
            <p:cNvSpPr/>
            <p:nvPr/>
          </p:nvSpPr>
          <p:spPr>
            <a:xfrm>
              <a:off x="2334150" y="3920025"/>
              <a:ext cx="6302100" cy="419400"/>
            </a:xfrm>
            <a:prstGeom prst="rightArrow">
              <a:avLst>
                <a:gd name="adj1" fmla="val 60288"/>
                <a:gd name="adj2" fmla="val 50000"/>
              </a:avLst>
            </a:prstGeom>
            <a:solidFill>
              <a:srgbClr val="D9D2E9"/>
            </a:solidFill>
            <a:ln w="9525" cap="flat" cmpd="sng">
              <a:solidFill>
                <a:srgbClr val="093A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SAAM (‘21 ~ ‘41)</a:t>
              </a:r>
              <a:endParaRPr/>
            </a:p>
          </p:txBody>
        </p:sp>
      </p:grpSp>
      <p:pic>
        <p:nvPicPr>
          <p:cNvPr id="556" name="Google Shape;556;p51"/>
          <p:cNvPicPr preferRelativeResize="0"/>
          <p:nvPr/>
        </p:nvPicPr>
        <p:blipFill>
          <a:blip r:embed="rId3">
            <a:alphaModFix/>
          </a:blip>
          <a:stretch>
            <a:fillRect/>
          </a:stretch>
        </p:blipFill>
        <p:spPr>
          <a:xfrm>
            <a:off x="2496225" y="-4209612"/>
            <a:ext cx="5400675" cy="3819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2"/>
          <p:cNvSpPr txBox="1">
            <a:spLocks noGrp="1"/>
          </p:cNvSpPr>
          <p:nvPr>
            <p:ph type="title"/>
          </p:nvPr>
        </p:nvSpPr>
        <p:spPr>
          <a:xfrm>
            <a:off x="2774400" y="1474650"/>
            <a:ext cx="3595200" cy="21942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sz="4800"/>
              <a:t>Architecture Verification</a:t>
            </a:r>
            <a:endParaRPr sz="4800"/>
          </a:p>
        </p:txBody>
      </p:sp>
      <p:sp>
        <p:nvSpPr>
          <p:cNvPr id="562" name="Google Shape;562;p52"/>
          <p:cNvSpPr/>
          <p:nvPr/>
        </p:nvSpPr>
        <p:spPr>
          <a:xfrm rot="10800000" flipH="1">
            <a:off x="320450" y="1116650"/>
            <a:ext cx="2823000" cy="94500"/>
          </a:xfrm>
          <a:prstGeom prst="rect">
            <a:avLst/>
          </a:pr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3"/>
          <p:cNvSpPr txBox="1">
            <a:spLocks noGrp="1"/>
          </p:cNvSpPr>
          <p:nvPr>
            <p:ph type="title"/>
          </p:nvPr>
        </p:nvSpPr>
        <p:spPr>
          <a:xfrm>
            <a:off x="409650" y="40279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1. 아키텍처 검증 방안</a:t>
            </a:r>
            <a:endParaRPr/>
          </a:p>
        </p:txBody>
      </p:sp>
      <p:sp>
        <p:nvSpPr>
          <p:cNvPr id="568" name="Google Shape;568;p53"/>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35</a:t>
            </a:fld>
            <a:endParaRPr sz="1100"/>
          </a:p>
        </p:txBody>
      </p:sp>
      <p:sp>
        <p:nvSpPr>
          <p:cNvPr id="569" name="Google Shape;569;p53"/>
          <p:cNvSpPr/>
          <p:nvPr/>
        </p:nvSpPr>
        <p:spPr>
          <a:xfrm>
            <a:off x="1417150" y="2009550"/>
            <a:ext cx="1827000" cy="1124400"/>
          </a:xfrm>
          <a:prstGeom prst="ellipse">
            <a:avLst/>
          </a:prstGeom>
          <a:solidFill>
            <a:srgbClr val="0B44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2900" b="1">
                <a:solidFill>
                  <a:srgbClr val="FFFFFF"/>
                </a:solidFill>
              </a:rPr>
              <a:t>ARID</a:t>
            </a:r>
            <a:endParaRPr sz="2900" b="1">
              <a:solidFill>
                <a:srgbClr val="FFFFFF"/>
              </a:solidFill>
            </a:endParaRPr>
          </a:p>
        </p:txBody>
      </p:sp>
      <p:sp>
        <p:nvSpPr>
          <p:cNvPr id="570" name="Google Shape;570;p53"/>
          <p:cNvSpPr/>
          <p:nvPr/>
        </p:nvSpPr>
        <p:spPr>
          <a:xfrm>
            <a:off x="5532575" y="2009550"/>
            <a:ext cx="1827000" cy="1124400"/>
          </a:xfrm>
          <a:prstGeom prst="ellipse">
            <a:avLst/>
          </a:prstGeom>
          <a:solidFill>
            <a:srgbClr val="0B44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2900" b="1">
                <a:solidFill>
                  <a:srgbClr val="FFFFFF"/>
                </a:solidFill>
              </a:rPr>
              <a:t>SAAM</a:t>
            </a:r>
            <a:endParaRPr sz="2900" b="1">
              <a:solidFill>
                <a:srgbClr val="FFFFFF"/>
              </a:solidFill>
            </a:endParaRPr>
          </a:p>
        </p:txBody>
      </p:sp>
      <p:sp>
        <p:nvSpPr>
          <p:cNvPr id="571" name="Google Shape;571;p53"/>
          <p:cNvSpPr/>
          <p:nvPr/>
        </p:nvSpPr>
        <p:spPr>
          <a:xfrm>
            <a:off x="3820250" y="2358750"/>
            <a:ext cx="1278900" cy="426000"/>
          </a:xfrm>
          <a:prstGeom prst="rightArrow">
            <a:avLst>
              <a:gd name="adj1" fmla="val 50000"/>
              <a:gd name="adj2" fmla="val 50000"/>
            </a:avLst>
          </a:prstGeom>
          <a:solidFill>
            <a:srgbClr val="0B44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900" b="1">
              <a:solidFill>
                <a:srgbClr val="FFFFFF"/>
              </a:solidFill>
            </a:endParaRPr>
          </a:p>
        </p:txBody>
      </p:sp>
      <p:sp>
        <p:nvSpPr>
          <p:cNvPr id="572" name="Google Shape;572;p53"/>
          <p:cNvSpPr txBox="1"/>
          <p:nvPr/>
        </p:nvSpPr>
        <p:spPr>
          <a:xfrm>
            <a:off x="1220375" y="1559925"/>
            <a:ext cx="1728600" cy="4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2300" b="1">
                <a:solidFill>
                  <a:srgbClr val="0B4479"/>
                </a:solidFill>
              </a:rPr>
              <a:t>초기/일부</a:t>
            </a:r>
            <a:endParaRPr sz="2300" b="1">
              <a:solidFill>
                <a:srgbClr val="0B4479"/>
              </a:solidFill>
            </a:endParaRPr>
          </a:p>
        </p:txBody>
      </p:sp>
      <p:sp>
        <p:nvSpPr>
          <p:cNvPr id="573" name="Google Shape;573;p53"/>
          <p:cNvSpPr txBox="1"/>
          <p:nvPr/>
        </p:nvSpPr>
        <p:spPr>
          <a:xfrm>
            <a:off x="6944975" y="2909050"/>
            <a:ext cx="1527000" cy="4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2300" b="1">
                <a:solidFill>
                  <a:srgbClr val="0B4479"/>
                </a:solidFill>
              </a:rPr>
              <a:t>후기/전체</a:t>
            </a:r>
            <a:endParaRPr sz="2300" b="1">
              <a:solidFill>
                <a:srgbClr val="0B447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4"/>
          <p:cNvSpPr txBox="1">
            <a:spLocks noGrp="1"/>
          </p:cNvSpPr>
          <p:nvPr>
            <p:ph type="title"/>
          </p:nvPr>
        </p:nvSpPr>
        <p:spPr>
          <a:xfrm>
            <a:off x="409650" y="40279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1.1 ARID </a:t>
            </a:r>
            <a:endParaRPr/>
          </a:p>
        </p:txBody>
      </p:sp>
      <p:sp>
        <p:nvSpPr>
          <p:cNvPr id="579" name="Google Shape;579;p54"/>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36</a:t>
            </a:fld>
            <a:endParaRPr sz="1100"/>
          </a:p>
        </p:txBody>
      </p:sp>
      <p:grpSp>
        <p:nvGrpSpPr>
          <p:cNvPr id="580" name="Google Shape;580;p54"/>
          <p:cNvGrpSpPr/>
          <p:nvPr/>
        </p:nvGrpSpPr>
        <p:grpSpPr>
          <a:xfrm>
            <a:off x="757570" y="1335800"/>
            <a:ext cx="7423805" cy="1929300"/>
            <a:chOff x="766245" y="1257750"/>
            <a:chExt cx="7423805" cy="1929300"/>
          </a:xfrm>
        </p:grpSpPr>
        <p:sp>
          <p:nvSpPr>
            <p:cNvPr id="581" name="Google Shape;581;p54"/>
            <p:cNvSpPr txBox="1"/>
            <p:nvPr/>
          </p:nvSpPr>
          <p:spPr>
            <a:xfrm>
              <a:off x="867350" y="1257750"/>
              <a:ext cx="7322700" cy="192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ko" sz="1800">
                  <a:solidFill>
                    <a:srgbClr val="333333"/>
                  </a:solidFill>
                </a:rPr>
                <a:t>초기에 일부 설계만 되어 있을 때 쉽게 평가하기에 적합한 경량급 평가 기법으로 ‘적합성’에 집중함</a:t>
              </a:r>
              <a:endParaRPr sz="1800">
                <a:solidFill>
                  <a:srgbClr val="333333"/>
                </a:solidFill>
              </a:endParaRPr>
            </a:p>
            <a:p>
              <a:pPr marL="0" lvl="0" indent="0" algn="l" rtl="0">
                <a:lnSpc>
                  <a:spcPct val="115000"/>
                </a:lnSpc>
                <a:spcBef>
                  <a:spcPts val="1100"/>
                </a:spcBef>
                <a:spcAft>
                  <a:spcPts val="0"/>
                </a:spcAft>
                <a:buNone/>
              </a:pPr>
              <a:r>
                <a:rPr lang="ko" sz="1800">
                  <a:solidFill>
                    <a:srgbClr val="333333"/>
                  </a:solidFill>
                </a:rPr>
                <a:t>SW 아키텍처 설계의 적절성을 판정함</a:t>
              </a:r>
              <a:endParaRPr sz="1800">
                <a:solidFill>
                  <a:srgbClr val="333333"/>
                </a:solidFill>
              </a:endParaRPr>
            </a:p>
            <a:p>
              <a:pPr marL="0" lvl="0" indent="0" algn="l" rtl="0">
                <a:lnSpc>
                  <a:spcPct val="115000"/>
                </a:lnSpc>
                <a:spcBef>
                  <a:spcPts val="1100"/>
                </a:spcBef>
                <a:spcAft>
                  <a:spcPts val="1100"/>
                </a:spcAft>
                <a:buNone/>
              </a:pPr>
              <a:r>
                <a:rPr lang="ko" sz="1800">
                  <a:solidFill>
                    <a:srgbClr val="333333"/>
                  </a:solidFill>
                </a:rPr>
                <a:t>Very early mini-evaluation, Discovery Review에 해당</a:t>
              </a:r>
              <a:endParaRPr sz="1800">
                <a:solidFill>
                  <a:srgbClr val="333333"/>
                </a:solidFill>
              </a:endParaRPr>
            </a:p>
          </p:txBody>
        </p:sp>
        <p:sp>
          <p:nvSpPr>
            <p:cNvPr id="582" name="Google Shape;582;p54"/>
            <p:cNvSpPr/>
            <p:nvPr/>
          </p:nvSpPr>
          <p:spPr>
            <a:xfrm>
              <a:off x="766245" y="1577064"/>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3" name="Google Shape;583;p54"/>
            <p:cNvSpPr/>
            <p:nvPr/>
          </p:nvSpPr>
          <p:spPr>
            <a:xfrm>
              <a:off x="766245" y="236318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4" name="Google Shape;584;p54"/>
            <p:cNvSpPr/>
            <p:nvPr/>
          </p:nvSpPr>
          <p:spPr>
            <a:xfrm>
              <a:off x="766245" y="2818614"/>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pic>
        <p:nvPicPr>
          <p:cNvPr id="589" name="Google Shape;589;p55"/>
          <p:cNvPicPr preferRelativeResize="0"/>
          <p:nvPr/>
        </p:nvPicPr>
        <p:blipFill>
          <a:blip r:embed="rId3">
            <a:alphaModFix/>
          </a:blip>
          <a:stretch>
            <a:fillRect/>
          </a:stretch>
        </p:blipFill>
        <p:spPr>
          <a:xfrm>
            <a:off x="2793575" y="-3927137"/>
            <a:ext cx="5400675" cy="3819525"/>
          </a:xfrm>
          <a:prstGeom prst="rect">
            <a:avLst/>
          </a:prstGeom>
          <a:noFill/>
          <a:ln>
            <a:noFill/>
          </a:ln>
        </p:spPr>
      </p:pic>
      <p:sp>
        <p:nvSpPr>
          <p:cNvPr id="590" name="Google Shape;590;p55"/>
          <p:cNvSpPr/>
          <p:nvPr/>
        </p:nvSpPr>
        <p:spPr>
          <a:xfrm>
            <a:off x="1385250" y="1118150"/>
            <a:ext cx="6373500" cy="12579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5"/>
          <p:cNvSpPr/>
          <p:nvPr/>
        </p:nvSpPr>
        <p:spPr>
          <a:xfrm>
            <a:off x="1385250" y="1118150"/>
            <a:ext cx="754800" cy="1257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500" b="1"/>
              <a:t>준비</a:t>
            </a:r>
            <a:endParaRPr sz="1500" b="1"/>
          </a:p>
        </p:txBody>
      </p:sp>
      <p:sp>
        <p:nvSpPr>
          <p:cNvPr id="592" name="Google Shape;592;p55"/>
          <p:cNvSpPr/>
          <p:nvPr/>
        </p:nvSpPr>
        <p:spPr>
          <a:xfrm>
            <a:off x="2279775" y="1248775"/>
            <a:ext cx="1963800" cy="349500"/>
          </a:xfrm>
          <a:prstGeom prst="rect">
            <a:avLst/>
          </a:prstGeom>
          <a:solidFill>
            <a:srgbClr val="FDF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a:t>1. 검토자를 구성한다.</a:t>
            </a:r>
            <a:endParaRPr/>
          </a:p>
        </p:txBody>
      </p:sp>
      <p:sp>
        <p:nvSpPr>
          <p:cNvPr id="593" name="Google Shape;593;p55"/>
          <p:cNvSpPr/>
          <p:nvPr/>
        </p:nvSpPr>
        <p:spPr>
          <a:xfrm>
            <a:off x="5167450" y="1248775"/>
            <a:ext cx="2367000" cy="349500"/>
          </a:xfrm>
          <a:prstGeom prst="rect">
            <a:avLst/>
          </a:prstGeom>
          <a:solidFill>
            <a:srgbClr val="FDF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a:t>2. 설계 요약 자료를 만든다.</a:t>
            </a:r>
            <a:endParaRPr/>
          </a:p>
        </p:txBody>
      </p:sp>
      <p:sp>
        <p:nvSpPr>
          <p:cNvPr id="594" name="Google Shape;594;p55"/>
          <p:cNvSpPr/>
          <p:nvPr/>
        </p:nvSpPr>
        <p:spPr>
          <a:xfrm>
            <a:off x="2279775" y="1843450"/>
            <a:ext cx="2487900" cy="349500"/>
          </a:xfrm>
          <a:prstGeom prst="rect">
            <a:avLst/>
          </a:prstGeom>
          <a:solidFill>
            <a:srgbClr val="FDF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a:t>3. 기초 시나리오를를 만든다.</a:t>
            </a:r>
            <a:endParaRPr/>
          </a:p>
        </p:txBody>
      </p:sp>
      <p:sp>
        <p:nvSpPr>
          <p:cNvPr id="595" name="Google Shape;595;p55"/>
          <p:cNvSpPr/>
          <p:nvPr/>
        </p:nvSpPr>
        <p:spPr>
          <a:xfrm>
            <a:off x="5557548" y="1848411"/>
            <a:ext cx="1963800" cy="349500"/>
          </a:xfrm>
          <a:prstGeom prst="rect">
            <a:avLst/>
          </a:prstGeom>
          <a:solidFill>
            <a:srgbClr val="FDF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a:t>4. 검토 준비를 마친다.</a:t>
            </a:r>
            <a:endParaRPr/>
          </a:p>
        </p:txBody>
      </p:sp>
      <p:cxnSp>
        <p:nvCxnSpPr>
          <p:cNvPr id="596" name="Google Shape;596;p55"/>
          <p:cNvCxnSpPr>
            <a:stCxn id="592" idx="3"/>
            <a:endCxn id="593" idx="1"/>
          </p:cNvCxnSpPr>
          <p:nvPr/>
        </p:nvCxnSpPr>
        <p:spPr>
          <a:xfrm>
            <a:off x="4243575" y="1423525"/>
            <a:ext cx="924000" cy="0"/>
          </a:xfrm>
          <a:prstGeom prst="straightConnector1">
            <a:avLst/>
          </a:prstGeom>
          <a:noFill/>
          <a:ln w="9525" cap="flat" cmpd="sng">
            <a:solidFill>
              <a:srgbClr val="6ED3D8"/>
            </a:solidFill>
            <a:prstDash val="solid"/>
            <a:round/>
            <a:headEnd type="none" w="med" len="med"/>
            <a:tailEnd type="triangle" w="med" len="med"/>
          </a:ln>
        </p:spPr>
      </p:cxnSp>
      <p:cxnSp>
        <p:nvCxnSpPr>
          <p:cNvPr id="597" name="Google Shape;597;p55"/>
          <p:cNvCxnSpPr>
            <a:stCxn id="593" idx="2"/>
            <a:endCxn id="594" idx="0"/>
          </p:cNvCxnSpPr>
          <p:nvPr/>
        </p:nvCxnSpPr>
        <p:spPr>
          <a:xfrm rot="5400000">
            <a:off x="4814800" y="307225"/>
            <a:ext cx="245100" cy="2827200"/>
          </a:xfrm>
          <a:prstGeom prst="bentConnector3">
            <a:avLst>
              <a:gd name="adj1" fmla="val 50015"/>
            </a:avLst>
          </a:prstGeom>
          <a:noFill/>
          <a:ln w="9525" cap="flat" cmpd="sng">
            <a:solidFill>
              <a:srgbClr val="6ED3D8"/>
            </a:solidFill>
            <a:prstDash val="solid"/>
            <a:round/>
            <a:headEnd type="none" w="med" len="med"/>
            <a:tailEnd type="triangle" w="med" len="med"/>
          </a:ln>
        </p:spPr>
      </p:cxnSp>
      <p:cxnSp>
        <p:nvCxnSpPr>
          <p:cNvPr id="598" name="Google Shape;598;p55"/>
          <p:cNvCxnSpPr>
            <a:stCxn id="594" idx="3"/>
            <a:endCxn id="595" idx="1"/>
          </p:cNvCxnSpPr>
          <p:nvPr/>
        </p:nvCxnSpPr>
        <p:spPr>
          <a:xfrm>
            <a:off x="4767675" y="2018200"/>
            <a:ext cx="789900" cy="5100"/>
          </a:xfrm>
          <a:prstGeom prst="straightConnector1">
            <a:avLst/>
          </a:prstGeom>
          <a:noFill/>
          <a:ln w="9525" cap="flat" cmpd="sng">
            <a:solidFill>
              <a:srgbClr val="6ED3D8"/>
            </a:solidFill>
            <a:prstDash val="solid"/>
            <a:round/>
            <a:headEnd type="none" w="med" len="med"/>
            <a:tailEnd type="triangle" w="med" len="med"/>
          </a:ln>
        </p:spPr>
      </p:cxnSp>
      <p:sp>
        <p:nvSpPr>
          <p:cNvPr id="599" name="Google Shape;599;p55"/>
          <p:cNvSpPr/>
          <p:nvPr/>
        </p:nvSpPr>
        <p:spPr>
          <a:xfrm>
            <a:off x="1385250" y="2689075"/>
            <a:ext cx="6373500" cy="1845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5"/>
          <p:cNvSpPr/>
          <p:nvPr/>
        </p:nvSpPr>
        <p:spPr>
          <a:xfrm>
            <a:off x="1385250" y="2689075"/>
            <a:ext cx="754800" cy="18456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500" b="1"/>
              <a:t>검토</a:t>
            </a:r>
            <a:endParaRPr sz="1500" b="1"/>
          </a:p>
        </p:txBody>
      </p:sp>
      <p:sp>
        <p:nvSpPr>
          <p:cNvPr id="601" name="Google Shape;601;p55"/>
          <p:cNvSpPr/>
          <p:nvPr/>
        </p:nvSpPr>
        <p:spPr>
          <a:xfrm>
            <a:off x="2279776" y="2819700"/>
            <a:ext cx="1963800" cy="349500"/>
          </a:xfrm>
          <a:prstGeom prst="rect">
            <a:avLst/>
          </a:prstGeom>
          <a:solidFill>
            <a:srgbClr val="FDF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a:t>5. ARID를 소개한다.</a:t>
            </a:r>
            <a:endParaRPr/>
          </a:p>
        </p:txBody>
      </p:sp>
      <p:sp>
        <p:nvSpPr>
          <p:cNvPr id="602" name="Google Shape;602;p55"/>
          <p:cNvSpPr/>
          <p:nvPr/>
        </p:nvSpPr>
        <p:spPr>
          <a:xfrm>
            <a:off x="5419875" y="2819700"/>
            <a:ext cx="2115300" cy="349500"/>
          </a:xfrm>
          <a:prstGeom prst="rect">
            <a:avLst/>
          </a:prstGeom>
          <a:solidFill>
            <a:srgbClr val="FDF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a:t>6. 설계를 설명한다.</a:t>
            </a:r>
            <a:endParaRPr/>
          </a:p>
        </p:txBody>
      </p:sp>
      <p:sp>
        <p:nvSpPr>
          <p:cNvPr id="603" name="Google Shape;603;p55"/>
          <p:cNvSpPr/>
          <p:nvPr/>
        </p:nvSpPr>
        <p:spPr>
          <a:xfrm>
            <a:off x="2279775" y="3414375"/>
            <a:ext cx="5311800" cy="349500"/>
          </a:xfrm>
          <a:prstGeom prst="rect">
            <a:avLst/>
          </a:prstGeom>
          <a:solidFill>
            <a:srgbClr val="FDF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a:t>7. 브레인스토밍으로 시나리오를 찾아서 우선순위를 결정한다.</a:t>
            </a:r>
            <a:endParaRPr/>
          </a:p>
        </p:txBody>
      </p:sp>
      <p:sp>
        <p:nvSpPr>
          <p:cNvPr id="604" name="Google Shape;604;p55"/>
          <p:cNvSpPr/>
          <p:nvPr/>
        </p:nvSpPr>
        <p:spPr>
          <a:xfrm>
            <a:off x="2279775" y="4009050"/>
            <a:ext cx="3452700" cy="349500"/>
          </a:xfrm>
          <a:prstGeom prst="rect">
            <a:avLst/>
          </a:prstGeom>
          <a:solidFill>
            <a:srgbClr val="FDF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a:t>8. 시나리오를 적용해서 설계를 검토한다.</a:t>
            </a:r>
            <a:endParaRPr/>
          </a:p>
        </p:txBody>
      </p:sp>
      <p:cxnSp>
        <p:nvCxnSpPr>
          <p:cNvPr id="605" name="Google Shape;605;p55"/>
          <p:cNvCxnSpPr>
            <a:stCxn id="601" idx="3"/>
            <a:endCxn id="602" idx="1"/>
          </p:cNvCxnSpPr>
          <p:nvPr/>
        </p:nvCxnSpPr>
        <p:spPr>
          <a:xfrm>
            <a:off x="4243576" y="2994450"/>
            <a:ext cx="1176300" cy="0"/>
          </a:xfrm>
          <a:prstGeom prst="straightConnector1">
            <a:avLst/>
          </a:prstGeom>
          <a:noFill/>
          <a:ln w="9525" cap="flat" cmpd="sng">
            <a:solidFill>
              <a:srgbClr val="6ED3D8"/>
            </a:solidFill>
            <a:prstDash val="solid"/>
            <a:round/>
            <a:headEnd type="none" w="med" len="med"/>
            <a:tailEnd type="triangle" w="med" len="med"/>
          </a:ln>
        </p:spPr>
      </p:cxnSp>
      <p:cxnSp>
        <p:nvCxnSpPr>
          <p:cNvPr id="606" name="Google Shape;606;p55"/>
          <p:cNvCxnSpPr>
            <a:stCxn id="602" idx="2"/>
            <a:endCxn id="603" idx="0"/>
          </p:cNvCxnSpPr>
          <p:nvPr/>
        </p:nvCxnSpPr>
        <p:spPr>
          <a:xfrm rot="5400000">
            <a:off x="5584125" y="2520900"/>
            <a:ext cx="245100" cy="1541700"/>
          </a:xfrm>
          <a:prstGeom prst="bentConnector3">
            <a:avLst>
              <a:gd name="adj1" fmla="val 50015"/>
            </a:avLst>
          </a:prstGeom>
          <a:noFill/>
          <a:ln w="9525" cap="flat" cmpd="sng">
            <a:solidFill>
              <a:srgbClr val="6ED3D8"/>
            </a:solidFill>
            <a:prstDash val="solid"/>
            <a:round/>
            <a:headEnd type="none" w="med" len="med"/>
            <a:tailEnd type="triangle" w="med" len="med"/>
          </a:ln>
        </p:spPr>
      </p:cxnSp>
      <p:cxnSp>
        <p:nvCxnSpPr>
          <p:cNvPr id="607" name="Google Shape;607;p55"/>
          <p:cNvCxnSpPr>
            <a:stCxn id="603" idx="2"/>
            <a:endCxn id="604" idx="0"/>
          </p:cNvCxnSpPr>
          <p:nvPr/>
        </p:nvCxnSpPr>
        <p:spPr>
          <a:xfrm rot="5400000">
            <a:off x="4348425" y="3421725"/>
            <a:ext cx="245100" cy="929400"/>
          </a:xfrm>
          <a:prstGeom prst="bentConnector3">
            <a:avLst>
              <a:gd name="adj1" fmla="val 50015"/>
            </a:avLst>
          </a:prstGeom>
          <a:noFill/>
          <a:ln w="9525" cap="flat" cmpd="sng">
            <a:solidFill>
              <a:srgbClr val="6ED3D8"/>
            </a:solidFill>
            <a:prstDash val="solid"/>
            <a:round/>
            <a:headEnd type="none" w="med" len="med"/>
            <a:tailEnd type="triangle" w="med" len="med"/>
          </a:ln>
        </p:spPr>
      </p:cxnSp>
      <p:sp>
        <p:nvSpPr>
          <p:cNvPr id="608" name="Google Shape;608;p55"/>
          <p:cNvSpPr/>
          <p:nvPr/>
        </p:nvSpPr>
        <p:spPr>
          <a:xfrm>
            <a:off x="5979075" y="4009050"/>
            <a:ext cx="1612500" cy="349500"/>
          </a:xfrm>
          <a:prstGeom prst="rect">
            <a:avLst/>
          </a:prstGeom>
          <a:solidFill>
            <a:srgbClr val="FDF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a:t>9. 요약 정리한다.</a:t>
            </a:r>
            <a:endParaRPr/>
          </a:p>
        </p:txBody>
      </p:sp>
      <p:cxnSp>
        <p:nvCxnSpPr>
          <p:cNvPr id="609" name="Google Shape;609;p55"/>
          <p:cNvCxnSpPr>
            <a:stCxn id="604" idx="3"/>
            <a:endCxn id="608" idx="1"/>
          </p:cNvCxnSpPr>
          <p:nvPr/>
        </p:nvCxnSpPr>
        <p:spPr>
          <a:xfrm>
            <a:off x="5732475" y="4183800"/>
            <a:ext cx="246600" cy="0"/>
          </a:xfrm>
          <a:prstGeom prst="straightConnector1">
            <a:avLst/>
          </a:prstGeom>
          <a:noFill/>
          <a:ln w="9525" cap="flat" cmpd="sng">
            <a:solidFill>
              <a:srgbClr val="6ED3D8"/>
            </a:solidFill>
            <a:prstDash val="solid"/>
            <a:round/>
            <a:headEnd type="none" w="med" len="med"/>
            <a:tailEnd type="triangle" w="med" len="med"/>
          </a:ln>
        </p:spPr>
      </p:cxnSp>
      <p:cxnSp>
        <p:nvCxnSpPr>
          <p:cNvPr id="610" name="Google Shape;610;p55"/>
          <p:cNvCxnSpPr>
            <a:stCxn id="591" idx="2"/>
            <a:endCxn id="600" idx="0"/>
          </p:cNvCxnSpPr>
          <p:nvPr/>
        </p:nvCxnSpPr>
        <p:spPr>
          <a:xfrm>
            <a:off x="1762650" y="2376050"/>
            <a:ext cx="0" cy="312900"/>
          </a:xfrm>
          <a:prstGeom prst="straightConnector1">
            <a:avLst/>
          </a:prstGeom>
          <a:noFill/>
          <a:ln w="28575" cap="flat" cmpd="sng">
            <a:solidFill>
              <a:srgbClr val="0C477F"/>
            </a:solidFill>
            <a:prstDash val="solid"/>
            <a:round/>
            <a:headEnd type="none" w="med" len="med"/>
            <a:tailEnd type="stealth" w="med" len="med"/>
          </a:ln>
        </p:spPr>
      </p:cxnSp>
      <p:sp>
        <p:nvSpPr>
          <p:cNvPr id="611" name="Google Shape;611;p55"/>
          <p:cNvSpPr txBox="1">
            <a:spLocks noGrp="1"/>
          </p:cNvSpPr>
          <p:nvPr>
            <p:ph type="title"/>
          </p:nvPr>
        </p:nvSpPr>
        <p:spPr>
          <a:xfrm>
            <a:off x="409650" y="40279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1.1 ARID (Cont.)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6"/>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38</a:t>
            </a:fld>
            <a:endParaRPr sz="1100"/>
          </a:p>
        </p:txBody>
      </p:sp>
      <p:grpSp>
        <p:nvGrpSpPr>
          <p:cNvPr id="617" name="Google Shape;617;p56"/>
          <p:cNvGrpSpPr/>
          <p:nvPr/>
        </p:nvGrpSpPr>
        <p:grpSpPr>
          <a:xfrm>
            <a:off x="889545" y="1222400"/>
            <a:ext cx="7666655" cy="2623200"/>
            <a:chOff x="889545" y="1222400"/>
            <a:chExt cx="7666655" cy="2623200"/>
          </a:xfrm>
        </p:grpSpPr>
        <p:grpSp>
          <p:nvGrpSpPr>
            <p:cNvPr id="618" name="Google Shape;618;p56"/>
            <p:cNvGrpSpPr/>
            <p:nvPr/>
          </p:nvGrpSpPr>
          <p:grpSpPr>
            <a:xfrm>
              <a:off x="889545" y="1222400"/>
              <a:ext cx="7666655" cy="2623200"/>
              <a:chOff x="965745" y="993800"/>
              <a:chExt cx="7666655" cy="2623200"/>
            </a:xfrm>
          </p:grpSpPr>
          <p:sp>
            <p:nvSpPr>
              <p:cNvPr id="619" name="Google Shape;619;p56"/>
              <p:cNvSpPr txBox="1"/>
              <p:nvPr/>
            </p:nvSpPr>
            <p:spPr>
              <a:xfrm>
                <a:off x="1118900" y="993800"/>
                <a:ext cx="7513500" cy="262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ko" sz="1800">
                    <a:solidFill>
                      <a:srgbClr val="333333"/>
                    </a:solidFill>
                  </a:rPr>
                  <a:t>일반적으로 최초로 문서화된 평가 기법으로 널리 알려짐</a:t>
                </a:r>
                <a:endParaRPr sz="1800">
                  <a:solidFill>
                    <a:srgbClr val="333333"/>
                  </a:solidFill>
                </a:endParaRPr>
              </a:p>
              <a:p>
                <a:pPr marL="0" lvl="0" indent="0" algn="l" rtl="0">
                  <a:lnSpc>
                    <a:spcPct val="115000"/>
                  </a:lnSpc>
                  <a:spcBef>
                    <a:spcPts val="1000"/>
                  </a:spcBef>
                  <a:spcAft>
                    <a:spcPts val="0"/>
                  </a:spcAft>
                  <a:buNone/>
                </a:pPr>
                <a:r>
                  <a:rPr lang="ko" sz="1800">
                    <a:solidFill>
                      <a:srgbClr val="333333"/>
                    </a:solidFill>
                  </a:rPr>
                  <a:t>아키텍처 평가 경험이 없고,  변경성과 기능성에 관심이 있는 경우 좋음</a:t>
                </a:r>
                <a:endParaRPr sz="1800">
                  <a:solidFill>
                    <a:srgbClr val="333333"/>
                  </a:solidFill>
                </a:endParaRPr>
              </a:p>
              <a:p>
                <a:pPr marL="0" lvl="0" indent="0" algn="l" rtl="0">
                  <a:lnSpc>
                    <a:spcPct val="115000"/>
                  </a:lnSpc>
                  <a:spcBef>
                    <a:spcPts val="1000"/>
                  </a:spcBef>
                  <a:spcAft>
                    <a:spcPts val="0"/>
                  </a:spcAft>
                  <a:buNone/>
                </a:pPr>
                <a:r>
                  <a:rPr lang="ko" sz="1800">
                    <a:solidFill>
                      <a:schemeClr val="dk1"/>
                    </a:solidFill>
                  </a:rPr>
                  <a:t>시나리오를 통해 이해관계자들이 지대한 관심을 갖는 비즈니스 목표를 드러냄</a:t>
                </a:r>
                <a:endParaRPr sz="1800">
                  <a:solidFill>
                    <a:schemeClr val="dk1"/>
                  </a:solidFill>
                </a:endParaRPr>
              </a:p>
              <a:p>
                <a:pPr marL="0" lvl="0" indent="0" algn="l" rtl="0">
                  <a:lnSpc>
                    <a:spcPct val="115000"/>
                  </a:lnSpc>
                  <a:spcBef>
                    <a:spcPts val="1000"/>
                  </a:spcBef>
                  <a:spcAft>
                    <a:spcPts val="0"/>
                  </a:spcAft>
                  <a:buNone/>
                </a:pPr>
                <a:r>
                  <a:rPr lang="ko" sz="1800">
                    <a:solidFill>
                      <a:schemeClr val="dk1"/>
                    </a:solidFill>
                  </a:rPr>
                  <a:t>아키텍처가 이 시나리오에 부응할 것인지를 보여줌</a:t>
                </a:r>
                <a:endParaRPr sz="1800">
                  <a:solidFill>
                    <a:schemeClr val="dk1"/>
                  </a:solidFill>
                </a:endParaRPr>
              </a:p>
              <a:p>
                <a:pPr marL="0" lvl="0" indent="0" algn="l" rtl="0">
                  <a:lnSpc>
                    <a:spcPct val="115000"/>
                  </a:lnSpc>
                  <a:spcBef>
                    <a:spcPts val="1000"/>
                  </a:spcBef>
                  <a:spcAft>
                    <a:spcPts val="0"/>
                  </a:spcAft>
                  <a:buNone/>
                </a:pPr>
                <a:r>
                  <a:rPr lang="ko" sz="1800">
                    <a:solidFill>
                      <a:schemeClr val="dk1"/>
                    </a:solidFill>
                  </a:rPr>
                  <a:t>이해관계자들이 함께 모여 서로 이해할 수 있는 언어로 아키텍처를 논의할 수 있도록 함</a:t>
                </a:r>
                <a:endParaRPr sz="1800">
                  <a:solidFill>
                    <a:srgbClr val="333333"/>
                  </a:solidFill>
                </a:endParaRPr>
              </a:p>
            </p:txBody>
          </p:sp>
          <p:sp>
            <p:nvSpPr>
              <p:cNvPr id="620" name="Google Shape;620;p56"/>
              <p:cNvSpPr/>
              <p:nvPr/>
            </p:nvSpPr>
            <p:spPr>
              <a:xfrm>
                <a:off x="965745" y="1178064"/>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21" name="Google Shape;621;p56"/>
              <p:cNvSpPr/>
              <p:nvPr/>
            </p:nvSpPr>
            <p:spPr>
              <a:xfrm>
                <a:off x="965745" y="161438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22" name="Google Shape;622;p56"/>
              <p:cNvSpPr/>
              <p:nvPr/>
            </p:nvSpPr>
            <p:spPr>
              <a:xfrm>
                <a:off x="965745" y="2050714"/>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23" name="Google Shape;623;p56"/>
              <p:cNvSpPr/>
              <p:nvPr/>
            </p:nvSpPr>
            <p:spPr>
              <a:xfrm>
                <a:off x="965745" y="2826081"/>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624" name="Google Shape;624;p56"/>
            <p:cNvSpPr/>
            <p:nvPr/>
          </p:nvSpPr>
          <p:spPr>
            <a:xfrm>
              <a:off x="889545" y="3480734"/>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Arial"/>
                <a:ea typeface="Arial"/>
                <a:cs typeface="Arial"/>
                <a:sym typeface="Arial"/>
              </a:endParaRPr>
            </a:p>
          </p:txBody>
        </p:sp>
      </p:grpSp>
      <p:sp>
        <p:nvSpPr>
          <p:cNvPr id="625" name="Google Shape;625;p56"/>
          <p:cNvSpPr txBox="1">
            <a:spLocks noGrp="1"/>
          </p:cNvSpPr>
          <p:nvPr>
            <p:ph type="title"/>
          </p:nvPr>
        </p:nvSpPr>
        <p:spPr>
          <a:xfrm>
            <a:off x="409650" y="40279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1.2 SAAM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57"/>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39</a:t>
            </a:fld>
            <a:endParaRPr sz="1100"/>
          </a:p>
        </p:txBody>
      </p:sp>
      <p:sp>
        <p:nvSpPr>
          <p:cNvPr id="631" name="Google Shape;631;p57"/>
          <p:cNvSpPr/>
          <p:nvPr/>
        </p:nvSpPr>
        <p:spPr>
          <a:xfrm>
            <a:off x="561950" y="1115500"/>
            <a:ext cx="1872900" cy="558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a:t>1.시나리오 개발 </a:t>
            </a:r>
            <a:endParaRPr b="1"/>
          </a:p>
        </p:txBody>
      </p:sp>
      <p:sp>
        <p:nvSpPr>
          <p:cNvPr id="632" name="Google Shape;632;p57"/>
          <p:cNvSpPr/>
          <p:nvPr/>
        </p:nvSpPr>
        <p:spPr>
          <a:xfrm>
            <a:off x="3411266" y="1115500"/>
            <a:ext cx="1872900" cy="558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a:t>2.아키텍처 설명</a:t>
            </a:r>
            <a:endParaRPr b="1"/>
          </a:p>
        </p:txBody>
      </p:sp>
      <p:sp>
        <p:nvSpPr>
          <p:cNvPr id="633" name="Google Shape;633;p57"/>
          <p:cNvSpPr/>
          <p:nvPr/>
        </p:nvSpPr>
        <p:spPr>
          <a:xfrm>
            <a:off x="2014978" y="2051720"/>
            <a:ext cx="1872900" cy="558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dirty="0"/>
              <a:t>3.시나리오의 분류 </a:t>
            </a:r>
            <a:endParaRPr lang="en-US" altLang="ko" b="1" dirty="0"/>
          </a:p>
          <a:p>
            <a:pPr marL="0" lvl="0" indent="0" algn="ctr" rtl="0">
              <a:spcBef>
                <a:spcPts val="0"/>
              </a:spcBef>
              <a:spcAft>
                <a:spcPts val="0"/>
              </a:spcAft>
              <a:buNone/>
            </a:pPr>
            <a:r>
              <a:rPr lang="ko" b="1" dirty="0"/>
              <a:t>및 우선순위 결정</a:t>
            </a:r>
            <a:endParaRPr b="1" dirty="0"/>
          </a:p>
        </p:txBody>
      </p:sp>
      <p:sp>
        <p:nvSpPr>
          <p:cNvPr id="634" name="Google Shape;634;p57"/>
          <p:cNvSpPr/>
          <p:nvPr/>
        </p:nvSpPr>
        <p:spPr>
          <a:xfrm>
            <a:off x="2014978" y="2987951"/>
            <a:ext cx="1872900" cy="558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dirty="0"/>
              <a:t>4.간접 시나리오 </a:t>
            </a:r>
            <a:endParaRPr lang="en-US" altLang="ko" b="1" dirty="0"/>
          </a:p>
          <a:p>
            <a:pPr marL="0" lvl="0" indent="0" algn="ctr" rtl="0">
              <a:spcBef>
                <a:spcPts val="0"/>
              </a:spcBef>
              <a:spcAft>
                <a:spcPts val="0"/>
              </a:spcAft>
              <a:buNone/>
            </a:pPr>
            <a:r>
              <a:rPr lang="ko" b="1" dirty="0"/>
              <a:t>각각에 대한 평가</a:t>
            </a:r>
            <a:endParaRPr b="1" dirty="0"/>
          </a:p>
        </p:txBody>
      </p:sp>
      <p:sp>
        <p:nvSpPr>
          <p:cNvPr id="635" name="Google Shape;635;p57"/>
          <p:cNvSpPr/>
          <p:nvPr/>
        </p:nvSpPr>
        <p:spPr>
          <a:xfrm>
            <a:off x="2014978" y="3742575"/>
            <a:ext cx="1872900" cy="558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dirty="0"/>
              <a:t>5. 시나리오 </a:t>
            </a:r>
            <a:endParaRPr lang="en-US" altLang="ko" b="1" dirty="0"/>
          </a:p>
          <a:p>
            <a:pPr marL="0" lvl="0" indent="0" algn="ctr" rtl="0">
              <a:spcBef>
                <a:spcPts val="0"/>
              </a:spcBef>
              <a:spcAft>
                <a:spcPts val="0"/>
              </a:spcAft>
              <a:buNone/>
            </a:pPr>
            <a:r>
              <a:rPr lang="ko" b="1" dirty="0"/>
              <a:t>상호작용 평가</a:t>
            </a:r>
            <a:endParaRPr b="1" dirty="0"/>
          </a:p>
        </p:txBody>
      </p:sp>
      <p:sp>
        <p:nvSpPr>
          <p:cNvPr id="636" name="Google Shape;636;p57"/>
          <p:cNvSpPr/>
          <p:nvPr/>
        </p:nvSpPr>
        <p:spPr>
          <a:xfrm>
            <a:off x="5602113" y="2987951"/>
            <a:ext cx="1872900" cy="558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a:t>6.전체 평가 생성</a:t>
            </a:r>
            <a:endParaRPr b="1"/>
          </a:p>
        </p:txBody>
      </p:sp>
      <p:cxnSp>
        <p:nvCxnSpPr>
          <p:cNvPr id="637" name="Google Shape;637;p57"/>
          <p:cNvCxnSpPr>
            <a:stCxn id="633" idx="3"/>
            <a:endCxn id="636" idx="1"/>
          </p:cNvCxnSpPr>
          <p:nvPr/>
        </p:nvCxnSpPr>
        <p:spPr>
          <a:xfrm>
            <a:off x="3887878" y="2331170"/>
            <a:ext cx="1714200" cy="936300"/>
          </a:xfrm>
          <a:prstGeom prst="straightConnector1">
            <a:avLst/>
          </a:prstGeom>
          <a:noFill/>
          <a:ln w="9525" cap="flat" cmpd="sng">
            <a:solidFill>
              <a:schemeClr val="dk2"/>
            </a:solidFill>
            <a:prstDash val="solid"/>
            <a:round/>
            <a:headEnd type="none" w="med" len="med"/>
            <a:tailEnd type="triangle" w="med" len="med"/>
          </a:ln>
        </p:spPr>
      </p:cxnSp>
      <p:cxnSp>
        <p:nvCxnSpPr>
          <p:cNvPr id="638" name="Google Shape;638;p57"/>
          <p:cNvCxnSpPr>
            <a:stCxn id="634" idx="3"/>
            <a:endCxn id="636" idx="1"/>
          </p:cNvCxnSpPr>
          <p:nvPr/>
        </p:nvCxnSpPr>
        <p:spPr>
          <a:xfrm>
            <a:off x="3887878" y="3267401"/>
            <a:ext cx="1714200" cy="0"/>
          </a:xfrm>
          <a:prstGeom prst="straightConnector1">
            <a:avLst/>
          </a:prstGeom>
          <a:noFill/>
          <a:ln w="9525" cap="flat" cmpd="sng">
            <a:solidFill>
              <a:schemeClr val="dk2"/>
            </a:solidFill>
            <a:prstDash val="solid"/>
            <a:round/>
            <a:headEnd type="none" w="med" len="med"/>
            <a:tailEnd type="triangle" w="med" len="med"/>
          </a:ln>
        </p:spPr>
      </p:cxnSp>
      <p:cxnSp>
        <p:nvCxnSpPr>
          <p:cNvPr id="639" name="Google Shape;639;p57"/>
          <p:cNvCxnSpPr>
            <a:stCxn id="635" idx="3"/>
            <a:endCxn id="636" idx="1"/>
          </p:cNvCxnSpPr>
          <p:nvPr/>
        </p:nvCxnSpPr>
        <p:spPr>
          <a:xfrm rot="10800000" flipH="1">
            <a:off x="3887878" y="3267525"/>
            <a:ext cx="1714200" cy="754500"/>
          </a:xfrm>
          <a:prstGeom prst="straightConnector1">
            <a:avLst/>
          </a:prstGeom>
          <a:noFill/>
          <a:ln w="9525" cap="flat" cmpd="sng">
            <a:solidFill>
              <a:schemeClr val="dk2"/>
            </a:solidFill>
            <a:prstDash val="solid"/>
            <a:round/>
            <a:headEnd type="none" w="med" len="med"/>
            <a:tailEnd type="triangle" w="med" len="med"/>
          </a:ln>
        </p:spPr>
      </p:cxnSp>
      <p:cxnSp>
        <p:nvCxnSpPr>
          <p:cNvPr id="640" name="Google Shape;640;p57"/>
          <p:cNvCxnSpPr>
            <a:stCxn id="632" idx="2"/>
            <a:endCxn id="633" idx="3"/>
          </p:cNvCxnSpPr>
          <p:nvPr/>
        </p:nvCxnSpPr>
        <p:spPr>
          <a:xfrm flipH="1">
            <a:off x="3887816" y="1674400"/>
            <a:ext cx="459900" cy="656700"/>
          </a:xfrm>
          <a:prstGeom prst="straightConnector1">
            <a:avLst/>
          </a:prstGeom>
          <a:noFill/>
          <a:ln w="9525" cap="flat" cmpd="sng">
            <a:solidFill>
              <a:schemeClr val="dk2"/>
            </a:solidFill>
            <a:prstDash val="solid"/>
            <a:round/>
            <a:headEnd type="none" w="med" len="med"/>
            <a:tailEnd type="triangle" w="med" len="med"/>
          </a:ln>
        </p:spPr>
      </p:cxnSp>
      <p:cxnSp>
        <p:nvCxnSpPr>
          <p:cNvPr id="641" name="Google Shape;641;p57"/>
          <p:cNvCxnSpPr>
            <a:stCxn id="632" idx="2"/>
            <a:endCxn id="634" idx="3"/>
          </p:cNvCxnSpPr>
          <p:nvPr/>
        </p:nvCxnSpPr>
        <p:spPr>
          <a:xfrm flipH="1">
            <a:off x="3887816" y="1674400"/>
            <a:ext cx="459900" cy="1593000"/>
          </a:xfrm>
          <a:prstGeom prst="straightConnector1">
            <a:avLst/>
          </a:prstGeom>
          <a:noFill/>
          <a:ln w="9525" cap="flat" cmpd="sng">
            <a:solidFill>
              <a:schemeClr val="dk2"/>
            </a:solidFill>
            <a:prstDash val="solid"/>
            <a:round/>
            <a:headEnd type="none" w="med" len="med"/>
            <a:tailEnd type="triangle" w="med" len="med"/>
          </a:ln>
        </p:spPr>
      </p:cxnSp>
      <p:cxnSp>
        <p:nvCxnSpPr>
          <p:cNvPr id="642" name="Google Shape;642;p57"/>
          <p:cNvCxnSpPr>
            <a:stCxn id="631" idx="2"/>
            <a:endCxn id="633" idx="1"/>
          </p:cNvCxnSpPr>
          <p:nvPr/>
        </p:nvCxnSpPr>
        <p:spPr>
          <a:xfrm>
            <a:off x="1498400" y="1674400"/>
            <a:ext cx="516600" cy="656700"/>
          </a:xfrm>
          <a:prstGeom prst="straightConnector1">
            <a:avLst/>
          </a:prstGeom>
          <a:noFill/>
          <a:ln w="9525" cap="flat" cmpd="sng">
            <a:solidFill>
              <a:schemeClr val="dk2"/>
            </a:solidFill>
            <a:prstDash val="solid"/>
            <a:round/>
            <a:headEnd type="none" w="med" len="med"/>
            <a:tailEnd type="triangle" w="med" len="med"/>
          </a:ln>
        </p:spPr>
      </p:cxnSp>
      <p:cxnSp>
        <p:nvCxnSpPr>
          <p:cNvPr id="643" name="Google Shape;643;p57"/>
          <p:cNvCxnSpPr>
            <a:stCxn id="631" idx="2"/>
            <a:endCxn id="634" idx="1"/>
          </p:cNvCxnSpPr>
          <p:nvPr/>
        </p:nvCxnSpPr>
        <p:spPr>
          <a:xfrm>
            <a:off x="1498400" y="1674400"/>
            <a:ext cx="516600" cy="1593000"/>
          </a:xfrm>
          <a:prstGeom prst="straightConnector1">
            <a:avLst/>
          </a:prstGeom>
          <a:noFill/>
          <a:ln w="9525" cap="flat" cmpd="sng">
            <a:solidFill>
              <a:schemeClr val="dk2"/>
            </a:solidFill>
            <a:prstDash val="solid"/>
            <a:round/>
            <a:headEnd type="none" w="med" len="med"/>
            <a:tailEnd type="triangle" w="med" len="med"/>
          </a:ln>
        </p:spPr>
      </p:cxnSp>
      <p:cxnSp>
        <p:nvCxnSpPr>
          <p:cNvPr id="644" name="Google Shape;644;p57"/>
          <p:cNvCxnSpPr>
            <a:stCxn id="633" idx="2"/>
            <a:endCxn id="634" idx="0"/>
          </p:cNvCxnSpPr>
          <p:nvPr/>
        </p:nvCxnSpPr>
        <p:spPr>
          <a:xfrm>
            <a:off x="2951428" y="2610620"/>
            <a:ext cx="0" cy="377400"/>
          </a:xfrm>
          <a:prstGeom prst="straightConnector1">
            <a:avLst/>
          </a:prstGeom>
          <a:noFill/>
          <a:ln w="9525" cap="flat" cmpd="sng">
            <a:solidFill>
              <a:schemeClr val="dk2"/>
            </a:solidFill>
            <a:prstDash val="solid"/>
            <a:round/>
            <a:headEnd type="none" w="med" len="med"/>
            <a:tailEnd type="triangle" w="med" len="med"/>
          </a:ln>
        </p:spPr>
      </p:cxnSp>
      <p:cxnSp>
        <p:nvCxnSpPr>
          <p:cNvPr id="645" name="Google Shape;645;p57"/>
          <p:cNvCxnSpPr>
            <a:endCxn id="635" idx="0"/>
          </p:cNvCxnSpPr>
          <p:nvPr/>
        </p:nvCxnSpPr>
        <p:spPr>
          <a:xfrm>
            <a:off x="2951428" y="3546675"/>
            <a:ext cx="0" cy="195900"/>
          </a:xfrm>
          <a:prstGeom prst="straightConnector1">
            <a:avLst/>
          </a:prstGeom>
          <a:noFill/>
          <a:ln w="9525" cap="flat" cmpd="sng">
            <a:solidFill>
              <a:schemeClr val="dk2"/>
            </a:solidFill>
            <a:prstDash val="solid"/>
            <a:round/>
            <a:headEnd type="none" w="med" len="med"/>
            <a:tailEnd type="triangle" w="med" len="med"/>
          </a:ln>
        </p:spPr>
      </p:cxnSp>
      <p:sp>
        <p:nvSpPr>
          <p:cNvPr id="646" name="Google Shape;646;p57"/>
          <p:cNvSpPr txBox="1"/>
          <p:nvPr/>
        </p:nvSpPr>
        <p:spPr>
          <a:xfrm>
            <a:off x="2634463" y="1074850"/>
            <a:ext cx="577200" cy="320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ko" b="1">
                <a:solidFill>
                  <a:schemeClr val="dk2"/>
                </a:solidFill>
              </a:rPr>
              <a:t>반복</a:t>
            </a:r>
            <a:endParaRPr b="1">
              <a:solidFill>
                <a:schemeClr val="dk2"/>
              </a:solidFill>
            </a:endParaRPr>
          </a:p>
        </p:txBody>
      </p:sp>
      <p:cxnSp>
        <p:nvCxnSpPr>
          <p:cNvPr id="647" name="Google Shape;647;p57"/>
          <p:cNvCxnSpPr>
            <a:stCxn id="631" idx="3"/>
            <a:endCxn id="632" idx="1"/>
          </p:cNvCxnSpPr>
          <p:nvPr/>
        </p:nvCxnSpPr>
        <p:spPr>
          <a:xfrm>
            <a:off x="2434850" y="1394950"/>
            <a:ext cx="976500" cy="0"/>
          </a:xfrm>
          <a:prstGeom prst="straightConnector1">
            <a:avLst/>
          </a:prstGeom>
          <a:noFill/>
          <a:ln w="9525" cap="flat" cmpd="sng">
            <a:solidFill>
              <a:schemeClr val="dk2"/>
            </a:solidFill>
            <a:prstDash val="solid"/>
            <a:round/>
            <a:headEnd type="triangle" w="med" len="med"/>
            <a:tailEnd type="triangle" w="med" len="med"/>
          </a:ln>
        </p:spPr>
      </p:cxnSp>
      <p:sp>
        <p:nvSpPr>
          <p:cNvPr id="648" name="Google Shape;648;p57"/>
          <p:cNvSpPr txBox="1"/>
          <p:nvPr/>
        </p:nvSpPr>
        <p:spPr>
          <a:xfrm>
            <a:off x="5722800" y="1193575"/>
            <a:ext cx="3011550" cy="1176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b="1" dirty="0">
                <a:solidFill>
                  <a:srgbClr val="0B4479"/>
                </a:solidFill>
              </a:rPr>
              <a:t>직접 시나리오</a:t>
            </a:r>
            <a:r>
              <a:rPr lang="ko" dirty="0">
                <a:solidFill>
                  <a:schemeClr val="dk1"/>
                </a:solidFill>
              </a:rPr>
              <a:t> : 아키텍처에 의해 시나리오가 어떻게 실행되는지 증명</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ko" b="1" dirty="0">
                <a:solidFill>
                  <a:srgbClr val="0B4479"/>
                </a:solidFill>
              </a:rPr>
              <a:t>간접 시나리오</a:t>
            </a:r>
            <a:r>
              <a:rPr lang="ko" dirty="0">
                <a:solidFill>
                  <a:schemeClr val="dk1"/>
                </a:solidFill>
              </a:rPr>
              <a:t> : 아키텍처의 변화를 리스트하고 변화에 따른 비용 추정</a:t>
            </a:r>
            <a:endParaRPr b="1" dirty="0">
              <a:solidFill>
                <a:schemeClr val="dk2"/>
              </a:solidFill>
            </a:endParaRPr>
          </a:p>
        </p:txBody>
      </p:sp>
      <p:sp>
        <p:nvSpPr>
          <p:cNvPr id="649" name="Google Shape;649;p57"/>
          <p:cNvSpPr txBox="1">
            <a:spLocks noGrp="1"/>
          </p:cNvSpPr>
          <p:nvPr>
            <p:ph type="title"/>
          </p:nvPr>
        </p:nvSpPr>
        <p:spPr>
          <a:xfrm>
            <a:off x="409650" y="40279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1.2 SAAM (Cont.)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pSp>
        <p:nvGrpSpPr>
          <p:cNvPr id="146" name="Google Shape;146;p22"/>
          <p:cNvGrpSpPr/>
          <p:nvPr/>
        </p:nvGrpSpPr>
        <p:grpSpPr>
          <a:xfrm>
            <a:off x="6880300" y="3150850"/>
            <a:ext cx="1816625" cy="1810000"/>
            <a:chOff x="6880300" y="3150850"/>
            <a:chExt cx="1816625" cy="1810000"/>
          </a:xfrm>
        </p:grpSpPr>
        <p:sp>
          <p:nvSpPr>
            <p:cNvPr id="147" name="Google Shape;147;p22"/>
            <p:cNvSpPr/>
            <p:nvPr/>
          </p:nvSpPr>
          <p:spPr>
            <a:xfrm>
              <a:off x="6914025" y="3150850"/>
              <a:ext cx="1782900" cy="1782900"/>
            </a:xfrm>
            <a:prstGeom prst="pie">
              <a:avLst>
                <a:gd name="adj1" fmla="val 14579160"/>
                <a:gd name="adj2" fmla="val 21576943"/>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ko" sz="1300" b="1">
                  <a:solidFill>
                    <a:srgbClr val="7F7F7F"/>
                  </a:solidFill>
                </a:rPr>
                <a:t>KANBAN</a:t>
              </a:r>
              <a:endParaRPr sz="1300" b="1">
                <a:solidFill>
                  <a:srgbClr val="7F7F7F"/>
                </a:solidFill>
              </a:endParaRPr>
            </a:p>
            <a:p>
              <a:pPr marL="0" lvl="0" indent="0" algn="l" rtl="0">
                <a:spcBef>
                  <a:spcPts val="0"/>
                </a:spcBef>
                <a:spcAft>
                  <a:spcPts val="0"/>
                </a:spcAft>
                <a:buNone/>
              </a:pPr>
              <a:endParaRPr b="1">
                <a:solidFill>
                  <a:srgbClr val="7F7F7F"/>
                </a:solidFill>
              </a:endParaRPr>
            </a:p>
            <a:p>
              <a:pPr marL="0" lvl="0" indent="0" algn="l" rtl="0">
                <a:spcBef>
                  <a:spcPts val="0"/>
                </a:spcBef>
                <a:spcAft>
                  <a:spcPts val="0"/>
                </a:spcAft>
                <a:buNone/>
              </a:pPr>
              <a:endParaRPr b="1">
                <a:solidFill>
                  <a:srgbClr val="7F7F7F"/>
                </a:solidFill>
              </a:endParaRPr>
            </a:p>
            <a:p>
              <a:pPr marL="0" lvl="0" indent="0" algn="l" rtl="0">
                <a:spcBef>
                  <a:spcPts val="0"/>
                </a:spcBef>
                <a:spcAft>
                  <a:spcPts val="0"/>
                </a:spcAft>
                <a:buNone/>
              </a:pPr>
              <a:endParaRPr b="1">
                <a:solidFill>
                  <a:srgbClr val="7F7F7F"/>
                </a:solidFill>
              </a:endParaRPr>
            </a:p>
            <a:p>
              <a:pPr marL="0" lvl="0" indent="0" algn="l" rtl="0">
                <a:spcBef>
                  <a:spcPts val="0"/>
                </a:spcBef>
                <a:spcAft>
                  <a:spcPts val="0"/>
                </a:spcAft>
                <a:buNone/>
              </a:pPr>
              <a:endParaRPr b="1">
                <a:solidFill>
                  <a:srgbClr val="7F7F7F"/>
                </a:solidFill>
              </a:endParaRPr>
            </a:p>
          </p:txBody>
        </p:sp>
        <p:sp>
          <p:nvSpPr>
            <p:cNvPr id="148" name="Google Shape;148;p22"/>
            <p:cNvSpPr/>
            <p:nvPr/>
          </p:nvSpPr>
          <p:spPr>
            <a:xfrm>
              <a:off x="6880300" y="3177950"/>
              <a:ext cx="1782900" cy="1782900"/>
            </a:xfrm>
            <a:prstGeom prst="pie">
              <a:avLst>
                <a:gd name="adj1" fmla="val 0"/>
                <a:gd name="adj2" fmla="val 1456784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ctr" rtl="0">
                <a:spcBef>
                  <a:spcPts val="0"/>
                </a:spcBef>
                <a:spcAft>
                  <a:spcPts val="0"/>
                </a:spcAft>
                <a:buNone/>
              </a:pPr>
              <a:r>
                <a:rPr lang="ko" b="1">
                  <a:solidFill>
                    <a:srgbClr val="7F7F7F"/>
                  </a:solidFill>
                </a:rPr>
                <a:t>SCRUM</a:t>
              </a:r>
              <a:endParaRPr b="1">
                <a:solidFill>
                  <a:srgbClr val="7F7F7F"/>
                </a:solidFill>
              </a:endParaRPr>
            </a:p>
          </p:txBody>
        </p:sp>
      </p:grpSp>
      <p:sp>
        <p:nvSpPr>
          <p:cNvPr id="149" name="Google Shape;149;p22"/>
          <p:cNvSpPr txBox="1">
            <a:spLocks noGrp="1"/>
          </p:cNvSpPr>
          <p:nvPr>
            <p:ph type="title"/>
          </p:nvPr>
        </p:nvSpPr>
        <p:spPr>
          <a:xfrm>
            <a:off x="199425" y="261475"/>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a:t>Part 2.</a:t>
            </a:r>
            <a:endParaRPr/>
          </a:p>
          <a:p>
            <a:pPr marL="0" lvl="0" indent="0" algn="l" rtl="0">
              <a:lnSpc>
                <a:spcPct val="100000"/>
              </a:lnSpc>
              <a:spcBef>
                <a:spcPts val="0"/>
              </a:spcBef>
              <a:spcAft>
                <a:spcPts val="0"/>
              </a:spcAft>
              <a:buClr>
                <a:schemeClr val="lt1"/>
              </a:buClr>
              <a:buSzPts val="3300"/>
              <a:buNone/>
            </a:pPr>
            <a:r>
              <a:rPr lang="ko" sz="2000"/>
              <a:t>중간 발표 </a:t>
            </a:r>
            <a:endParaRPr sz="2000"/>
          </a:p>
          <a:p>
            <a:pPr marL="0" lvl="0" indent="0" algn="l" rtl="0">
              <a:lnSpc>
                <a:spcPct val="100000"/>
              </a:lnSpc>
              <a:spcBef>
                <a:spcPts val="0"/>
              </a:spcBef>
              <a:spcAft>
                <a:spcPts val="0"/>
              </a:spcAft>
              <a:buClr>
                <a:schemeClr val="lt1"/>
              </a:buClr>
              <a:buSzPts val="3300"/>
              <a:buFont typeface="Arial"/>
              <a:buNone/>
            </a:pPr>
            <a:r>
              <a:rPr lang="ko" sz="2000"/>
              <a:t>요약 정리</a:t>
            </a:r>
            <a:endParaRPr sz="2000"/>
          </a:p>
        </p:txBody>
      </p:sp>
      <p:sp>
        <p:nvSpPr>
          <p:cNvPr id="150" name="Google Shape;150;p22"/>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151" name="Google Shape;151;p22"/>
          <p:cNvSpPr/>
          <p:nvPr/>
        </p:nvSpPr>
        <p:spPr>
          <a:xfrm>
            <a:off x="3318845" y="59693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52" name="Google Shape;152;p22"/>
          <p:cNvCxnSpPr/>
          <p:nvPr/>
        </p:nvCxnSpPr>
        <p:spPr>
          <a:xfrm>
            <a:off x="3305175" y="954226"/>
            <a:ext cx="5613900" cy="0"/>
          </a:xfrm>
          <a:prstGeom prst="straightConnector1">
            <a:avLst/>
          </a:prstGeom>
          <a:noFill/>
          <a:ln w="12700" cap="flat" cmpd="sng">
            <a:solidFill>
              <a:srgbClr val="D8D8D8"/>
            </a:solidFill>
            <a:prstDash val="solid"/>
            <a:miter lim="800000"/>
            <a:headEnd type="none" w="sm" len="sm"/>
            <a:tailEnd type="none" w="sm" len="sm"/>
          </a:ln>
        </p:spPr>
      </p:cxnSp>
      <p:sp>
        <p:nvSpPr>
          <p:cNvPr id="153" name="Google Shape;153;p22"/>
          <p:cNvSpPr>
            <a:spLocks noGrp="1"/>
          </p:cNvSpPr>
          <p:nvPr>
            <p:ph type="subTitle" idx="2"/>
          </p:nvPr>
        </p:nvSpPr>
        <p:spPr>
          <a:xfrm>
            <a:off x="137999" y="17214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200" dirty="0"/>
              <a:t>개발 프로세스 및 방법론</a:t>
            </a:r>
            <a:endParaRPr sz="1200" dirty="0"/>
          </a:p>
        </p:txBody>
      </p:sp>
      <p:sp>
        <p:nvSpPr>
          <p:cNvPr id="154" name="Google Shape;154;p22"/>
          <p:cNvSpPr>
            <a:spLocks noGrp="1"/>
          </p:cNvSpPr>
          <p:nvPr>
            <p:ph type="subTitle" idx="2"/>
          </p:nvPr>
        </p:nvSpPr>
        <p:spPr>
          <a:xfrm>
            <a:off x="137999" y="21151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500"/>
              <a:t>요구사항</a:t>
            </a:r>
            <a:endParaRPr sz="1500"/>
          </a:p>
        </p:txBody>
      </p:sp>
      <p:sp>
        <p:nvSpPr>
          <p:cNvPr id="155" name="Google Shape;155;p22"/>
          <p:cNvSpPr txBox="1"/>
          <p:nvPr/>
        </p:nvSpPr>
        <p:spPr>
          <a:xfrm>
            <a:off x="3394999" y="481275"/>
            <a:ext cx="4639391" cy="271125"/>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dirty="0">
                <a:solidFill>
                  <a:srgbClr val="0C477F"/>
                </a:solidFill>
              </a:rPr>
              <a:t> 개발 프로세스 및 방법론</a:t>
            </a:r>
            <a:endParaRPr sz="1100" dirty="0"/>
          </a:p>
        </p:txBody>
      </p:sp>
      <p:grpSp>
        <p:nvGrpSpPr>
          <p:cNvPr id="156" name="Google Shape;156;p22"/>
          <p:cNvGrpSpPr/>
          <p:nvPr/>
        </p:nvGrpSpPr>
        <p:grpSpPr>
          <a:xfrm>
            <a:off x="3305175" y="1052075"/>
            <a:ext cx="2388925" cy="1147300"/>
            <a:chOff x="4318050" y="1473975"/>
            <a:chExt cx="2388925" cy="1147300"/>
          </a:xfrm>
        </p:grpSpPr>
        <p:sp>
          <p:nvSpPr>
            <p:cNvPr id="157" name="Google Shape;157;p22"/>
            <p:cNvSpPr txBox="1"/>
            <p:nvPr/>
          </p:nvSpPr>
          <p:spPr>
            <a:xfrm>
              <a:off x="6199075" y="1781575"/>
              <a:ext cx="507900" cy="8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6000" b="1">
                  <a:solidFill>
                    <a:schemeClr val="lt2"/>
                  </a:solidFill>
                </a:rPr>
                <a:t>”</a:t>
              </a:r>
              <a:endParaRPr sz="6000" b="1">
                <a:solidFill>
                  <a:schemeClr val="lt2"/>
                </a:solidFill>
              </a:endParaRPr>
            </a:p>
          </p:txBody>
        </p:sp>
        <p:sp>
          <p:nvSpPr>
            <p:cNvPr id="158" name="Google Shape;158;p22"/>
            <p:cNvSpPr txBox="1"/>
            <p:nvPr/>
          </p:nvSpPr>
          <p:spPr>
            <a:xfrm>
              <a:off x="4318050" y="1473975"/>
              <a:ext cx="507900" cy="8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6000" b="1">
                  <a:solidFill>
                    <a:schemeClr val="lt2"/>
                  </a:solidFill>
                </a:rPr>
                <a:t>“</a:t>
              </a:r>
              <a:endParaRPr sz="6000" b="1">
                <a:solidFill>
                  <a:schemeClr val="lt2"/>
                </a:solidFill>
              </a:endParaRPr>
            </a:p>
          </p:txBody>
        </p:sp>
        <p:sp>
          <p:nvSpPr>
            <p:cNvPr id="159" name="Google Shape;159;p22"/>
            <p:cNvSpPr txBox="1"/>
            <p:nvPr/>
          </p:nvSpPr>
          <p:spPr>
            <a:xfrm>
              <a:off x="4501425" y="1721475"/>
              <a:ext cx="2123700" cy="47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2600" b="1"/>
                <a:t>SCRUMBAN</a:t>
              </a:r>
              <a:endParaRPr sz="2600" b="1"/>
            </a:p>
          </p:txBody>
        </p:sp>
      </p:grpSp>
      <p:sp>
        <p:nvSpPr>
          <p:cNvPr id="160" name="Google Shape;160;p22"/>
          <p:cNvSpPr txBox="1">
            <a:spLocks noGrp="1"/>
          </p:cNvSpPr>
          <p:nvPr>
            <p:ph type="body" idx="1"/>
          </p:nvPr>
        </p:nvSpPr>
        <p:spPr>
          <a:xfrm>
            <a:off x="5769750" y="1394275"/>
            <a:ext cx="2640600" cy="462900"/>
          </a:xfrm>
          <a:prstGeom prst="rect">
            <a:avLst/>
          </a:prstGeom>
          <a:noFill/>
          <a:ln>
            <a:noFill/>
          </a:ln>
        </p:spPr>
        <p:txBody>
          <a:bodyPr spcFirstLastPara="1" wrap="square" lIns="68575" tIns="34275" rIns="68575" bIns="34275" anchor="ctr" anchorCtr="0">
            <a:noAutofit/>
          </a:bodyPr>
          <a:lstStyle/>
          <a:p>
            <a:pPr marL="0" lvl="0" indent="0" algn="l" rtl="0">
              <a:lnSpc>
                <a:spcPct val="120000"/>
              </a:lnSpc>
              <a:spcBef>
                <a:spcPts val="0"/>
              </a:spcBef>
              <a:spcAft>
                <a:spcPts val="0"/>
              </a:spcAft>
              <a:buClr>
                <a:srgbClr val="7F7F7F"/>
              </a:buClr>
              <a:buSzPts val="1100"/>
              <a:buNone/>
            </a:pPr>
            <a:r>
              <a:rPr lang="ko" sz="1800" b="1">
                <a:solidFill>
                  <a:srgbClr val="1E4587"/>
                </a:solidFill>
              </a:rPr>
              <a:t> 스크럼</a:t>
            </a:r>
            <a:r>
              <a:rPr lang="ko" sz="1800" b="1"/>
              <a:t>에 </a:t>
            </a:r>
            <a:r>
              <a:rPr lang="ko" sz="1800" b="1">
                <a:solidFill>
                  <a:srgbClr val="1E4587"/>
                </a:solidFill>
              </a:rPr>
              <a:t>칸반</a:t>
            </a:r>
            <a:r>
              <a:rPr lang="ko" sz="1800" b="1"/>
              <a:t>을 더하다.</a:t>
            </a:r>
            <a:endParaRPr sz="1800">
              <a:solidFill>
                <a:srgbClr val="7F7F7F"/>
              </a:solidFill>
            </a:endParaRPr>
          </a:p>
        </p:txBody>
      </p:sp>
      <p:sp>
        <p:nvSpPr>
          <p:cNvPr id="161" name="Google Shape;161;p22"/>
          <p:cNvSpPr txBox="1"/>
          <p:nvPr/>
        </p:nvSpPr>
        <p:spPr>
          <a:xfrm>
            <a:off x="3459425" y="2373425"/>
            <a:ext cx="2160900" cy="157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ko" sz="1600" b="1">
                <a:solidFill>
                  <a:srgbClr val="7F7F7F"/>
                </a:solidFill>
              </a:rPr>
              <a:t>1</a:t>
            </a:r>
            <a:r>
              <a:rPr lang="ko" sz="1600">
                <a:solidFill>
                  <a:srgbClr val="7F7F7F"/>
                </a:solidFill>
              </a:rPr>
              <a:t> </a:t>
            </a:r>
            <a:r>
              <a:rPr lang="ko" sz="1600"/>
              <a:t>우선순위 부여</a:t>
            </a:r>
            <a:endParaRPr sz="1600"/>
          </a:p>
          <a:p>
            <a:pPr marL="0" lvl="0" indent="0" algn="l" rtl="0">
              <a:lnSpc>
                <a:spcPct val="115000"/>
              </a:lnSpc>
              <a:spcBef>
                <a:spcPts val="600"/>
              </a:spcBef>
              <a:spcAft>
                <a:spcPts val="0"/>
              </a:spcAft>
              <a:buNone/>
            </a:pPr>
            <a:r>
              <a:rPr lang="ko" sz="1600" b="1">
                <a:solidFill>
                  <a:srgbClr val="7F7F7F"/>
                </a:solidFill>
              </a:rPr>
              <a:t>2</a:t>
            </a:r>
            <a:r>
              <a:rPr lang="ko" sz="1600">
                <a:solidFill>
                  <a:srgbClr val="7F7F7F"/>
                </a:solidFill>
              </a:rPr>
              <a:t> </a:t>
            </a:r>
            <a:r>
              <a:rPr lang="ko" sz="1600"/>
              <a:t>실제 동작 결과 제공</a:t>
            </a:r>
            <a:endParaRPr sz="1600"/>
          </a:p>
          <a:p>
            <a:pPr marL="0" lvl="0" indent="0" algn="l" rtl="0">
              <a:lnSpc>
                <a:spcPct val="115000"/>
              </a:lnSpc>
              <a:spcBef>
                <a:spcPts val="600"/>
              </a:spcBef>
              <a:spcAft>
                <a:spcPts val="0"/>
              </a:spcAft>
              <a:buNone/>
            </a:pPr>
            <a:r>
              <a:rPr lang="ko" sz="1600" b="1">
                <a:solidFill>
                  <a:srgbClr val="7F7F7F"/>
                </a:solidFill>
              </a:rPr>
              <a:t>3</a:t>
            </a:r>
            <a:r>
              <a:rPr lang="ko" sz="1600">
                <a:solidFill>
                  <a:srgbClr val="7F7F7F"/>
                </a:solidFill>
              </a:rPr>
              <a:t> </a:t>
            </a:r>
            <a:r>
              <a:rPr lang="ko" sz="1600"/>
              <a:t>기능 개선 목록 제공</a:t>
            </a:r>
            <a:endParaRPr sz="1600"/>
          </a:p>
          <a:p>
            <a:pPr marL="0" lvl="0" indent="0" algn="l" rtl="0">
              <a:lnSpc>
                <a:spcPct val="115000"/>
              </a:lnSpc>
              <a:spcBef>
                <a:spcPts val="600"/>
              </a:spcBef>
              <a:spcAft>
                <a:spcPts val="100"/>
              </a:spcAft>
              <a:buNone/>
            </a:pPr>
            <a:r>
              <a:rPr lang="ko" sz="1600" b="1">
                <a:solidFill>
                  <a:srgbClr val="7F7F7F"/>
                </a:solidFill>
              </a:rPr>
              <a:t>4</a:t>
            </a:r>
            <a:r>
              <a:rPr lang="ko" sz="1600">
                <a:solidFill>
                  <a:srgbClr val="7F7F7F"/>
                </a:solidFill>
              </a:rPr>
              <a:t> </a:t>
            </a:r>
            <a:r>
              <a:rPr lang="ko" sz="1600"/>
              <a:t>매일 15분 회의</a:t>
            </a:r>
            <a:endParaRPr sz="1600"/>
          </a:p>
        </p:txBody>
      </p:sp>
      <p:sp>
        <p:nvSpPr>
          <p:cNvPr id="162" name="Google Shape;162;p22"/>
          <p:cNvSpPr txBox="1"/>
          <p:nvPr/>
        </p:nvSpPr>
        <p:spPr>
          <a:xfrm>
            <a:off x="6352863" y="2427975"/>
            <a:ext cx="2264400" cy="138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ko" sz="1600" b="1">
                <a:solidFill>
                  <a:srgbClr val="7F7F7F"/>
                </a:solidFill>
              </a:rPr>
              <a:t>1</a:t>
            </a:r>
            <a:r>
              <a:rPr lang="ko" sz="1600">
                <a:solidFill>
                  <a:srgbClr val="7F7F7F"/>
                </a:solidFill>
              </a:rPr>
              <a:t> </a:t>
            </a:r>
            <a:r>
              <a:rPr lang="ko" sz="1600"/>
              <a:t>워크플로우 가시화</a:t>
            </a:r>
            <a:endParaRPr sz="1600"/>
          </a:p>
          <a:p>
            <a:pPr marL="0" lvl="0" indent="0" algn="l" rtl="0">
              <a:lnSpc>
                <a:spcPct val="115000"/>
              </a:lnSpc>
              <a:spcBef>
                <a:spcPts val="600"/>
              </a:spcBef>
              <a:spcAft>
                <a:spcPts val="0"/>
              </a:spcAft>
              <a:buNone/>
            </a:pPr>
            <a:r>
              <a:rPr lang="ko" sz="1600" b="1">
                <a:solidFill>
                  <a:srgbClr val="7F7F7F"/>
                </a:solidFill>
              </a:rPr>
              <a:t>2</a:t>
            </a:r>
            <a:r>
              <a:rPr lang="ko" sz="1600">
                <a:solidFill>
                  <a:srgbClr val="7F7F7F"/>
                </a:solidFill>
              </a:rPr>
              <a:t> </a:t>
            </a:r>
            <a:r>
              <a:rPr lang="ko" sz="1600"/>
              <a:t>워크플로우의 측정</a:t>
            </a:r>
            <a:endParaRPr sz="1600"/>
          </a:p>
          <a:p>
            <a:pPr marL="0" lvl="0" indent="0" algn="l" rtl="0">
              <a:lnSpc>
                <a:spcPct val="115000"/>
              </a:lnSpc>
              <a:spcBef>
                <a:spcPts val="600"/>
              </a:spcBef>
              <a:spcAft>
                <a:spcPts val="100"/>
              </a:spcAft>
              <a:buNone/>
            </a:pPr>
            <a:r>
              <a:rPr lang="ko" sz="1600" b="1">
                <a:solidFill>
                  <a:srgbClr val="7F7F7F"/>
                </a:solidFill>
              </a:rPr>
              <a:t>3</a:t>
            </a:r>
            <a:r>
              <a:rPr lang="ko" sz="1600">
                <a:solidFill>
                  <a:srgbClr val="7F7F7F"/>
                </a:solidFill>
              </a:rPr>
              <a:t> </a:t>
            </a:r>
            <a:r>
              <a:rPr lang="ko" sz="1600"/>
              <a:t>WIP 제한</a:t>
            </a:r>
            <a:endParaRPr sz="1600"/>
          </a:p>
        </p:txBody>
      </p:sp>
      <p:sp>
        <p:nvSpPr>
          <p:cNvPr id="163" name="Google Shape;163;p22"/>
          <p:cNvSpPr txBox="1"/>
          <p:nvPr/>
        </p:nvSpPr>
        <p:spPr>
          <a:xfrm>
            <a:off x="5511538" y="2373425"/>
            <a:ext cx="717000" cy="133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100"/>
              </a:spcAft>
              <a:buNone/>
            </a:pPr>
            <a:r>
              <a:rPr lang="ko" sz="6000" b="1">
                <a:solidFill>
                  <a:srgbClr val="1E4587"/>
                </a:solidFill>
              </a:rPr>
              <a:t>+</a:t>
            </a:r>
            <a:endParaRPr sz="6000" b="1">
              <a:solidFill>
                <a:srgbClr val="1E4587"/>
              </a:solidFill>
            </a:endParaRPr>
          </a:p>
        </p:txBody>
      </p:sp>
      <p:sp>
        <p:nvSpPr>
          <p:cNvPr id="164" name="Google Shape;164;p22"/>
          <p:cNvSpPr>
            <a:spLocks noGrp="1"/>
          </p:cNvSpPr>
          <p:nvPr>
            <p:ph type="subTitle" idx="2"/>
          </p:nvPr>
        </p:nvSpPr>
        <p:spPr>
          <a:xfrm>
            <a:off x="134224" y="25088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500"/>
              <a:t>프로젝트 관리</a:t>
            </a:r>
            <a:endParaRPr sz="1500"/>
          </a:p>
        </p:txBody>
      </p:sp>
      <p:sp>
        <p:nvSpPr>
          <p:cNvPr id="165" name="Google Shape;165;p22"/>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4</a:t>
            </a:fld>
            <a:endParaRPr sz="1100">
              <a:solidFill>
                <a:srgbClr val="093A68"/>
              </a:solidFill>
            </a:endParaRPr>
          </a:p>
        </p:txBody>
      </p:sp>
      <p:cxnSp>
        <p:nvCxnSpPr>
          <p:cNvPr id="166" name="Google Shape;166;p22"/>
          <p:cNvCxnSpPr/>
          <p:nvPr/>
        </p:nvCxnSpPr>
        <p:spPr>
          <a:xfrm>
            <a:off x="3412150" y="2150450"/>
            <a:ext cx="4915800" cy="0"/>
          </a:xfrm>
          <a:prstGeom prst="straightConnector1">
            <a:avLst/>
          </a:prstGeom>
          <a:noFill/>
          <a:ln w="19050" cap="flat" cmpd="sng">
            <a:solidFill>
              <a:schemeClr val="dk2"/>
            </a:solidFill>
            <a:prstDash val="dash"/>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58"/>
          <p:cNvSpPr txBox="1">
            <a:spLocks noGrp="1"/>
          </p:cNvSpPr>
          <p:nvPr>
            <p:ph type="title"/>
          </p:nvPr>
        </p:nvSpPr>
        <p:spPr>
          <a:xfrm>
            <a:off x="2896650" y="1474650"/>
            <a:ext cx="3350700" cy="21942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sz="4800"/>
              <a:t>Design Verification</a:t>
            </a:r>
            <a:endParaRPr sz="4800"/>
          </a:p>
        </p:txBody>
      </p:sp>
      <p:sp>
        <p:nvSpPr>
          <p:cNvPr id="655" name="Google Shape;655;p58"/>
          <p:cNvSpPr/>
          <p:nvPr/>
        </p:nvSpPr>
        <p:spPr>
          <a:xfrm rot="10800000" flipH="1">
            <a:off x="320450" y="1116650"/>
            <a:ext cx="2823000" cy="94500"/>
          </a:xfrm>
          <a:prstGeom prst="rect">
            <a:avLst/>
          </a:pr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9"/>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2. 설계 검증 방안</a:t>
            </a:r>
            <a:endParaRPr/>
          </a:p>
        </p:txBody>
      </p:sp>
      <p:sp>
        <p:nvSpPr>
          <p:cNvPr id="661" name="Google Shape;661;p59"/>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41</a:t>
            </a:fld>
            <a:endParaRPr sz="1100"/>
          </a:p>
        </p:txBody>
      </p:sp>
      <p:graphicFrame>
        <p:nvGraphicFramePr>
          <p:cNvPr id="662" name="Google Shape;662;p59"/>
          <p:cNvGraphicFramePr/>
          <p:nvPr>
            <p:extLst>
              <p:ext uri="{D42A27DB-BD31-4B8C-83A1-F6EECF244321}">
                <p14:modId xmlns:p14="http://schemas.microsoft.com/office/powerpoint/2010/main" val="3384833822"/>
              </p:ext>
            </p:extLst>
          </p:nvPr>
        </p:nvGraphicFramePr>
        <p:xfrm>
          <a:off x="270563" y="1162800"/>
          <a:ext cx="8602875" cy="3658475"/>
        </p:xfrm>
        <a:graphic>
          <a:graphicData uri="http://schemas.openxmlformats.org/drawingml/2006/table">
            <a:tbl>
              <a:tblPr>
                <a:noFill/>
                <a:tableStyleId>{9BC62B61-4403-4A5E-92B9-95E504824604}</a:tableStyleId>
              </a:tblPr>
              <a:tblGrid>
                <a:gridCol w="1631125">
                  <a:extLst>
                    <a:ext uri="{9D8B030D-6E8A-4147-A177-3AD203B41FA5}">
                      <a16:colId xmlns:a16="http://schemas.microsoft.com/office/drawing/2014/main" val="20000"/>
                    </a:ext>
                  </a:extLst>
                </a:gridCol>
                <a:gridCol w="1810025">
                  <a:extLst>
                    <a:ext uri="{9D8B030D-6E8A-4147-A177-3AD203B41FA5}">
                      <a16:colId xmlns:a16="http://schemas.microsoft.com/office/drawing/2014/main" val="20001"/>
                    </a:ext>
                  </a:extLst>
                </a:gridCol>
                <a:gridCol w="1720575">
                  <a:extLst>
                    <a:ext uri="{9D8B030D-6E8A-4147-A177-3AD203B41FA5}">
                      <a16:colId xmlns:a16="http://schemas.microsoft.com/office/drawing/2014/main" val="20002"/>
                    </a:ext>
                  </a:extLst>
                </a:gridCol>
                <a:gridCol w="1720575">
                  <a:extLst>
                    <a:ext uri="{9D8B030D-6E8A-4147-A177-3AD203B41FA5}">
                      <a16:colId xmlns:a16="http://schemas.microsoft.com/office/drawing/2014/main" val="20003"/>
                    </a:ext>
                  </a:extLst>
                </a:gridCol>
                <a:gridCol w="1720575">
                  <a:extLst>
                    <a:ext uri="{9D8B030D-6E8A-4147-A177-3AD203B41FA5}">
                      <a16:colId xmlns:a16="http://schemas.microsoft.com/office/drawing/2014/main" val="20004"/>
                    </a:ext>
                  </a:extLst>
                </a:gridCol>
              </a:tblGrid>
              <a:tr h="378325">
                <a:tc rowSpan="2">
                  <a:txBody>
                    <a:bodyPr/>
                    <a:lstStyle/>
                    <a:p>
                      <a:pPr marL="0" lvl="0" indent="0" algn="ctr" rtl="0">
                        <a:spcBef>
                          <a:spcPts val="0"/>
                        </a:spcBef>
                        <a:spcAft>
                          <a:spcPts val="0"/>
                        </a:spcAft>
                        <a:buNone/>
                      </a:pPr>
                      <a:r>
                        <a:rPr lang="ko" sz="1300" b="1"/>
                        <a:t>설계물</a:t>
                      </a:r>
                      <a:endParaRPr sz="1300" b="1"/>
                    </a:p>
                  </a:txBody>
                  <a:tcPr marL="63500" marR="63500" marT="63500" marB="63500" anchor="ctr">
                    <a:solidFill>
                      <a:srgbClr val="D9D9D9"/>
                    </a:solidFill>
                  </a:tcPr>
                </a:tc>
                <a:tc gridSpan="4">
                  <a:txBody>
                    <a:bodyPr/>
                    <a:lstStyle/>
                    <a:p>
                      <a:pPr marL="0" lvl="0" indent="0" algn="ctr" rtl="0">
                        <a:spcBef>
                          <a:spcPts val="0"/>
                        </a:spcBef>
                        <a:spcAft>
                          <a:spcPts val="0"/>
                        </a:spcAft>
                        <a:buNone/>
                      </a:pPr>
                      <a:r>
                        <a:rPr lang="ko" sz="1300" b="1"/>
                        <a:t>방안</a:t>
                      </a:r>
                      <a:endParaRPr sz="1300" b="1"/>
                    </a:p>
                  </a:txBody>
                  <a:tcPr marL="63500" marR="63500" marT="63500" marB="63500" anchor="ctr">
                    <a:solidFill>
                      <a:srgbClr val="D9D9D9"/>
                    </a:solidFill>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378325">
                <a:tc vMerge="1">
                  <a:txBody>
                    <a:bodyPr/>
                    <a:lstStyle/>
                    <a:p>
                      <a:endParaRPr lang="ko-KR"/>
                    </a:p>
                  </a:txBody>
                  <a:tcPr/>
                </a:tc>
                <a:tc>
                  <a:txBody>
                    <a:bodyPr/>
                    <a:lstStyle/>
                    <a:p>
                      <a:pPr marL="0" lvl="0" indent="0" algn="ctr" rtl="0">
                        <a:spcBef>
                          <a:spcPts val="0"/>
                        </a:spcBef>
                        <a:spcAft>
                          <a:spcPts val="0"/>
                        </a:spcAft>
                        <a:buNone/>
                      </a:pPr>
                      <a:r>
                        <a:rPr lang="ko" sz="1300" b="1"/>
                        <a:t>수행주체</a:t>
                      </a:r>
                      <a:endParaRPr sz="1300" b="1"/>
                    </a:p>
                  </a:txBody>
                  <a:tcPr marL="63500" marR="63500" marT="63500" marB="63500" anchor="ctr">
                    <a:solidFill>
                      <a:srgbClr val="D9D9D9"/>
                    </a:solidFill>
                  </a:tcPr>
                </a:tc>
                <a:tc>
                  <a:txBody>
                    <a:bodyPr/>
                    <a:lstStyle/>
                    <a:p>
                      <a:pPr marL="0" lvl="0" indent="0" algn="ctr" rtl="0">
                        <a:spcBef>
                          <a:spcPts val="0"/>
                        </a:spcBef>
                        <a:spcAft>
                          <a:spcPts val="0"/>
                        </a:spcAft>
                        <a:buNone/>
                      </a:pPr>
                      <a:r>
                        <a:rPr lang="ko" sz="1300" b="1"/>
                        <a:t>활동내역</a:t>
                      </a:r>
                      <a:endParaRPr sz="1300" b="1"/>
                    </a:p>
                  </a:txBody>
                  <a:tcPr marL="63500" marR="63500" marT="63500" marB="63500" anchor="ctr">
                    <a:solidFill>
                      <a:srgbClr val="D9D9D9"/>
                    </a:solidFill>
                  </a:tcPr>
                </a:tc>
                <a:tc>
                  <a:txBody>
                    <a:bodyPr/>
                    <a:lstStyle/>
                    <a:p>
                      <a:pPr marL="0" lvl="0" indent="0" algn="ctr" rtl="0">
                        <a:spcBef>
                          <a:spcPts val="0"/>
                        </a:spcBef>
                        <a:spcAft>
                          <a:spcPts val="0"/>
                        </a:spcAft>
                        <a:buNone/>
                      </a:pPr>
                      <a:r>
                        <a:rPr lang="ko" sz="1300" b="1"/>
                        <a:t>기법도구</a:t>
                      </a:r>
                      <a:endParaRPr sz="1300" b="1"/>
                    </a:p>
                  </a:txBody>
                  <a:tcPr marL="63500" marR="63500" marT="63500" marB="63500" anchor="ctr">
                    <a:solidFill>
                      <a:srgbClr val="D9D9D9"/>
                    </a:solidFill>
                  </a:tcPr>
                </a:tc>
                <a:tc>
                  <a:txBody>
                    <a:bodyPr/>
                    <a:lstStyle/>
                    <a:p>
                      <a:pPr marL="0" lvl="0" indent="0" algn="ctr" rtl="0">
                        <a:spcBef>
                          <a:spcPts val="0"/>
                        </a:spcBef>
                        <a:spcAft>
                          <a:spcPts val="0"/>
                        </a:spcAft>
                        <a:buNone/>
                      </a:pPr>
                      <a:r>
                        <a:rPr lang="ko" sz="1300" b="1"/>
                        <a:t>수행일정</a:t>
                      </a:r>
                      <a:endParaRPr sz="1300" b="1"/>
                    </a:p>
                  </a:txBody>
                  <a:tcPr marL="63500" marR="63500" marT="63500" marB="63500" anchor="ctr">
                    <a:solidFill>
                      <a:srgbClr val="D9D9D9"/>
                    </a:solidFill>
                  </a:tcPr>
                </a:tc>
                <a:extLst>
                  <a:ext uri="{0D108BD9-81ED-4DB2-BD59-A6C34878D82A}">
                    <a16:rowId xmlns:a16="http://schemas.microsoft.com/office/drawing/2014/main" val="10001"/>
                  </a:ext>
                </a:extLst>
              </a:tr>
              <a:tr h="609750">
                <a:tc>
                  <a:txBody>
                    <a:bodyPr/>
                    <a:lstStyle/>
                    <a:p>
                      <a:pPr marL="0" lvl="0" indent="0" algn="ctr" rtl="0">
                        <a:spcBef>
                          <a:spcPts val="0"/>
                        </a:spcBef>
                        <a:spcAft>
                          <a:spcPts val="0"/>
                        </a:spcAft>
                        <a:buNone/>
                      </a:pPr>
                      <a:r>
                        <a:rPr lang="ko" sz="1300">
                          <a:solidFill>
                            <a:srgbClr val="333333"/>
                          </a:solidFill>
                        </a:rPr>
                        <a:t>클래스 다이어그램</a:t>
                      </a:r>
                      <a:endParaRPr sz="1300"/>
                    </a:p>
                  </a:txBody>
                  <a:tcPr marL="63500" marR="63500" marT="63500" marB="63500" anchor="ctr"/>
                </a:tc>
                <a:tc>
                  <a:txBody>
                    <a:bodyPr/>
                    <a:lstStyle/>
                    <a:p>
                      <a:pPr marL="0" lvl="0" indent="0" algn="l" rtl="0">
                        <a:spcBef>
                          <a:spcPts val="0"/>
                        </a:spcBef>
                        <a:spcAft>
                          <a:spcPts val="0"/>
                        </a:spcAft>
                        <a:buNone/>
                      </a:pPr>
                      <a:r>
                        <a:rPr lang="ko" sz="1300"/>
                        <a:t>개발자</a:t>
                      </a:r>
                      <a:endParaRPr sz="1300"/>
                    </a:p>
                  </a:txBody>
                  <a:tcPr marL="63500" marR="63500" marT="63500" marB="63500" anchor="ctr"/>
                </a:tc>
                <a:tc>
                  <a:txBody>
                    <a:bodyPr/>
                    <a:lstStyle/>
                    <a:p>
                      <a:pPr marL="0" lvl="0" indent="0" algn="ctr" rtl="0">
                        <a:spcBef>
                          <a:spcPts val="0"/>
                        </a:spcBef>
                        <a:spcAft>
                          <a:spcPts val="0"/>
                        </a:spcAft>
                        <a:buNone/>
                      </a:pPr>
                      <a:r>
                        <a:rPr lang="ko" sz="1300" dirty="0"/>
                        <a:t>클래스 설계 결함율 체크</a:t>
                      </a:r>
                      <a:endParaRPr sz="1300" dirty="0"/>
                    </a:p>
                  </a:txBody>
                  <a:tcPr marL="63500" marR="63500" marT="63500" marB="63500" anchor="ctr"/>
                </a:tc>
                <a:tc>
                  <a:txBody>
                    <a:bodyPr/>
                    <a:lstStyle/>
                    <a:p>
                      <a:pPr marL="0" lvl="0" indent="0" algn="l" rtl="0">
                        <a:spcBef>
                          <a:spcPts val="0"/>
                        </a:spcBef>
                        <a:spcAft>
                          <a:spcPts val="0"/>
                        </a:spcAft>
                        <a:buNone/>
                      </a:pPr>
                      <a:r>
                        <a:rPr lang="ko" sz="1300"/>
                        <a:t>Technical review</a:t>
                      </a:r>
                      <a:endParaRPr sz="1300"/>
                    </a:p>
                  </a:txBody>
                  <a:tcPr marL="63500" marR="63500" marT="63500" marB="63500" anchor="ctr"/>
                </a:tc>
                <a:tc>
                  <a:txBody>
                    <a:bodyPr/>
                    <a:lstStyle/>
                    <a:p>
                      <a:pPr marL="0" lvl="0" indent="0" algn="l" rtl="0">
                        <a:spcBef>
                          <a:spcPts val="0"/>
                        </a:spcBef>
                        <a:spcAft>
                          <a:spcPts val="0"/>
                        </a:spcAft>
                        <a:buNone/>
                      </a:pPr>
                      <a:r>
                        <a:rPr lang="ko" sz="1300"/>
                        <a:t>설계 단계</a:t>
                      </a:r>
                      <a:endParaRPr sz="1300"/>
                    </a:p>
                  </a:txBody>
                  <a:tcPr marL="63500" marR="63500" marT="63500" marB="63500" anchor="ctr"/>
                </a:tc>
                <a:extLst>
                  <a:ext uri="{0D108BD9-81ED-4DB2-BD59-A6C34878D82A}">
                    <a16:rowId xmlns:a16="http://schemas.microsoft.com/office/drawing/2014/main" val="10002"/>
                  </a:ext>
                </a:extLst>
              </a:tr>
              <a:tr h="609750">
                <a:tc>
                  <a:txBody>
                    <a:bodyPr/>
                    <a:lstStyle/>
                    <a:p>
                      <a:pPr marL="0" lvl="0" indent="0" algn="ctr" rtl="0">
                        <a:spcBef>
                          <a:spcPts val="0"/>
                        </a:spcBef>
                        <a:spcAft>
                          <a:spcPts val="0"/>
                        </a:spcAft>
                        <a:buNone/>
                      </a:pPr>
                      <a:r>
                        <a:rPr lang="ko" sz="1300">
                          <a:solidFill>
                            <a:srgbClr val="333333"/>
                          </a:solidFill>
                        </a:rPr>
                        <a:t>UI설계</a:t>
                      </a:r>
                      <a:endParaRPr sz="1300"/>
                    </a:p>
                  </a:txBody>
                  <a:tcPr marL="63500" marR="63500" marT="63500" marB="63500" anchor="ctr"/>
                </a:tc>
                <a:tc>
                  <a:txBody>
                    <a:bodyPr/>
                    <a:lstStyle/>
                    <a:p>
                      <a:pPr marL="0" lvl="0" indent="0" algn="l" rtl="0">
                        <a:spcBef>
                          <a:spcPts val="0"/>
                        </a:spcBef>
                        <a:spcAft>
                          <a:spcPts val="0"/>
                        </a:spcAft>
                        <a:buNone/>
                      </a:pPr>
                      <a:r>
                        <a:rPr lang="ko" sz="1300"/>
                        <a:t>이해관계자, 디자인 팀</a:t>
                      </a:r>
                      <a:endParaRPr sz="1300"/>
                    </a:p>
                  </a:txBody>
                  <a:tcPr marL="63500" marR="63500" marT="63500" marB="63500" anchor="ctr"/>
                </a:tc>
                <a:tc>
                  <a:txBody>
                    <a:bodyPr/>
                    <a:lstStyle/>
                    <a:p>
                      <a:pPr marL="0" lvl="0" indent="0" algn="ctr" rtl="0">
                        <a:spcBef>
                          <a:spcPts val="0"/>
                        </a:spcBef>
                        <a:spcAft>
                          <a:spcPts val="0"/>
                        </a:spcAft>
                        <a:buNone/>
                      </a:pPr>
                      <a:r>
                        <a:rPr lang="ko" sz="1300" dirty="0"/>
                        <a:t>인터페이스 결함율 </a:t>
                      </a:r>
                      <a:endParaRPr lang="en-US" altLang="ko" sz="1300" dirty="0"/>
                    </a:p>
                    <a:p>
                      <a:pPr marL="0" lvl="0" indent="0" algn="ctr" rtl="0">
                        <a:spcBef>
                          <a:spcPts val="0"/>
                        </a:spcBef>
                        <a:spcAft>
                          <a:spcPts val="0"/>
                        </a:spcAft>
                        <a:buNone/>
                      </a:pPr>
                      <a:r>
                        <a:rPr lang="ko" sz="1300" dirty="0"/>
                        <a:t>체크</a:t>
                      </a:r>
                      <a:endParaRPr sz="1300" dirty="0"/>
                    </a:p>
                  </a:txBody>
                  <a:tcPr marL="63500" marR="63500" marT="63500" marB="63500" anchor="ctr"/>
                </a:tc>
                <a:tc>
                  <a:txBody>
                    <a:bodyPr/>
                    <a:lstStyle/>
                    <a:p>
                      <a:pPr marL="0" lvl="0" indent="0" algn="l" rtl="0">
                        <a:spcBef>
                          <a:spcPts val="0"/>
                        </a:spcBef>
                        <a:spcAft>
                          <a:spcPts val="0"/>
                        </a:spcAft>
                        <a:buNone/>
                      </a:pPr>
                      <a:r>
                        <a:rPr lang="ko" sz="1300"/>
                        <a:t>Inspection</a:t>
                      </a:r>
                      <a:endParaRPr sz="1300"/>
                    </a:p>
                    <a:p>
                      <a:pPr marL="0" lvl="0" indent="0" algn="l" rtl="0">
                        <a:spcBef>
                          <a:spcPts val="0"/>
                        </a:spcBef>
                        <a:spcAft>
                          <a:spcPts val="0"/>
                        </a:spcAft>
                        <a:buNone/>
                      </a:pPr>
                      <a:r>
                        <a:rPr lang="ko" sz="1300"/>
                        <a:t>(Check List)</a:t>
                      </a:r>
                      <a:endParaRPr sz="1300"/>
                    </a:p>
                  </a:txBody>
                  <a:tcPr marL="63500" marR="63500" marT="63500" marB="63500" anchor="ctr"/>
                </a:tc>
                <a:tc>
                  <a:txBody>
                    <a:bodyPr/>
                    <a:lstStyle/>
                    <a:p>
                      <a:pPr marL="0" lvl="0" indent="0" algn="l" rtl="0">
                        <a:spcBef>
                          <a:spcPts val="0"/>
                        </a:spcBef>
                        <a:spcAft>
                          <a:spcPts val="0"/>
                        </a:spcAft>
                        <a:buNone/>
                      </a:pPr>
                      <a:r>
                        <a:rPr lang="ko" sz="1300" dirty="0"/>
                        <a:t>프로토타이핑 단계 </a:t>
                      </a:r>
                      <a:endParaRPr lang="en-US" altLang="ko" sz="1300" dirty="0"/>
                    </a:p>
                    <a:p>
                      <a:pPr marL="0" lvl="0" indent="0" algn="l" rtl="0">
                        <a:spcBef>
                          <a:spcPts val="0"/>
                        </a:spcBef>
                        <a:spcAft>
                          <a:spcPts val="0"/>
                        </a:spcAft>
                        <a:buNone/>
                      </a:pPr>
                      <a:r>
                        <a:rPr lang="ko" sz="1300" dirty="0"/>
                        <a:t>이후</a:t>
                      </a:r>
                      <a:endParaRPr sz="1300" dirty="0"/>
                    </a:p>
                  </a:txBody>
                  <a:tcPr marL="63500" marR="63500" marT="63500" marB="63500" anchor="ctr"/>
                </a:tc>
                <a:extLst>
                  <a:ext uri="{0D108BD9-81ED-4DB2-BD59-A6C34878D82A}">
                    <a16:rowId xmlns:a16="http://schemas.microsoft.com/office/drawing/2014/main" val="10003"/>
                  </a:ext>
                </a:extLst>
              </a:tr>
              <a:tr h="1072575">
                <a:tc>
                  <a:txBody>
                    <a:bodyPr/>
                    <a:lstStyle/>
                    <a:p>
                      <a:pPr marL="0" lvl="0" indent="0" algn="ctr" rtl="0">
                        <a:spcBef>
                          <a:spcPts val="0"/>
                        </a:spcBef>
                        <a:spcAft>
                          <a:spcPts val="0"/>
                        </a:spcAft>
                        <a:buNone/>
                      </a:pPr>
                      <a:r>
                        <a:rPr lang="ko" sz="1300"/>
                        <a:t>컴포넌트 설계</a:t>
                      </a:r>
                      <a:endParaRPr sz="1300"/>
                    </a:p>
                    <a:p>
                      <a:pPr marL="0" lvl="0" indent="0" algn="ctr" rtl="0">
                        <a:spcBef>
                          <a:spcPts val="0"/>
                        </a:spcBef>
                        <a:spcAft>
                          <a:spcPts val="0"/>
                        </a:spcAft>
                        <a:buNone/>
                      </a:pPr>
                      <a:r>
                        <a:rPr lang="ko" sz="1300"/>
                        <a:t>(시퀀스 다이어그램)</a:t>
                      </a:r>
                      <a:endParaRPr sz="1300"/>
                    </a:p>
                  </a:txBody>
                  <a:tcPr marL="63500" marR="63500" marT="63500" marB="63500" anchor="ctr"/>
                </a:tc>
                <a:tc>
                  <a:txBody>
                    <a:bodyPr/>
                    <a:lstStyle/>
                    <a:p>
                      <a:pPr marL="0" lvl="0" indent="0" algn="l" rtl="0">
                        <a:spcBef>
                          <a:spcPts val="0"/>
                        </a:spcBef>
                        <a:spcAft>
                          <a:spcPts val="0"/>
                        </a:spcAft>
                        <a:buNone/>
                      </a:pPr>
                      <a:r>
                        <a:rPr lang="ko" sz="1300"/>
                        <a:t>개발자</a:t>
                      </a:r>
                      <a:endParaRPr sz="1300"/>
                    </a:p>
                  </a:txBody>
                  <a:tcPr marL="63500" marR="63500" marT="63500" marB="63500" anchor="ctr"/>
                </a:tc>
                <a:tc>
                  <a:txBody>
                    <a:bodyPr/>
                    <a:lstStyle/>
                    <a:p>
                      <a:pPr marL="0" lvl="0" indent="0" algn="ctr" rtl="0">
                        <a:spcBef>
                          <a:spcPts val="0"/>
                        </a:spcBef>
                        <a:spcAft>
                          <a:spcPts val="0"/>
                        </a:spcAft>
                        <a:buNone/>
                      </a:pPr>
                      <a:r>
                        <a:rPr lang="ko" sz="1300" dirty="0"/>
                        <a:t>컴포넌트 결함율 </a:t>
                      </a:r>
                      <a:endParaRPr lang="en-US" altLang="ko" sz="1300" dirty="0"/>
                    </a:p>
                    <a:p>
                      <a:pPr marL="0" lvl="0" indent="0" algn="ctr" rtl="0">
                        <a:spcBef>
                          <a:spcPts val="0"/>
                        </a:spcBef>
                        <a:spcAft>
                          <a:spcPts val="0"/>
                        </a:spcAft>
                        <a:buNone/>
                      </a:pPr>
                      <a:r>
                        <a:rPr lang="ko" sz="1300" dirty="0"/>
                        <a:t>체크</a:t>
                      </a:r>
                      <a:endParaRPr sz="1300" dirty="0"/>
                    </a:p>
                  </a:txBody>
                  <a:tcPr marL="63500" marR="63500" marT="63500" marB="63500" anchor="ctr"/>
                </a:tc>
                <a:tc>
                  <a:txBody>
                    <a:bodyPr/>
                    <a:lstStyle/>
                    <a:p>
                      <a:pPr marL="0" lvl="0" indent="0" algn="l" rtl="0">
                        <a:spcBef>
                          <a:spcPts val="0"/>
                        </a:spcBef>
                        <a:spcAft>
                          <a:spcPts val="0"/>
                        </a:spcAft>
                        <a:buNone/>
                      </a:pPr>
                      <a:r>
                        <a:rPr lang="ko" sz="1300"/>
                        <a:t>Inspection or Technical review</a:t>
                      </a:r>
                      <a:endParaRPr sz="1300"/>
                    </a:p>
                  </a:txBody>
                  <a:tcPr marL="63500" marR="63500" marT="63500" marB="63500" anchor="ctr"/>
                </a:tc>
                <a:tc>
                  <a:txBody>
                    <a:bodyPr/>
                    <a:lstStyle/>
                    <a:p>
                      <a:pPr marL="0" lvl="0" indent="0" algn="l" rtl="0">
                        <a:spcBef>
                          <a:spcPts val="0"/>
                        </a:spcBef>
                        <a:spcAft>
                          <a:spcPts val="0"/>
                        </a:spcAft>
                        <a:buNone/>
                      </a:pPr>
                      <a:r>
                        <a:rPr lang="ko" sz="1300"/>
                        <a:t>설계 단계</a:t>
                      </a:r>
                      <a:endParaRPr sz="1300"/>
                    </a:p>
                  </a:txBody>
                  <a:tcPr marL="63500" marR="63500" marT="63500" marB="63500" anchor="ctr"/>
                </a:tc>
                <a:extLst>
                  <a:ext uri="{0D108BD9-81ED-4DB2-BD59-A6C34878D82A}">
                    <a16:rowId xmlns:a16="http://schemas.microsoft.com/office/drawing/2014/main" val="10004"/>
                  </a:ext>
                </a:extLst>
              </a:tr>
              <a:tr h="609750">
                <a:tc>
                  <a:txBody>
                    <a:bodyPr/>
                    <a:lstStyle/>
                    <a:p>
                      <a:pPr marL="0" lvl="0" indent="0" algn="ctr" rtl="0">
                        <a:spcBef>
                          <a:spcPts val="0"/>
                        </a:spcBef>
                        <a:spcAft>
                          <a:spcPts val="0"/>
                        </a:spcAft>
                        <a:buNone/>
                      </a:pPr>
                      <a:r>
                        <a:rPr lang="ko" sz="1300"/>
                        <a:t>유스케이스</a:t>
                      </a:r>
                      <a:endParaRPr sz="1300"/>
                    </a:p>
                  </a:txBody>
                  <a:tcPr marL="63500" marR="63500" marT="63500" marB="63500" anchor="ctr"/>
                </a:tc>
                <a:tc>
                  <a:txBody>
                    <a:bodyPr/>
                    <a:lstStyle/>
                    <a:p>
                      <a:pPr marL="0" lvl="0" indent="0" algn="l" rtl="0">
                        <a:spcBef>
                          <a:spcPts val="0"/>
                        </a:spcBef>
                        <a:spcAft>
                          <a:spcPts val="0"/>
                        </a:spcAft>
                        <a:buNone/>
                      </a:pPr>
                      <a:r>
                        <a:rPr lang="ko" sz="1300"/>
                        <a:t>이해관계자, 개발자</a:t>
                      </a:r>
                      <a:endParaRPr sz="1300"/>
                    </a:p>
                  </a:txBody>
                  <a:tcPr marL="63500" marR="63500" marT="63500" marB="63500" anchor="ctr"/>
                </a:tc>
                <a:tc>
                  <a:txBody>
                    <a:bodyPr/>
                    <a:lstStyle/>
                    <a:p>
                      <a:pPr marL="0" lvl="0" indent="0" algn="ctr" rtl="0">
                        <a:spcBef>
                          <a:spcPts val="0"/>
                        </a:spcBef>
                        <a:spcAft>
                          <a:spcPts val="0"/>
                        </a:spcAft>
                        <a:buNone/>
                      </a:pPr>
                      <a:r>
                        <a:rPr lang="ko" sz="1300" dirty="0"/>
                        <a:t>유스케이스 결함 체크</a:t>
                      </a:r>
                      <a:endParaRPr sz="1300" dirty="0"/>
                    </a:p>
                  </a:txBody>
                  <a:tcPr marL="63500" marR="63500" marT="63500" marB="63500" anchor="ctr"/>
                </a:tc>
                <a:tc>
                  <a:txBody>
                    <a:bodyPr/>
                    <a:lstStyle/>
                    <a:p>
                      <a:pPr marL="0" lvl="0" indent="0" algn="l" rtl="0">
                        <a:spcBef>
                          <a:spcPts val="0"/>
                        </a:spcBef>
                        <a:spcAft>
                          <a:spcPts val="0"/>
                        </a:spcAft>
                        <a:buNone/>
                      </a:pPr>
                      <a:r>
                        <a:rPr lang="ko" sz="1300"/>
                        <a:t>management review</a:t>
                      </a:r>
                      <a:endParaRPr sz="1300"/>
                    </a:p>
                  </a:txBody>
                  <a:tcPr marL="63500" marR="63500" marT="63500" marB="63500" anchor="ctr"/>
                </a:tc>
                <a:tc>
                  <a:txBody>
                    <a:bodyPr/>
                    <a:lstStyle/>
                    <a:p>
                      <a:pPr marL="0" lvl="0" indent="0" algn="l" rtl="0">
                        <a:spcBef>
                          <a:spcPts val="0"/>
                        </a:spcBef>
                        <a:spcAft>
                          <a:spcPts val="0"/>
                        </a:spcAft>
                        <a:buNone/>
                      </a:pPr>
                      <a:r>
                        <a:rPr lang="ko" sz="1300" dirty="0"/>
                        <a:t>설계 단계</a:t>
                      </a:r>
                      <a:endParaRPr sz="1300" dirty="0"/>
                    </a:p>
                  </a:txBody>
                  <a:tcPr marL="63500" marR="63500" marT="63500" marB="63500" anchor="ctr"/>
                </a:tc>
                <a:extLst>
                  <a:ext uri="{0D108BD9-81ED-4DB2-BD59-A6C34878D82A}">
                    <a16:rowId xmlns:a16="http://schemas.microsoft.com/office/drawing/2014/main" val="10005"/>
                  </a:ext>
                </a:extLst>
              </a:tr>
            </a:tbl>
          </a:graphicData>
        </a:graphic>
      </p:graphicFrame>
      <p:sp>
        <p:nvSpPr>
          <p:cNvPr id="663" name="Google Shape;663;p59"/>
          <p:cNvSpPr txBox="1"/>
          <p:nvPr/>
        </p:nvSpPr>
        <p:spPr>
          <a:xfrm>
            <a:off x="270575" y="842850"/>
            <a:ext cx="5292300" cy="320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b="1">
                <a:solidFill>
                  <a:schemeClr val="dk2"/>
                </a:solidFill>
              </a:rPr>
              <a:t>   각각의 수행일정은 개발 사이클마다 진행한다.</a:t>
            </a:r>
            <a:endParaRPr b="1">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60"/>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2.1 Component Testing - Behavioral Testing</a:t>
            </a:r>
            <a:endParaRPr/>
          </a:p>
        </p:txBody>
      </p:sp>
      <p:sp>
        <p:nvSpPr>
          <p:cNvPr id="669" name="Google Shape;669;p60"/>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42</a:t>
            </a:fld>
            <a:endParaRPr sz="1100"/>
          </a:p>
        </p:txBody>
      </p:sp>
      <p:pic>
        <p:nvPicPr>
          <p:cNvPr id="670" name="Google Shape;670;p60"/>
          <p:cNvPicPr preferRelativeResize="0"/>
          <p:nvPr/>
        </p:nvPicPr>
        <p:blipFill>
          <a:blip r:embed="rId3">
            <a:alphaModFix/>
          </a:blip>
          <a:stretch>
            <a:fillRect/>
          </a:stretch>
        </p:blipFill>
        <p:spPr>
          <a:xfrm>
            <a:off x="1239050" y="1060950"/>
            <a:ext cx="6665875" cy="3676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1"/>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2.2 Integrated Testing - Fault-Based Testing</a:t>
            </a:r>
            <a:endParaRPr/>
          </a:p>
        </p:txBody>
      </p:sp>
      <p:sp>
        <p:nvSpPr>
          <p:cNvPr id="676" name="Google Shape;676;p61"/>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43</a:t>
            </a:fld>
            <a:endParaRPr sz="1100"/>
          </a:p>
        </p:txBody>
      </p:sp>
      <p:pic>
        <p:nvPicPr>
          <p:cNvPr id="677" name="Google Shape;677;p61"/>
          <p:cNvPicPr preferRelativeResize="0"/>
          <p:nvPr/>
        </p:nvPicPr>
        <p:blipFill>
          <a:blip r:embed="rId3">
            <a:alphaModFix/>
          </a:blip>
          <a:stretch>
            <a:fillRect/>
          </a:stretch>
        </p:blipFill>
        <p:spPr>
          <a:xfrm>
            <a:off x="1468575" y="1085750"/>
            <a:ext cx="5848350" cy="3628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62"/>
          <p:cNvSpPr txBox="1">
            <a:spLocks noGrp="1"/>
          </p:cNvSpPr>
          <p:nvPr>
            <p:ph type="title"/>
          </p:nvPr>
        </p:nvSpPr>
        <p:spPr>
          <a:xfrm>
            <a:off x="3210750" y="1474650"/>
            <a:ext cx="2722500" cy="21942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sz="4800"/>
              <a:t>Secure </a:t>
            </a:r>
            <a:endParaRPr sz="4800"/>
          </a:p>
          <a:p>
            <a:pPr marL="0" lvl="0" indent="0" algn="l" rtl="0">
              <a:lnSpc>
                <a:spcPct val="100000"/>
              </a:lnSpc>
              <a:spcBef>
                <a:spcPts val="0"/>
              </a:spcBef>
              <a:spcAft>
                <a:spcPts val="0"/>
              </a:spcAft>
              <a:buClr>
                <a:schemeClr val="lt1"/>
              </a:buClr>
              <a:buSzPts val="3300"/>
              <a:buNone/>
            </a:pPr>
            <a:r>
              <a:rPr lang="ko" sz="4800"/>
              <a:t>SW Code Quality</a:t>
            </a:r>
            <a:endParaRPr sz="4800"/>
          </a:p>
        </p:txBody>
      </p:sp>
      <p:sp>
        <p:nvSpPr>
          <p:cNvPr id="683" name="Google Shape;683;p62"/>
          <p:cNvSpPr/>
          <p:nvPr/>
        </p:nvSpPr>
        <p:spPr>
          <a:xfrm rot="10800000" flipH="1">
            <a:off x="320450" y="1116650"/>
            <a:ext cx="2823000" cy="94500"/>
          </a:xfrm>
          <a:prstGeom prst="rect">
            <a:avLst/>
          </a:pr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3"/>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3. SW코드 품질 확보 방안</a:t>
            </a:r>
            <a:endParaRPr/>
          </a:p>
        </p:txBody>
      </p:sp>
      <p:sp>
        <p:nvSpPr>
          <p:cNvPr id="689" name="Google Shape;689;p63"/>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45</a:t>
            </a:fld>
            <a:endParaRPr sz="1100"/>
          </a:p>
        </p:txBody>
      </p:sp>
      <p:sp>
        <p:nvSpPr>
          <p:cNvPr id="690" name="Google Shape;690;p63"/>
          <p:cNvSpPr/>
          <p:nvPr/>
        </p:nvSpPr>
        <p:spPr>
          <a:xfrm>
            <a:off x="1453600" y="3312575"/>
            <a:ext cx="1104300" cy="67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700" b="1"/>
              <a:t>Need</a:t>
            </a:r>
            <a:endParaRPr sz="1700" b="1"/>
          </a:p>
        </p:txBody>
      </p:sp>
      <p:sp>
        <p:nvSpPr>
          <p:cNvPr id="691" name="Google Shape;691;p63"/>
          <p:cNvSpPr/>
          <p:nvPr/>
        </p:nvSpPr>
        <p:spPr>
          <a:xfrm>
            <a:off x="4154700" y="1358650"/>
            <a:ext cx="1450200" cy="67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700" b="1"/>
              <a:t>Refactoring</a:t>
            </a:r>
            <a:endParaRPr sz="1700" b="1"/>
          </a:p>
        </p:txBody>
      </p:sp>
      <p:sp>
        <p:nvSpPr>
          <p:cNvPr id="692" name="Google Shape;692;p63"/>
          <p:cNvSpPr/>
          <p:nvPr/>
        </p:nvSpPr>
        <p:spPr>
          <a:xfrm>
            <a:off x="3305138" y="3312575"/>
            <a:ext cx="1104300" cy="67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700" b="1"/>
              <a:t>Test</a:t>
            </a:r>
            <a:endParaRPr sz="1700" b="1"/>
          </a:p>
        </p:txBody>
      </p:sp>
      <p:sp>
        <p:nvSpPr>
          <p:cNvPr id="693" name="Google Shape;693;p63"/>
          <p:cNvSpPr/>
          <p:nvPr/>
        </p:nvSpPr>
        <p:spPr>
          <a:xfrm>
            <a:off x="5402363" y="3312575"/>
            <a:ext cx="1104300" cy="67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700" b="1"/>
              <a:t>Code</a:t>
            </a:r>
            <a:endParaRPr sz="1700" b="1"/>
          </a:p>
        </p:txBody>
      </p:sp>
      <p:cxnSp>
        <p:nvCxnSpPr>
          <p:cNvPr id="694" name="Google Shape;694;p63"/>
          <p:cNvCxnSpPr>
            <a:stCxn id="690" idx="3"/>
            <a:endCxn id="692" idx="1"/>
          </p:cNvCxnSpPr>
          <p:nvPr/>
        </p:nvCxnSpPr>
        <p:spPr>
          <a:xfrm>
            <a:off x="2557900" y="3647975"/>
            <a:ext cx="747300" cy="0"/>
          </a:xfrm>
          <a:prstGeom prst="straightConnector1">
            <a:avLst/>
          </a:prstGeom>
          <a:noFill/>
          <a:ln w="9525" cap="flat" cmpd="sng">
            <a:solidFill>
              <a:schemeClr val="dk2"/>
            </a:solidFill>
            <a:prstDash val="solid"/>
            <a:round/>
            <a:headEnd type="none" w="med" len="med"/>
            <a:tailEnd type="triangle" w="med" len="med"/>
          </a:ln>
        </p:spPr>
      </p:cxnSp>
      <p:cxnSp>
        <p:nvCxnSpPr>
          <p:cNvPr id="695" name="Google Shape;695;p63"/>
          <p:cNvCxnSpPr>
            <a:stCxn id="692" idx="3"/>
            <a:endCxn id="693" idx="1"/>
          </p:cNvCxnSpPr>
          <p:nvPr/>
        </p:nvCxnSpPr>
        <p:spPr>
          <a:xfrm>
            <a:off x="4409438" y="3647975"/>
            <a:ext cx="993000" cy="0"/>
          </a:xfrm>
          <a:prstGeom prst="straightConnector1">
            <a:avLst/>
          </a:prstGeom>
          <a:noFill/>
          <a:ln w="9525" cap="flat" cmpd="sng">
            <a:solidFill>
              <a:schemeClr val="dk2"/>
            </a:solidFill>
            <a:prstDash val="solid"/>
            <a:round/>
            <a:headEnd type="none" w="med" len="med"/>
            <a:tailEnd type="triangle" w="med" len="med"/>
          </a:ln>
        </p:spPr>
      </p:cxnSp>
      <p:cxnSp>
        <p:nvCxnSpPr>
          <p:cNvPr id="696" name="Google Shape;696;p63"/>
          <p:cNvCxnSpPr>
            <a:stCxn id="691" idx="1"/>
            <a:endCxn id="692" idx="0"/>
          </p:cNvCxnSpPr>
          <p:nvPr/>
        </p:nvCxnSpPr>
        <p:spPr>
          <a:xfrm flipH="1">
            <a:off x="3857400" y="1694050"/>
            <a:ext cx="297300" cy="1618500"/>
          </a:xfrm>
          <a:prstGeom prst="bentConnector2">
            <a:avLst/>
          </a:prstGeom>
          <a:noFill/>
          <a:ln w="9525" cap="flat" cmpd="sng">
            <a:solidFill>
              <a:schemeClr val="dk2"/>
            </a:solidFill>
            <a:prstDash val="solid"/>
            <a:round/>
            <a:headEnd type="none" w="med" len="med"/>
            <a:tailEnd type="triangle" w="med" len="med"/>
          </a:ln>
        </p:spPr>
      </p:cxnSp>
      <p:cxnSp>
        <p:nvCxnSpPr>
          <p:cNvPr id="697" name="Google Shape;697;p63"/>
          <p:cNvCxnSpPr>
            <a:stCxn id="693" idx="0"/>
            <a:endCxn id="691" idx="3"/>
          </p:cNvCxnSpPr>
          <p:nvPr/>
        </p:nvCxnSpPr>
        <p:spPr>
          <a:xfrm rot="5400000" flipH="1">
            <a:off x="4970513" y="2328575"/>
            <a:ext cx="1618500" cy="349500"/>
          </a:xfrm>
          <a:prstGeom prst="bentConnector2">
            <a:avLst/>
          </a:prstGeom>
          <a:noFill/>
          <a:ln w="9525" cap="flat" cmpd="sng">
            <a:solidFill>
              <a:schemeClr val="dk2"/>
            </a:solidFill>
            <a:prstDash val="solid"/>
            <a:round/>
            <a:headEnd type="none" w="med" len="med"/>
            <a:tailEnd type="triangle" w="med" len="med"/>
          </a:ln>
        </p:spPr>
      </p:cxnSp>
      <p:sp>
        <p:nvSpPr>
          <p:cNvPr id="698" name="Google Shape;698;p63"/>
          <p:cNvSpPr/>
          <p:nvPr/>
        </p:nvSpPr>
        <p:spPr>
          <a:xfrm>
            <a:off x="4105400" y="2100714"/>
            <a:ext cx="597300" cy="11406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3"/>
          <p:cNvSpPr/>
          <p:nvPr/>
        </p:nvSpPr>
        <p:spPr>
          <a:xfrm flipH="1">
            <a:off x="5007500" y="2100713"/>
            <a:ext cx="597300" cy="11406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3"/>
          <p:cNvSpPr/>
          <p:nvPr/>
        </p:nvSpPr>
        <p:spPr>
          <a:xfrm>
            <a:off x="6973400" y="2029450"/>
            <a:ext cx="797400" cy="1862700"/>
          </a:xfrm>
          <a:prstGeom prst="upArrow">
            <a:avLst>
              <a:gd name="adj1" fmla="val 50000"/>
              <a:gd name="adj2" fmla="val 50000"/>
            </a:avLst>
          </a:prstGeom>
          <a:gradFill>
            <a:gsLst>
              <a:gs pos="0">
                <a:srgbClr val="BFBFBF"/>
              </a:gs>
              <a:gs pos="100000">
                <a:srgbClr val="737373"/>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3"/>
          <p:cNvSpPr txBox="1"/>
          <p:nvPr/>
        </p:nvSpPr>
        <p:spPr>
          <a:xfrm>
            <a:off x="3107475" y="1323275"/>
            <a:ext cx="349800" cy="3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2" name="Google Shape;702;p63"/>
          <p:cNvSpPr txBox="1"/>
          <p:nvPr/>
        </p:nvSpPr>
        <p:spPr>
          <a:xfrm>
            <a:off x="6702350" y="2747800"/>
            <a:ext cx="1339500" cy="4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800" b="1"/>
              <a:t>simplicity</a:t>
            </a:r>
            <a:endParaRPr sz="1800" b="1"/>
          </a:p>
        </p:txBody>
      </p:sp>
      <p:sp>
        <p:nvSpPr>
          <p:cNvPr id="703" name="Google Shape;703;p63"/>
          <p:cNvSpPr txBox="1"/>
          <p:nvPr/>
        </p:nvSpPr>
        <p:spPr>
          <a:xfrm>
            <a:off x="4488348" y="2485625"/>
            <a:ext cx="797400" cy="3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a:t>N times</a:t>
            </a:r>
            <a:endParaRPr/>
          </a:p>
        </p:txBody>
      </p:sp>
      <p:sp>
        <p:nvSpPr>
          <p:cNvPr id="704" name="Google Shape;704;p63"/>
          <p:cNvSpPr txBox="1"/>
          <p:nvPr/>
        </p:nvSpPr>
        <p:spPr>
          <a:xfrm>
            <a:off x="3183675" y="2264975"/>
            <a:ext cx="747300" cy="4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a:t>Simple Code</a:t>
            </a:r>
            <a:endParaRPr/>
          </a:p>
        </p:txBody>
      </p:sp>
      <p:sp>
        <p:nvSpPr>
          <p:cNvPr id="705" name="Google Shape;705;p63"/>
          <p:cNvSpPr txBox="1"/>
          <p:nvPr/>
        </p:nvSpPr>
        <p:spPr>
          <a:xfrm>
            <a:off x="5954525" y="2333400"/>
            <a:ext cx="747300" cy="4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a:t>Bad</a:t>
            </a:r>
            <a:endParaRPr/>
          </a:p>
          <a:p>
            <a:pPr marL="0" lvl="0" indent="0" algn="l" rtl="0">
              <a:spcBef>
                <a:spcPts val="0"/>
              </a:spcBef>
              <a:spcAft>
                <a:spcPts val="0"/>
              </a:spcAft>
              <a:buNone/>
            </a:pPr>
            <a:r>
              <a:rPr lang="ko"/>
              <a:t>Smell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64"/>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3.1 Refactoring</a:t>
            </a:r>
            <a:endParaRPr/>
          </a:p>
        </p:txBody>
      </p:sp>
      <p:sp>
        <p:nvSpPr>
          <p:cNvPr id="711" name="Google Shape;711;p64"/>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46</a:t>
            </a:fld>
            <a:endParaRPr sz="1100"/>
          </a:p>
        </p:txBody>
      </p:sp>
      <p:sp>
        <p:nvSpPr>
          <p:cNvPr id="712" name="Google Shape;712;p64"/>
          <p:cNvSpPr/>
          <p:nvPr/>
        </p:nvSpPr>
        <p:spPr>
          <a:xfrm>
            <a:off x="5652413" y="1508575"/>
            <a:ext cx="1766100" cy="2726700"/>
          </a:xfrm>
          <a:prstGeom prst="roundRect">
            <a:avLst>
              <a:gd name="adj" fmla="val 8954"/>
            </a:avLst>
          </a:prstGeom>
          <a:solidFill>
            <a:srgbClr val="0C477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600" b="1">
                <a:solidFill>
                  <a:srgbClr val="FFFFFF"/>
                </a:solidFill>
              </a:rPr>
              <a:t>Rename</a:t>
            </a:r>
            <a:endParaRPr sz="1600" b="1">
              <a:solidFill>
                <a:srgbClr val="FFFFFF"/>
              </a:solidFill>
            </a:endParaRPr>
          </a:p>
          <a:p>
            <a:pPr marL="0" lvl="0" indent="0" algn="ctr" rtl="0">
              <a:spcBef>
                <a:spcPts val="0"/>
              </a:spcBef>
              <a:spcAft>
                <a:spcPts val="0"/>
              </a:spcAft>
              <a:buNone/>
            </a:pPr>
            <a:r>
              <a:rPr lang="ko" sz="1600" b="1">
                <a:solidFill>
                  <a:srgbClr val="FFFFFF"/>
                </a:solidFill>
              </a:rPr>
              <a:t>Method</a:t>
            </a:r>
            <a:endParaRPr sz="1600" b="1">
              <a:solidFill>
                <a:srgbClr val="FFFFFF"/>
              </a:solidFill>
            </a:endParaRPr>
          </a:p>
          <a:p>
            <a:pPr marL="0" lvl="0" indent="0" algn="ctr" rtl="0">
              <a:spcBef>
                <a:spcPts val="0"/>
              </a:spcBef>
              <a:spcAft>
                <a:spcPts val="0"/>
              </a:spcAft>
              <a:buNone/>
            </a:pPr>
            <a:endParaRPr sz="1600" b="1">
              <a:solidFill>
                <a:srgbClr val="FFFFFF"/>
              </a:solidFill>
            </a:endParaRPr>
          </a:p>
          <a:p>
            <a:pPr marL="0" lvl="0" indent="0" algn="ctr" rtl="0">
              <a:spcBef>
                <a:spcPts val="0"/>
              </a:spcBef>
              <a:spcAft>
                <a:spcPts val="0"/>
              </a:spcAft>
              <a:buNone/>
            </a:pPr>
            <a:r>
              <a:rPr lang="ko" sz="1600" b="1">
                <a:solidFill>
                  <a:srgbClr val="FFFFFF"/>
                </a:solidFill>
              </a:rPr>
              <a:t>...</a:t>
            </a:r>
            <a:endParaRPr sz="1600" b="1">
              <a:solidFill>
                <a:srgbClr val="FFFFFF"/>
              </a:solidFill>
            </a:endParaRPr>
          </a:p>
        </p:txBody>
      </p:sp>
      <p:sp>
        <p:nvSpPr>
          <p:cNvPr id="713" name="Google Shape;713;p64"/>
          <p:cNvSpPr/>
          <p:nvPr/>
        </p:nvSpPr>
        <p:spPr>
          <a:xfrm>
            <a:off x="3688938" y="1536200"/>
            <a:ext cx="1766100" cy="2726700"/>
          </a:xfrm>
          <a:prstGeom prst="roundRect">
            <a:avLst>
              <a:gd name="adj" fmla="val 8954"/>
            </a:avLst>
          </a:prstGeom>
          <a:solidFill>
            <a:srgbClr val="0C477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600" b="1">
                <a:solidFill>
                  <a:srgbClr val="FFFFFF"/>
                </a:solidFill>
              </a:rPr>
              <a:t>Full up Field</a:t>
            </a:r>
            <a:endParaRPr sz="1600" b="1">
              <a:solidFill>
                <a:srgbClr val="FFFFFF"/>
              </a:solidFill>
            </a:endParaRPr>
          </a:p>
          <a:p>
            <a:pPr marL="0" lvl="0" indent="0" algn="ctr" rtl="0">
              <a:spcBef>
                <a:spcPts val="0"/>
              </a:spcBef>
              <a:spcAft>
                <a:spcPts val="0"/>
              </a:spcAft>
              <a:buNone/>
            </a:pPr>
            <a:endParaRPr sz="1600" b="1">
              <a:solidFill>
                <a:srgbClr val="FFFFFF"/>
              </a:solidFill>
            </a:endParaRPr>
          </a:p>
          <a:p>
            <a:pPr marL="0" lvl="0" indent="0" algn="ctr" rtl="0">
              <a:spcBef>
                <a:spcPts val="0"/>
              </a:spcBef>
              <a:spcAft>
                <a:spcPts val="0"/>
              </a:spcAft>
              <a:buNone/>
            </a:pPr>
            <a:r>
              <a:rPr lang="ko" sz="1600" b="1">
                <a:solidFill>
                  <a:srgbClr val="FFFFFF"/>
                </a:solidFill>
              </a:rPr>
              <a:t>Full up Method</a:t>
            </a:r>
            <a:endParaRPr sz="1600" b="1">
              <a:solidFill>
                <a:srgbClr val="FFFFFF"/>
              </a:solidFill>
            </a:endParaRPr>
          </a:p>
          <a:p>
            <a:pPr marL="0" lvl="0" indent="0" algn="ctr" rtl="0">
              <a:spcBef>
                <a:spcPts val="0"/>
              </a:spcBef>
              <a:spcAft>
                <a:spcPts val="0"/>
              </a:spcAft>
              <a:buNone/>
            </a:pPr>
            <a:endParaRPr sz="1600" b="1">
              <a:solidFill>
                <a:srgbClr val="FFFFFF"/>
              </a:solidFill>
            </a:endParaRPr>
          </a:p>
          <a:p>
            <a:pPr marL="0" lvl="0" indent="0" algn="ctr" rtl="0">
              <a:spcBef>
                <a:spcPts val="0"/>
              </a:spcBef>
              <a:spcAft>
                <a:spcPts val="0"/>
              </a:spcAft>
              <a:buNone/>
            </a:pPr>
            <a:r>
              <a:rPr lang="ko" sz="1600" b="1">
                <a:solidFill>
                  <a:srgbClr val="FFFFFF"/>
                </a:solidFill>
              </a:rPr>
              <a:t>...</a:t>
            </a:r>
            <a:endParaRPr sz="1600" b="1">
              <a:solidFill>
                <a:srgbClr val="FFFFFF"/>
              </a:solidFill>
            </a:endParaRPr>
          </a:p>
        </p:txBody>
      </p:sp>
      <p:sp>
        <p:nvSpPr>
          <p:cNvPr id="714" name="Google Shape;714;p64"/>
          <p:cNvSpPr/>
          <p:nvPr/>
        </p:nvSpPr>
        <p:spPr>
          <a:xfrm>
            <a:off x="3801563" y="1190350"/>
            <a:ext cx="15411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marR="38100" lvl="0" indent="0" algn="ctr" rtl="0">
              <a:lnSpc>
                <a:spcPct val="128571"/>
              </a:lnSpc>
              <a:spcBef>
                <a:spcPts val="0"/>
              </a:spcBef>
              <a:spcAft>
                <a:spcPts val="0"/>
              </a:spcAft>
              <a:buNone/>
            </a:pPr>
            <a:r>
              <a:rPr lang="ko" sz="1500" b="1">
                <a:solidFill>
                  <a:srgbClr val="222222"/>
                </a:solidFill>
              </a:rPr>
              <a:t>Deduplication</a:t>
            </a:r>
            <a:endParaRPr sz="1500" b="1"/>
          </a:p>
        </p:txBody>
      </p:sp>
      <p:sp>
        <p:nvSpPr>
          <p:cNvPr id="715" name="Google Shape;715;p64"/>
          <p:cNvSpPr/>
          <p:nvPr/>
        </p:nvSpPr>
        <p:spPr>
          <a:xfrm>
            <a:off x="5789513" y="1190350"/>
            <a:ext cx="14919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marR="38100" lvl="0" indent="0" algn="ctr" rtl="0">
              <a:lnSpc>
                <a:spcPct val="128571"/>
              </a:lnSpc>
              <a:spcBef>
                <a:spcPts val="0"/>
              </a:spcBef>
              <a:spcAft>
                <a:spcPts val="0"/>
              </a:spcAft>
              <a:buNone/>
            </a:pPr>
            <a:r>
              <a:rPr lang="ko" sz="1700" b="1">
                <a:solidFill>
                  <a:srgbClr val="222222"/>
                </a:solidFill>
              </a:rPr>
              <a:t>Readability</a:t>
            </a:r>
            <a:endParaRPr sz="2000" b="1"/>
          </a:p>
        </p:txBody>
      </p:sp>
      <p:sp>
        <p:nvSpPr>
          <p:cNvPr id="716" name="Google Shape;716;p64"/>
          <p:cNvSpPr/>
          <p:nvPr/>
        </p:nvSpPr>
        <p:spPr>
          <a:xfrm>
            <a:off x="1725488" y="1508575"/>
            <a:ext cx="1766100" cy="2754300"/>
          </a:xfrm>
          <a:prstGeom prst="roundRect">
            <a:avLst>
              <a:gd name="adj" fmla="val 8954"/>
            </a:avLst>
          </a:prstGeom>
          <a:solidFill>
            <a:srgbClr val="0C477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rgbClr val="FFFFFF"/>
              </a:solidFill>
            </a:endParaRPr>
          </a:p>
          <a:p>
            <a:pPr marL="0" lvl="0" indent="0" algn="ctr" rtl="0">
              <a:spcBef>
                <a:spcPts val="0"/>
              </a:spcBef>
              <a:spcAft>
                <a:spcPts val="0"/>
              </a:spcAft>
              <a:buNone/>
            </a:pPr>
            <a:r>
              <a:rPr lang="ko" sz="1600" b="1">
                <a:solidFill>
                  <a:srgbClr val="FFFFFF"/>
                </a:solidFill>
              </a:rPr>
              <a:t>Extract Method</a:t>
            </a:r>
            <a:endParaRPr sz="1600" b="1">
              <a:solidFill>
                <a:srgbClr val="FFFFFF"/>
              </a:solidFill>
            </a:endParaRPr>
          </a:p>
          <a:p>
            <a:pPr marL="0" lvl="0" indent="0" algn="ctr" rtl="0">
              <a:spcBef>
                <a:spcPts val="0"/>
              </a:spcBef>
              <a:spcAft>
                <a:spcPts val="0"/>
              </a:spcAft>
              <a:buNone/>
            </a:pPr>
            <a:endParaRPr sz="800" b="1">
              <a:solidFill>
                <a:srgbClr val="FFFFFF"/>
              </a:solidFill>
            </a:endParaRPr>
          </a:p>
          <a:p>
            <a:pPr marL="0" lvl="0" indent="0" algn="ctr" rtl="0">
              <a:spcBef>
                <a:spcPts val="0"/>
              </a:spcBef>
              <a:spcAft>
                <a:spcPts val="0"/>
              </a:spcAft>
              <a:buNone/>
            </a:pPr>
            <a:r>
              <a:rPr lang="ko" sz="1600" b="1">
                <a:solidFill>
                  <a:srgbClr val="FFFFFF"/>
                </a:solidFill>
              </a:rPr>
              <a:t>Extract Class</a:t>
            </a:r>
            <a:endParaRPr sz="1600" b="1">
              <a:solidFill>
                <a:srgbClr val="FFFFFF"/>
              </a:solidFill>
            </a:endParaRPr>
          </a:p>
          <a:p>
            <a:pPr marL="0" lvl="0" indent="0" algn="ctr" rtl="0">
              <a:spcBef>
                <a:spcPts val="0"/>
              </a:spcBef>
              <a:spcAft>
                <a:spcPts val="0"/>
              </a:spcAft>
              <a:buNone/>
            </a:pPr>
            <a:endParaRPr sz="800" b="1">
              <a:solidFill>
                <a:srgbClr val="FFFFFF"/>
              </a:solidFill>
            </a:endParaRPr>
          </a:p>
          <a:p>
            <a:pPr marL="0" lvl="0" indent="0" algn="ctr" rtl="0">
              <a:spcBef>
                <a:spcPts val="0"/>
              </a:spcBef>
              <a:spcAft>
                <a:spcPts val="0"/>
              </a:spcAft>
              <a:buNone/>
            </a:pPr>
            <a:r>
              <a:rPr lang="ko" sz="1600" b="1">
                <a:solidFill>
                  <a:srgbClr val="FFFFFF"/>
                </a:solidFill>
              </a:rPr>
              <a:t>Move Method</a:t>
            </a:r>
            <a:endParaRPr sz="1600" b="1">
              <a:solidFill>
                <a:srgbClr val="FFFFFF"/>
              </a:solidFill>
            </a:endParaRPr>
          </a:p>
          <a:p>
            <a:pPr marL="0" lvl="0" indent="0" algn="ctr" rtl="0">
              <a:spcBef>
                <a:spcPts val="0"/>
              </a:spcBef>
              <a:spcAft>
                <a:spcPts val="0"/>
              </a:spcAft>
              <a:buNone/>
            </a:pPr>
            <a:endParaRPr sz="800" b="1">
              <a:solidFill>
                <a:srgbClr val="FFFFFF"/>
              </a:solidFill>
            </a:endParaRPr>
          </a:p>
          <a:p>
            <a:pPr marL="0" lvl="0" indent="0" algn="ctr" rtl="0">
              <a:spcBef>
                <a:spcPts val="0"/>
              </a:spcBef>
              <a:spcAft>
                <a:spcPts val="0"/>
              </a:spcAft>
              <a:buNone/>
            </a:pPr>
            <a:r>
              <a:rPr lang="ko" sz="1600" b="1">
                <a:solidFill>
                  <a:srgbClr val="FFFFFF"/>
                </a:solidFill>
              </a:rPr>
              <a:t>Replace Temp with Query</a:t>
            </a:r>
            <a:endParaRPr sz="1600" b="1">
              <a:solidFill>
                <a:srgbClr val="FFFFFF"/>
              </a:solidFill>
            </a:endParaRPr>
          </a:p>
          <a:p>
            <a:pPr marL="0" lvl="0" indent="0" algn="ctr" rtl="0">
              <a:spcBef>
                <a:spcPts val="0"/>
              </a:spcBef>
              <a:spcAft>
                <a:spcPts val="0"/>
              </a:spcAft>
              <a:buNone/>
            </a:pPr>
            <a:endParaRPr sz="800" b="1">
              <a:solidFill>
                <a:srgbClr val="FFFFFF"/>
              </a:solidFill>
            </a:endParaRPr>
          </a:p>
          <a:p>
            <a:pPr marL="0" lvl="0" indent="0" algn="ctr" rtl="0">
              <a:spcBef>
                <a:spcPts val="0"/>
              </a:spcBef>
              <a:spcAft>
                <a:spcPts val="0"/>
              </a:spcAft>
              <a:buNone/>
            </a:pPr>
            <a:r>
              <a:rPr lang="ko" sz="1600" b="1">
                <a:solidFill>
                  <a:srgbClr val="FFFFFF"/>
                </a:solidFill>
              </a:rPr>
              <a:t>Inline Method</a:t>
            </a:r>
            <a:endParaRPr sz="1600" b="1">
              <a:solidFill>
                <a:srgbClr val="FFFFFF"/>
              </a:solidFill>
            </a:endParaRPr>
          </a:p>
          <a:p>
            <a:pPr marL="0" lvl="0" indent="0" algn="ctr" rtl="0">
              <a:spcBef>
                <a:spcPts val="0"/>
              </a:spcBef>
              <a:spcAft>
                <a:spcPts val="0"/>
              </a:spcAft>
              <a:buNone/>
            </a:pPr>
            <a:endParaRPr sz="800" b="1">
              <a:solidFill>
                <a:srgbClr val="FFFFFF"/>
              </a:solidFill>
            </a:endParaRPr>
          </a:p>
          <a:p>
            <a:pPr marL="0" lvl="0" indent="0" algn="ctr" rtl="0">
              <a:spcBef>
                <a:spcPts val="0"/>
              </a:spcBef>
              <a:spcAft>
                <a:spcPts val="0"/>
              </a:spcAft>
              <a:buNone/>
            </a:pPr>
            <a:r>
              <a:rPr lang="ko" sz="1600" b="1">
                <a:solidFill>
                  <a:srgbClr val="FFFFFF"/>
                </a:solidFill>
              </a:rPr>
              <a:t>…</a:t>
            </a:r>
            <a:endParaRPr sz="1600" b="1">
              <a:solidFill>
                <a:srgbClr val="FFFFFF"/>
              </a:solidFill>
            </a:endParaRPr>
          </a:p>
          <a:p>
            <a:pPr marL="0" lvl="0" indent="0" algn="ctr" rtl="0">
              <a:spcBef>
                <a:spcPts val="0"/>
              </a:spcBef>
              <a:spcAft>
                <a:spcPts val="0"/>
              </a:spcAft>
              <a:buNone/>
            </a:pPr>
            <a:endParaRPr sz="800" b="1">
              <a:solidFill>
                <a:srgbClr val="FFFFFF"/>
              </a:solidFill>
            </a:endParaRPr>
          </a:p>
        </p:txBody>
      </p:sp>
      <p:sp>
        <p:nvSpPr>
          <p:cNvPr id="717" name="Google Shape;717;p64"/>
          <p:cNvSpPr/>
          <p:nvPr/>
        </p:nvSpPr>
        <p:spPr>
          <a:xfrm>
            <a:off x="1910490" y="1190350"/>
            <a:ext cx="13962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700" b="1"/>
              <a:t>Cohesion &amp; Coupling</a:t>
            </a:r>
            <a:endParaRPr sz="17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65"/>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3.2 기타 품질 확보 방안</a:t>
            </a:r>
            <a:endParaRPr/>
          </a:p>
        </p:txBody>
      </p:sp>
      <p:sp>
        <p:nvSpPr>
          <p:cNvPr id="723" name="Google Shape;723;p65"/>
          <p:cNvSpPr txBox="1">
            <a:spLocks noGrp="1"/>
          </p:cNvSpPr>
          <p:nvPr>
            <p:ph type="sldNum" idx="12"/>
          </p:nvPr>
        </p:nvSpPr>
        <p:spPr>
          <a:xfrm>
            <a:off x="4513317" y="43812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47</a:t>
            </a:fld>
            <a:endParaRPr sz="1100"/>
          </a:p>
        </p:txBody>
      </p:sp>
      <p:sp>
        <p:nvSpPr>
          <p:cNvPr id="724" name="Google Shape;724;p65"/>
          <p:cNvSpPr/>
          <p:nvPr/>
        </p:nvSpPr>
        <p:spPr>
          <a:xfrm>
            <a:off x="2216850" y="1731725"/>
            <a:ext cx="4710300" cy="21261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ko" b="1"/>
              <a:t>전체 SW</a:t>
            </a:r>
            <a:endParaRPr b="1"/>
          </a:p>
        </p:txBody>
      </p:sp>
      <p:sp>
        <p:nvSpPr>
          <p:cNvPr id="725" name="Google Shape;725;p65"/>
          <p:cNvSpPr/>
          <p:nvPr/>
        </p:nvSpPr>
        <p:spPr>
          <a:xfrm>
            <a:off x="2622175" y="2326450"/>
            <a:ext cx="3988800" cy="1189800"/>
          </a:xfrm>
          <a:prstGeom prst="rect">
            <a:avLst/>
          </a:prstGeom>
          <a:solidFill>
            <a:srgbClr val="1E4587"/>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b="1">
                <a:solidFill>
                  <a:srgbClr val="FFFFFF"/>
                </a:solidFill>
              </a:rPr>
              <a:t>Security &amp; Network</a:t>
            </a:r>
            <a:endParaRPr b="1">
              <a:solidFill>
                <a:srgbClr val="FFFFFF"/>
              </a:solidFill>
            </a:endParaRPr>
          </a:p>
        </p:txBody>
      </p:sp>
      <p:sp>
        <p:nvSpPr>
          <p:cNvPr id="726" name="Google Shape;726;p65"/>
          <p:cNvSpPr/>
          <p:nvPr/>
        </p:nvSpPr>
        <p:spPr>
          <a:xfrm>
            <a:off x="3094050" y="2880275"/>
            <a:ext cx="3069900" cy="426000"/>
          </a:xfrm>
          <a:prstGeom prst="rect">
            <a:avLst/>
          </a:prstGeom>
          <a:solidFill>
            <a:srgbClr val="E2E5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DB connection</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66"/>
          <p:cNvSpPr txBox="1">
            <a:spLocks noGrp="1"/>
          </p:cNvSpPr>
          <p:nvPr>
            <p:ph type="title"/>
          </p:nvPr>
        </p:nvSpPr>
        <p:spPr>
          <a:xfrm>
            <a:off x="1918650" y="1474650"/>
            <a:ext cx="5306700" cy="21942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sz="4800"/>
              <a:t>Product Quality</a:t>
            </a:r>
            <a:endParaRPr sz="4800"/>
          </a:p>
          <a:p>
            <a:pPr marL="0" lvl="0" indent="0" algn="l" rtl="0">
              <a:lnSpc>
                <a:spcPct val="100000"/>
              </a:lnSpc>
              <a:spcBef>
                <a:spcPts val="0"/>
              </a:spcBef>
              <a:spcAft>
                <a:spcPts val="0"/>
              </a:spcAft>
              <a:buClr>
                <a:schemeClr val="lt1"/>
              </a:buClr>
              <a:buSzPts val="3300"/>
              <a:buNone/>
            </a:pPr>
            <a:r>
              <a:rPr lang="ko" sz="4800"/>
              <a:t>Management Plan</a:t>
            </a:r>
            <a:endParaRPr sz="4800"/>
          </a:p>
        </p:txBody>
      </p:sp>
      <p:sp>
        <p:nvSpPr>
          <p:cNvPr id="732" name="Google Shape;732;p66"/>
          <p:cNvSpPr/>
          <p:nvPr/>
        </p:nvSpPr>
        <p:spPr>
          <a:xfrm rot="10800000" flipH="1">
            <a:off x="320450" y="1116650"/>
            <a:ext cx="2823000" cy="94500"/>
          </a:xfrm>
          <a:prstGeom prst="rect">
            <a:avLst/>
          </a:pr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67"/>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품질목표 측정 및 검증 방법</a:t>
            </a:r>
            <a:endParaRPr/>
          </a:p>
        </p:txBody>
      </p:sp>
      <p:sp>
        <p:nvSpPr>
          <p:cNvPr id="738" name="Google Shape;738;p67"/>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49</a:t>
            </a:fld>
            <a:endParaRPr sz="1100"/>
          </a:p>
        </p:txBody>
      </p:sp>
      <p:graphicFrame>
        <p:nvGraphicFramePr>
          <p:cNvPr id="739" name="Google Shape;739;p67"/>
          <p:cNvGraphicFramePr/>
          <p:nvPr>
            <p:extLst>
              <p:ext uri="{D42A27DB-BD31-4B8C-83A1-F6EECF244321}">
                <p14:modId xmlns:p14="http://schemas.microsoft.com/office/powerpoint/2010/main" val="2151640299"/>
              </p:ext>
            </p:extLst>
          </p:nvPr>
        </p:nvGraphicFramePr>
        <p:xfrm>
          <a:off x="598250" y="936525"/>
          <a:ext cx="7947500" cy="3521775"/>
        </p:xfrm>
        <a:graphic>
          <a:graphicData uri="http://schemas.openxmlformats.org/drawingml/2006/table">
            <a:tbl>
              <a:tblPr>
                <a:noFill/>
                <a:tableStyleId>{636905E9-727E-42F3-840B-081783B362EC}</a:tableStyleId>
              </a:tblPr>
              <a:tblGrid>
                <a:gridCol w="1168905">
                  <a:extLst>
                    <a:ext uri="{9D8B030D-6E8A-4147-A177-3AD203B41FA5}">
                      <a16:colId xmlns:a16="http://schemas.microsoft.com/office/drawing/2014/main" val="20000"/>
                    </a:ext>
                  </a:extLst>
                </a:gridCol>
                <a:gridCol w="2059620">
                  <a:extLst>
                    <a:ext uri="{9D8B030D-6E8A-4147-A177-3AD203B41FA5}">
                      <a16:colId xmlns:a16="http://schemas.microsoft.com/office/drawing/2014/main" val="20001"/>
                    </a:ext>
                  </a:extLst>
                </a:gridCol>
                <a:gridCol w="1448025">
                  <a:extLst>
                    <a:ext uri="{9D8B030D-6E8A-4147-A177-3AD203B41FA5}">
                      <a16:colId xmlns:a16="http://schemas.microsoft.com/office/drawing/2014/main" val="20002"/>
                    </a:ext>
                  </a:extLst>
                </a:gridCol>
                <a:gridCol w="1958207">
                  <a:extLst>
                    <a:ext uri="{9D8B030D-6E8A-4147-A177-3AD203B41FA5}">
                      <a16:colId xmlns:a16="http://schemas.microsoft.com/office/drawing/2014/main" val="20003"/>
                    </a:ext>
                  </a:extLst>
                </a:gridCol>
                <a:gridCol w="1312743">
                  <a:extLst>
                    <a:ext uri="{9D8B030D-6E8A-4147-A177-3AD203B41FA5}">
                      <a16:colId xmlns:a16="http://schemas.microsoft.com/office/drawing/2014/main" val="20004"/>
                    </a:ext>
                  </a:extLst>
                </a:gridCol>
              </a:tblGrid>
              <a:tr h="338475">
                <a:tc>
                  <a:txBody>
                    <a:bodyPr/>
                    <a:lstStyle/>
                    <a:p>
                      <a:pPr marL="0" lvl="0" indent="0" algn="ctr" rtl="0">
                        <a:lnSpc>
                          <a:spcPct val="115000"/>
                        </a:lnSpc>
                        <a:spcBef>
                          <a:spcPts val="0"/>
                        </a:spcBef>
                        <a:spcAft>
                          <a:spcPts val="0"/>
                        </a:spcAft>
                        <a:buNone/>
                      </a:pPr>
                      <a:r>
                        <a:rPr lang="ko" sz="1200" b="1"/>
                        <a:t>시스템</a:t>
                      </a:r>
                      <a:endParaRPr sz="1200" b="1"/>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0CECE"/>
                    </a:solidFill>
                  </a:tcPr>
                </a:tc>
                <a:tc>
                  <a:txBody>
                    <a:bodyPr/>
                    <a:lstStyle/>
                    <a:p>
                      <a:pPr marL="0" lvl="0" indent="0" algn="ctr" rtl="0">
                        <a:lnSpc>
                          <a:spcPct val="115000"/>
                        </a:lnSpc>
                        <a:spcBef>
                          <a:spcPts val="0"/>
                        </a:spcBef>
                        <a:spcAft>
                          <a:spcPts val="0"/>
                        </a:spcAft>
                        <a:buNone/>
                      </a:pPr>
                      <a:r>
                        <a:rPr lang="ko" sz="1200" b="1" dirty="0"/>
                        <a:t>품질 지표</a:t>
                      </a:r>
                      <a:endParaRPr sz="1200" b="1" dirty="0"/>
                    </a:p>
                    <a:p>
                      <a:pPr marL="0" lvl="0" indent="0" algn="ctr" rtl="0">
                        <a:lnSpc>
                          <a:spcPct val="115000"/>
                        </a:lnSpc>
                        <a:spcBef>
                          <a:spcPts val="0"/>
                        </a:spcBef>
                        <a:spcAft>
                          <a:spcPts val="0"/>
                        </a:spcAft>
                        <a:buNone/>
                      </a:pPr>
                      <a:r>
                        <a:rPr lang="ko" sz="1200" b="1" dirty="0"/>
                        <a:t>[품질 특성 / 품질 부특성]</a:t>
                      </a:r>
                      <a:endParaRPr sz="1200" b="1" dirty="0"/>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0CECE"/>
                    </a:solidFill>
                  </a:tcPr>
                </a:tc>
                <a:tc>
                  <a:txBody>
                    <a:bodyPr/>
                    <a:lstStyle/>
                    <a:p>
                      <a:pPr marL="0" lvl="0" indent="0" algn="ctr" rtl="0">
                        <a:lnSpc>
                          <a:spcPct val="115000"/>
                        </a:lnSpc>
                        <a:spcBef>
                          <a:spcPts val="0"/>
                        </a:spcBef>
                        <a:spcAft>
                          <a:spcPts val="0"/>
                        </a:spcAft>
                        <a:buNone/>
                      </a:pPr>
                      <a:r>
                        <a:rPr lang="ko" sz="1200" b="1"/>
                        <a:t>품질 목표</a:t>
                      </a:r>
                      <a:endParaRPr sz="1200" b="1"/>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0CECE"/>
                    </a:solidFill>
                  </a:tcPr>
                </a:tc>
                <a:tc>
                  <a:txBody>
                    <a:bodyPr/>
                    <a:lstStyle/>
                    <a:p>
                      <a:pPr marL="0" lvl="0" indent="0" algn="ctr" rtl="0">
                        <a:lnSpc>
                          <a:spcPct val="115000"/>
                        </a:lnSpc>
                        <a:spcBef>
                          <a:spcPts val="0"/>
                        </a:spcBef>
                        <a:spcAft>
                          <a:spcPts val="0"/>
                        </a:spcAft>
                        <a:buNone/>
                      </a:pPr>
                      <a:r>
                        <a:rPr lang="ko" sz="1200" b="1"/>
                        <a:t>측정 메트릭</a:t>
                      </a:r>
                      <a:endParaRPr sz="1200" b="1"/>
                    </a:p>
                    <a:p>
                      <a:pPr marL="0" lvl="0" indent="0" algn="ctr" rtl="0">
                        <a:lnSpc>
                          <a:spcPct val="115000"/>
                        </a:lnSpc>
                        <a:spcBef>
                          <a:spcPts val="0"/>
                        </a:spcBef>
                        <a:spcAft>
                          <a:spcPts val="0"/>
                        </a:spcAft>
                        <a:buNone/>
                      </a:pPr>
                      <a:r>
                        <a:rPr lang="ko" sz="1200" b="1"/>
                        <a:t>(측정 항목/측정 산식)</a:t>
                      </a:r>
                      <a:endParaRPr sz="1200" b="1"/>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0CECE"/>
                    </a:solidFill>
                  </a:tcPr>
                </a:tc>
                <a:tc>
                  <a:txBody>
                    <a:bodyPr/>
                    <a:lstStyle/>
                    <a:p>
                      <a:pPr marL="0" lvl="0" indent="0" algn="ctr" rtl="0">
                        <a:lnSpc>
                          <a:spcPct val="115000"/>
                        </a:lnSpc>
                        <a:spcBef>
                          <a:spcPts val="0"/>
                        </a:spcBef>
                        <a:spcAft>
                          <a:spcPts val="0"/>
                        </a:spcAft>
                        <a:buNone/>
                      </a:pPr>
                      <a:r>
                        <a:rPr lang="ko" sz="1200" b="1" dirty="0"/>
                        <a:t>측정 및 검증 </a:t>
                      </a:r>
                      <a:endParaRPr lang="en-US" altLang="ko" sz="1200" b="1" dirty="0"/>
                    </a:p>
                    <a:p>
                      <a:pPr marL="0" lvl="0" indent="0" algn="ctr" rtl="0">
                        <a:lnSpc>
                          <a:spcPct val="115000"/>
                        </a:lnSpc>
                        <a:spcBef>
                          <a:spcPts val="0"/>
                        </a:spcBef>
                        <a:spcAft>
                          <a:spcPts val="0"/>
                        </a:spcAft>
                        <a:buNone/>
                      </a:pPr>
                      <a:r>
                        <a:rPr lang="ko" sz="1200" b="1" dirty="0"/>
                        <a:t>방법</a:t>
                      </a:r>
                      <a:endParaRPr sz="1200" b="1" dirty="0"/>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0CECE"/>
                    </a:solidFill>
                  </a:tcPr>
                </a:tc>
                <a:extLst>
                  <a:ext uri="{0D108BD9-81ED-4DB2-BD59-A6C34878D82A}">
                    <a16:rowId xmlns:a16="http://schemas.microsoft.com/office/drawing/2014/main" val="10000"/>
                  </a:ext>
                </a:extLst>
              </a:tr>
              <a:tr h="602400">
                <a:tc rowSpan="4">
                  <a:txBody>
                    <a:bodyPr/>
                    <a:lstStyle/>
                    <a:p>
                      <a:pPr marL="0" lvl="0" indent="0" algn="ctr" rtl="0">
                        <a:lnSpc>
                          <a:spcPct val="115000"/>
                        </a:lnSpc>
                        <a:spcBef>
                          <a:spcPts val="0"/>
                        </a:spcBef>
                        <a:spcAft>
                          <a:spcPts val="0"/>
                        </a:spcAft>
                        <a:buNone/>
                      </a:pPr>
                      <a:r>
                        <a:rPr lang="ko" sz="1200" dirty="0"/>
                        <a:t>전체 시스템</a:t>
                      </a:r>
                      <a:endParaRPr sz="1200" dirty="0"/>
                    </a:p>
                    <a:p>
                      <a:pPr marL="0" lvl="0" indent="0" algn="ctr" rtl="0">
                        <a:lnSpc>
                          <a:spcPct val="115000"/>
                        </a:lnSpc>
                        <a:spcBef>
                          <a:spcPts val="0"/>
                        </a:spcBef>
                        <a:spcAft>
                          <a:spcPts val="0"/>
                        </a:spcAft>
                        <a:buNone/>
                      </a:pPr>
                      <a:endParaRPr sz="1200" dirty="0"/>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ko" sz="1200"/>
                        <a:t>기능 요구사항 반영율</a:t>
                      </a:r>
                      <a:endParaRPr sz="1200"/>
                    </a:p>
                    <a:p>
                      <a:pPr marL="0" lvl="0" indent="0" algn="ctr" rtl="0">
                        <a:lnSpc>
                          <a:spcPct val="115000"/>
                        </a:lnSpc>
                        <a:spcBef>
                          <a:spcPts val="0"/>
                        </a:spcBef>
                        <a:spcAft>
                          <a:spcPts val="0"/>
                        </a:spcAft>
                        <a:buNone/>
                      </a:pPr>
                      <a:r>
                        <a:rPr lang="ko" sz="1200"/>
                        <a:t>[기능 적합성 / 완전성]</a:t>
                      </a:r>
                      <a:endParaRPr sz="1200"/>
                    </a:p>
                  </a:txBody>
                  <a:tcPr marL="91450" marR="91450" marT="0" marB="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ko" sz="1200"/>
                        <a:t>100%</a:t>
                      </a:r>
                      <a:endParaRPr sz="1200"/>
                    </a:p>
                  </a:txBody>
                  <a:tcPr marL="91450" marR="91450" marT="0" marB="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ko" sz="1200"/>
                        <a:t>A : 요구사항 반영 건수</a:t>
                      </a:r>
                      <a:endParaRPr sz="1200"/>
                    </a:p>
                    <a:p>
                      <a:pPr marL="0" lvl="0" indent="0" algn="l" rtl="0">
                        <a:lnSpc>
                          <a:spcPct val="115000"/>
                        </a:lnSpc>
                        <a:spcBef>
                          <a:spcPts val="0"/>
                        </a:spcBef>
                        <a:spcAft>
                          <a:spcPts val="0"/>
                        </a:spcAft>
                        <a:buNone/>
                      </a:pPr>
                      <a:r>
                        <a:rPr lang="ko" sz="1200"/>
                        <a:t>B : 요구사항 수</a:t>
                      </a:r>
                      <a:endParaRPr sz="1200"/>
                    </a:p>
                    <a:p>
                      <a:pPr marL="0" lvl="0" indent="0" algn="l" rtl="0">
                        <a:lnSpc>
                          <a:spcPct val="115000"/>
                        </a:lnSpc>
                        <a:spcBef>
                          <a:spcPts val="0"/>
                        </a:spcBef>
                        <a:spcAft>
                          <a:spcPts val="0"/>
                        </a:spcAft>
                        <a:buNone/>
                      </a:pPr>
                      <a:r>
                        <a:rPr lang="ko" sz="1200"/>
                        <a:t>X = (A / B) * 100 (%)</a:t>
                      </a:r>
                      <a:endParaRPr sz="1200"/>
                    </a:p>
                  </a:txBody>
                  <a:tcPr marL="91450" marR="91450" marT="72000" marB="7200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ko" sz="1200"/>
                        <a:t>시스템 검토</a:t>
                      </a:r>
                      <a:endParaRPr sz="1200"/>
                    </a:p>
                  </a:txBody>
                  <a:tcPr marL="91450" marR="91450" marT="0" marB="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02400">
                <a:tc vMerge="1">
                  <a:txBody>
                    <a:bodyPr/>
                    <a:lstStyle/>
                    <a:p>
                      <a:endParaRPr lang="ko-KR"/>
                    </a:p>
                  </a:txBody>
                  <a:tcPr/>
                </a:tc>
                <a:tc>
                  <a:txBody>
                    <a:bodyPr/>
                    <a:lstStyle/>
                    <a:p>
                      <a:pPr marL="0" lvl="0" indent="0" algn="ctr" rtl="0">
                        <a:lnSpc>
                          <a:spcPct val="115000"/>
                        </a:lnSpc>
                        <a:spcBef>
                          <a:spcPts val="0"/>
                        </a:spcBef>
                        <a:spcAft>
                          <a:spcPts val="0"/>
                        </a:spcAft>
                        <a:buNone/>
                      </a:pPr>
                      <a:r>
                        <a:rPr lang="ko" sz="1200"/>
                        <a:t>기능 요구사항 정확성</a:t>
                      </a:r>
                      <a:endParaRPr sz="1200"/>
                    </a:p>
                    <a:p>
                      <a:pPr marL="0" lvl="0" indent="0" algn="ctr" rtl="0">
                        <a:lnSpc>
                          <a:spcPct val="115000"/>
                        </a:lnSpc>
                        <a:spcBef>
                          <a:spcPts val="0"/>
                        </a:spcBef>
                        <a:spcAft>
                          <a:spcPts val="0"/>
                        </a:spcAft>
                        <a:buNone/>
                      </a:pPr>
                      <a:r>
                        <a:rPr lang="ko" sz="1200"/>
                        <a:t>[기능 적합성 / 정확성]</a:t>
                      </a:r>
                      <a:endParaRPr sz="1200"/>
                    </a:p>
                  </a:txBody>
                  <a:tcPr marL="91450" marR="91450" marT="0" marB="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ko" sz="1200"/>
                        <a:t>100%</a:t>
                      </a:r>
                      <a:endParaRPr sz="1200"/>
                    </a:p>
                  </a:txBody>
                  <a:tcPr marL="91450" marR="91450" marT="0" marB="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ko" sz="1200"/>
                        <a:t>A : 요구사항 정확 건수</a:t>
                      </a:r>
                      <a:endParaRPr sz="1200"/>
                    </a:p>
                    <a:p>
                      <a:pPr marL="0" lvl="0" indent="0" algn="l" rtl="0">
                        <a:lnSpc>
                          <a:spcPct val="115000"/>
                        </a:lnSpc>
                        <a:spcBef>
                          <a:spcPts val="0"/>
                        </a:spcBef>
                        <a:spcAft>
                          <a:spcPts val="0"/>
                        </a:spcAft>
                        <a:buNone/>
                      </a:pPr>
                      <a:r>
                        <a:rPr lang="ko" sz="1200"/>
                        <a:t>B : 요구사항 수</a:t>
                      </a:r>
                      <a:endParaRPr sz="1200"/>
                    </a:p>
                    <a:p>
                      <a:pPr marL="0" lvl="0" indent="0" algn="l" rtl="0">
                        <a:lnSpc>
                          <a:spcPct val="115000"/>
                        </a:lnSpc>
                        <a:spcBef>
                          <a:spcPts val="0"/>
                        </a:spcBef>
                        <a:spcAft>
                          <a:spcPts val="0"/>
                        </a:spcAft>
                        <a:buNone/>
                      </a:pPr>
                      <a:r>
                        <a:rPr lang="ko" sz="1200"/>
                        <a:t>X = (A / B) * 100 (%)</a:t>
                      </a:r>
                      <a:endParaRPr sz="1200"/>
                    </a:p>
                  </a:txBody>
                  <a:tcPr marL="91450" marR="91450" marT="72000" marB="7200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ko" sz="1200"/>
                        <a:t>시스템 검토</a:t>
                      </a:r>
                      <a:endParaRPr sz="1200"/>
                    </a:p>
                  </a:txBody>
                  <a:tcPr marL="91450" marR="91450" marT="0" marB="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02400">
                <a:tc vMerge="1">
                  <a:txBody>
                    <a:bodyPr/>
                    <a:lstStyle/>
                    <a:p>
                      <a:endParaRPr lang="ko-KR"/>
                    </a:p>
                  </a:txBody>
                  <a:tcPr/>
                </a:tc>
                <a:tc>
                  <a:txBody>
                    <a:bodyPr/>
                    <a:lstStyle/>
                    <a:p>
                      <a:pPr marL="0" lvl="0" indent="0" algn="ctr" rtl="0">
                        <a:lnSpc>
                          <a:spcPct val="115000"/>
                        </a:lnSpc>
                        <a:spcBef>
                          <a:spcPts val="0"/>
                        </a:spcBef>
                        <a:spcAft>
                          <a:spcPts val="0"/>
                        </a:spcAft>
                        <a:buNone/>
                      </a:pPr>
                      <a:r>
                        <a:rPr lang="ko" sz="1200"/>
                        <a:t>응답시간(평균응답시간)</a:t>
                      </a:r>
                      <a:endParaRPr sz="1200"/>
                    </a:p>
                    <a:p>
                      <a:pPr marL="0" lvl="0" indent="0" algn="ctr" rtl="0">
                        <a:lnSpc>
                          <a:spcPct val="115000"/>
                        </a:lnSpc>
                        <a:spcBef>
                          <a:spcPts val="0"/>
                        </a:spcBef>
                        <a:spcAft>
                          <a:spcPts val="0"/>
                        </a:spcAft>
                        <a:buNone/>
                      </a:pPr>
                      <a:r>
                        <a:rPr lang="ko" sz="1200"/>
                        <a:t>[성능 효율성 / 시간 효율성]</a:t>
                      </a:r>
                      <a:endParaRPr sz="1200"/>
                    </a:p>
                  </a:txBody>
                  <a:tcPr marL="91450" marR="91450" marT="0" marB="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ko" sz="1200"/>
                        <a:t>1s</a:t>
                      </a:r>
                      <a:endParaRPr sz="1200"/>
                    </a:p>
                  </a:txBody>
                  <a:tcPr marL="91450" marR="91450" marT="0" marB="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ko" sz="1200"/>
                        <a:t>A : 화면 별 응답 시간의 합</a:t>
                      </a:r>
                      <a:endParaRPr sz="1200"/>
                    </a:p>
                    <a:p>
                      <a:pPr marL="0" lvl="0" indent="0" algn="l" rtl="0">
                        <a:lnSpc>
                          <a:spcPct val="115000"/>
                        </a:lnSpc>
                        <a:spcBef>
                          <a:spcPts val="0"/>
                        </a:spcBef>
                        <a:spcAft>
                          <a:spcPts val="0"/>
                        </a:spcAft>
                        <a:buNone/>
                      </a:pPr>
                      <a:r>
                        <a:rPr lang="ko" sz="1200"/>
                        <a:t>B : 화면 수</a:t>
                      </a:r>
                      <a:endParaRPr sz="1200"/>
                    </a:p>
                    <a:p>
                      <a:pPr marL="0" lvl="0" indent="0" algn="l" rtl="0">
                        <a:lnSpc>
                          <a:spcPct val="115000"/>
                        </a:lnSpc>
                        <a:spcBef>
                          <a:spcPts val="0"/>
                        </a:spcBef>
                        <a:spcAft>
                          <a:spcPts val="0"/>
                        </a:spcAft>
                        <a:buNone/>
                      </a:pPr>
                      <a:r>
                        <a:rPr lang="ko" sz="1200"/>
                        <a:t>X = (A / B) * 100 (초)</a:t>
                      </a:r>
                      <a:endParaRPr sz="1200"/>
                    </a:p>
                  </a:txBody>
                  <a:tcPr marL="91450" marR="91450" marT="72000" marB="7200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ko" sz="1200"/>
                        <a:t>시스템 검토</a:t>
                      </a:r>
                      <a:endParaRPr sz="1200"/>
                    </a:p>
                  </a:txBody>
                  <a:tcPr marL="91450" marR="91450" marT="0" marB="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02400">
                <a:tc vMerge="1">
                  <a:txBody>
                    <a:bodyPr/>
                    <a:lstStyle/>
                    <a:p>
                      <a:endParaRPr lang="ko-KR"/>
                    </a:p>
                  </a:txBody>
                  <a:tcPr/>
                </a:tc>
                <a:tc>
                  <a:txBody>
                    <a:bodyPr/>
                    <a:lstStyle/>
                    <a:p>
                      <a:pPr marL="0" lvl="0" indent="0" algn="ctr" rtl="0">
                        <a:lnSpc>
                          <a:spcPct val="115000"/>
                        </a:lnSpc>
                        <a:spcBef>
                          <a:spcPts val="0"/>
                        </a:spcBef>
                        <a:spcAft>
                          <a:spcPts val="0"/>
                        </a:spcAft>
                        <a:buNone/>
                      </a:pPr>
                      <a:r>
                        <a:rPr lang="ko" sz="1200"/>
                        <a:t>CPU 사용율</a:t>
                      </a:r>
                      <a:endParaRPr sz="1200"/>
                    </a:p>
                    <a:p>
                      <a:pPr marL="0" lvl="0" indent="0" algn="ctr" rtl="0">
                        <a:lnSpc>
                          <a:spcPct val="115000"/>
                        </a:lnSpc>
                        <a:spcBef>
                          <a:spcPts val="0"/>
                        </a:spcBef>
                        <a:spcAft>
                          <a:spcPts val="0"/>
                        </a:spcAft>
                        <a:buNone/>
                      </a:pPr>
                      <a:r>
                        <a:rPr lang="ko" sz="1200"/>
                        <a:t>[성능 효율성 / 자원 효율성]</a:t>
                      </a:r>
                      <a:endParaRPr sz="1200"/>
                    </a:p>
                  </a:txBody>
                  <a:tcPr marL="91450" marR="91450" marT="0" marB="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 sz="1200"/>
                        <a:t>3%</a:t>
                      </a:r>
                      <a:endParaRPr sz="1200"/>
                    </a:p>
                  </a:txBody>
                  <a:tcPr marL="91450" marR="91450" marT="0" marB="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ko" sz="1200"/>
                        <a:t>A : CPU 사용량</a:t>
                      </a:r>
                      <a:endParaRPr sz="1200"/>
                    </a:p>
                    <a:p>
                      <a:pPr marL="0" lvl="0" indent="0" algn="l" rtl="0">
                        <a:lnSpc>
                          <a:spcPct val="115000"/>
                        </a:lnSpc>
                        <a:spcBef>
                          <a:spcPts val="0"/>
                        </a:spcBef>
                        <a:spcAft>
                          <a:spcPts val="0"/>
                        </a:spcAft>
                        <a:buNone/>
                      </a:pPr>
                      <a:r>
                        <a:rPr lang="ko" sz="1200"/>
                        <a:t>B : 전체</a:t>
                      </a:r>
                      <a:endParaRPr sz="1200"/>
                    </a:p>
                    <a:p>
                      <a:pPr marL="0" lvl="0" indent="0" algn="l" rtl="0">
                        <a:lnSpc>
                          <a:spcPct val="115000"/>
                        </a:lnSpc>
                        <a:spcBef>
                          <a:spcPts val="0"/>
                        </a:spcBef>
                        <a:spcAft>
                          <a:spcPts val="0"/>
                        </a:spcAft>
                        <a:buNone/>
                      </a:pPr>
                      <a:r>
                        <a:rPr lang="ko" sz="1200"/>
                        <a:t>X = (A / B) * 100 (%)</a:t>
                      </a:r>
                      <a:endParaRPr sz="1200"/>
                    </a:p>
                  </a:txBody>
                  <a:tcPr marL="91450" marR="91450" marT="72000" marB="7200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ko" sz="1200" dirty="0"/>
                        <a:t>시스템 검토(성능) - CPU사용</a:t>
                      </a:r>
                      <a:endParaRPr sz="1200" dirty="0"/>
                    </a:p>
                  </a:txBody>
                  <a:tcPr marL="91450" marR="91450" marT="0" marB="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199425" y="261475"/>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a:t>Part 2.</a:t>
            </a:r>
            <a:endParaRPr/>
          </a:p>
          <a:p>
            <a:pPr marL="0" lvl="0" indent="0" algn="l" rtl="0">
              <a:lnSpc>
                <a:spcPct val="100000"/>
              </a:lnSpc>
              <a:spcBef>
                <a:spcPts val="0"/>
              </a:spcBef>
              <a:spcAft>
                <a:spcPts val="0"/>
              </a:spcAft>
              <a:buClr>
                <a:schemeClr val="lt1"/>
              </a:buClr>
              <a:buSzPts val="3300"/>
              <a:buNone/>
            </a:pPr>
            <a:r>
              <a:rPr lang="ko" sz="2000"/>
              <a:t>중간 발표 </a:t>
            </a:r>
            <a:endParaRPr sz="2000"/>
          </a:p>
          <a:p>
            <a:pPr marL="0" lvl="0" indent="0" algn="l" rtl="0">
              <a:lnSpc>
                <a:spcPct val="100000"/>
              </a:lnSpc>
              <a:spcBef>
                <a:spcPts val="0"/>
              </a:spcBef>
              <a:spcAft>
                <a:spcPts val="0"/>
              </a:spcAft>
              <a:buClr>
                <a:schemeClr val="lt1"/>
              </a:buClr>
              <a:buSzPts val="3300"/>
              <a:buFont typeface="Arial"/>
              <a:buNone/>
            </a:pPr>
            <a:r>
              <a:rPr lang="ko" sz="2000"/>
              <a:t>요약 정리</a:t>
            </a:r>
            <a:endParaRPr sz="2000"/>
          </a:p>
        </p:txBody>
      </p:sp>
      <p:sp>
        <p:nvSpPr>
          <p:cNvPr id="172" name="Google Shape;172;p23"/>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173" name="Google Shape;173;p23"/>
          <p:cNvSpPr/>
          <p:nvPr/>
        </p:nvSpPr>
        <p:spPr>
          <a:xfrm>
            <a:off x="3318845" y="59693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74" name="Google Shape;174;p23"/>
          <p:cNvCxnSpPr/>
          <p:nvPr/>
        </p:nvCxnSpPr>
        <p:spPr>
          <a:xfrm>
            <a:off x="3305175" y="954226"/>
            <a:ext cx="5613900" cy="0"/>
          </a:xfrm>
          <a:prstGeom prst="straightConnector1">
            <a:avLst/>
          </a:prstGeom>
          <a:noFill/>
          <a:ln w="12700" cap="flat" cmpd="sng">
            <a:solidFill>
              <a:srgbClr val="D8D8D8"/>
            </a:solidFill>
            <a:prstDash val="solid"/>
            <a:miter lim="800000"/>
            <a:headEnd type="none" w="sm" len="sm"/>
            <a:tailEnd type="none" w="sm" len="sm"/>
          </a:ln>
        </p:spPr>
      </p:cxnSp>
      <p:sp>
        <p:nvSpPr>
          <p:cNvPr id="177" name="Google Shape;177;p23"/>
          <p:cNvSpPr txBox="1"/>
          <p:nvPr/>
        </p:nvSpPr>
        <p:spPr>
          <a:xfrm>
            <a:off x="3395000" y="533400"/>
            <a:ext cx="1205100" cy="219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C477F"/>
              </a:buClr>
              <a:buSzPts val="2700"/>
              <a:buFont typeface="Arial"/>
              <a:buNone/>
            </a:pPr>
            <a:endParaRPr sz="1100"/>
          </a:p>
        </p:txBody>
      </p:sp>
      <p:pic>
        <p:nvPicPr>
          <p:cNvPr id="178" name="Google Shape;178;p23"/>
          <p:cNvPicPr preferRelativeResize="0"/>
          <p:nvPr/>
        </p:nvPicPr>
        <p:blipFill>
          <a:blip r:embed="rId3">
            <a:alphaModFix/>
          </a:blip>
          <a:stretch>
            <a:fillRect/>
          </a:stretch>
        </p:blipFill>
        <p:spPr>
          <a:xfrm>
            <a:off x="3419950" y="1276000"/>
            <a:ext cx="2371289" cy="3339723"/>
          </a:xfrm>
          <a:prstGeom prst="rect">
            <a:avLst/>
          </a:prstGeom>
          <a:noFill/>
          <a:ln w="9525" cap="flat" cmpd="sng">
            <a:solidFill>
              <a:schemeClr val="dk2"/>
            </a:solidFill>
            <a:prstDash val="solid"/>
            <a:round/>
            <a:headEnd type="none" w="sm" len="sm"/>
            <a:tailEnd type="none" w="sm" len="sm"/>
          </a:ln>
        </p:spPr>
      </p:pic>
      <p:sp>
        <p:nvSpPr>
          <p:cNvPr id="179" name="Google Shape;179;p23"/>
          <p:cNvSpPr txBox="1"/>
          <p:nvPr/>
        </p:nvSpPr>
        <p:spPr>
          <a:xfrm>
            <a:off x="3395000" y="533400"/>
            <a:ext cx="3793200" cy="219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a:solidFill>
                  <a:srgbClr val="0C477F"/>
                </a:solidFill>
              </a:rPr>
              <a:t> 요구사항 명세서 </a:t>
            </a:r>
            <a:r>
              <a:rPr lang="ko" sz="2000" b="1">
                <a:solidFill>
                  <a:srgbClr val="0C477F"/>
                </a:solidFill>
              </a:rPr>
              <a:t>일부</a:t>
            </a:r>
            <a:endParaRPr sz="2000"/>
          </a:p>
        </p:txBody>
      </p:sp>
      <p:sp>
        <p:nvSpPr>
          <p:cNvPr id="181" name="Google Shape;181;p23"/>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5</a:t>
            </a:fld>
            <a:endParaRPr sz="1100">
              <a:solidFill>
                <a:srgbClr val="093A68"/>
              </a:solidFill>
            </a:endParaRPr>
          </a:p>
        </p:txBody>
      </p:sp>
      <p:pic>
        <p:nvPicPr>
          <p:cNvPr id="182" name="Google Shape;182;p23"/>
          <p:cNvPicPr preferRelativeResize="0"/>
          <p:nvPr/>
        </p:nvPicPr>
        <p:blipFill>
          <a:blip r:embed="rId4">
            <a:alphaModFix/>
          </a:blip>
          <a:stretch>
            <a:fillRect/>
          </a:stretch>
        </p:blipFill>
        <p:spPr>
          <a:xfrm>
            <a:off x="6172849" y="1277397"/>
            <a:ext cx="2371301" cy="3339753"/>
          </a:xfrm>
          <a:prstGeom prst="rect">
            <a:avLst/>
          </a:prstGeom>
          <a:noFill/>
          <a:ln w="9525" cap="flat" cmpd="sng">
            <a:solidFill>
              <a:schemeClr val="dk2"/>
            </a:solidFill>
            <a:prstDash val="solid"/>
            <a:round/>
            <a:headEnd type="none" w="sm" len="sm"/>
            <a:tailEnd type="none" w="sm" len="sm"/>
          </a:ln>
        </p:spPr>
      </p:pic>
      <p:sp>
        <p:nvSpPr>
          <p:cNvPr id="183" name="Google Shape;183;p23"/>
          <p:cNvSpPr/>
          <p:nvPr/>
        </p:nvSpPr>
        <p:spPr>
          <a:xfrm>
            <a:off x="3661800" y="4657850"/>
            <a:ext cx="18876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a:solidFill>
                  <a:srgbClr val="0B4479"/>
                </a:solidFill>
              </a:rPr>
              <a:t>기능적 요구사항 </a:t>
            </a:r>
            <a:r>
              <a:rPr lang="ko" b="1">
                <a:solidFill>
                  <a:srgbClr val="0B4479"/>
                </a:solidFill>
                <a:highlight>
                  <a:srgbClr val="FDFDFD"/>
                </a:highlight>
              </a:rPr>
              <a:t>中</a:t>
            </a:r>
            <a:endParaRPr b="1">
              <a:solidFill>
                <a:srgbClr val="0B4479"/>
              </a:solidFill>
            </a:endParaRPr>
          </a:p>
        </p:txBody>
      </p:sp>
      <p:sp>
        <p:nvSpPr>
          <p:cNvPr id="184" name="Google Shape;184;p23"/>
          <p:cNvSpPr/>
          <p:nvPr/>
        </p:nvSpPr>
        <p:spPr>
          <a:xfrm>
            <a:off x="6414700" y="4657850"/>
            <a:ext cx="193819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b="1" dirty="0">
                <a:solidFill>
                  <a:srgbClr val="0B4479"/>
                </a:solidFill>
              </a:rPr>
              <a:t>비기능적 요구사항 </a:t>
            </a:r>
            <a:r>
              <a:rPr lang="ko" b="1" dirty="0">
                <a:solidFill>
                  <a:srgbClr val="0B4479"/>
                </a:solidFill>
                <a:highlight>
                  <a:srgbClr val="FDFDFD"/>
                </a:highlight>
              </a:rPr>
              <a:t>中</a:t>
            </a:r>
            <a:endParaRPr b="1" dirty="0">
              <a:solidFill>
                <a:srgbClr val="0B4479"/>
              </a:solidFill>
            </a:endParaRPr>
          </a:p>
        </p:txBody>
      </p:sp>
      <p:sp>
        <p:nvSpPr>
          <p:cNvPr id="22" name="Google Shape;153;p22">
            <a:extLst>
              <a:ext uri="{FF2B5EF4-FFF2-40B4-BE49-F238E27FC236}">
                <a16:creationId xmlns:a16="http://schemas.microsoft.com/office/drawing/2014/main" id="{FCF457A8-7A1D-2B47-A678-8003EAA4742F}"/>
              </a:ext>
            </a:extLst>
          </p:cNvPr>
          <p:cNvSpPr txBox="1">
            <a:spLocks/>
          </p:cNvSpPr>
          <p:nvPr/>
        </p:nvSpPr>
        <p:spPr>
          <a:xfrm>
            <a:off x="137999" y="17214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200"/>
              <a:t>개발 프로세스 및 방법론</a:t>
            </a:r>
            <a:endParaRPr lang="ko-KR" altLang="en-US" sz="1200" dirty="0"/>
          </a:p>
        </p:txBody>
      </p:sp>
      <p:sp>
        <p:nvSpPr>
          <p:cNvPr id="23" name="Google Shape;154;p22">
            <a:extLst>
              <a:ext uri="{FF2B5EF4-FFF2-40B4-BE49-F238E27FC236}">
                <a16:creationId xmlns:a16="http://schemas.microsoft.com/office/drawing/2014/main" id="{FFC2BE13-5A12-124A-9CA0-2EB1365BD770}"/>
              </a:ext>
            </a:extLst>
          </p:cNvPr>
          <p:cNvSpPr txBox="1">
            <a:spLocks/>
          </p:cNvSpPr>
          <p:nvPr/>
        </p:nvSpPr>
        <p:spPr>
          <a:xfrm>
            <a:off x="137999" y="21151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요구사항</a:t>
            </a:r>
          </a:p>
        </p:txBody>
      </p:sp>
      <p:sp>
        <p:nvSpPr>
          <p:cNvPr id="24" name="Google Shape;164;p22">
            <a:extLst>
              <a:ext uri="{FF2B5EF4-FFF2-40B4-BE49-F238E27FC236}">
                <a16:creationId xmlns:a16="http://schemas.microsoft.com/office/drawing/2014/main" id="{82F0551F-5895-0542-AA60-26A92BE53EA3}"/>
              </a:ext>
            </a:extLst>
          </p:cNvPr>
          <p:cNvSpPr txBox="1">
            <a:spLocks/>
          </p:cNvSpPr>
          <p:nvPr/>
        </p:nvSpPr>
        <p:spPr>
          <a:xfrm>
            <a:off x="134224" y="25088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프로젝트 관리</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68"/>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품질목표 측정 및 검증 방법 (Cont.)</a:t>
            </a:r>
            <a:endParaRPr/>
          </a:p>
        </p:txBody>
      </p:sp>
      <p:sp>
        <p:nvSpPr>
          <p:cNvPr id="745" name="Google Shape;745;p68"/>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50</a:t>
            </a:fld>
            <a:endParaRPr sz="1100"/>
          </a:p>
        </p:txBody>
      </p:sp>
      <p:graphicFrame>
        <p:nvGraphicFramePr>
          <p:cNvPr id="746" name="Google Shape;746;p68"/>
          <p:cNvGraphicFramePr/>
          <p:nvPr>
            <p:extLst>
              <p:ext uri="{D42A27DB-BD31-4B8C-83A1-F6EECF244321}">
                <p14:modId xmlns:p14="http://schemas.microsoft.com/office/powerpoint/2010/main" val="3132482776"/>
              </p:ext>
            </p:extLst>
          </p:nvPr>
        </p:nvGraphicFramePr>
        <p:xfrm>
          <a:off x="597575" y="1460963"/>
          <a:ext cx="7948825" cy="2318359"/>
        </p:xfrm>
        <a:graphic>
          <a:graphicData uri="http://schemas.openxmlformats.org/drawingml/2006/table">
            <a:tbl>
              <a:tblPr>
                <a:noFill/>
                <a:tableStyleId>{636905E9-727E-42F3-840B-081783B362EC}</a:tableStyleId>
              </a:tblPr>
              <a:tblGrid>
                <a:gridCol w="1118209">
                  <a:extLst>
                    <a:ext uri="{9D8B030D-6E8A-4147-A177-3AD203B41FA5}">
                      <a16:colId xmlns:a16="http://schemas.microsoft.com/office/drawing/2014/main" val="20000"/>
                    </a:ext>
                  </a:extLst>
                </a:gridCol>
                <a:gridCol w="2110866">
                  <a:extLst>
                    <a:ext uri="{9D8B030D-6E8A-4147-A177-3AD203B41FA5}">
                      <a16:colId xmlns:a16="http://schemas.microsoft.com/office/drawing/2014/main" val="20001"/>
                    </a:ext>
                  </a:extLst>
                </a:gridCol>
                <a:gridCol w="663157">
                  <a:extLst>
                    <a:ext uri="{9D8B030D-6E8A-4147-A177-3AD203B41FA5}">
                      <a16:colId xmlns:a16="http://schemas.microsoft.com/office/drawing/2014/main" val="20002"/>
                    </a:ext>
                  </a:extLst>
                </a:gridCol>
                <a:gridCol w="2784296">
                  <a:extLst>
                    <a:ext uri="{9D8B030D-6E8A-4147-A177-3AD203B41FA5}">
                      <a16:colId xmlns:a16="http://schemas.microsoft.com/office/drawing/2014/main" val="20003"/>
                    </a:ext>
                  </a:extLst>
                </a:gridCol>
                <a:gridCol w="1272297">
                  <a:extLst>
                    <a:ext uri="{9D8B030D-6E8A-4147-A177-3AD203B41FA5}">
                      <a16:colId xmlns:a16="http://schemas.microsoft.com/office/drawing/2014/main" val="20004"/>
                    </a:ext>
                  </a:extLst>
                </a:gridCol>
              </a:tblGrid>
              <a:tr h="447675">
                <a:tc>
                  <a:txBody>
                    <a:bodyPr/>
                    <a:lstStyle/>
                    <a:p>
                      <a:pPr marL="0" lvl="0" indent="0" algn="ctr" rtl="0">
                        <a:lnSpc>
                          <a:spcPct val="115000"/>
                        </a:lnSpc>
                        <a:spcBef>
                          <a:spcPts val="0"/>
                        </a:spcBef>
                        <a:spcAft>
                          <a:spcPts val="0"/>
                        </a:spcAft>
                        <a:buNone/>
                      </a:pPr>
                      <a:r>
                        <a:rPr lang="ko" sz="1200" b="1"/>
                        <a:t>시스템</a:t>
                      </a:r>
                      <a:endParaRPr sz="1200" b="1"/>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0CECE"/>
                    </a:solidFill>
                  </a:tcPr>
                </a:tc>
                <a:tc>
                  <a:txBody>
                    <a:bodyPr/>
                    <a:lstStyle/>
                    <a:p>
                      <a:pPr marL="0" lvl="0" indent="0" algn="ctr" rtl="0">
                        <a:lnSpc>
                          <a:spcPct val="115000"/>
                        </a:lnSpc>
                        <a:spcBef>
                          <a:spcPts val="0"/>
                        </a:spcBef>
                        <a:spcAft>
                          <a:spcPts val="0"/>
                        </a:spcAft>
                        <a:buNone/>
                      </a:pPr>
                      <a:r>
                        <a:rPr lang="ko" sz="1200" b="1"/>
                        <a:t>품질 지표</a:t>
                      </a:r>
                      <a:endParaRPr sz="1200" b="1"/>
                    </a:p>
                    <a:p>
                      <a:pPr marL="0" lvl="0" indent="0" algn="ctr" rtl="0">
                        <a:lnSpc>
                          <a:spcPct val="115000"/>
                        </a:lnSpc>
                        <a:spcBef>
                          <a:spcPts val="0"/>
                        </a:spcBef>
                        <a:spcAft>
                          <a:spcPts val="0"/>
                        </a:spcAft>
                        <a:buNone/>
                      </a:pPr>
                      <a:r>
                        <a:rPr lang="ko" sz="1200" b="1"/>
                        <a:t>[품질 특성 / 품질 부특성]</a:t>
                      </a:r>
                      <a:endParaRPr sz="1200" b="1"/>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0CECE"/>
                    </a:solidFill>
                  </a:tcPr>
                </a:tc>
                <a:tc>
                  <a:txBody>
                    <a:bodyPr/>
                    <a:lstStyle/>
                    <a:p>
                      <a:pPr marL="0" lvl="0" indent="0" algn="ctr" rtl="0">
                        <a:lnSpc>
                          <a:spcPct val="115000"/>
                        </a:lnSpc>
                        <a:spcBef>
                          <a:spcPts val="0"/>
                        </a:spcBef>
                        <a:spcAft>
                          <a:spcPts val="0"/>
                        </a:spcAft>
                        <a:buNone/>
                      </a:pPr>
                      <a:r>
                        <a:rPr lang="ko" sz="1200" b="1" dirty="0"/>
                        <a:t>품질 </a:t>
                      </a:r>
                      <a:endParaRPr lang="en-US" altLang="ko" sz="1200" b="1" dirty="0"/>
                    </a:p>
                    <a:p>
                      <a:pPr marL="0" lvl="0" indent="0" algn="ctr" rtl="0">
                        <a:lnSpc>
                          <a:spcPct val="115000"/>
                        </a:lnSpc>
                        <a:spcBef>
                          <a:spcPts val="0"/>
                        </a:spcBef>
                        <a:spcAft>
                          <a:spcPts val="0"/>
                        </a:spcAft>
                        <a:buNone/>
                      </a:pPr>
                      <a:r>
                        <a:rPr lang="ko" sz="1200" b="1" dirty="0"/>
                        <a:t>목표</a:t>
                      </a:r>
                      <a:endParaRPr sz="1200" b="1" dirty="0"/>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0CECE"/>
                    </a:solidFill>
                  </a:tcPr>
                </a:tc>
                <a:tc>
                  <a:txBody>
                    <a:bodyPr/>
                    <a:lstStyle/>
                    <a:p>
                      <a:pPr marL="0" lvl="0" indent="0" algn="ctr" rtl="0">
                        <a:lnSpc>
                          <a:spcPct val="115000"/>
                        </a:lnSpc>
                        <a:spcBef>
                          <a:spcPts val="0"/>
                        </a:spcBef>
                        <a:spcAft>
                          <a:spcPts val="0"/>
                        </a:spcAft>
                        <a:buNone/>
                      </a:pPr>
                      <a:r>
                        <a:rPr lang="ko" sz="1200" b="1"/>
                        <a:t>측정 메트릭</a:t>
                      </a:r>
                      <a:endParaRPr sz="1200" b="1"/>
                    </a:p>
                    <a:p>
                      <a:pPr marL="0" lvl="0" indent="0" algn="ctr" rtl="0">
                        <a:lnSpc>
                          <a:spcPct val="115000"/>
                        </a:lnSpc>
                        <a:spcBef>
                          <a:spcPts val="0"/>
                        </a:spcBef>
                        <a:spcAft>
                          <a:spcPts val="0"/>
                        </a:spcAft>
                        <a:buNone/>
                      </a:pPr>
                      <a:r>
                        <a:rPr lang="ko" sz="1200" b="1"/>
                        <a:t>(측정 항목/측정 산식)</a:t>
                      </a:r>
                      <a:endParaRPr sz="1200" b="1"/>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0CECE"/>
                    </a:solidFill>
                  </a:tcPr>
                </a:tc>
                <a:tc>
                  <a:txBody>
                    <a:bodyPr/>
                    <a:lstStyle/>
                    <a:p>
                      <a:pPr marL="0" lvl="0" indent="0" algn="ctr" rtl="0">
                        <a:lnSpc>
                          <a:spcPct val="115000"/>
                        </a:lnSpc>
                        <a:spcBef>
                          <a:spcPts val="0"/>
                        </a:spcBef>
                        <a:spcAft>
                          <a:spcPts val="0"/>
                        </a:spcAft>
                        <a:buNone/>
                      </a:pPr>
                      <a:r>
                        <a:rPr lang="ko" sz="1200" b="1" dirty="0"/>
                        <a:t>측정 및 검증 </a:t>
                      </a:r>
                      <a:endParaRPr lang="en-US" altLang="ko" sz="1200" b="1" dirty="0"/>
                    </a:p>
                    <a:p>
                      <a:pPr marL="0" lvl="0" indent="0" algn="ctr" rtl="0">
                        <a:lnSpc>
                          <a:spcPct val="115000"/>
                        </a:lnSpc>
                        <a:spcBef>
                          <a:spcPts val="0"/>
                        </a:spcBef>
                        <a:spcAft>
                          <a:spcPts val="0"/>
                        </a:spcAft>
                        <a:buNone/>
                      </a:pPr>
                      <a:r>
                        <a:rPr lang="ko" sz="1200" b="1" dirty="0"/>
                        <a:t>방법</a:t>
                      </a:r>
                      <a:endParaRPr sz="1200" b="1" dirty="0"/>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0CECE"/>
                    </a:solidFill>
                  </a:tcPr>
                </a:tc>
                <a:extLst>
                  <a:ext uri="{0D108BD9-81ED-4DB2-BD59-A6C34878D82A}">
                    <a16:rowId xmlns:a16="http://schemas.microsoft.com/office/drawing/2014/main" val="10000"/>
                  </a:ext>
                </a:extLst>
              </a:tr>
              <a:tr h="371475">
                <a:tc rowSpan="2">
                  <a:txBody>
                    <a:bodyPr/>
                    <a:lstStyle/>
                    <a:p>
                      <a:pPr marL="0" lvl="0" indent="0" algn="ctr" rtl="0">
                        <a:lnSpc>
                          <a:spcPct val="115000"/>
                        </a:lnSpc>
                        <a:spcBef>
                          <a:spcPts val="0"/>
                        </a:spcBef>
                        <a:spcAft>
                          <a:spcPts val="0"/>
                        </a:spcAft>
                        <a:buNone/>
                      </a:pPr>
                      <a:r>
                        <a:rPr lang="ko" sz="1200"/>
                        <a:t>AI Module</a:t>
                      </a:r>
                      <a:endParaRPr sz="1200"/>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ko" sz="1200"/>
                        <a:t>정확도</a:t>
                      </a:r>
                      <a:endParaRPr sz="1200"/>
                    </a:p>
                    <a:p>
                      <a:pPr marL="0" lvl="0" indent="0" algn="l" rtl="0">
                        <a:spcBef>
                          <a:spcPts val="0"/>
                        </a:spcBef>
                        <a:spcAft>
                          <a:spcPts val="0"/>
                        </a:spcAft>
                        <a:buNone/>
                      </a:pPr>
                      <a:r>
                        <a:rPr lang="ko" sz="1200"/>
                        <a:t>[기능적합성 / 정확성]</a:t>
                      </a:r>
                      <a:endParaRPr sz="1200"/>
                    </a:p>
                  </a:txBody>
                  <a:tcPr marL="91450" marR="91450" marT="72000" marB="7200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 sz="1200"/>
                        <a:t>98%</a:t>
                      </a:r>
                      <a:endParaRPr sz="1200"/>
                    </a:p>
                  </a:txBody>
                  <a:tcPr marL="91450" marR="91450" marT="72000" marB="7200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ko" sz="1200">
                          <a:solidFill>
                            <a:schemeClr val="dk1"/>
                          </a:solidFill>
                        </a:rPr>
                        <a:t>A : 사용자 테스트 케이스 성공 발생 수</a:t>
                      </a:r>
                      <a:endParaRPr sz="1200">
                        <a:solidFill>
                          <a:schemeClr val="dk1"/>
                        </a:solidFill>
                      </a:endParaRPr>
                    </a:p>
                    <a:p>
                      <a:pPr marL="0" lvl="0" indent="0" algn="l" rtl="0">
                        <a:spcBef>
                          <a:spcPts val="0"/>
                        </a:spcBef>
                        <a:spcAft>
                          <a:spcPts val="0"/>
                        </a:spcAft>
                        <a:buNone/>
                      </a:pPr>
                      <a:r>
                        <a:rPr lang="ko" sz="1200">
                          <a:solidFill>
                            <a:schemeClr val="dk1"/>
                          </a:solidFill>
                        </a:rPr>
                        <a:t>B : 사용자 테스트 케이스 수</a:t>
                      </a:r>
                      <a:endParaRPr sz="1200">
                        <a:solidFill>
                          <a:schemeClr val="dk1"/>
                        </a:solidFill>
                      </a:endParaRPr>
                    </a:p>
                    <a:p>
                      <a:pPr marL="0" lvl="0" indent="0" algn="l" rtl="0">
                        <a:lnSpc>
                          <a:spcPct val="115000"/>
                        </a:lnSpc>
                        <a:spcBef>
                          <a:spcPts val="0"/>
                        </a:spcBef>
                        <a:spcAft>
                          <a:spcPts val="0"/>
                        </a:spcAft>
                        <a:buNone/>
                      </a:pPr>
                      <a:r>
                        <a:rPr lang="ko" sz="1200">
                          <a:solidFill>
                            <a:schemeClr val="dk1"/>
                          </a:solidFill>
                        </a:rPr>
                        <a:t>X = (A / B) * 100</a:t>
                      </a:r>
                      <a:endParaRPr sz="1200">
                        <a:solidFill>
                          <a:schemeClr val="dk1"/>
                        </a:solidFill>
                      </a:endParaRPr>
                    </a:p>
                    <a:p>
                      <a:pPr marL="0" lvl="0" indent="0" algn="l" rtl="0">
                        <a:lnSpc>
                          <a:spcPct val="115000"/>
                        </a:lnSpc>
                        <a:spcBef>
                          <a:spcPts val="0"/>
                        </a:spcBef>
                        <a:spcAft>
                          <a:spcPts val="0"/>
                        </a:spcAft>
                        <a:buNone/>
                      </a:pPr>
                      <a:r>
                        <a:rPr lang="ko" sz="1200">
                          <a:solidFill>
                            <a:schemeClr val="dk1"/>
                          </a:solidFill>
                        </a:rPr>
                        <a:t>비율(%)</a:t>
                      </a:r>
                      <a:endParaRPr sz="1200">
                        <a:solidFill>
                          <a:schemeClr val="dk1"/>
                        </a:solidFill>
                      </a:endParaRPr>
                    </a:p>
                  </a:txBody>
                  <a:tcPr marL="91450" marR="91450" marT="72000" marB="7200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 sz="1200"/>
                        <a:t>Cross Validation</a:t>
                      </a:r>
                      <a:endParaRPr sz="1200"/>
                    </a:p>
                  </a:txBody>
                  <a:tcPr marL="91450" marR="91450" marT="72000" marB="7200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1475">
                <a:tc vMerge="1">
                  <a:txBody>
                    <a:bodyPr/>
                    <a:lstStyle/>
                    <a:p>
                      <a:endParaRPr lang="ko-KR"/>
                    </a:p>
                  </a:txBody>
                  <a:tcPr/>
                </a:tc>
                <a:tc>
                  <a:txBody>
                    <a:bodyPr/>
                    <a:lstStyle/>
                    <a:p>
                      <a:pPr marL="0" lvl="0" indent="0" algn="l" rtl="0">
                        <a:spcBef>
                          <a:spcPts val="0"/>
                        </a:spcBef>
                        <a:spcAft>
                          <a:spcPts val="0"/>
                        </a:spcAft>
                        <a:buNone/>
                      </a:pPr>
                      <a:r>
                        <a:rPr lang="ko" sz="1200"/>
                        <a:t>데이터 처리 속도</a:t>
                      </a:r>
                      <a:endParaRPr sz="1200"/>
                    </a:p>
                    <a:p>
                      <a:pPr marL="0" lvl="0" indent="0" algn="l" rtl="0">
                        <a:spcBef>
                          <a:spcPts val="0"/>
                        </a:spcBef>
                        <a:spcAft>
                          <a:spcPts val="0"/>
                        </a:spcAft>
                        <a:buNone/>
                      </a:pPr>
                      <a:r>
                        <a:rPr lang="ko" sz="1200"/>
                        <a:t>[성능 효율성 / 시간 효율성 / 응답 시간]</a:t>
                      </a:r>
                      <a:endParaRPr sz="1200"/>
                    </a:p>
                  </a:txBody>
                  <a:tcPr marL="91450" marR="91450" marT="72000" marB="7200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 sz="1200"/>
                        <a:t>1초</a:t>
                      </a:r>
                      <a:endParaRPr sz="1200"/>
                    </a:p>
                  </a:txBody>
                  <a:tcPr marL="91450" marR="91450" marT="72000" marB="7200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ko" sz="1200"/>
                        <a:t>A : 명령 입력 시간</a:t>
                      </a:r>
                      <a:endParaRPr sz="1200"/>
                    </a:p>
                    <a:p>
                      <a:pPr marL="0" lvl="0" indent="0" algn="l" rtl="0">
                        <a:spcBef>
                          <a:spcPts val="0"/>
                        </a:spcBef>
                        <a:spcAft>
                          <a:spcPts val="0"/>
                        </a:spcAft>
                        <a:buNone/>
                      </a:pPr>
                      <a:r>
                        <a:rPr lang="ko" sz="1200"/>
                        <a:t>B : 첫 응답까지 소요 시간</a:t>
                      </a:r>
                      <a:endParaRPr sz="1200"/>
                    </a:p>
                    <a:p>
                      <a:pPr marL="0" lvl="0" indent="0" algn="l" rtl="0">
                        <a:lnSpc>
                          <a:spcPct val="115000"/>
                        </a:lnSpc>
                        <a:spcBef>
                          <a:spcPts val="0"/>
                        </a:spcBef>
                        <a:spcAft>
                          <a:spcPts val="0"/>
                        </a:spcAft>
                        <a:buClr>
                          <a:schemeClr val="dk1"/>
                        </a:buClr>
                        <a:buSzPts val="1100"/>
                        <a:buFont typeface="Arial"/>
                        <a:buNone/>
                      </a:pPr>
                      <a:r>
                        <a:rPr lang="ko" sz="1200">
                          <a:solidFill>
                            <a:schemeClr val="dk1"/>
                          </a:solidFill>
                        </a:rPr>
                        <a:t>X = (A - B) * 100</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ko" sz="1200">
                          <a:solidFill>
                            <a:schemeClr val="dk1"/>
                          </a:solidFill>
                        </a:rPr>
                        <a:t>시간(초)</a:t>
                      </a:r>
                      <a:endParaRPr sz="1200">
                        <a:solidFill>
                          <a:schemeClr val="dk1"/>
                        </a:solidFill>
                      </a:endParaRPr>
                    </a:p>
                  </a:txBody>
                  <a:tcPr marL="91450" marR="91450" marT="72000" marB="7200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ko" sz="1200" dirty="0"/>
                        <a:t>Cross Validation</a:t>
                      </a:r>
                      <a:endParaRPr sz="1200" dirty="0"/>
                    </a:p>
                  </a:txBody>
                  <a:tcPr marL="91450" marR="91450" marT="72000" marB="7200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69"/>
          <p:cNvSpPr txBox="1">
            <a:spLocks noGrp="1"/>
          </p:cNvSpPr>
          <p:nvPr>
            <p:ph type="title"/>
          </p:nvPr>
        </p:nvSpPr>
        <p:spPr>
          <a:xfrm>
            <a:off x="409650" y="416845"/>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품질목표 측정 및 검증 방법 (Cont.)</a:t>
            </a:r>
            <a:endParaRPr/>
          </a:p>
        </p:txBody>
      </p:sp>
      <p:sp>
        <p:nvSpPr>
          <p:cNvPr id="752" name="Google Shape;752;p69"/>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51</a:t>
            </a:fld>
            <a:endParaRPr sz="1100"/>
          </a:p>
        </p:txBody>
      </p:sp>
      <p:graphicFrame>
        <p:nvGraphicFramePr>
          <p:cNvPr id="753" name="Google Shape;753;p69"/>
          <p:cNvGraphicFramePr/>
          <p:nvPr/>
        </p:nvGraphicFramePr>
        <p:xfrm>
          <a:off x="409650" y="945875"/>
          <a:ext cx="2759975" cy="3786238"/>
        </p:xfrm>
        <a:graphic>
          <a:graphicData uri="http://schemas.openxmlformats.org/drawingml/2006/table">
            <a:tbl>
              <a:tblPr>
                <a:noFill/>
                <a:tableStyleId>{636905E9-727E-42F3-840B-081783B362EC}</a:tableStyleId>
              </a:tblPr>
              <a:tblGrid>
                <a:gridCol w="2759975">
                  <a:extLst>
                    <a:ext uri="{9D8B030D-6E8A-4147-A177-3AD203B41FA5}">
                      <a16:colId xmlns:a16="http://schemas.microsoft.com/office/drawing/2014/main" val="20000"/>
                    </a:ext>
                  </a:extLst>
                </a:gridCol>
              </a:tblGrid>
              <a:tr h="389425">
                <a:tc>
                  <a:txBody>
                    <a:bodyPr/>
                    <a:lstStyle/>
                    <a:p>
                      <a:pPr marL="0" lvl="0" indent="0" algn="ctr" rtl="0">
                        <a:lnSpc>
                          <a:spcPct val="115000"/>
                        </a:lnSpc>
                        <a:spcBef>
                          <a:spcPts val="0"/>
                        </a:spcBef>
                        <a:spcAft>
                          <a:spcPts val="0"/>
                        </a:spcAft>
                        <a:buNone/>
                      </a:pPr>
                      <a:r>
                        <a:rPr lang="ko" sz="1200" b="1"/>
                        <a:t>품질 지표</a:t>
                      </a:r>
                      <a:endParaRPr sz="1200" b="1"/>
                    </a:p>
                    <a:p>
                      <a:pPr marL="0" lvl="0" indent="0" algn="ctr" rtl="0">
                        <a:lnSpc>
                          <a:spcPct val="115000"/>
                        </a:lnSpc>
                        <a:spcBef>
                          <a:spcPts val="0"/>
                        </a:spcBef>
                        <a:spcAft>
                          <a:spcPts val="0"/>
                        </a:spcAft>
                        <a:buNone/>
                      </a:pPr>
                      <a:r>
                        <a:rPr lang="ko" sz="1200" b="1"/>
                        <a:t>[품질 특성 / 품질 부특성]</a:t>
                      </a:r>
                      <a:endParaRPr sz="1200" b="1"/>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D0CECE"/>
                    </a:solidFill>
                  </a:tcPr>
                </a:tc>
                <a:extLst>
                  <a:ext uri="{0D108BD9-81ED-4DB2-BD59-A6C34878D82A}">
                    <a16:rowId xmlns:a16="http://schemas.microsoft.com/office/drawing/2014/main" val="10000"/>
                  </a:ext>
                </a:extLst>
              </a:tr>
              <a:tr h="464825">
                <a:tc>
                  <a:txBody>
                    <a:bodyPr/>
                    <a:lstStyle/>
                    <a:p>
                      <a:pPr marL="0" lvl="0" indent="0" algn="l" rtl="0">
                        <a:spcBef>
                          <a:spcPts val="0"/>
                        </a:spcBef>
                        <a:spcAft>
                          <a:spcPts val="0"/>
                        </a:spcAft>
                        <a:buNone/>
                      </a:pPr>
                      <a:r>
                        <a:rPr lang="ko" sz="1200"/>
                        <a:t>검색성</a:t>
                      </a:r>
                      <a:endParaRPr sz="1200"/>
                    </a:p>
                    <a:p>
                      <a:pPr marL="0" lvl="0" indent="0" algn="l" rtl="0">
                        <a:spcBef>
                          <a:spcPts val="0"/>
                        </a:spcBef>
                        <a:spcAft>
                          <a:spcPts val="0"/>
                        </a:spcAft>
                        <a:buNone/>
                      </a:pPr>
                      <a:r>
                        <a:rPr lang="ko" sz="1200"/>
                        <a:t>[시간 효율성 / 소요 시간]</a:t>
                      </a:r>
                      <a:endParaRPr sz="1200"/>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7325">
                <a:tc>
                  <a:txBody>
                    <a:bodyPr/>
                    <a:lstStyle/>
                    <a:p>
                      <a:pPr marL="0" lvl="0" indent="0" algn="l" rtl="0">
                        <a:spcBef>
                          <a:spcPts val="0"/>
                        </a:spcBef>
                        <a:spcAft>
                          <a:spcPts val="0"/>
                        </a:spcAft>
                        <a:buNone/>
                      </a:pPr>
                      <a:r>
                        <a:rPr lang="ko" sz="1200"/>
                        <a:t>비용</a:t>
                      </a:r>
                      <a:endParaRPr sz="1200"/>
                    </a:p>
                    <a:p>
                      <a:pPr marL="0" lvl="0" indent="0" algn="l" rtl="0">
                        <a:spcBef>
                          <a:spcPts val="0"/>
                        </a:spcBef>
                        <a:spcAft>
                          <a:spcPts val="0"/>
                        </a:spcAft>
                        <a:buNone/>
                      </a:pPr>
                      <a:r>
                        <a:rPr lang="ko" sz="1200"/>
                        <a:t>[성능 효율성 / 시간 효율성 / 처리율 ]</a:t>
                      </a:r>
                      <a:endParaRPr sz="1200"/>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64825">
                <a:tc>
                  <a:txBody>
                    <a:bodyPr/>
                    <a:lstStyle/>
                    <a:p>
                      <a:pPr marL="0" lvl="0" indent="0" algn="l" rtl="0">
                        <a:spcBef>
                          <a:spcPts val="0"/>
                        </a:spcBef>
                        <a:spcAft>
                          <a:spcPts val="0"/>
                        </a:spcAft>
                        <a:buNone/>
                      </a:pPr>
                      <a:r>
                        <a:rPr lang="ko" sz="1200"/>
                        <a:t>네트워크 및 하드웨어</a:t>
                      </a:r>
                      <a:endParaRPr sz="1200"/>
                    </a:p>
                    <a:p>
                      <a:pPr marL="0" lvl="0" indent="0" algn="l" rtl="0">
                        <a:spcBef>
                          <a:spcPts val="0"/>
                        </a:spcBef>
                        <a:spcAft>
                          <a:spcPts val="0"/>
                        </a:spcAft>
                        <a:buNone/>
                      </a:pPr>
                      <a:r>
                        <a:rPr lang="ko" sz="1200"/>
                        <a:t>[시간 효율성 / 응답 시간]</a:t>
                      </a:r>
                      <a:endParaRPr sz="1200"/>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64825">
                <a:tc>
                  <a:txBody>
                    <a:bodyPr/>
                    <a:lstStyle/>
                    <a:p>
                      <a:pPr marL="0" lvl="0" indent="0" algn="l" rtl="0">
                        <a:spcBef>
                          <a:spcPts val="0"/>
                        </a:spcBef>
                        <a:spcAft>
                          <a:spcPts val="0"/>
                        </a:spcAft>
                        <a:buNone/>
                      </a:pPr>
                      <a:r>
                        <a:rPr lang="ko" sz="1200"/>
                        <a:t>사용자 지원성</a:t>
                      </a:r>
                      <a:endParaRPr sz="1200"/>
                    </a:p>
                    <a:p>
                      <a:pPr marL="0" lvl="0" indent="0" algn="l" rtl="0">
                        <a:spcBef>
                          <a:spcPts val="0"/>
                        </a:spcBef>
                        <a:spcAft>
                          <a:spcPts val="0"/>
                        </a:spcAft>
                        <a:buNone/>
                      </a:pPr>
                      <a:r>
                        <a:rPr lang="ko" sz="1200"/>
                        <a:t>[이식성 / 대체성]</a:t>
                      </a:r>
                      <a:endParaRPr sz="1200"/>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64825">
                <a:tc>
                  <a:txBody>
                    <a:bodyPr/>
                    <a:lstStyle/>
                    <a:p>
                      <a:pPr marL="0" lvl="0" indent="0" algn="l" rtl="0">
                        <a:spcBef>
                          <a:spcPts val="0"/>
                        </a:spcBef>
                        <a:spcAft>
                          <a:spcPts val="0"/>
                        </a:spcAft>
                        <a:buNone/>
                      </a:pPr>
                      <a:r>
                        <a:rPr lang="ko" sz="1200">
                          <a:solidFill>
                            <a:schemeClr val="dk1"/>
                          </a:solidFill>
                        </a:rPr>
                        <a:t>기능 요구사항 정확성</a:t>
                      </a:r>
                      <a:endParaRPr sz="1200">
                        <a:solidFill>
                          <a:schemeClr val="dk1"/>
                        </a:solidFill>
                      </a:endParaRPr>
                    </a:p>
                    <a:p>
                      <a:pPr marL="0" lvl="0" indent="0" algn="l" rtl="0">
                        <a:spcBef>
                          <a:spcPts val="0"/>
                        </a:spcBef>
                        <a:spcAft>
                          <a:spcPts val="0"/>
                        </a:spcAft>
                        <a:buNone/>
                      </a:pPr>
                      <a:r>
                        <a:rPr lang="ko" sz="1200">
                          <a:solidFill>
                            <a:schemeClr val="dk1"/>
                          </a:solidFill>
                        </a:rPr>
                        <a:t>[기능 적합성 / 정확성]</a:t>
                      </a:r>
                      <a:endParaRPr sz="1200"/>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64825">
                <a:tc>
                  <a:txBody>
                    <a:bodyPr/>
                    <a:lstStyle/>
                    <a:p>
                      <a:pPr marL="0" lvl="0" indent="0" algn="l" rtl="0">
                        <a:spcBef>
                          <a:spcPts val="0"/>
                        </a:spcBef>
                        <a:spcAft>
                          <a:spcPts val="0"/>
                        </a:spcAft>
                        <a:buNone/>
                      </a:pPr>
                      <a:r>
                        <a:rPr lang="ko" sz="1200">
                          <a:solidFill>
                            <a:schemeClr val="dk1"/>
                          </a:solidFill>
                        </a:rPr>
                        <a:t>기능 요구사항 반영율</a:t>
                      </a:r>
                      <a:endParaRPr sz="1200">
                        <a:solidFill>
                          <a:schemeClr val="dk1"/>
                        </a:solidFill>
                      </a:endParaRPr>
                    </a:p>
                    <a:p>
                      <a:pPr marL="0" lvl="0" indent="0" algn="l" rtl="0">
                        <a:spcBef>
                          <a:spcPts val="0"/>
                        </a:spcBef>
                        <a:spcAft>
                          <a:spcPts val="0"/>
                        </a:spcAft>
                        <a:buNone/>
                      </a:pPr>
                      <a:r>
                        <a:rPr lang="ko" sz="1200">
                          <a:solidFill>
                            <a:schemeClr val="dk1"/>
                          </a:solidFill>
                        </a:rPr>
                        <a:t>[기능 적합성 /  완전성]</a:t>
                      </a:r>
                      <a:endParaRPr sz="1200">
                        <a:solidFill>
                          <a:schemeClr val="dk1"/>
                        </a:solidFill>
                      </a:endParaRPr>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60875">
                <a:tc>
                  <a:txBody>
                    <a:bodyPr/>
                    <a:lstStyle/>
                    <a:p>
                      <a:pPr marL="0" lvl="0" indent="0" algn="l" rtl="0">
                        <a:spcBef>
                          <a:spcPts val="0"/>
                        </a:spcBef>
                        <a:spcAft>
                          <a:spcPts val="0"/>
                        </a:spcAft>
                        <a:buClr>
                          <a:schemeClr val="dk1"/>
                        </a:buClr>
                        <a:buSzPts val="1100"/>
                        <a:buFont typeface="Arial"/>
                        <a:buNone/>
                      </a:pPr>
                      <a:r>
                        <a:rPr lang="ko" sz="1200">
                          <a:solidFill>
                            <a:schemeClr val="dk1"/>
                          </a:solidFill>
                        </a:rPr>
                        <a:t>일관성</a:t>
                      </a:r>
                      <a:endParaRPr sz="1200">
                        <a:solidFill>
                          <a:schemeClr val="dk1"/>
                        </a:solidFill>
                      </a:endParaRPr>
                    </a:p>
                    <a:p>
                      <a:pPr marL="0" lvl="0" indent="0" algn="l" rtl="0">
                        <a:spcBef>
                          <a:spcPts val="0"/>
                        </a:spcBef>
                        <a:spcAft>
                          <a:spcPts val="0"/>
                        </a:spcAft>
                        <a:buClr>
                          <a:schemeClr val="dk1"/>
                        </a:buClr>
                        <a:buSzPts val="1100"/>
                        <a:buFont typeface="Arial"/>
                        <a:buNone/>
                      </a:pPr>
                      <a:r>
                        <a:rPr lang="ko" sz="1200">
                          <a:solidFill>
                            <a:schemeClr val="dk1"/>
                          </a:solidFill>
                        </a:rPr>
                        <a:t>[참조무결성]</a:t>
                      </a:r>
                      <a:endParaRPr sz="1200">
                        <a:solidFill>
                          <a:schemeClr val="dk1"/>
                        </a:solidFill>
                      </a:endParaRPr>
                    </a:p>
                  </a:txBody>
                  <a:tcPr marL="91450" marR="91450" marT="45725" marB="45725"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pic>
        <p:nvPicPr>
          <p:cNvPr id="754" name="Google Shape;754;p69" descr="e_{i} = \frac{NumberOfErrors}{TotalNumberOfDiagnosticDataItems}"/>
          <p:cNvPicPr preferRelativeResize="0"/>
          <p:nvPr/>
        </p:nvPicPr>
        <p:blipFill>
          <a:blip r:embed="rId3">
            <a:alphaModFix/>
          </a:blip>
          <a:stretch>
            <a:fillRect/>
          </a:stretch>
        </p:blipFill>
        <p:spPr>
          <a:xfrm>
            <a:off x="4572000" y="1597100"/>
            <a:ext cx="4178857" cy="426000"/>
          </a:xfrm>
          <a:prstGeom prst="rect">
            <a:avLst/>
          </a:prstGeom>
          <a:noFill/>
          <a:ln>
            <a:noFill/>
          </a:ln>
        </p:spPr>
      </p:pic>
      <p:sp>
        <p:nvSpPr>
          <p:cNvPr id="755" name="Google Shape;755;p69"/>
          <p:cNvSpPr txBox="1"/>
          <p:nvPr/>
        </p:nvSpPr>
        <p:spPr>
          <a:xfrm>
            <a:off x="3557100" y="2559313"/>
            <a:ext cx="1056900" cy="3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b="1"/>
              <a:t>전체오류율</a:t>
            </a:r>
            <a:endParaRPr b="1"/>
          </a:p>
        </p:txBody>
      </p:sp>
      <p:pic>
        <p:nvPicPr>
          <p:cNvPr id="756" name="Google Shape;756;p69" descr="E = \frac{\sum_{i=1}^{n}w_ie_i}{\sum_{i=1}^{n}w_i}"/>
          <p:cNvPicPr preferRelativeResize="0"/>
          <p:nvPr/>
        </p:nvPicPr>
        <p:blipFill>
          <a:blip r:embed="rId4">
            <a:alphaModFix/>
          </a:blip>
          <a:stretch>
            <a:fillRect/>
          </a:stretch>
        </p:blipFill>
        <p:spPr>
          <a:xfrm>
            <a:off x="4734975" y="2428188"/>
            <a:ext cx="2057400" cy="685800"/>
          </a:xfrm>
          <a:prstGeom prst="rect">
            <a:avLst/>
          </a:prstGeom>
          <a:noFill/>
          <a:ln>
            <a:noFill/>
          </a:ln>
        </p:spPr>
      </p:pic>
      <p:sp>
        <p:nvSpPr>
          <p:cNvPr id="757" name="Google Shape;757;p69"/>
          <p:cNvSpPr txBox="1"/>
          <p:nvPr/>
        </p:nvSpPr>
        <p:spPr>
          <a:xfrm>
            <a:off x="3557100" y="1442325"/>
            <a:ext cx="1556100" cy="6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b="1"/>
              <a:t>업무규칙 </a:t>
            </a:r>
            <a:endParaRPr b="1"/>
          </a:p>
          <a:p>
            <a:pPr marL="0" lvl="0" indent="0" algn="l" rtl="0">
              <a:spcBef>
                <a:spcPts val="0"/>
              </a:spcBef>
              <a:spcAft>
                <a:spcPts val="0"/>
              </a:spcAft>
              <a:buNone/>
            </a:pPr>
            <a:r>
              <a:rPr lang="ko" b="1"/>
              <a:t>단위 오류율</a:t>
            </a:r>
            <a:endParaRPr b="1"/>
          </a:p>
        </p:txBody>
      </p:sp>
      <p:pic>
        <p:nvPicPr>
          <p:cNvPr id="758" name="Google Shape;758;p69" descr="I = (1-E)\cdot 100"/>
          <p:cNvPicPr preferRelativeResize="0"/>
          <p:nvPr/>
        </p:nvPicPr>
        <p:blipFill>
          <a:blip r:embed="rId5">
            <a:alphaModFix/>
          </a:blip>
          <a:stretch>
            <a:fillRect/>
          </a:stretch>
        </p:blipFill>
        <p:spPr>
          <a:xfrm>
            <a:off x="4696875" y="3595300"/>
            <a:ext cx="2133600" cy="238125"/>
          </a:xfrm>
          <a:prstGeom prst="rect">
            <a:avLst/>
          </a:prstGeom>
          <a:noFill/>
          <a:ln>
            <a:noFill/>
          </a:ln>
        </p:spPr>
      </p:pic>
      <p:sp>
        <p:nvSpPr>
          <p:cNvPr id="759" name="Google Shape;759;p69"/>
          <p:cNvSpPr txBox="1"/>
          <p:nvPr/>
        </p:nvSpPr>
        <p:spPr>
          <a:xfrm>
            <a:off x="3557100" y="3500825"/>
            <a:ext cx="1137000" cy="4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b="1"/>
              <a:t>전체품질지수</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70"/>
          <p:cNvSpPr txBox="1">
            <a:spLocks noGrp="1"/>
          </p:cNvSpPr>
          <p:nvPr>
            <p:ph type="title"/>
          </p:nvPr>
        </p:nvSpPr>
        <p:spPr>
          <a:xfrm>
            <a:off x="1506300" y="1474650"/>
            <a:ext cx="6131400" cy="21942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sz="4800"/>
              <a:t>Quality Management Performance Plan</a:t>
            </a:r>
            <a:endParaRPr sz="4800"/>
          </a:p>
        </p:txBody>
      </p:sp>
      <p:sp>
        <p:nvSpPr>
          <p:cNvPr id="765" name="Google Shape;765;p70"/>
          <p:cNvSpPr/>
          <p:nvPr/>
        </p:nvSpPr>
        <p:spPr>
          <a:xfrm rot="10800000" flipH="1">
            <a:off x="320450" y="1116650"/>
            <a:ext cx="2823000" cy="94500"/>
          </a:xfrm>
          <a:prstGeom prst="rect">
            <a:avLst/>
          </a:prstGeom>
          <a:solidFill>
            <a:srgbClr val="E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71"/>
          <p:cNvSpPr txBox="1">
            <a:spLocks noGrp="1"/>
          </p:cNvSpPr>
          <p:nvPr>
            <p:ph type="title"/>
          </p:nvPr>
        </p:nvSpPr>
        <p:spPr>
          <a:xfrm>
            <a:off x="409650" y="416820"/>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프로젝트 품질활동 정의</a:t>
            </a:r>
            <a:endParaRPr/>
          </a:p>
        </p:txBody>
      </p:sp>
      <p:sp>
        <p:nvSpPr>
          <p:cNvPr id="771" name="Google Shape;771;p71"/>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53</a:t>
            </a:fld>
            <a:endParaRPr sz="1100"/>
          </a:p>
        </p:txBody>
      </p:sp>
      <p:graphicFrame>
        <p:nvGraphicFramePr>
          <p:cNvPr id="772" name="Google Shape;772;p71"/>
          <p:cNvGraphicFramePr/>
          <p:nvPr/>
        </p:nvGraphicFramePr>
        <p:xfrm>
          <a:off x="504750" y="1158413"/>
          <a:ext cx="8134500" cy="3182850"/>
        </p:xfrm>
        <a:graphic>
          <a:graphicData uri="http://schemas.openxmlformats.org/drawingml/2006/table">
            <a:tbl>
              <a:tblPr>
                <a:noFill/>
                <a:tableStyleId>{9BC62B61-4403-4A5E-92B9-95E504824604}</a:tableStyleId>
              </a:tblPr>
              <a:tblGrid>
                <a:gridCol w="2343100">
                  <a:extLst>
                    <a:ext uri="{9D8B030D-6E8A-4147-A177-3AD203B41FA5}">
                      <a16:colId xmlns:a16="http://schemas.microsoft.com/office/drawing/2014/main" val="20000"/>
                    </a:ext>
                  </a:extLst>
                </a:gridCol>
                <a:gridCol w="3079900">
                  <a:extLst>
                    <a:ext uri="{9D8B030D-6E8A-4147-A177-3AD203B41FA5}">
                      <a16:colId xmlns:a16="http://schemas.microsoft.com/office/drawing/2014/main" val="20001"/>
                    </a:ext>
                  </a:extLst>
                </a:gridCol>
                <a:gridCol w="2711500">
                  <a:extLst>
                    <a:ext uri="{9D8B030D-6E8A-4147-A177-3AD203B41FA5}">
                      <a16:colId xmlns:a16="http://schemas.microsoft.com/office/drawing/2014/main" val="20002"/>
                    </a:ext>
                  </a:extLst>
                </a:gridCol>
              </a:tblGrid>
              <a:tr h="353650">
                <a:tc>
                  <a:txBody>
                    <a:bodyPr/>
                    <a:lstStyle/>
                    <a:p>
                      <a:pPr marL="0" lvl="0" indent="0" algn="ctr" rtl="0">
                        <a:lnSpc>
                          <a:spcPct val="100000"/>
                        </a:lnSpc>
                        <a:spcBef>
                          <a:spcPts val="0"/>
                        </a:spcBef>
                        <a:spcAft>
                          <a:spcPts val="0"/>
                        </a:spcAft>
                        <a:buNone/>
                      </a:pPr>
                      <a:r>
                        <a:rPr lang="ko" sz="1200" b="1"/>
                        <a:t>단계</a:t>
                      </a:r>
                      <a:endParaRPr sz="1200" b="1"/>
                    </a:p>
                  </a:txBody>
                  <a:tcPr marL="63500" marR="63500" marT="63500" marB="63500" anchor="ctr">
                    <a:solidFill>
                      <a:srgbClr val="D9D9D9"/>
                    </a:solidFill>
                  </a:tcPr>
                </a:tc>
                <a:tc>
                  <a:txBody>
                    <a:bodyPr/>
                    <a:lstStyle/>
                    <a:p>
                      <a:pPr marL="0" lvl="0" indent="0" algn="ctr" rtl="0">
                        <a:lnSpc>
                          <a:spcPct val="100000"/>
                        </a:lnSpc>
                        <a:spcBef>
                          <a:spcPts val="0"/>
                        </a:spcBef>
                        <a:spcAft>
                          <a:spcPts val="0"/>
                        </a:spcAft>
                        <a:buNone/>
                      </a:pPr>
                      <a:r>
                        <a:rPr lang="ko" sz="1200" b="1"/>
                        <a:t>품질 관리 활동</a:t>
                      </a:r>
                      <a:endParaRPr sz="1200" b="1"/>
                    </a:p>
                  </a:txBody>
                  <a:tcPr marL="63500" marR="63500" marT="63500" marB="63500" anchor="ctr">
                    <a:solidFill>
                      <a:srgbClr val="D9D9D9"/>
                    </a:solidFill>
                  </a:tcPr>
                </a:tc>
                <a:tc>
                  <a:txBody>
                    <a:bodyPr/>
                    <a:lstStyle/>
                    <a:p>
                      <a:pPr marL="0" lvl="0" indent="0" algn="ctr" rtl="0">
                        <a:lnSpc>
                          <a:spcPct val="100000"/>
                        </a:lnSpc>
                        <a:spcBef>
                          <a:spcPts val="0"/>
                        </a:spcBef>
                        <a:spcAft>
                          <a:spcPts val="0"/>
                        </a:spcAft>
                        <a:buNone/>
                      </a:pPr>
                      <a:r>
                        <a:rPr lang="ko" sz="1200" b="1"/>
                        <a:t>수행 주체</a:t>
                      </a:r>
                      <a:endParaRPr sz="1200" b="1"/>
                    </a:p>
                  </a:txBody>
                  <a:tcPr marL="63500" marR="63500" marT="63500" marB="63500" anchor="ctr">
                    <a:solidFill>
                      <a:srgbClr val="D9D9D9"/>
                    </a:solidFill>
                  </a:tcPr>
                </a:tc>
                <a:extLst>
                  <a:ext uri="{0D108BD9-81ED-4DB2-BD59-A6C34878D82A}">
                    <a16:rowId xmlns:a16="http://schemas.microsoft.com/office/drawing/2014/main" val="10000"/>
                  </a:ext>
                </a:extLst>
              </a:tr>
              <a:tr h="353650">
                <a:tc rowSpan="4">
                  <a:txBody>
                    <a:bodyPr/>
                    <a:lstStyle/>
                    <a:p>
                      <a:pPr marL="0" lvl="0" indent="0" algn="ctr" rtl="0">
                        <a:lnSpc>
                          <a:spcPct val="100000"/>
                        </a:lnSpc>
                        <a:spcBef>
                          <a:spcPts val="0"/>
                        </a:spcBef>
                        <a:spcAft>
                          <a:spcPts val="0"/>
                        </a:spcAft>
                        <a:buNone/>
                      </a:pPr>
                      <a:r>
                        <a:rPr lang="ko" sz="1200" b="1"/>
                        <a:t>착수/계획</a:t>
                      </a:r>
                      <a:endParaRPr sz="1200" b="1"/>
                    </a:p>
                  </a:txBody>
                  <a:tcPr marL="63500" marR="63500" marT="63500" marB="63500" anchor="ctr"/>
                </a:tc>
                <a:tc>
                  <a:txBody>
                    <a:bodyPr/>
                    <a:lstStyle/>
                    <a:p>
                      <a:pPr marL="0" lvl="0" indent="0" algn="l" rtl="0">
                        <a:lnSpc>
                          <a:spcPct val="100000"/>
                        </a:lnSpc>
                        <a:spcBef>
                          <a:spcPts val="0"/>
                        </a:spcBef>
                        <a:spcAft>
                          <a:spcPts val="0"/>
                        </a:spcAft>
                        <a:buNone/>
                      </a:pPr>
                      <a:r>
                        <a:rPr lang="ko" sz="1200"/>
                        <a:t>품질보증계획서 작성</a:t>
                      </a:r>
                      <a:endParaRPr sz="1200"/>
                    </a:p>
                  </a:txBody>
                  <a:tcPr marL="63500" marR="63500" marT="63500" marB="63500" anchor="ctr"/>
                </a:tc>
                <a:tc>
                  <a:txBody>
                    <a:bodyPr/>
                    <a:lstStyle/>
                    <a:p>
                      <a:pPr marL="0" lvl="0" indent="0" algn="ctr" rtl="0">
                        <a:lnSpc>
                          <a:spcPct val="100000"/>
                        </a:lnSpc>
                        <a:spcBef>
                          <a:spcPts val="0"/>
                        </a:spcBef>
                        <a:spcAft>
                          <a:spcPts val="0"/>
                        </a:spcAft>
                        <a:buNone/>
                      </a:pPr>
                      <a:r>
                        <a:rPr lang="ko" sz="1200"/>
                        <a:t>품질 관리자</a:t>
                      </a:r>
                      <a:endParaRPr sz="1200"/>
                    </a:p>
                  </a:txBody>
                  <a:tcPr marL="63500" marR="63500" marT="63500" marB="63500" anchor="ctr"/>
                </a:tc>
                <a:extLst>
                  <a:ext uri="{0D108BD9-81ED-4DB2-BD59-A6C34878D82A}">
                    <a16:rowId xmlns:a16="http://schemas.microsoft.com/office/drawing/2014/main" val="10001"/>
                  </a:ext>
                </a:extLst>
              </a:tr>
              <a:tr h="353650">
                <a:tc vMerge="1">
                  <a:txBody>
                    <a:bodyPr/>
                    <a:lstStyle/>
                    <a:p>
                      <a:endParaRPr lang="ko-KR"/>
                    </a:p>
                  </a:txBody>
                  <a:tcPr/>
                </a:tc>
                <a:tc>
                  <a:txBody>
                    <a:bodyPr/>
                    <a:lstStyle/>
                    <a:p>
                      <a:pPr marL="0" lvl="0" indent="0" algn="l" rtl="0">
                        <a:lnSpc>
                          <a:spcPct val="100000"/>
                        </a:lnSpc>
                        <a:spcBef>
                          <a:spcPts val="0"/>
                        </a:spcBef>
                        <a:spcAft>
                          <a:spcPts val="0"/>
                        </a:spcAft>
                        <a:buNone/>
                      </a:pPr>
                      <a:r>
                        <a:rPr lang="ko" sz="1200"/>
                        <a:t>개발표준 정의 및 산출물 양식 작성, 배포 </a:t>
                      </a:r>
                      <a:endParaRPr sz="1200"/>
                    </a:p>
                  </a:txBody>
                  <a:tcPr marL="63500" marR="63500" marT="63500" marB="63500" anchor="ctr"/>
                </a:tc>
                <a:tc>
                  <a:txBody>
                    <a:bodyPr/>
                    <a:lstStyle/>
                    <a:p>
                      <a:pPr marL="0" lvl="0" indent="0" algn="ctr" rtl="0">
                        <a:lnSpc>
                          <a:spcPct val="100000"/>
                        </a:lnSpc>
                        <a:spcBef>
                          <a:spcPts val="0"/>
                        </a:spcBef>
                        <a:spcAft>
                          <a:spcPts val="0"/>
                        </a:spcAft>
                        <a:buNone/>
                      </a:pPr>
                      <a:r>
                        <a:rPr lang="ko" sz="1200"/>
                        <a:t>품질 관리자</a:t>
                      </a:r>
                      <a:endParaRPr sz="1200"/>
                    </a:p>
                  </a:txBody>
                  <a:tcPr marL="63500" marR="63500" marT="63500" marB="63500" anchor="ctr"/>
                </a:tc>
                <a:extLst>
                  <a:ext uri="{0D108BD9-81ED-4DB2-BD59-A6C34878D82A}">
                    <a16:rowId xmlns:a16="http://schemas.microsoft.com/office/drawing/2014/main" val="10002"/>
                  </a:ext>
                </a:extLst>
              </a:tr>
              <a:tr h="353650">
                <a:tc vMerge="1">
                  <a:txBody>
                    <a:bodyPr/>
                    <a:lstStyle/>
                    <a:p>
                      <a:endParaRPr lang="ko-KR"/>
                    </a:p>
                  </a:txBody>
                  <a:tcPr/>
                </a:tc>
                <a:tc>
                  <a:txBody>
                    <a:bodyPr/>
                    <a:lstStyle/>
                    <a:p>
                      <a:pPr marL="0" lvl="0" indent="0" algn="l" rtl="0">
                        <a:lnSpc>
                          <a:spcPct val="100000"/>
                        </a:lnSpc>
                        <a:spcBef>
                          <a:spcPts val="0"/>
                        </a:spcBef>
                        <a:spcAft>
                          <a:spcPts val="0"/>
                        </a:spcAft>
                        <a:buNone/>
                      </a:pPr>
                      <a:r>
                        <a:rPr lang="ko" sz="1200"/>
                        <a:t>개발 방법론 교육</a:t>
                      </a:r>
                      <a:endParaRPr sz="1200"/>
                    </a:p>
                  </a:txBody>
                  <a:tcPr marL="63500" marR="63500" marT="63500" marB="63500" anchor="ctr"/>
                </a:tc>
                <a:tc>
                  <a:txBody>
                    <a:bodyPr/>
                    <a:lstStyle/>
                    <a:p>
                      <a:pPr marL="0" lvl="0" indent="0" algn="ctr" rtl="0">
                        <a:lnSpc>
                          <a:spcPct val="100000"/>
                        </a:lnSpc>
                        <a:spcBef>
                          <a:spcPts val="0"/>
                        </a:spcBef>
                        <a:spcAft>
                          <a:spcPts val="0"/>
                        </a:spcAft>
                        <a:buNone/>
                      </a:pPr>
                      <a:r>
                        <a:rPr lang="ko" sz="1200"/>
                        <a:t>관리자</a:t>
                      </a:r>
                      <a:endParaRPr sz="1200"/>
                    </a:p>
                  </a:txBody>
                  <a:tcPr marL="63500" marR="63500" marT="63500" marB="63500" anchor="ctr"/>
                </a:tc>
                <a:extLst>
                  <a:ext uri="{0D108BD9-81ED-4DB2-BD59-A6C34878D82A}">
                    <a16:rowId xmlns:a16="http://schemas.microsoft.com/office/drawing/2014/main" val="10003"/>
                  </a:ext>
                </a:extLst>
              </a:tr>
              <a:tr h="353650">
                <a:tc vMerge="1">
                  <a:txBody>
                    <a:bodyPr/>
                    <a:lstStyle/>
                    <a:p>
                      <a:endParaRPr lang="ko-KR"/>
                    </a:p>
                  </a:txBody>
                  <a:tcPr/>
                </a:tc>
                <a:tc>
                  <a:txBody>
                    <a:bodyPr/>
                    <a:lstStyle/>
                    <a:p>
                      <a:pPr marL="0" lvl="0" indent="0" algn="l" rtl="0">
                        <a:lnSpc>
                          <a:spcPct val="100000"/>
                        </a:lnSpc>
                        <a:spcBef>
                          <a:spcPts val="0"/>
                        </a:spcBef>
                        <a:spcAft>
                          <a:spcPts val="0"/>
                        </a:spcAft>
                        <a:buNone/>
                      </a:pPr>
                      <a:r>
                        <a:rPr lang="ko" sz="1200"/>
                        <a:t>개발 방법론 확정</a:t>
                      </a:r>
                      <a:endParaRPr sz="1200"/>
                    </a:p>
                  </a:txBody>
                  <a:tcPr marL="63500" marR="63500" marT="63500" marB="63500" anchor="ctr"/>
                </a:tc>
                <a:tc>
                  <a:txBody>
                    <a:bodyPr/>
                    <a:lstStyle/>
                    <a:p>
                      <a:pPr marL="0" lvl="0" indent="0" algn="ctr" rtl="0">
                        <a:lnSpc>
                          <a:spcPct val="100000"/>
                        </a:lnSpc>
                        <a:spcBef>
                          <a:spcPts val="0"/>
                        </a:spcBef>
                        <a:spcAft>
                          <a:spcPts val="0"/>
                        </a:spcAft>
                        <a:buNone/>
                      </a:pPr>
                      <a:r>
                        <a:rPr lang="ko" sz="1200"/>
                        <a:t>관리자</a:t>
                      </a:r>
                      <a:endParaRPr sz="1200"/>
                    </a:p>
                  </a:txBody>
                  <a:tcPr marL="63500" marR="63500" marT="63500" marB="63500" anchor="ctr"/>
                </a:tc>
                <a:extLst>
                  <a:ext uri="{0D108BD9-81ED-4DB2-BD59-A6C34878D82A}">
                    <a16:rowId xmlns:a16="http://schemas.microsoft.com/office/drawing/2014/main" val="10004"/>
                  </a:ext>
                </a:extLst>
              </a:tr>
              <a:tr h="353650">
                <a:tc rowSpan="4">
                  <a:txBody>
                    <a:bodyPr/>
                    <a:lstStyle/>
                    <a:p>
                      <a:pPr marL="0" lvl="0" indent="0" algn="ctr" rtl="0">
                        <a:lnSpc>
                          <a:spcPct val="100000"/>
                        </a:lnSpc>
                        <a:spcBef>
                          <a:spcPts val="0"/>
                        </a:spcBef>
                        <a:spcAft>
                          <a:spcPts val="0"/>
                        </a:spcAft>
                        <a:buNone/>
                      </a:pPr>
                      <a:endParaRPr sz="1200" b="1"/>
                    </a:p>
                    <a:p>
                      <a:pPr marL="0" lvl="0" indent="0" algn="ctr" rtl="0">
                        <a:lnSpc>
                          <a:spcPct val="100000"/>
                        </a:lnSpc>
                        <a:spcBef>
                          <a:spcPts val="0"/>
                        </a:spcBef>
                        <a:spcAft>
                          <a:spcPts val="0"/>
                        </a:spcAft>
                        <a:buNone/>
                      </a:pPr>
                      <a:r>
                        <a:rPr lang="ko" sz="1200" b="1"/>
                        <a:t>요구사항 관리</a:t>
                      </a:r>
                      <a:endParaRPr sz="1200" b="1"/>
                    </a:p>
                  </a:txBody>
                  <a:tcPr marL="63500" marR="63500" marT="63500" marB="63500" anchor="ctr"/>
                </a:tc>
                <a:tc>
                  <a:txBody>
                    <a:bodyPr/>
                    <a:lstStyle/>
                    <a:p>
                      <a:pPr marL="0" lvl="0" indent="0" algn="l" rtl="0">
                        <a:lnSpc>
                          <a:spcPct val="100000"/>
                        </a:lnSpc>
                        <a:spcBef>
                          <a:spcPts val="0"/>
                        </a:spcBef>
                        <a:spcAft>
                          <a:spcPts val="0"/>
                        </a:spcAft>
                        <a:buNone/>
                      </a:pPr>
                      <a:r>
                        <a:rPr lang="ko" sz="1200"/>
                        <a:t>요구사항 검증</a:t>
                      </a:r>
                      <a:endParaRPr sz="1200"/>
                    </a:p>
                  </a:txBody>
                  <a:tcPr marL="63500" marR="63500" marT="63500" marB="63500" anchor="ctr"/>
                </a:tc>
                <a:tc>
                  <a:txBody>
                    <a:bodyPr/>
                    <a:lstStyle/>
                    <a:p>
                      <a:pPr marL="0" lvl="0" indent="0" algn="ctr" rtl="0">
                        <a:lnSpc>
                          <a:spcPct val="100000"/>
                        </a:lnSpc>
                        <a:spcBef>
                          <a:spcPts val="0"/>
                        </a:spcBef>
                        <a:spcAft>
                          <a:spcPts val="0"/>
                        </a:spcAft>
                        <a:buNone/>
                      </a:pPr>
                      <a:r>
                        <a:rPr lang="ko" sz="1200"/>
                        <a:t>개발자, 사용자</a:t>
                      </a:r>
                      <a:endParaRPr sz="1200"/>
                    </a:p>
                  </a:txBody>
                  <a:tcPr marL="63500" marR="63500" marT="63500" marB="63500" anchor="ctr"/>
                </a:tc>
                <a:extLst>
                  <a:ext uri="{0D108BD9-81ED-4DB2-BD59-A6C34878D82A}">
                    <a16:rowId xmlns:a16="http://schemas.microsoft.com/office/drawing/2014/main" val="10005"/>
                  </a:ext>
                </a:extLst>
              </a:tr>
              <a:tr h="353650">
                <a:tc vMerge="1">
                  <a:txBody>
                    <a:bodyPr/>
                    <a:lstStyle/>
                    <a:p>
                      <a:endParaRPr lang="ko-KR"/>
                    </a:p>
                  </a:txBody>
                  <a:tcPr/>
                </a:tc>
                <a:tc>
                  <a:txBody>
                    <a:bodyPr/>
                    <a:lstStyle/>
                    <a:p>
                      <a:pPr marL="0" lvl="0" indent="0" algn="l" rtl="0">
                        <a:lnSpc>
                          <a:spcPct val="100000"/>
                        </a:lnSpc>
                        <a:spcBef>
                          <a:spcPts val="0"/>
                        </a:spcBef>
                        <a:spcAft>
                          <a:spcPts val="0"/>
                        </a:spcAft>
                        <a:buNone/>
                      </a:pPr>
                      <a:r>
                        <a:rPr lang="ko" sz="1200"/>
                        <a:t>결함/위험/이슈/Action Item 식별, 조치</a:t>
                      </a:r>
                      <a:endParaRPr sz="1200"/>
                    </a:p>
                  </a:txBody>
                  <a:tcPr marL="63500" marR="63500" marT="63500" marB="63500" anchor="ctr"/>
                </a:tc>
                <a:tc>
                  <a:txBody>
                    <a:bodyPr/>
                    <a:lstStyle/>
                    <a:p>
                      <a:pPr marL="0" lvl="0" indent="0" algn="ctr" rtl="0">
                        <a:lnSpc>
                          <a:spcPct val="100000"/>
                        </a:lnSpc>
                        <a:spcBef>
                          <a:spcPts val="0"/>
                        </a:spcBef>
                        <a:spcAft>
                          <a:spcPts val="0"/>
                        </a:spcAft>
                        <a:buNone/>
                      </a:pPr>
                      <a:r>
                        <a:rPr lang="ko" sz="1200"/>
                        <a:t>품질 관리자</a:t>
                      </a:r>
                      <a:endParaRPr sz="1200"/>
                    </a:p>
                  </a:txBody>
                  <a:tcPr marL="63500" marR="63500" marT="63500" marB="63500" anchor="ctr"/>
                </a:tc>
                <a:extLst>
                  <a:ext uri="{0D108BD9-81ED-4DB2-BD59-A6C34878D82A}">
                    <a16:rowId xmlns:a16="http://schemas.microsoft.com/office/drawing/2014/main" val="10006"/>
                  </a:ext>
                </a:extLst>
              </a:tr>
              <a:tr h="353650">
                <a:tc vMerge="1">
                  <a:txBody>
                    <a:bodyPr/>
                    <a:lstStyle/>
                    <a:p>
                      <a:endParaRPr lang="ko-KR"/>
                    </a:p>
                  </a:txBody>
                  <a:tcPr/>
                </a:tc>
                <a:tc>
                  <a:txBody>
                    <a:bodyPr/>
                    <a:lstStyle/>
                    <a:p>
                      <a:pPr marL="0" lvl="0" indent="0" algn="l" rtl="0">
                        <a:lnSpc>
                          <a:spcPct val="100000"/>
                        </a:lnSpc>
                        <a:spcBef>
                          <a:spcPts val="0"/>
                        </a:spcBef>
                        <a:spcAft>
                          <a:spcPts val="0"/>
                        </a:spcAft>
                        <a:buNone/>
                      </a:pPr>
                      <a:r>
                        <a:rPr lang="ko" sz="1200"/>
                        <a:t>산출물 점검 </a:t>
                      </a:r>
                      <a:endParaRPr sz="1200"/>
                    </a:p>
                  </a:txBody>
                  <a:tcPr marL="63500" marR="63500" marT="63500" marB="63500" anchor="ctr"/>
                </a:tc>
                <a:tc>
                  <a:txBody>
                    <a:bodyPr/>
                    <a:lstStyle/>
                    <a:p>
                      <a:pPr marL="0" lvl="0" indent="0" algn="ctr" rtl="0">
                        <a:lnSpc>
                          <a:spcPct val="100000"/>
                        </a:lnSpc>
                        <a:spcBef>
                          <a:spcPts val="0"/>
                        </a:spcBef>
                        <a:spcAft>
                          <a:spcPts val="0"/>
                        </a:spcAft>
                        <a:buNone/>
                      </a:pPr>
                      <a:r>
                        <a:rPr lang="ko" sz="1200"/>
                        <a:t>관리자, 개발자</a:t>
                      </a:r>
                      <a:endParaRPr sz="1200"/>
                    </a:p>
                  </a:txBody>
                  <a:tcPr marL="63500" marR="63500" marT="63500" marB="63500" anchor="ctr"/>
                </a:tc>
                <a:extLst>
                  <a:ext uri="{0D108BD9-81ED-4DB2-BD59-A6C34878D82A}">
                    <a16:rowId xmlns:a16="http://schemas.microsoft.com/office/drawing/2014/main" val="10007"/>
                  </a:ext>
                </a:extLst>
              </a:tr>
              <a:tr h="353650">
                <a:tc vMerge="1">
                  <a:txBody>
                    <a:bodyPr/>
                    <a:lstStyle/>
                    <a:p>
                      <a:endParaRPr lang="ko-KR"/>
                    </a:p>
                  </a:txBody>
                  <a:tcPr/>
                </a:tc>
                <a:tc>
                  <a:txBody>
                    <a:bodyPr/>
                    <a:lstStyle/>
                    <a:p>
                      <a:pPr marL="0" lvl="0" indent="0" algn="l" rtl="0">
                        <a:lnSpc>
                          <a:spcPct val="100000"/>
                        </a:lnSpc>
                        <a:spcBef>
                          <a:spcPts val="0"/>
                        </a:spcBef>
                        <a:spcAft>
                          <a:spcPts val="0"/>
                        </a:spcAft>
                        <a:buNone/>
                      </a:pPr>
                      <a:r>
                        <a:rPr lang="ko" sz="1200"/>
                        <a:t>프로토 타이핑</a:t>
                      </a:r>
                      <a:endParaRPr sz="1200"/>
                    </a:p>
                  </a:txBody>
                  <a:tcPr marL="63500" marR="63500" marT="63500" marB="63500" anchor="ctr"/>
                </a:tc>
                <a:tc>
                  <a:txBody>
                    <a:bodyPr/>
                    <a:lstStyle/>
                    <a:p>
                      <a:pPr marL="0" lvl="0" indent="0" algn="ctr" rtl="0">
                        <a:lnSpc>
                          <a:spcPct val="100000"/>
                        </a:lnSpc>
                        <a:spcBef>
                          <a:spcPts val="0"/>
                        </a:spcBef>
                        <a:spcAft>
                          <a:spcPts val="0"/>
                        </a:spcAft>
                        <a:buNone/>
                      </a:pPr>
                      <a:r>
                        <a:rPr lang="ko" sz="1200"/>
                        <a:t>개발자(디자인)</a:t>
                      </a:r>
                      <a:endParaRPr sz="1200"/>
                    </a:p>
                  </a:txBody>
                  <a:tcPr marL="63500" marR="63500" marT="63500" marB="6350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72"/>
          <p:cNvSpPr txBox="1">
            <a:spLocks noGrp="1"/>
          </p:cNvSpPr>
          <p:nvPr>
            <p:ph type="title"/>
          </p:nvPr>
        </p:nvSpPr>
        <p:spPr>
          <a:xfrm>
            <a:off x="409650" y="416820"/>
            <a:ext cx="8324700" cy="426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rgbClr val="0C477F"/>
              </a:buClr>
              <a:buSzPts val="3000"/>
              <a:buNone/>
            </a:pPr>
            <a:r>
              <a:rPr lang="ko"/>
              <a:t>프로젝트 품질활동 정의 (Cont.)</a:t>
            </a:r>
            <a:endParaRPr/>
          </a:p>
        </p:txBody>
      </p:sp>
      <p:graphicFrame>
        <p:nvGraphicFramePr>
          <p:cNvPr id="778" name="Google Shape;778;p72"/>
          <p:cNvGraphicFramePr/>
          <p:nvPr/>
        </p:nvGraphicFramePr>
        <p:xfrm>
          <a:off x="504750" y="1157550"/>
          <a:ext cx="8134500" cy="2466100"/>
        </p:xfrm>
        <a:graphic>
          <a:graphicData uri="http://schemas.openxmlformats.org/drawingml/2006/table">
            <a:tbl>
              <a:tblPr>
                <a:noFill/>
                <a:tableStyleId>{9BC62B61-4403-4A5E-92B9-95E504824604}</a:tableStyleId>
              </a:tblPr>
              <a:tblGrid>
                <a:gridCol w="2343100">
                  <a:extLst>
                    <a:ext uri="{9D8B030D-6E8A-4147-A177-3AD203B41FA5}">
                      <a16:colId xmlns:a16="http://schemas.microsoft.com/office/drawing/2014/main" val="20000"/>
                    </a:ext>
                  </a:extLst>
                </a:gridCol>
                <a:gridCol w="3079900">
                  <a:extLst>
                    <a:ext uri="{9D8B030D-6E8A-4147-A177-3AD203B41FA5}">
                      <a16:colId xmlns:a16="http://schemas.microsoft.com/office/drawing/2014/main" val="20001"/>
                    </a:ext>
                  </a:extLst>
                </a:gridCol>
                <a:gridCol w="2711500">
                  <a:extLst>
                    <a:ext uri="{9D8B030D-6E8A-4147-A177-3AD203B41FA5}">
                      <a16:colId xmlns:a16="http://schemas.microsoft.com/office/drawing/2014/main" val="20002"/>
                    </a:ext>
                  </a:extLst>
                </a:gridCol>
              </a:tblGrid>
              <a:tr h="352300">
                <a:tc>
                  <a:txBody>
                    <a:bodyPr/>
                    <a:lstStyle/>
                    <a:p>
                      <a:pPr marL="0" lvl="0" indent="0" algn="ctr" rtl="0">
                        <a:spcBef>
                          <a:spcPts val="0"/>
                        </a:spcBef>
                        <a:spcAft>
                          <a:spcPts val="0"/>
                        </a:spcAft>
                        <a:buNone/>
                      </a:pPr>
                      <a:r>
                        <a:rPr lang="ko" sz="1200" b="1"/>
                        <a:t>단계</a:t>
                      </a:r>
                      <a:endParaRPr sz="1200" b="1"/>
                    </a:p>
                  </a:txBody>
                  <a:tcPr marL="63500" marR="63500" marT="63500" marB="63500" anchor="ctr">
                    <a:solidFill>
                      <a:srgbClr val="D9D9D9"/>
                    </a:solidFill>
                  </a:tcPr>
                </a:tc>
                <a:tc>
                  <a:txBody>
                    <a:bodyPr/>
                    <a:lstStyle/>
                    <a:p>
                      <a:pPr marL="0" lvl="0" indent="0" algn="ctr" rtl="0">
                        <a:spcBef>
                          <a:spcPts val="0"/>
                        </a:spcBef>
                        <a:spcAft>
                          <a:spcPts val="0"/>
                        </a:spcAft>
                        <a:buNone/>
                      </a:pPr>
                      <a:r>
                        <a:rPr lang="ko" sz="1200" b="1"/>
                        <a:t>품질 관리 활동</a:t>
                      </a:r>
                      <a:endParaRPr sz="1200" b="1"/>
                    </a:p>
                  </a:txBody>
                  <a:tcPr marL="63500" marR="63500" marT="63500" marB="63500" anchor="ctr">
                    <a:solidFill>
                      <a:srgbClr val="D9D9D9"/>
                    </a:solidFill>
                  </a:tcPr>
                </a:tc>
                <a:tc>
                  <a:txBody>
                    <a:bodyPr/>
                    <a:lstStyle/>
                    <a:p>
                      <a:pPr marL="0" lvl="0" indent="0" algn="ctr" rtl="0">
                        <a:spcBef>
                          <a:spcPts val="0"/>
                        </a:spcBef>
                        <a:spcAft>
                          <a:spcPts val="0"/>
                        </a:spcAft>
                        <a:buNone/>
                      </a:pPr>
                      <a:r>
                        <a:rPr lang="ko" sz="1200" b="1"/>
                        <a:t>수행 주체</a:t>
                      </a:r>
                      <a:endParaRPr sz="1200" b="1"/>
                    </a:p>
                  </a:txBody>
                  <a:tcPr marL="63500" marR="63500" marT="63500" marB="63500" anchor="ctr">
                    <a:solidFill>
                      <a:srgbClr val="D9D9D9"/>
                    </a:solidFill>
                  </a:tcPr>
                </a:tc>
                <a:extLst>
                  <a:ext uri="{0D108BD9-81ED-4DB2-BD59-A6C34878D82A}">
                    <a16:rowId xmlns:a16="http://schemas.microsoft.com/office/drawing/2014/main" val="10000"/>
                  </a:ext>
                </a:extLst>
              </a:tr>
              <a:tr h="352300">
                <a:tc rowSpan="3">
                  <a:txBody>
                    <a:bodyPr/>
                    <a:lstStyle/>
                    <a:p>
                      <a:pPr marL="0" lvl="0" indent="0" algn="ctr" rtl="0">
                        <a:lnSpc>
                          <a:spcPct val="115000"/>
                        </a:lnSpc>
                        <a:spcBef>
                          <a:spcPts val="0"/>
                        </a:spcBef>
                        <a:spcAft>
                          <a:spcPts val="0"/>
                        </a:spcAft>
                        <a:buNone/>
                      </a:pPr>
                      <a:r>
                        <a:rPr lang="ko" sz="1200" b="1"/>
                        <a:t>분석</a:t>
                      </a:r>
                      <a:endParaRPr sz="1200" b="1"/>
                    </a:p>
                  </a:txBody>
                  <a:tcPr marL="63500" marR="63500" marT="63500" marB="63500" anchor="ctr"/>
                </a:tc>
                <a:tc>
                  <a:txBody>
                    <a:bodyPr/>
                    <a:lstStyle/>
                    <a:p>
                      <a:pPr marL="0" lvl="0" indent="0" algn="l" rtl="0">
                        <a:spcBef>
                          <a:spcPts val="0"/>
                        </a:spcBef>
                        <a:spcAft>
                          <a:spcPts val="0"/>
                        </a:spcAft>
                        <a:buNone/>
                      </a:pPr>
                      <a:r>
                        <a:rPr lang="ko" sz="1200"/>
                        <a:t>요구사항 추적/검증</a:t>
                      </a:r>
                      <a:endParaRPr sz="1200"/>
                    </a:p>
                  </a:txBody>
                  <a:tcPr marL="63500" marR="63500" marT="63500" marB="63500" anchor="ctr"/>
                </a:tc>
                <a:tc>
                  <a:txBody>
                    <a:bodyPr/>
                    <a:lstStyle/>
                    <a:p>
                      <a:pPr marL="0" lvl="0" indent="0" algn="ctr" rtl="0">
                        <a:spcBef>
                          <a:spcPts val="0"/>
                        </a:spcBef>
                        <a:spcAft>
                          <a:spcPts val="0"/>
                        </a:spcAft>
                        <a:buNone/>
                      </a:pPr>
                      <a:r>
                        <a:rPr lang="ko" sz="1200"/>
                        <a:t>관리자, 개발자, 사용자</a:t>
                      </a:r>
                      <a:endParaRPr sz="1200"/>
                    </a:p>
                  </a:txBody>
                  <a:tcPr marL="63500" marR="63500" marT="63500" marB="63500" anchor="ctr"/>
                </a:tc>
                <a:extLst>
                  <a:ext uri="{0D108BD9-81ED-4DB2-BD59-A6C34878D82A}">
                    <a16:rowId xmlns:a16="http://schemas.microsoft.com/office/drawing/2014/main" val="10001"/>
                  </a:ext>
                </a:extLst>
              </a:tr>
              <a:tr h="352300">
                <a:tc vMerge="1">
                  <a:txBody>
                    <a:bodyPr/>
                    <a:lstStyle/>
                    <a:p>
                      <a:endParaRPr lang="ko-KR"/>
                    </a:p>
                  </a:txBody>
                  <a:tcPr/>
                </a:tc>
                <a:tc>
                  <a:txBody>
                    <a:bodyPr/>
                    <a:lstStyle/>
                    <a:p>
                      <a:pPr marL="0" lvl="0" indent="0" algn="l" rtl="0">
                        <a:spcBef>
                          <a:spcPts val="0"/>
                        </a:spcBef>
                        <a:spcAft>
                          <a:spcPts val="0"/>
                        </a:spcAft>
                        <a:buNone/>
                      </a:pPr>
                      <a:r>
                        <a:rPr lang="ko" sz="1200"/>
                        <a:t>요구사항 통합 리뷰</a:t>
                      </a:r>
                      <a:endParaRPr sz="1200"/>
                    </a:p>
                  </a:txBody>
                  <a:tcPr marL="63500" marR="63500" marT="63500" marB="63500" anchor="ctr"/>
                </a:tc>
                <a:tc>
                  <a:txBody>
                    <a:bodyPr/>
                    <a:lstStyle/>
                    <a:p>
                      <a:pPr marL="0" lvl="0" indent="0" algn="ctr" rtl="0">
                        <a:spcBef>
                          <a:spcPts val="0"/>
                        </a:spcBef>
                        <a:spcAft>
                          <a:spcPts val="0"/>
                        </a:spcAft>
                        <a:buNone/>
                      </a:pPr>
                      <a:r>
                        <a:rPr lang="ko" sz="1200"/>
                        <a:t>분석자, 사용자</a:t>
                      </a:r>
                      <a:endParaRPr sz="1200"/>
                    </a:p>
                  </a:txBody>
                  <a:tcPr marL="63500" marR="63500" marT="63500" marB="63500" anchor="ctr"/>
                </a:tc>
                <a:extLst>
                  <a:ext uri="{0D108BD9-81ED-4DB2-BD59-A6C34878D82A}">
                    <a16:rowId xmlns:a16="http://schemas.microsoft.com/office/drawing/2014/main" val="10002"/>
                  </a:ext>
                </a:extLst>
              </a:tr>
              <a:tr h="352300">
                <a:tc vMerge="1">
                  <a:txBody>
                    <a:bodyPr/>
                    <a:lstStyle/>
                    <a:p>
                      <a:endParaRPr lang="ko-KR"/>
                    </a:p>
                  </a:txBody>
                  <a:tcPr/>
                </a:tc>
                <a:tc>
                  <a:txBody>
                    <a:bodyPr/>
                    <a:lstStyle/>
                    <a:p>
                      <a:pPr marL="0" lvl="0" indent="0" algn="l" rtl="0">
                        <a:spcBef>
                          <a:spcPts val="0"/>
                        </a:spcBef>
                        <a:spcAft>
                          <a:spcPts val="0"/>
                        </a:spcAft>
                        <a:buNone/>
                      </a:pPr>
                      <a:r>
                        <a:rPr lang="ko" sz="1200"/>
                        <a:t>프로세스 / 산출물 점검</a:t>
                      </a:r>
                      <a:endParaRPr sz="1200"/>
                    </a:p>
                  </a:txBody>
                  <a:tcPr marL="63500" marR="63500" marT="63500" marB="63500" anchor="ctr"/>
                </a:tc>
                <a:tc>
                  <a:txBody>
                    <a:bodyPr/>
                    <a:lstStyle/>
                    <a:p>
                      <a:pPr marL="0" lvl="0" indent="0" algn="ctr" rtl="0">
                        <a:spcBef>
                          <a:spcPts val="0"/>
                        </a:spcBef>
                        <a:spcAft>
                          <a:spcPts val="0"/>
                        </a:spcAft>
                        <a:buNone/>
                      </a:pPr>
                      <a:r>
                        <a:rPr lang="ko" sz="1200"/>
                        <a:t>관리자, 개발자</a:t>
                      </a:r>
                      <a:endParaRPr sz="1200"/>
                    </a:p>
                  </a:txBody>
                  <a:tcPr marL="63500" marR="63500" marT="63500" marB="63500" anchor="ctr"/>
                </a:tc>
                <a:extLst>
                  <a:ext uri="{0D108BD9-81ED-4DB2-BD59-A6C34878D82A}">
                    <a16:rowId xmlns:a16="http://schemas.microsoft.com/office/drawing/2014/main" val="10003"/>
                  </a:ext>
                </a:extLst>
              </a:tr>
              <a:tr h="352300">
                <a:tc rowSpan="3">
                  <a:txBody>
                    <a:bodyPr/>
                    <a:lstStyle/>
                    <a:p>
                      <a:pPr marL="0" lvl="0" indent="0" algn="ctr" rtl="0">
                        <a:lnSpc>
                          <a:spcPct val="115000"/>
                        </a:lnSpc>
                        <a:spcBef>
                          <a:spcPts val="0"/>
                        </a:spcBef>
                        <a:spcAft>
                          <a:spcPts val="0"/>
                        </a:spcAft>
                        <a:buNone/>
                      </a:pPr>
                      <a:r>
                        <a:rPr lang="ko" sz="1200" b="1"/>
                        <a:t>설계</a:t>
                      </a:r>
                      <a:endParaRPr sz="1200" b="1"/>
                    </a:p>
                  </a:txBody>
                  <a:tcPr marL="63500" marR="63500" marT="63500" marB="63500" anchor="ctr"/>
                </a:tc>
                <a:tc>
                  <a:txBody>
                    <a:bodyPr/>
                    <a:lstStyle/>
                    <a:p>
                      <a:pPr marL="0" lvl="0" indent="0" algn="l" rtl="0">
                        <a:spcBef>
                          <a:spcPts val="0"/>
                        </a:spcBef>
                        <a:spcAft>
                          <a:spcPts val="0"/>
                        </a:spcAft>
                        <a:buNone/>
                      </a:pPr>
                      <a:r>
                        <a:rPr lang="ko" sz="1200"/>
                        <a:t>설계 산출물 확인</a:t>
                      </a:r>
                      <a:endParaRPr sz="1200"/>
                    </a:p>
                  </a:txBody>
                  <a:tcPr marL="63500" marR="63500" marT="63500" marB="63500" anchor="ctr"/>
                </a:tc>
                <a:tc>
                  <a:txBody>
                    <a:bodyPr/>
                    <a:lstStyle/>
                    <a:p>
                      <a:pPr marL="0" lvl="0" indent="0" algn="ctr" rtl="0">
                        <a:spcBef>
                          <a:spcPts val="0"/>
                        </a:spcBef>
                        <a:spcAft>
                          <a:spcPts val="0"/>
                        </a:spcAft>
                        <a:buNone/>
                      </a:pPr>
                      <a:r>
                        <a:rPr lang="ko" sz="1200"/>
                        <a:t>관리자, 개발자</a:t>
                      </a:r>
                      <a:endParaRPr sz="1200"/>
                    </a:p>
                  </a:txBody>
                  <a:tcPr marL="63500" marR="63500" marT="63500" marB="63500" anchor="ctr"/>
                </a:tc>
                <a:extLst>
                  <a:ext uri="{0D108BD9-81ED-4DB2-BD59-A6C34878D82A}">
                    <a16:rowId xmlns:a16="http://schemas.microsoft.com/office/drawing/2014/main" val="10004"/>
                  </a:ext>
                </a:extLst>
              </a:tr>
              <a:tr h="352300">
                <a:tc vMerge="1">
                  <a:txBody>
                    <a:bodyPr/>
                    <a:lstStyle/>
                    <a:p>
                      <a:endParaRPr lang="ko-KR"/>
                    </a:p>
                  </a:txBody>
                  <a:tcPr/>
                </a:tc>
                <a:tc>
                  <a:txBody>
                    <a:bodyPr/>
                    <a:lstStyle/>
                    <a:p>
                      <a:pPr marL="0" lvl="0" indent="0" algn="l" rtl="0">
                        <a:spcBef>
                          <a:spcPts val="0"/>
                        </a:spcBef>
                        <a:spcAft>
                          <a:spcPts val="0"/>
                        </a:spcAft>
                        <a:buNone/>
                      </a:pPr>
                      <a:r>
                        <a:rPr lang="ko" sz="1200"/>
                        <a:t>아키텍처 검증</a:t>
                      </a:r>
                      <a:endParaRPr sz="1200"/>
                    </a:p>
                  </a:txBody>
                  <a:tcPr marL="63500" marR="63500" marT="63500" marB="63500" anchor="ctr"/>
                </a:tc>
                <a:tc>
                  <a:txBody>
                    <a:bodyPr/>
                    <a:lstStyle/>
                    <a:p>
                      <a:pPr marL="0" lvl="0" indent="0" algn="ctr" rtl="0">
                        <a:spcBef>
                          <a:spcPts val="0"/>
                        </a:spcBef>
                        <a:spcAft>
                          <a:spcPts val="0"/>
                        </a:spcAft>
                        <a:buNone/>
                      </a:pPr>
                      <a:r>
                        <a:rPr lang="ko" sz="1200"/>
                        <a:t>설계자, 품질 관리자</a:t>
                      </a:r>
                      <a:endParaRPr sz="1200"/>
                    </a:p>
                  </a:txBody>
                  <a:tcPr marL="63500" marR="63500" marT="63500" marB="63500" anchor="ctr"/>
                </a:tc>
                <a:extLst>
                  <a:ext uri="{0D108BD9-81ED-4DB2-BD59-A6C34878D82A}">
                    <a16:rowId xmlns:a16="http://schemas.microsoft.com/office/drawing/2014/main" val="10005"/>
                  </a:ext>
                </a:extLst>
              </a:tr>
              <a:tr h="352300">
                <a:tc vMerge="1">
                  <a:txBody>
                    <a:bodyPr/>
                    <a:lstStyle/>
                    <a:p>
                      <a:endParaRPr lang="ko-KR"/>
                    </a:p>
                  </a:txBody>
                  <a:tcPr/>
                </a:tc>
                <a:tc>
                  <a:txBody>
                    <a:bodyPr/>
                    <a:lstStyle/>
                    <a:p>
                      <a:pPr marL="0" lvl="0" indent="0" algn="l" rtl="0">
                        <a:spcBef>
                          <a:spcPts val="0"/>
                        </a:spcBef>
                        <a:spcAft>
                          <a:spcPts val="0"/>
                        </a:spcAft>
                        <a:buNone/>
                      </a:pPr>
                      <a:r>
                        <a:rPr lang="ko" sz="1200"/>
                        <a:t>설계서에 대한 분석자의 검토 여부 확인</a:t>
                      </a:r>
                      <a:endParaRPr sz="1200"/>
                    </a:p>
                  </a:txBody>
                  <a:tcPr marL="63500" marR="63500" marT="63500" marB="63500" anchor="ctr"/>
                </a:tc>
                <a:tc>
                  <a:txBody>
                    <a:bodyPr/>
                    <a:lstStyle/>
                    <a:p>
                      <a:pPr marL="0" lvl="0" indent="0" algn="ctr" rtl="0">
                        <a:spcBef>
                          <a:spcPts val="0"/>
                        </a:spcBef>
                        <a:spcAft>
                          <a:spcPts val="0"/>
                        </a:spcAft>
                        <a:buNone/>
                      </a:pPr>
                      <a:r>
                        <a:rPr lang="ko" sz="1200"/>
                        <a:t>설계자, 분석자</a:t>
                      </a:r>
                      <a:endParaRPr sz="1200"/>
                    </a:p>
                  </a:txBody>
                  <a:tcPr marL="63500" marR="63500" marT="63500" marB="63500" anchor="ctr"/>
                </a:tc>
                <a:extLst>
                  <a:ext uri="{0D108BD9-81ED-4DB2-BD59-A6C34878D82A}">
                    <a16:rowId xmlns:a16="http://schemas.microsoft.com/office/drawing/2014/main" val="10006"/>
                  </a:ext>
                </a:extLst>
              </a:tr>
            </a:tbl>
          </a:graphicData>
        </a:graphic>
      </p:graphicFrame>
      <p:sp>
        <p:nvSpPr>
          <p:cNvPr id="779" name="Google Shape;779;p72"/>
          <p:cNvSpPr txBox="1">
            <a:spLocks noGrp="1"/>
          </p:cNvSpPr>
          <p:nvPr>
            <p:ph type="sldNum" idx="12"/>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t>54</a:t>
            </a:fld>
            <a:endParaRPr sz="11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73"/>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785" name="Google Shape;785;p73"/>
          <p:cNvSpPr/>
          <p:nvPr/>
        </p:nvSpPr>
        <p:spPr>
          <a:xfrm>
            <a:off x="3318845" y="59693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86" name="Google Shape;786;p73"/>
          <p:cNvSpPr txBox="1"/>
          <p:nvPr/>
        </p:nvSpPr>
        <p:spPr>
          <a:xfrm>
            <a:off x="3395000" y="533400"/>
            <a:ext cx="2898600" cy="219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a:solidFill>
                  <a:srgbClr val="0C477F"/>
                </a:solidFill>
              </a:rPr>
              <a:t> 산출물 리스트</a:t>
            </a:r>
            <a:endParaRPr sz="1100"/>
          </a:p>
        </p:txBody>
      </p:sp>
      <p:cxnSp>
        <p:nvCxnSpPr>
          <p:cNvPr id="787" name="Google Shape;787;p73"/>
          <p:cNvCxnSpPr/>
          <p:nvPr/>
        </p:nvCxnSpPr>
        <p:spPr>
          <a:xfrm>
            <a:off x="3305175" y="954226"/>
            <a:ext cx="5613900" cy="0"/>
          </a:xfrm>
          <a:prstGeom prst="straightConnector1">
            <a:avLst/>
          </a:prstGeom>
          <a:noFill/>
          <a:ln w="12700" cap="flat" cmpd="sng">
            <a:solidFill>
              <a:srgbClr val="D8D8D8"/>
            </a:solidFill>
            <a:prstDash val="solid"/>
            <a:miter lim="800000"/>
            <a:headEnd type="none" w="sm" len="sm"/>
            <a:tailEnd type="none" w="sm" len="sm"/>
          </a:ln>
        </p:spPr>
      </p:cxnSp>
      <p:sp>
        <p:nvSpPr>
          <p:cNvPr id="788" name="Google Shape;788;p73"/>
          <p:cNvSpPr txBox="1">
            <a:spLocks noGrp="1"/>
          </p:cNvSpPr>
          <p:nvPr>
            <p:ph type="title"/>
          </p:nvPr>
        </p:nvSpPr>
        <p:spPr>
          <a:xfrm>
            <a:off x="199425" y="261475"/>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a:t>작업물</a:t>
            </a:r>
            <a:endParaRPr/>
          </a:p>
          <a:p>
            <a:pPr marL="0" lvl="0" indent="0" algn="l" rtl="0">
              <a:lnSpc>
                <a:spcPct val="100000"/>
              </a:lnSpc>
              <a:spcBef>
                <a:spcPts val="0"/>
              </a:spcBef>
              <a:spcAft>
                <a:spcPts val="0"/>
              </a:spcAft>
              <a:buClr>
                <a:schemeClr val="lt1"/>
              </a:buClr>
              <a:buSzPts val="3300"/>
              <a:buFont typeface="Arial"/>
              <a:buNone/>
            </a:pPr>
            <a:r>
              <a:rPr lang="ko" sz="2000"/>
              <a:t>기획/제안 중</a:t>
            </a:r>
            <a:endParaRPr sz="2000"/>
          </a:p>
          <a:p>
            <a:pPr marL="0" lvl="0" indent="0" algn="l" rtl="0">
              <a:lnSpc>
                <a:spcPct val="100000"/>
              </a:lnSpc>
              <a:spcBef>
                <a:spcPts val="0"/>
              </a:spcBef>
              <a:spcAft>
                <a:spcPts val="0"/>
              </a:spcAft>
              <a:buClr>
                <a:schemeClr val="lt1"/>
              </a:buClr>
              <a:buSzPts val="3300"/>
              <a:buFont typeface="Arial"/>
              <a:buNone/>
            </a:pPr>
            <a:r>
              <a:rPr lang="ko" sz="2000"/>
              <a:t>발생한 산출물</a:t>
            </a:r>
            <a:endParaRPr sz="2000"/>
          </a:p>
          <a:p>
            <a:pPr marL="0" lvl="0" indent="0" algn="l" rtl="0">
              <a:lnSpc>
                <a:spcPct val="100000"/>
              </a:lnSpc>
              <a:spcBef>
                <a:spcPts val="0"/>
              </a:spcBef>
              <a:spcAft>
                <a:spcPts val="0"/>
              </a:spcAft>
              <a:buClr>
                <a:schemeClr val="lt1"/>
              </a:buClr>
              <a:buSzPts val="3300"/>
              <a:buFont typeface="Arial"/>
              <a:buNone/>
            </a:pPr>
            <a:endParaRPr sz="2000"/>
          </a:p>
        </p:txBody>
      </p:sp>
      <p:sp>
        <p:nvSpPr>
          <p:cNvPr id="789" name="Google Shape;789;p73"/>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55</a:t>
            </a:fld>
            <a:endParaRPr sz="1100">
              <a:solidFill>
                <a:srgbClr val="093A68"/>
              </a:solidFill>
            </a:endParaRPr>
          </a:p>
        </p:txBody>
      </p:sp>
      <p:grpSp>
        <p:nvGrpSpPr>
          <p:cNvPr id="790" name="Google Shape;790;p73"/>
          <p:cNvGrpSpPr/>
          <p:nvPr/>
        </p:nvGrpSpPr>
        <p:grpSpPr>
          <a:xfrm>
            <a:off x="3540150" y="1099550"/>
            <a:ext cx="2778250" cy="3918000"/>
            <a:chOff x="3616350" y="1175750"/>
            <a:chExt cx="2778250" cy="3918000"/>
          </a:xfrm>
        </p:grpSpPr>
        <p:sp>
          <p:nvSpPr>
            <p:cNvPr id="791" name="Google Shape;791;p73"/>
            <p:cNvSpPr txBox="1"/>
            <p:nvPr/>
          </p:nvSpPr>
          <p:spPr>
            <a:xfrm>
              <a:off x="3819100" y="1175750"/>
              <a:ext cx="2575500" cy="39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sz="1600" b="1">
                  <a:solidFill>
                    <a:srgbClr val="0B4479"/>
                  </a:solidFill>
                </a:rPr>
                <a:t>에커스 시스템 기획안</a:t>
              </a:r>
              <a:endParaRPr sz="1600" b="1">
                <a:solidFill>
                  <a:srgbClr val="0B4479"/>
                </a:solidFill>
              </a:endParaRPr>
            </a:p>
            <a:p>
              <a:pPr marL="0" lvl="0" indent="0" algn="l" rtl="0">
                <a:spcBef>
                  <a:spcPts val="0"/>
                </a:spcBef>
                <a:spcAft>
                  <a:spcPts val="0"/>
                </a:spcAft>
                <a:buNone/>
              </a:pPr>
              <a:r>
                <a:rPr lang="ko" sz="1600" b="1">
                  <a:solidFill>
                    <a:srgbClr val="0B4479"/>
                  </a:solidFill>
                </a:rPr>
                <a:t>요구사항 명세서</a:t>
              </a:r>
              <a:endParaRPr sz="1600" b="1">
                <a:solidFill>
                  <a:srgbClr val="0B4479"/>
                </a:solidFill>
              </a:endParaRPr>
            </a:p>
            <a:p>
              <a:pPr marL="0" lvl="0" indent="0" algn="l" rtl="0">
                <a:spcBef>
                  <a:spcPts val="0"/>
                </a:spcBef>
                <a:spcAft>
                  <a:spcPts val="0"/>
                </a:spcAft>
                <a:buNone/>
              </a:pPr>
              <a:r>
                <a:rPr lang="ko" sz="1600" b="1">
                  <a:solidFill>
                    <a:srgbClr val="0B4479"/>
                  </a:solidFill>
                </a:rPr>
                <a:t>WBS</a:t>
              </a:r>
              <a:endParaRPr sz="1600" b="1">
                <a:solidFill>
                  <a:srgbClr val="0B4479"/>
                </a:solidFill>
              </a:endParaRPr>
            </a:p>
            <a:p>
              <a:pPr marL="0" lvl="0" indent="0" algn="l" rtl="0">
                <a:spcBef>
                  <a:spcPts val="0"/>
                </a:spcBef>
                <a:spcAft>
                  <a:spcPts val="0"/>
                </a:spcAft>
                <a:buNone/>
              </a:pPr>
              <a:r>
                <a:rPr lang="ko" sz="1600" b="1">
                  <a:solidFill>
                    <a:srgbClr val="0B4479"/>
                  </a:solidFill>
                </a:rPr>
                <a:t>Use Case Scenario</a:t>
              </a:r>
              <a:endParaRPr sz="1600" b="1">
                <a:solidFill>
                  <a:srgbClr val="0B4479"/>
                </a:solidFill>
              </a:endParaRPr>
            </a:p>
            <a:p>
              <a:pPr marL="0" lvl="0" indent="0" algn="l" rtl="0">
                <a:spcBef>
                  <a:spcPts val="0"/>
                </a:spcBef>
                <a:spcAft>
                  <a:spcPts val="0"/>
                </a:spcAft>
                <a:buNone/>
              </a:pPr>
              <a:r>
                <a:rPr lang="ko" sz="1600" b="1">
                  <a:solidFill>
                    <a:srgbClr val="0B4479"/>
                  </a:solidFill>
                </a:rPr>
                <a:t>분석 모델</a:t>
              </a:r>
              <a:endParaRPr sz="1600" b="1">
                <a:solidFill>
                  <a:srgbClr val="0B4479"/>
                </a:solidFill>
              </a:endParaRPr>
            </a:p>
            <a:p>
              <a:pPr marL="0" lvl="0" indent="457200" algn="l" rtl="0">
                <a:spcBef>
                  <a:spcPts val="0"/>
                </a:spcBef>
                <a:spcAft>
                  <a:spcPts val="0"/>
                </a:spcAft>
                <a:buNone/>
              </a:pPr>
              <a:r>
                <a:rPr lang="ko" sz="1600">
                  <a:solidFill>
                    <a:srgbClr val="7F7F7F"/>
                  </a:solidFill>
                </a:rPr>
                <a:t>UseCase Diagram</a:t>
              </a:r>
              <a:endParaRPr sz="1600">
                <a:solidFill>
                  <a:srgbClr val="7F7F7F"/>
                </a:solidFill>
              </a:endParaRPr>
            </a:p>
            <a:p>
              <a:pPr marL="0" lvl="0" indent="457200" algn="l" rtl="0">
                <a:spcBef>
                  <a:spcPts val="0"/>
                </a:spcBef>
                <a:spcAft>
                  <a:spcPts val="0"/>
                </a:spcAft>
                <a:buNone/>
              </a:pPr>
              <a:r>
                <a:rPr lang="ko" sz="1600">
                  <a:solidFill>
                    <a:srgbClr val="7F7F7F"/>
                  </a:solidFill>
                </a:rPr>
                <a:t>CRC Model</a:t>
              </a:r>
              <a:endParaRPr sz="1600">
                <a:solidFill>
                  <a:srgbClr val="7F7F7F"/>
                </a:solidFill>
              </a:endParaRPr>
            </a:p>
            <a:p>
              <a:pPr marL="0" lvl="0" indent="457200" algn="l" rtl="0">
                <a:spcBef>
                  <a:spcPts val="0"/>
                </a:spcBef>
                <a:spcAft>
                  <a:spcPts val="0"/>
                </a:spcAft>
                <a:buNone/>
              </a:pPr>
              <a:r>
                <a:rPr lang="ko" sz="1600">
                  <a:solidFill>
                    <a:srgbClr val="7F7F7F"/>
                  </a:solidFill>
                </a:rPr>
                <a:t>Sequence Diagram</a:t>
              </a:r>
              <a:endParaRPr sz="1600">
                <a:solidFill>
                  <a:srgbClr val="7F7F7F"/>
                </a:solidFill>
              </a:endParaRPr>
            </a:p>
            <a:p>
              <a:pPr marL="0" lvl="0" indent="0" algn="l" rtl="0">
                <a:spcBef>
                  <a:spcPts val="0"/>
                </a:spcBef>
                <a:spcAft>
                  <a:spcPts val="0"/>
                </a:spcAft>
                <a:buNone/>
              </a:pPr>
              <a:r>
                <a:rPr lang="ko" sz="1600" b="1">
                  <a:solidFill>
                    <a:srgbClr val="0B4479"/>
                  </a:solidFill>
                </a:rPr>
                <a:t>설계 모델</a:t>
              </a:r>
              <a:endParaRPr sz="1600" b="1">
                <a:solidFill>
                  <a:srgbClr val="0B4479"/>
                </a:solidFill>
              </a:endParaRPr>
            </a:p>
            <a:p>
              <a:pPr marL="0" lvl="0" indent="457200" algn="l" rtl="0">
                <a:spcBef>
                  <a:spcPts val="0"/>
                </a:spcBef>
                <a:spcAft>
                  <a:spcPts val="0"/>
                </a:spcAft>
                <a:buNone/>
              </a:pPr>
              <a:r>
                <a:rPr lang="ko" sz="1600">
                  <a:solidFill>
                    <a:srgbClr val="7F7F7F"/>
                  </a:solidFill>
                </a:rPr>
                <a:t>GUI Mockup(Marvel)</a:t>
              </a:r>
              <a:endParaRPr sz="1600">
                <a:solidFill>
                  <a:srgbClr val="7F7F7F"/>
                </a:solidFill>
              </a:endParaRPr>
            </a:p>
            <a:p>
              <a:pPr marL="0" lvl="0" indent="457200" algn="l" rtl="0">
                <a:spcBef>
                  <a:spcPts val="0"/>
                </a:spcBef>
                <a:spcAft>
                  <a:spcPts val="0"/>
                </a:spcAft>
                <a:buNone/>
              </a:pPr>
              <a:r>
                <a:rPr lang="ko" sz="1600">
                  <a:solidFill>
                    <a:srgbClr val="7F7F7F"/>
                  </a:solidFill>
                </a:rPr>
                <a:t>Class Diagram</a:t>
              </a:r>
              <a:endParaRPr sz="1600">
                <a:solidFill>
                  <a:srgbClr val="7F7F7F"/>
                </a:solidFill>
              </a:endParaRPr>
            </a:p>
            <a:p>
              <a:pPr marL="0" lvl="0" indent="457200" algn="l" rtl="0">
                <a:spcBef>
                  <a:spcPts val="0"/>
                </a:spcBef>
                <a:spcAft>
                  <a:spcPts val="0"/>
                </a:spcAft>
                <a:buNone/>
              </a:pPr>
              <a:r>
                <a:rPr lang="ko" sz="1600">
                  <a:solidFill>
                    <a:srgbClr val="7F7F7F"/>
                  </a:solidFill>
                </a:rPr>
                <a:t>Sequence Diagram</a:t>
              </a:r>
              <a:endParaRPr sz="1600">
                <a:solidFill>
                  <a:srgbClr val="7F7F7F"/>
                </a:solidFill>
              </a:endParaRPr>
            </a:p>
            <a:p>
              <a:pPr marL="0" lvl="0" indent="457200" algn="l" rtl="0">
                <a:spcBef>
                  <a:spcPts val="0"/>
                </a:spcBef>
                <a:spcAft>
                  <a:spcPts val="0"/>
                </a:spcAft>
                <a:buNone/>
              </a:pPr>
              <a:r>
                <a:rPr lang="ko" sz="1600">
                  <a:solidFill>
                    <a:srgbClr val="7F7F7F"/>
                  </a:solidFill>
                </a:rPr>
                <a:t>Layered Architecture</a:t>
              </a:r>
              <a:endParaRPr sz="1600">
                <a:solidFill>
                  <a:srgbClr val="7F7F7F"/>
                </a:solidFill>
              </a:endParaRPr>
            </a:p>
            <a:p>
              <a:pPr marL="0" lvl="0" indent="457200" algn="l" rtl="0">
                <a:spcBef>
                  <a:spcPts val="0"/>
                </a:spcBef>
                <a:spcAft>
                  <a:spcPts val="0"/>
                </a:spcAft>
                <a:buNone/>
              </a:pPr>
              <a:r>
                <a:rPr lang="ko" sz="1600">
                  <a:solidFill>
                    <a:srgbClr val="7F7F7F"/>
                  </a:solidFill>
                </a:rPr>
                <a:t>Deployment Diagram</a:t>
              </a:r>
              <a:endParaRPr sz="1600">
                <a:solidFill>
                  <a:srgbClr val="7F7F7F"/>
                </a:solidFill>
              </a:endParaRPr>
            </a:p>
            <a:p>
              <a:pPr marL="0" lvl="0" indent="0" algn="l" rtl="0">
                <a:spcBef>
                  <a:spcPts val="0"/>
                </a:spcBef>
                <a:spcAft>
                  <a:spcPts val="0"/>
                </a:spcAft>
                <a:buNone/>
              </a:pPr>
              <a:r>
                <a:rPr lang="ko" sz="1600" b="1">
                  <a:solidFill>
                    <a:srgbClr val="0B4479"/>
                  </a:solidFill>
                </a:rPr>
                <a:t>품질 관리 계획서</a:t>
              </a:r>
              <a:endParaRPr sz="1600" b="1">
                <a:solidFill>
                  <a:srgbClr val="0B4479"/>
                </a:solidFill>
              </a:endParaRPr>
            </a:p>
          </p:txBody>
        </p:sp>
        <p:grpSp>
          <p:nvGrpSpPr>
            <p:cNvPr id="792" name="Google Shape;792;p73"/>
            <p:cNvGrpSpPr/>
            <p:nvPr/>
          </p:nvGrpSpPr>
          <p:grpSpPr>
            <a:xfrm>
              <a:off x="3616350" y="1375575"/>
              <a:ext cx="140700" cy="3490500"/>
              <a:chOff x="3616350" y="1375575"/>
              <a:chExt cx="140700" cy="3490500"/>
            </a:xfrm>
          </p:grpSpPr>
          <p:cxnSp>
            <p:nvCxnSpPr>
              <p:cNvPr id="793" name="Google Shape;793;p73"/>
              <p:cNvCxnSpPr/>
              <p:nvPr/>
            </p:nvCxnSpPr>
            <p:spPr>
              <a:xfrm>
                <a:off x="3616350" y="1375575"/>
                <a:ext cx="140700" cy="0"/>
              </a:xfrm>
              <a:prstGeom prst="straightConnector1">
                <a:avLst/>
              </a:prstGeom>
              <a:noFill/>
              <a:ln w="19050" cap="flat" cmpd="sng">
                <a:solidFill>
                  <a:schemeClr val="dk2"/>
                </a:solidFill>
                <a:prstDash val="solid"/>
                <a:round/>
                <a:headEnd type="none" w="med" len="med"/>
                <a:tailEnd type="none" w="med" len="med"/>
              </a:ln>
            </p:spPr>
          </p:cxnSp>
          <p:cxnSp>
            <p:nvCxnSpPr>
              <p:cNvPr id="794" name="Google Shape;794;p73"/>
              <p:cNvCxnSpPr/>
              <p:nvPr/>
            </p:nvCxnSpPr>
            <p:spPr>
              <a:xfrm>
                <a:off x="3616350" y="1637800"/>
                <a:ext cx="140700" cy="0"/>
              </a:xfrm>
              <a:prstGeom prst="straightConnector1">
                <a:avLst/>
              </a:prstGeom>
              <a:noFill/>
              <a:ln w="19050" cap="flat" cmpd="sng">
                <a:solidFill>
                  <a:schemeClr val="dk2"/>
                </a:solidFill>
                <a:prstDash val="solid"/>
                <a:round/>
                <a:headEnd type="none" w="med" len="med"/>
                <a:tailEnd type="none" w="med" len="med"/>
              </a:ln>
            </p:spPr>
          </p:cxnSp>
          <p:cxnSp>
            <p:nvCxnSpPr>
              <p:cNvPr id="795" name="Google Shape;795;p73"/>
              <p:cNvCxnSpPr/>
              <p:nvPr/>
            </p:nvCxnSpPr>
            <p:spPr>
              <a:xfrm>
                <a:off x="3616350" y="1874975"/>
                <a:ext cx="140700" cy="0"/>
              </a:xfrm>
              <a:prstGeom prst="straightConnector1">
                <a:avLst/>
              </a:prstGeom>
              <a:noFill/>
              <a:ln w="19050" cap="flat" cmpd="sng">
                <a:solidFill>
                  <a:schemeClr val="dk2"/>
                </a:solidFill>
                <a:prstDash val="solid"/>
                <a:round/>
                <a:headEnd type="none" w="med" len="med"/>
                <a:tailEnd type="none" w="med" len="med"/>
              </a:ln>
            </p:spPr>
          </p:cxnSp>
          <p:cxnSp>
            <p:nvCxnSpPr>
              <p:cNvPr id="796" name="Google Shape;796;p73"/>
              <p:cNvCxnSpPr/>
              <p:nvPr/>
            </p:nvCxnSpPr>
            <p:spPr>
              <a:xfrm>
                <a:off x="3616350" y="2147975"/>
                <a:ext cx="140700" cy="0"/>
              </a:xfrm>
              <a:prstGeom prst="straightConnector1">
                <a:avLst/>
              </a:prstGeom>
              <a:noFill/>
              <a:ln w="19050" cap="flat" cmpd="sng">
                <a:solidFill>
                  <a:schemeClr val="dk2"/>
                </a:solidFill>
                <a:prstDash val="solid"/>
                <a:round/>
                <a:headEnd type="none" w="med" len="med"/>
                <a:tailEnd type="none" w="med" len="med"/>
              </a:ln>
            </p:spPr>
          </p:cxnSp>
          <p:cxnSp>
            <p:nvCxnSpPr>
              <p:cNvPr id="797" name="Google Shape;797;p73"/>
              <p:cNvCxnSpPr/>
              <p:nvPr/>
            </p:nvCxnSpPr>
            <p:spPr>
              <a:xfrm>
                <a:off x="3616350" y="3362250"/>
                <a:ext cx="140700" cy="0"/>
              </a:xfrm>
              <a:prstGeom prst="straightConnector1">
                <a:avLst/>
              </a:prstGeom>
              <a:noFill/>
              <a:ln w="19050" cap="flat" cmpd="sng">
                <a:solidFill>
                  <a:schemeClr val="dk2"/>
                </a:solidFill>
                <a:prstDash val="solid"/>
                <a:round/>
                <a:headEnd type="none" w="med" len="med"/>
                <a:tailEnd type="none" w="med" len="med"/>
              </a:ln>
            </p:spPr>
          </p:cxnSp>
          <p:cxnSp>
            <p:nvCxnSpPr>
              <p:cNvPr id="798" name="Google Shape;798;p73"/>
              <p:cNvCxnSpPr/>
              <p:nvPr/>
            </p:nvCxnSpPr>
            <p:spPr>
              <a:xfrm>
                <a:off x="3616350" y="4861875"/>
                <a:ext cx="140700" cy="0"/>
              </a:xfrm>
              <a:prstGeom prst="straightConnector1">
                <a:avLst/>
              </a:prstGeom>
              <a:noFill/>
              <a:ln w="19050" cap="flat" cmpd="sng">
                <a:solidFill>
                  <a:schemeClr val="dk2"/>
                </a:solidFill>
                <a:prstDash val="solid"/>
                <a:round/>
                <a:headEnd type="none" w="med" len="med"/>
                <a:tailEnd type="none" w="med" len="med"/>
              </a:ln>
            </p:spPr>
          </p:cxnSp>
          <p:cxnSp>
            <p:nvCxnSpPr>
              <p:cNvPr id="799" name="Google Shape;799;p73"/>
              <p:cNvCxnSpPr/>
              <p:nvPr/>
            </p:nvCxnSpPr>
            <p:spPr>
              <a:xfrm>
                <a:off x="3616350" y="1375575"/>
                <a:ext cx="0" cy="3490500"/>
              </a:xfrm>
              <a:prstGeom prst="straightConnector1">
                <a:avLst/>
              </a:prstGeom>
              <a:noFill/>
              <a:ln w="19050" cap="flat" cmpd="sng">
                <a:solidFill>
                  <a:schemeClr val="dk2"/>
                </a:solidFill>
                <a:prstDash val="solid"/>
                <a:round/>
                <a:headEnd type="none" w="med" len="med"/>
                <a:tailEnd type="none" w="med" len="med"/>
              </a:ln>
            </p:spPr>
          </p:cxnSp>
          <p:cxnSp>
            <p:nvCxnSpPr>
              <p:cNvPr id="800" name="Google Shape;800;p73"/>
              <p:cNvCxnSpPr/>
              <p:nvPr/>
            </p:nvCxnSpPr>
            <p:spPr>
              <a:xfrm>
                <a:off x="3616350" y="2352175"/>
                <a:ext cx="140700" cy="0"/>
              </a:xfrm>
              <a:prstGeom prst="straightConnector1">
                <a:avLst/>
              </a:prstGeom>
              <a:noFill/>
              <a:ln w="19050" cap="flat" cmpd="sng">
                <a:solidFill>
                  <a:schemeClr val="dk2"/>
                </a:solidFill>
                <a:prstDash val="solid"/>
                <a:round/>
                <a:headEnd type="none" w="med" len="med"/>
                <a:tailEnd type="none" w="med" len="med"/>
              </a:ln>
            </p:spPr>
          </p:cxnSp>
        </p:gr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74"/>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807" name="Google Shape;807;p74"/>
          <p:cNvSpPr>
            <a:spLocks noGrp="1"/>
          </p:cNvSpPr>
          <p:nvPr>
            <p:ph type="subTitle" idx="2"/>
          </p:nvPr>
        </p:nvSpPr>
        <p:spPr>
          <a:xfrm>
            <a:off x="179169" y="1389848"/>
            <a:ext cx="1782900"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500"/>
              <a:t>주제</a:t>
            </a:r>
            <a:endParaRPr sz="1500"/>
          </a:p>
        </p:txBody>
      </p:sp>
      <p:sp>
        <p:nvSpPr>
          <p:cNvPr id="808" name="Google Shape;808;p74"/>
          <p:cNvSpPr/>
          <p:nvPr/>
        </p:nvSpPr>
        <p:spPr>
          <a:xfrm>
            <a:off x="3318845" y="59693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09" name="Google Shape;809;p74"/>
          <p:cNvSpPr txBox="1"/>
          <p:nvPr/>
        </p:nvSpPr>
        <p:spPr>
          <a:xfrm>
            <a:off x="3395000" y="533400"/>
            <a:ext cx="2898600" cy="219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a:solidFill>
                  <a:srgbClr val="0C477F"/>
                </a:solidFill>
              </a:rPr>
              <a:t> ECKERS SYSTEM</a:t>
            </a:r>
            <a:endParaRPr sz="1100"/>
          </a:p>
        </p:txBody>
      </p:sp>
      <p:cxnSp>
        <p:nvCxnSpPr>
          <p:cNvPr id="810" name="Google Shape;810;p74"/>
          <p:cNvCxnSpPr/>
          <p:nvPr/>
        </p:nvCxnSpPr>
        <p:spPr>
          <a:xfrm>
            <a:off x="3305175" y="954226"/>
            <a:ext cx="5613900" cy="0"/>
          </a:xfrm>
          <a:prstGeom prst="straightConnector1">
            <a:avLst/>
          </a:prstGeom>
          <a:noFill/>
          <a:ln w="12700" cap="flat" cmpd="sng">
            <a:solidFill>
              <a:srgbClr val="D8D8D8"/>
            </a:solidFill>
            <a:prstDash val="solid"/>
            <a:miter lim="800000"/>
            <a:headEnd type="none" w="sm" len="sm"/>
            <a:tailEnd type="none" w="sm" len="sm"/>
          </a:ln>
        </p:spPr>
      </p:cxnSp>
      <p:sp>
        <p:nvSpPr>
          <p:cNvPr id="811" name="Google Shape;811;p74"/>
          <p:cNvSpPr>
            <a:spLocks noGrp="1"/>
          </p:cNvSpPr>
          <p:nvPr>
            <p:ph type="subTitle" idx="2"/>
          </p:nvPr>
        </p:nvSpPr>
        <p:spPr>
          <a:xfrm>
            <a:off x="179206" y="1831523"/>
            <a:ext cx="1782900"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500"/>
              <a:t>정의 &amp; 목적</a:t>
            </a:r>
            <a:endParaRPr sz="1500"/>
          </a:p>
        </p:txBody>
      </p:sp>
      <p:pic>
        <p:nvPicPr>
          <p:cNvPr id="812" name="Google Shape;812;p74"/>
          <p:cNvPicPr preferRelativeResize="0"/>
          <p:nvPr/>
        </p:nvPicPr>
        <p:blipFill>
          <a:blip r:embed="rId3">
            <a:alphaModFix/>
          </a:blip>
          <a:stretch>
            <a:fillRect/>
          </a:stretch>
        </p:blipFill>
        <p:spPr>
          <a:xfrm>
            <a:off x="4033300" y="1057225"/>
            <a:ext cx="3517874" cy="2110725"/>
          </a:xfrm>
          <a:prstGeom prst="rect">
            <a:avLst/>
          </a:prstGeom>
          <a:noFill/>
          <a:ln>
            <a:noFill/>
          </a:ln>
        </p:spPr>
      </p:pic>
      <p:sp>
        <p:nvSpPr>
          <p:cNvPr id="813" name="Google Shape;813;p74"/>
          <p:cNvSpPr txBox="1">
            <a:spLocks noGrp="1"/>
          </p:cNvSpPr>
          <p:nvPr>
            <p:ph type="title"/>
          </p:nvPr>
        </p:nvSpPr>
        <p:spPr>
          <a:xfrm>
            <a:off x="199425" y="261475"/>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dirty="0"/>
              <a:t>Part 1.</a:t>
            </a:r>
            <a:endParaRPr dirty="0"/>
          </a:p>
          <a:p>
            <a:pPr marL="0" lvl="0" indent="0" algn="l" rtl="0">
              <a:lnSpc>
                <a:spcPct val="100000"/>
              </a:lnSpc>
              <a:spcBef>
                <a:spcPts val="0"/>
              </a:spcBef>
              <a:spcAft>
                <a:spcPts val="0"/>
              </a:spcAft>
              <a:buClr>
                <a:schemeClr val="lt1"/>
              </a:buClr>
              <a:buSzPts val="3300"/>
              <a:buFont typeface="Arial"/>
              <a:buNone/>
            </a:pPr>
            <a:r>
              <a:rPr lang="ko" sz="2000" dirty="0"/>
              <a:t>에커스 시스템</a:t>
            </a:r>
            <a:endParaRPr sz="2000" dirty="0"/>
          </a:p>
          <a:p>
            <a:pPr marL="0" lvl="0" indent="0" algn="l" rtl="0">
              <a:lnSpc>
                <a:spcPct val="100000"/>
              </a:lnSpc>
              <a:spcBef>
                <a:spcPts val="0"/>
              </a:spcBef>
              <a:spcAft>
                <a:spcPts val="0"/>
              </a:spcAft>
              <a:buClr>
                <a:schemeClr val="lt1"/>
              </a:buClr>
              <a:buSzPts val="3300"/>
              <a:buFont typeface="Arial"/>
              <a:buNone/>
            </a:pPr>
            <a:endParaRPr sz="2000" dirty="0"/>
          </a:p>
        </p:txBody>
      </p:sp>
      <p:sp>
        <p:nvSpPr>
          <p:cNvPr id="814" name="Google Shape;814;p74"/>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56</a:t>
            </a:fld>
            <a:endParaRPr sz="1100">
              <a:solidFill>
                <a:srgbClr val="093A68"/>
              </a:solidFill>
            </a:endParaRPr>
          </a:p>
        </p:txBody>
      </p:sp>
      <p:sp>
        <p:nvSpPr>
          <p:cNvPr id="14" name="Google Shape;133;p21">
            <a:extLst>
              <a:ext uri="{FF2B5EF4-FFF2-40B4-BE49-F238E27FC236}">
                <a16:creationId xmlns:a16="http://schemas.microsoft.com/office/drawing/2014/main" id="{330A6C02-ECE8-5543-BDEC-4C0E9358092A}"/>
              </a:ext>
            </a:extLst>
          </p:cNvPr>
          <p:cNvSpPr txBox="1">
            <a:spLocks noGrp="1"/>
          </p:cNvSpPr>
          <p:nvPr>
            <p:ph type="body" idx="1"/>
          </p:nvPr>
        </p:nvSpPr>
        <p:spPr>
          <a:xfrm>
            <a:off x="3240749" y="3292955"/>
            <a:ext cx="5173785" cy="1665000"/>
          </a:xfrm>
          <a:prstGeom prst="rect">
            <a:avLst/>
          </a:prstGeom>
          <a:noFill/>
          <a:ln>
            <a:noFill/>
          </a:ln>
        </p:spPr>
        <p:txBody>
          <a:bodyPr spcFirstLastPara="1" wrap="square" lIns="68575" tIns="34275" rIns="68575" bIns="34275" anchor="ctr" anchorCtr="0">
            <a:noAutofit/>
          </a:bodyPr>
          <a:lstStyle/>
          <a:p>
            <a:pPr marL="0" lvl="0" indent="0" algn="l" rtl="0">
              <a:lnSpc>
                <a:spcPct val="120000"/>
              </a:lnSpc>
              <a:spcBef>
                <a:spcPts val="0"/>
              </a:spcBef>
              <a:spcAft>
                <a:spcPts val="0"/>
              </a:spcAft>
              <a:buClr>
                <a:srgbClr val="7F7F7F"/>
              </a:buClr>
              <a:buSzPts val="1100"/>
              <a:buNone/>
            </a:pPr>
            <a:r>
              <a:rPr lang="ko" sz="1700" b="1" dirty="0"/>
              <a:t>  에커스 시스템은 한양대학교 학생들의 언어 교육에 대한 갈증을 해결하는 </a:t>
            </a:r>
            <a:r>
              <a:rPr lang="ko" sz="1700" b="1" dirty="0">
                <a:solidFill>
                  <a:srgbClr val="1E4587"/>
                </a:solidFill>
              </a:rPr>
              <a:t>AI 언어 교육 시스템</a:t>
            </a:r>
            <a:r>
              <a:rPr lang="ko" sz="1700" b="1" dirty="0">
                <a:solidFill>
                  <a:srgbClr val="7F7F7F"/>
                </a:solidFill>
              </a:rPr>
              <a:t>이다.  학생들의 </a:t>
            </a:r>
            <a:r>
              <a:rPr lang="ko" sz="1700" b="1" dirty="0">
                <a:solidFill>
                  <a:srgbClr val="1E4587"/>
                </a:solidFill>
              </a:rPr>
              <a:t>발음, 문법 교정</a:t>
            </a:r>
            <a:r>
              <a:rPr lang="ko" sz="1700" b="1" dirty="0">
                <a:solidFill>
                  <a:srgbClr val="7F7F7F"/>
                </a:solidFill>
              </a:rPr>
              <a:t>을 돕고 다양한 콘텐츠를 제공하여 각종 어학 자격증 및 회화 공부를 돕는다. 한국어, 영어, 중국어, 프랑스어, 일본어를 대상으로 한다.</a:t>
            </a:r>
            <a:endParaRPr sz="1700" dirty="0">
              <a:solidFill>
                <a:srgbClr val="7F7F7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75"/>
          <p:cNvSpPr txBox="1">
            <a:spLocks noGrp="1"/>
          </p:cNvSpPr>
          <p:nvPr>
            <p:ph type="title"/>
          </p:nvPr>
        </p:nvSpPr>
        <p:spPr>
          <a:xfrm>
            <a:off x="1506300" y="1474650"/>
            <a:ext cx="6131400" cy="21942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lt1"/>
              </a:buClr>
              <a:buSzPts val="3300"/>
              <a:buNone/>
            </a:pPr>
            <a:r>
              <a:rPr lang="ko" sz="7000"/>
              <a:t>THANK YOU</a:t>
            </a:r>
            <a:endParaRPr sz="7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a:spLocks noGrp="1"/>
          </p:cNvSpPr>
          <p:nvPr>
            <p:ph type="title"/>
          </p:nvPr>
        </p:nvSpPr>
        <p:spPr>
          <a:xfrm>
            <a:off x="199425" y="261475"/>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a:t>Part 2.</a:t>
            </a:r>
            <a:endParaRPr/>
          </a:p>
          <a:p>
            <a:pPr marL="0" lvl="0" indent="0" algn="l" rtl="0">
              <a:lnSpc>
                <a:spcPct val="100000"/>
              </a:lnSpc>
              <a:spcBef>
                <a:spcPts val="0"/>
              </a:spcBef>
              <a:spcAft>
                <a:spcPts val="0"/>
              </a:spcAft>
              <a:buClr>
                <a:schemeClr val="lt1"/>
              </a:buClr>
              <a:buSzPts val="3300"/>
              <a:buNone/>
            </a:pPr>
            <a:r>
              <a:rPr lang="ko" sz="2000"/>
              <a:t>중간 발표 </a:t>
            </a:r>
            <a:endParaRPr sz="2000"/>
          </a:p>
          <a:p>
            <a:pPr marL="0" lvl="0" indent="0" algn="l" rtl="0">
              <a:lnSpc>
                <a:spcPct val="100000"/>
              </a:lnSpc>
              <a:spcBef>
                <a:spcPts val="0"/>
              </a:spcBef>
              <a:spcAft>
                <a:spcPts val="0"/>
              </a:spcAft>
              <a:buClr>
                <a:schemeClr val="lt1"/>
              </a:buClr>
              <a:buSzPts val="3300"/>
              <a:buFont typeface="Arial"/>
              <a:buNone/>
            </a:pPr>
            <a:r>
              <a:rPr lang="ko" sz="2000"/>
              <a:t>요약 정리</a:t>
            </a:r>
            <a:endParaRPr sz="2000"/>
          </a:p>
        </p:txBody>
      </p:sp>
      <p:sp>
        <p:nvSpPr>
          <p:cNvPr id="190" name="Google Shape;190;p24"/>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191" name="Google Shape;191;p24"/>
          <p:cNvSpPr/>
          <p:nvPr/>
        </p:nvSpPr>
        <p:spPr>
          <a:xfrm>
            <a:off x="3318845" y="59693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92" name="Google Shape;192;p24"/>
          <p:cNvCxnSpPr/>
          <p:nvPr/>
        </p:nvCxnSpPr>
        <p:spPr>
          <a:xfrm>
            <a:off x="3305175" y="954226"/>
            <a:ext cx="5613900" cy="0"/>
          </a:xfrm>
          <a:prstGeom prst="straightConnector1">
            <a:avLst/>
          </a:prstGeom>
          <a:noFill/>
          <a:ln w="12700" cap="flat" cmpd="sng">
            <a:solidFill>
              <a:srgbClr val="D8D8D8"/>
            </a:solidFill>
            <a:prstDash val="solid"/>
            <a:miter lim="800000"/>
            <a:headEnd type="none" w="sm" len="sm"/>
            <a:tailEnd type="none" w="sm" len="sm"/>
          </a:ln>
        </p:spPr>
      </p:cxnSp>
      <p:sp>
        <p:nvSpPr>
          <p:cNvPr id="195" name="Google Shape;195;p24"/>
          <p:cNvSpPr txBox="1"/>
          <p:nvPr/>
        </p:nvSpPr>
        <p:spPr>
          <a:xfrm>
            <a:off x="3395000" y="533400"/>
            <a:ext cx="5313300" cy="219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dirty="0">
                <a:solidFill>
                  <a:srgbClr val="0C477F"/>
                </a:solidFill>
              </a:rPr>
              <a:t> 요구사항 명세서 </a:t>
            </a:r>
            <a:r>
              <a:rPr lang="ko" sz="2000" b="1" dirty="0">
                <a:solidFill>
                  <a:srgbClr val="0C477F"/>
                </a:solidFill>
              </a:rPr>
              <a:t>기능적 요구사항</a:t>
            </a:r>
            <a:endParaRPr sz="2000" dirty="0"/>
          </a:p>
        </p:txBody>
      </p:sp>
      <p:sp>
        <p:nvSpPr>
          <p:cNvPr id="197" name="Google Shape;197;p24"/>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6</a:t>
            </a:fld>
            <a:endParaRPr sz="1100">
              <a:solidFill>
                <a:srgbClr val="093A68"/>
              </a:solidFill>
            </a:endParaRPr>
          </a:p>
        </p:txBody>
      </p:sp>
      <p:sp>
        <p:nvSpPr>
          <p:cNvPr id="198" name="Google Shape;198;p24"/>
          <p:cNvSpPr/>
          <p:nvPr/>
        </p:nvSpPr>
        <p:spPr>
          <a:xfrm>
            <a:off x="2274850" y="1534075"/>
            <a:ext cx="2136600" cy="525600"/>
          </a:xfrm>
          <a:prstGeom prst="roundRect">
            <a:avLst>
              <a:gd name="adj" fmla="val 16667"/>
            </a:avLst>
          </a:prstGeom>
          <a:solidFill>
            <a:srgbClr val="0C477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solidFill>
                  <a:srgbClr val="FFFFFF"/>
                </a:solidFill>
              </a:rPr>
              <a:t>문법 교정 (AI)</a:t>
            </a:r>
            <a:endParaRPr sz="1800" b="1">
              <a:solidFill>
                <a:srgbClr val="FFFFFF"/>
              </a:solidFill>
            </a:endParaRPr>
          </a:p>
        </p:txBody>
      </p:sp>
      <p:sp>
        <p:nvSpPr>
          <p:cNvPr id="199" name="Google Shape;199;p24"/>
          <p:cNvSpPr/>
          <p:nvPr/>
        </p:nvSpPr>
        <p:spPr>
          <a:xfrm>
            <a:off x="2274850" y="2155588"/>
            <a:ext cx="2136600" cy="525600"/>
          </a:xfrm>
          <a:prstGeom prst="roundRect">
            <a:avLst>
              <a:gd name="adj" fmla="val 16667"/>
            </a:avLst>
          </a:prstGeom>
          <a:solidFill>
            <a:srgbClr val="0C477F"/>
          </a:solidFill>
          <a:ln w="9525" cap="flat" cmpd="sng">
            <a:solidFill>
              <a:srgbClr val="0E528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solidFill>
                  <a:srgbClr val="FFFFFF"/>
                </a:solidFill>
              </a:rPr>
              <a:t>발음 교정 (AI)</a:t>
            </a:r>
            <a:endParaRPr sz="1800" b="1">
              <a:solidFill>
                <a:srgbClr val="FFFFFF"/>
              </a:solidFill>
            </a:endParaRPr>
          </a:p>
        </p:txBody>
      </p:sp>
      <p:sp>
        <p:nvSpPr>
          <p:cNvPr id="200" name="Google Shape;200;p24"/>
          <p:cNvSpPr/>
          <p:nvPr/>
        </p:nvSpPr>
        <p:spPr>
          <a:xfrm>
            <a:off x="2274850" y="2777125"/>
            <a:ext cx="21366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t>쉐도잉 콘텐츠</a:t>
            </a:r>
            <a:endParaRPr sz="1800" b="1"/>
          </a:p>
        </p:txBody>
      </p:sp>
      <p:sp>
        <p:nvSpPr>
          <p:cNvPr id="201" name="Google Shape;201;p24"/>
          <p:cNvSpPr/>
          <p:nvPr/>
        </p:nvSpPr>
        <p:spPr>
          <a:xfrm>
            <a:off x="2274850" y="3398650"/>
            <a:ext cx="21366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dirty="0"/>
              <a:t>쉐도잉 콘텐츠 </a:t>
            </a:r>
            <a:endParaRPr lang="en-US" altLang="ko" sz="1800" dirty="0"/>
          </a:p>
          <a:p>
            <a:pPr marL="0" lvl="0" indent="0" algn="ctr" rtl="0">
              <a:spcBef>
                <a:spcPts val="0"/>
              </a:spcBef>
              <a:spcAft>
                <a:spcPts val="0"/>
              </a:spcAft>
              <a:buNone/>
            </a:pPr>
            <a:r>
              <a:rPr lang="ko" sz="1800" dirty="0"/>
              <a:t>관리</a:t>
            </a:r>
            <a:endParaRPr sz="1800" dirty="0"/>
          </a:p>
        </p:txBody>
      </p:sp>
      <p:sp>
        <p:nvSpPr>
          <p:cNvPr id="202" name="Google Shape;202;p24"/>
          <p:cNvSpPr/>
          <p:nvPr/>
        </p:nvSpPr>
        <p:spPr>
          <a:xfrm>
            <a:off x="2274850" y="4020175"/>
            <a:ext cx="21366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dirty="0"/>
              <a:t>사용자 </a:t>
            </a:r>
            <a:endParaRPr lang="en-US" altLang="ko" sz="1800" b="1" dirty="0"/>
          </a:p>
          <a:p>
            <a:pPr marL="0" lvl="0" indent="0" algn="ctr" rtl="0">
              <a:spcBef>
                <a:spcPts val="0"/>
              </a:spcBef>
              <a:spcAft>
                <a:spcPts val="0"/>
              </a:spcAft>
              <a:buNone/>
            </a:pPr>
            <a:r>
              <a:rPr lang="ko" sz="1800" b="1" dirty="0"/>
              <a:t>레벨 테스트</a:t>
            </a:r>
            <a:endParaRPr sz="1800" b="1" dirty="0"/>
          </a:p>
        </p:txBody>
      </p:sp>
      <p:sp>
        <p:nvSpPr>
          <p:cNvPr id="203" name="Google Shape;203;p24"/>
          <p:cNvSpPr/>
          <p:nvPr/>
        </p:nvSpPr>
        <p:spPr>
          <a:xfrm>
            <a:off x="4596404" y="4020175"/>
            <a:ext cx="21366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a:t>사용자 메인 홈</a:t>
            </a:r>
            <a:endParaRPr sz="1800"/>
          </a:p>
        </p:txBody>
      </p:sp>
      <p:sp>
        <p:nvSpPr>
          <p:cNvPr id="204" name="Google Shape;204;p24"/>
          <p:cNvSpPr/>
          <p:nvPr/>
        </p:nvSpPr>
        <p:spPr>
          <a:xfrm>
            <a:off x="4596404" y="3398650"/>
            <a:ext cx="21366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t>수업 홈</a:t>
            </a:r>
            <a:endParaRPr sz="1800" b="1"/>
          </a:p>
        </p:txBody>
      </p:sp>
      <p:sp>
        <p:nvSpPr>
          <p:cNvPr id="205" name="Google Shape;205;p24"/>
          <p:cNvSpPr/>
          <p:nvPr/>
        </p:nvSpPr>
        <p:spPr>
          <a:xfrm>
            <a:off x="4596404" y="2777125"/>
            <a:ext cx="21366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a:t>사용자 매칭 관리</a:t>
            </a:r>
            <a:endParaRPr sz="1800"/>
          </a:p>
        </p:txBody>
      </p:sp>
      <p:sp>
        <p:nvSpPr>
          <p:cNvPr id="206" name="Google Shape;206;p24"/>
          <p:cNvSpPr/>
          <p:nvPr/>
        </p:nvSpPr>
        <p:spPr>
          <a:xfrm>
            <a:off x="4590816" y="2155600"/>
            <a:ext cx="21366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b="1"/>
              <a:t>사용자 매칭</a:t>
            </a:r>
            <a:endParaRPr sz="1800" b="1"/>
          </a:p>
        </p:txBody>
      </p:sp>
      <p:sp>
        <p:nvSpPr>
          <p:cNvPr id="207" name="Google Shape;207;p24"/>
          <p:cNvSpPr/>
          <p:nvPr/>
        </p:nvSpPr>
        <p:spPr>
          <a:xfrm>
            <a:off x="4587454" y="1534075"/>
            <a:ext cx="21366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a:t>레벨 테스트 관리</a:t>
            </a:r>
            <a:endParaRPr sz="1800"/>
          </a:p>
        </p:txBody>
      </p:sp>
      <p:sp>
        <p:nvSpPr>
          <p:cNvPr id="208" name="Google Shape;208;p24"/>
          <p:cNvSpPr/>
          <p:nvPr/>
        </p:nvSpPr>
        <p:spPr>
          <a:xfrm>
            <a:off x="6900058" y="1534075"/>
            <a:ext cx="21366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a:t>사용자 정보</a:t>
            </a:r>
            <a:endParaRPr sz="1800"/>
          </a:p>
        </p:txBody>
      </p:sp>
      <p:sp>
        <p:nvSpPr>
          <p:cNvPr id="209" name="Google Shape;209;p24"/>
          <p:cNvSpPr/>
          <p:nvPr/>
        </p:nvSpPr>
        <p:spPr>
          <a:xfrm>
            <a:off x="6906782" y="2155588"/>
            <a:ext cx="21366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a:t>관리자 홈</a:t>
            </a:r>
            <a:endParaRPr sz="1800"/>
          </a:p>
        </p:txBody>
      </p:sp>
      <p:sp>
        <p:nvSpPr>
          <p:cNvPr id="210" name="Google Shape;210;p24"/>
          <p:cNvSpPr/>
          <p:nvPr/>
        </p:nvSpPr>
        <p:spPr>
          <a:xfrm>
            <a:off x="6900058" y="2777113"/>
            <a:ext cx="21366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a:t>사용자 관리</a:t>
            </a:r>
            <a:endParaRPr sz="1800"/>
          </a:p>
        </p:txBody>
      </p:sp>
      <p:sp>
        <p:nvSpPr>
          <p:cNvPr id="211" name="Google Shape;211;p24"/>
          <p:cNvSpPr/>
          <p:nvPr/>
        </p:nvSpPr>
        <p:spPr>
          <a:xfrm>
            <a:off x="6917959" y="3398638"/>
            <a:ext cx="21366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a:t>로그인</a:t>
            </a:r>
            <a:endParaRPr sz="1800"/>
          </a:p>
        </p:txBody>
      </p:sp>
      <p:sp>
        <p:nvSpPr>
          <p:cNvPr id="212" name="Google Shape;212;p24"/>
          <p:cNvSpPr/>
          <p:nvPr/>
        </p:nvSpPr>
        <p:spPr>
          <a:xfrm>
            <a:off x="6917959" y="4020163"/>
            <a:ext cx="21366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800"/>
              <a:t>시스템</a:t>
            </a:r>
            <a:endParaRPr sz="1800"/>
          </a:p>
        </p:txBody>
      </p:sp>
      <p:sp>
        <p:nvSpPr>
          <p:cNvPr id="32" name="Google Shape;153;p22">
            <a:extLst>
              <a:ext uri="{FF2B5EF4-FFF2-40B4-BE49-F238E27FC236}">
                <a16:creationId xmlns:a16="http://schemas.microsoft.com/office/drawing/2014/main" id="{A4361F0D-243F-D040-BD1D-8DBBA7827DD5}"/>
              </a:ext>
            </a:extLst>
          </p:cNvPr>
          <p:cNvSpPr>
            <a:spLocks noGrp="1"/>
          </p:cNvSpPr>
          <p:nvPr>
            <p:ph type="subTitle" idx="2"/>
          </p:nvPr>
        </p:nvSpPr>
        <p:spPr>
          <a:xfrm>
            <a:off x="137999" y="17214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200" dirty="0"/>
              <a:t>개발 프로세스 및 방법론</a:t>
            </a:r>
            <a:endParaRPr sz="1200" dirty="0"/>
          </a:p>
        </p:txBody>
      </p:sp>
      <p:sp>
        <p:nvSpPr>
          <p:cNvPr id="33" name="Google Shape;154;p22">
            <a:extLst>
              <a:ext uri="{FF2B5EF4-FFF2-40B4-BE49-F238E27FC236}">
                <a16:creationId xmlns:a16="http://schemas.microsoft.com/office/drawing/2014/main" id="{85EF8AD6-A26E-1746-8176-67DE16F4409A}"/>
              </a:ext>
            </a:extLst>
          </p:cNvPr>
          <p:cNvSpPr txBox="1">
            <a:spLocks/>
          </p:cNvSpPr>
          <p:nvPr/>
        </p:nvSpPr>
        <p:spPr>
          <a:xfrm>
            <a:off x="137999" y="21151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요구사항</a:t>
            </a:r>
          </a:p>
        </p:txBody>
      </p:sp>
      <p:sp>
        <p:nvSpPr>
          <p:cNvPr id="34" name="Google Shape;164;p22">
            <a:extLst>
              <a:ext uri="{FF2B5EF4-FFF2-40B4-BE49-F238E27FC236}">
                <a16:creationId xmlns:a16="http://schemas.microsoft.com/office/drawing/2014/main" id="{22D43972-63D9-2D49-9F23-6D0523A68CF4}"/>
              </a:ext>
            </a:extLst>
          </p:cNvPr>
          <p:cNvSpPr txBox="1">
            <a:spLocks/>
          </p:cNvSpPr>
          <p:nvPr/>
        </p:nvSpPr>
        <p:spPr>
          <a:xfrm>
            <a:off x="134224" y="25088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프로젝트 관리</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p:nvPr/>
        </p:nvSpPr>
        <p:spPr>
          <a:xfrm>
            <a:off x="6874325" y="1811100"/>
            <a:ext cx="1956000" cy="2347800"/>
          </a:xfrm>
          <a:prstGeom prst="roundRect">
            <a:avLst>
              <a:gd name="adj" fmla="val 8954"/>
            </a:avLst>
          </a:prstGeom>
          <a:solidFill>
            <a:srgbClr val="0C477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600" b="1" dirty="0">
                <a:solidFill>
                  <a:srgbClr val="FFFFFF"/>
                </a:solidFill>
              </a:rPr>
              <a:t>상호운용성 </a:t>
            </a:r>
            <a:endParaRPr lang="en-US" altLang="ko" sz="1600" b="1" dirty="0">
              <a:solidFill>
                <a:srgbClr val="FFFFFF"/>
              </a:solidFill>
            </a:endParaRPr>
          </a:p>
          <a:p>
            <a:pPr marL="0" lvl="0" indent="0" algn="ctr" rtl="0">
              <a:spcBef>
                <a:spcPts val="0"/>
              </a:spcBef>
              <a:spcAft>
                <a:spcPts val="0"/>
              </a:spcAft>
              <a:buNone/>
            </a:pPr>
            <a:r>
              <a:rPr lang="ko" sz="1600" b="1" dirty="0">
                <a:solidFill>
                  <a:srgbClr val="FFFFFF"/>
                </a:solidFill>
              </a:rPr>
              <a:t>요구사항</a:t>
            </a:r>
            <a:endParaRPr sz="1600" b="1" dirty="0">
              <a:solidFill>
                <a:srgbClr val="FFFFFF"/>
              </a:solidFill>
            </a:endParaRPr>
          </a:p>
          <a:p>
            <a:pPr marL="0" lvl="0" indent="0" algn="ctr" rtl="0">
              <a:spcBef>
                <a:spcPts val="0"/>
              </a:spcBef>
              <a:spcAft>
                <a:spcPts val="0"/>
              </a:spcAft>
              <a:buNone/>
            </a:pPr>
            <a:endParaRPr sz="1600" b="1" dirty="0">
              <a:solidFill>
                <a:srgbClr val="FFFFFF"/>
              </a:solidFill>
            </a:endParaRPr>
          </a:p>
          <a:p>
            <a:pPr marL="0" lvl="0" indent="0" algn="ctr" rtl="0">
              <a:spcBef>
                <a:spcPts val="0"/>
              </a:spcBef>
              <a:spcAft>
                <a:spcPts val="0"/>
              </a:spcAft>
              <a:buNone/>
            </a:pPr>
            <a:r>
              <a:rPr lang="ko" sz="1600" b="1" dirty="0">
                <a:solidFill>
                  <a:srgbClr val="FFFFFF"/>
                </a:solidFill>
              </a:rPr>
              <a:t>법적 요구사항</a:t>
            </a:r>
            <a:endParaRPr sz="1600" b="1" dirty="0">
              <a:solidFill>
                <a:srgbClr val="FFFFFF"/>
              </a:solidFill>
            </a:endParaRPr>
          </a:p>
        </p:txBody>
      </p:sp>
      <p:sp>
        <p:nvSpPr>
          <p:cNvPr id="218" name="Google Shape;218;p25"/>
          <p:cNvSpPr/>
          <p:nvPr/>
        </p:nvSpPr>
        <p:spPr>
          <a:xfrm>
            <a:off x="4699825" y="1838725"/>
            <a:ext cx="1956000" cy="2347800"/>
          </a:xfrm>
          <a:prstGeom prst="roundRect">
            <a:avLst>
              <a:gd name="adj" fmla="val 8954"/>
            </a:avLst>
          </a:prstGeom>
          <a:solidFill>
            <a:srgbClr val="0C477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600" b="1">
                <a:solidFill>
                  <a:srgbClr val="FFFFFF"/>
                </a:solidFill>
              </a:rPr>
              <a:t>배포 요구사항</a:t>
            </a:r>
            <a:endParaRPr sz="1600" b="1">
              <a:solidFill>
                <a:srgbClr val="FFFFFF"/>
              </a:solidFill>
            </a:endParaRPr>
          </a:p>
          <a:p>
            <a:pPr marL="0" lvl="0" indent="0" algn="ctr" rtl="0">
              <a:spcBef>
                <a:spcPts val="0"/>
              </a:spcBef>
              <a:spcAft>
                <a:spcPts val="0"/>
              </a:spcAft>
              <a:buNone/>
            </a:pPr>
            <a:endParaRPr sz="1600" b="1">
              <a:solidFill>
                <a:srgbClr val="FFFFFF"/>
              </a:solidFill>
            </a:endParaRPr>
          </a:p>
          <a:p>
            <a:pPr marL="0" lvl="0" indent="0" algn="ctr" rtl="0">
              <a:spcBef>
                <a:spcPts val="0"/>
              </a:spcBef>
              <a:spcAft>
                <a:spcPts val="0"/>
              </a:spcAft>
              <a:buNone/>
            </a:pPr>
            <a:r>
              <a:rPr lang="ko" sz="1600" b="1">
                <a:solidFill>
                  <a:srgbClr val="FFFFFF"/>
                </a:solidFill>
              </a:rPr>
              <a:t>구현 요구사항</a:t>
            </a:r>
            <a:endParaRPr sz="1600" b="1">
              <a:solidFill>
                <a:srgbClr val="FFFFFF"/>
              </a:solidFill>
            </a:endParaRPr>
          </a:p>
          <a:p>
            <a:pPr marL="0" lvl="0" indent="0" algn="ctr" rtl="0">
              <a:spcBef>
                <a:spcPts val="0"/>
              </a:spcBef>
              <a:spcAft>
                <a:spcPts val="0"/>
              </a:spcAft>
              <a:buNone/>
            </a:pPr>
            <a:endParaRPr sz="1600" b="1">
              <a:solidFill>
                <a:srgbClr val="FFFFFF"/>
              </a:solidFill>
            </a:endParaRPr>
          </a:p>
          <a:p>
            <a:pPr marL="0" lvl="0" indent="0" algn="ctr" rtl="0">
              <a:spcBef>
                <a:spcPts val="0"/>
              </a:spcBef>
              <a:spcAft>
                <a:spcPts val="0"/>
              </a:spcAft>
              <a:buNone/>
            </a:pPr>
            <a:r>
              <a:rPr lang="ko" sz="1600" b="1">
                <a:solidFill>
                  <a:srgbClr val="FFFFFF"/>
                </a:solidFill>
              </a:rPr>
              <a:t>표준 요구사항</a:t>
            </a:r>
            <a:endParaRPr sz="1600" b="1">
              <a:solidFill>
                <a:srgbClr val="FFFFFF"/>
              </a:solidFill>
            </a:endParaRPr>
          </a:p>
        </p:txBody>
      </p:sp>
      <p:sp>
        <p:nvSpPr>
          <p:cNvPr id="219" name="Google Shape;219;p25"/>
          <p:cNvSpPr txBox="1">
            <a:spLocks noGrp="1"/>
          </p:cNvSpPr>
          <p:nvPr>
            <p:ph type="title"/>
          </p:nvPr>
        </p:nvSpPr>
        <p:spPr>
          <a:xfrm>
            <a:off x="199425" y="261475"/>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a:t>Part 2.</a:t>
            </a:r>
            <a:endParaRPr/>
          </a:p>
          <a:p>
            <a:pPr marL="0" lvl="0" indent="0" algn="l" rtl="0">
              <a:lnSpc>
                <a:spcPct val="100000"/>
              </a:lnSpc>
              <a:spcBef>
                <a:spcPts val="0"/>
              </a:spcBef>
              <a:spcAft>
                <a:spcPts val="0"/>
              </a:spcAft>
              <a:buClr>
                <a:schemeClr val="lt1"/>
              </a:buClr>
              <a:buSzPts val="3300"/>
              <a:buNone/>
            </a:pPr>
            <a:r>
              <a:rPr lang="ko" sz="2000"/>
              <a:t>중간 발표 </a:t>
            </a:r>
            <a:endParaRPr sz="2000"/>
          </a:p>
          <a:p>
            <a:pPr marL="0" lvl="0" indent="0" algn="l" rtl="0">
              <a:lnSpc>
                <a:spcPct val="100000"/>
              </a:lnSpc>
              <a:spcBef>
                <a:spcPts val="0"/>
              </a:spcBef>
              <a:spcAft>
                <a:spcPts val="0"/>
              </a:spcAft>
              <a:buClr>
                <a:schemeClr val="lt1"/>
              </a:buClr>
              <a:buSzPts val="3300"/>
              <a:buFont typeface="Arial"/>
              <a:buNone/>
            </a:pPr>
            <a:r>
              <a:rPr lang="ko" sz="2000"/>
              <a:t>요약 정리</a:t>
            </a:r>
            <a:endParaRPr sz="2000"/>
          </a:p>
        </p:txBody>
      </p:sp>
      <p:sp>
        <p:nvSpPr>
          <p:cNvPr id="220" name="Google Shape;220;p25"/>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221" name="Google Shape;221;p25"/>
          <p:cNvSpPr/>
          <p:nvPr/>
        </p:nvSpPr>
        <p:spPr>
          <a:xfrm>
            <a:off x="3318845" y="59693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2" name="Google Shape;222;p25"/>
          <p:cNvCxnSpPr/>
          <p:nvPr/>
        </p:nvCxnSpPr>
        <p:spPr>
          <a:xfrm>
            <a:off x="3305175" y="954226"/>
            <a:ext cx="5613900" cy="0"/>
          </a:xfrm>
          <a:prstGeom prst="straightConnector1">
            <a:avLst/>
          </a:prstGeom>
          <a:noFill/>
          <a:ln w="12700" cap="flat" cmpd="sng">
            <a:solidFill>
              <a:srgbClr val="D8D8D8"/>
            </a:solidFill>
            <a:prstDash val="solid"/>
            <a:miter lim="800000"/>
            <a:headEnd type="none" w="sm" len="sm"/>
            <a:tailEnd type="none" w="sm" len="sm"/>
          </a:ln>
        </p:spPr>
      </p:cxnSp>
      <p:sp>
        <p:nvSpPr>
          <p:cNvPr id="225" name="Google Shape;225;p25"/>
          <p:cNvSpPr txBox="1"/>
          <p:nvPr/>
        </p:nvSpPr>
        <p:spPr>
          <a:xfrm>
            <a:off x="3395000" y="533400"/>
            <a:ext cx="5451600" cy="2190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dirty="0">
                <a:solidFill>
                  <a:srgbClr val="0C477F"/>
                </a:solidFill>
              </a:rPr>
              <a:t> 요구사항 명세서 </a:t>
            </a:r>
            <a:r>
              <a:rPr lang="ko" sz="2000" b="1" dirty="0">
                <a:solidFill>
                  <a:srgbClr val="0C477F"/>
                </a:solidFill>
              </a:rPr>
              <a:t>비기능적 요구사항</a:t>
            </a:r>
            <a:endParaRPr sz="2000" dirty="0"/>
          </a:p>
        </p:txBody>
      </p:sp>
      <p:sp>
        <p:nvSpPr>
          <p:cNvPr id="227" name="Google Shape;227;p25"/>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7</a:t>
            </a:fld>
            <a:endParaRPr sz="1100">
              <a:solidFill>
                <a:srgbClr val="093A68"/>
              </a:solidFill>
            </a:endParaRPr>
          </a:p>
        </p:txBody>
      </p:sp>
      <p:sp>
        <p:nvSpPr>
          <p:cNvPr id="228" name="Google Shape;228;p25"/>
          <p:cNvSpPr/>
          <p:nvPr/>
        </p:nvSpPr>
        <p:spPr>
          <a:xfrm>
            <a:off x="4904725" y="1492875"/>
            <a:ext cx="15462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2000" b="1"/>
              <a:t>조직</a:t>
            </a:r>
            <a:endParaRPr sz="2000" b="1"/>
          </a:p>
        </p:txBody>
      </p:sp>
      <p:sp>
        <p:nvSpPr>
          <p:cNvPr id="229" name="Google Shape;229;p25"/>
          <p:cNvSpPr/>
          <p:nvPr/>
        </p:nvSpPr>
        <p:spPr>
          <a:xfrm>
            <a:off x="7079225" y="1492875"/>
            <a:ext cx="15462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2000" b="1"/>
              <a:t>외부</a:t>
            </a:r>
            <a:endParaRPr sz="2000" b="1"/>
          </a:p>
        </p:txBody>
      </p:sp>
      <p:sp>
        <p:nvSpPr>
          <p:cNvPr id="230" name="Google Shape;230;p25"/>
          <p:cNvSpPr/>
          <p:nvPr/>
        </p:nvSpPr>
        <p:spPr>
          <a:xfrm>
            <a:off x="2525325" y="1811100"/>
            <a:ext cx="1956000" cy="2347800"/>
          </a:xfrm>
          <a:prstGeom prst="roundRect">
            <a:avLst>
              <a:gd name="adj" fmla="val 8954"/>
            </a:avLst>
          </a:prstGeom>
          <a:solidFill>
            <a:srgbClr val="0C477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600" b="1">
                <a:solidFill>
                  <a:srgbClr val="FFFFFF"/>
                </a:solidFill>
              </a:rPr>
              <a:t>사용성 요구사항</a:t>
            </a:r>
            <a:endParaRPr sz="1600" b="1">
              <a:solidFill>
                <a:srgbClr val="FFFFFF"/>
              </a:solidFill>
            </a:endParaRPr>
          </a:p>
          <a:p>
            <a:pPr marL="0" lvl="0" indent="0" algn="ctr" rtl="0">
              <a:spcBef>
                <a:spcPts val="0"/>
              </a:spcBef>
              <a:spcAft>
                <a:spcPts val="0"/>
              </a:spcAft>
              <a:buNone/>
            </a:pPr>
            <a:endParaRPr sz="1600" b="1">
              <a:solidFill>
                <a:srgbClr val="FFFFFF"/>
              </a:solidFill>
            </a:endParaRPr>
          </a:p>
          <a:p>
            <a:pPr marL="0" lvl="0" indent="0" algn="ctr" rtl="0">
              <a:spcBef>
                <a:spcPts val="0"/>
              </a:spcBef>
              <a:spcAft>
                <a:spcPts val="0"/>
              </a:spcAft>
              <a:buNone/>
            </a:pPr>
            <a:r>
              <a:rPr lang="ko" sz="1600" b="1">
                <a:solidFill>
                  <a:srgbClr val="FFFFFF"/>
                </a:solidFill>
              </a:rPr>
              <a:t>효율성 요구사항</a:t>
            </a:r>
            <a:endParaRPr sz="1600" b="1">
              <a:solidFill>
                <a:srgbClr val="FFFFFF"/>
              </a:solidFill>
            </a:endParaRPr>
          </a:p>
          <a:p>
            <a:pPr marL="0" lvl="0" indent="0" algn="ctr" rtl="0">
              <a:spcBef>
                <a:spcPts val="0"/>
              </a:spcBef>
              <a:spcAft>
                <a:spcPts val="0"/>
              </a:spcAft>
              <a:buNone/>
            </a:pPr>
            <a:endParaRPr sz="1600" b="1">
              <a:solidFill>
                <a:srgbClr val="FFFFFF"/>
              </a:solidFill>
            </a:endParaRPr>
          </a:p>
          <a:p>
            <a:pPr marL="0" lvl="0" indent="0" algn="ctr" rtl="0">
              <a:spcBef>
                <a:spcPts val="0"/>
              </a:spcBef>
              <a:spcAft>
                <a:spcPts val="0"/>
              </a:spcAft>
              <a:buNone/>
            </a:pPr>
            <a:r>
              <a:rPr lang="ko" sz="1600" b="1">
                <a:solidFill>
                  <a:srgbClr val="FFFFFF"/>
                </a:solidFill>
              </a:rPr>
              <a:t>신뢰성 요구사항</a:t>
            </a:r>
            <a:endParaRPr sz="1600" b="1">
              <a:solidFill>
                <a:srgbClr val="FFFFFF"/>
              </a:solidFill>
            </a:endParaRPr>
          </a:p>
          <a:p>
            <a:pPr marL="0" lvl="0" indent="0" algn="ctr" rtl="0">
              <a:spcBef>
                <a:spcPts val="0"/>
              </a:spcBef>
              <a:spcAft>
                <a:spcPts val="0"/>
              </a:spcAft>
              <a:buNone/>
            </a:pPr>
            <a:endParaRPr sz="1600" b="1">
              <a:solidFill>
                <a:srgbClr val="FFFFFF"/>
              </a:solidFill>
            </a:endParaRPr>
          </a:p>
          <a:p>
            <a:pPr marL="0" lvl="0" indent="0" algn="ctr" rtl="0">
              <a:spcBef>
                <a:spcPts val="0"/>
              </a:spcBef>
              <a:spcAft>
                <a:spcPts val="0"/>
              </a:spcAft>
              <a:buNone/>
            </a:pPr>
            <a:r>
              <a:rPr lang="ko" sz="1600" b="1">
                <a:solidFill>
                  <a:srgbClr val="FFFFFF"/>
                </a:solidFill>
              </a:rPr>
              <a:t>이식성 요구사항</a:t>
            </a:r>
            <a:endParaRPr sz="1600" b="1">
              <a:solidFill>
                <a:srgbClr val="FFFFFF"/>
              </a:solidFill>
            </a:endParaRPr>
          </a:p>
        </p:txBody>
      </p:sp>
      <p:sp>
        <p:nvSpPr>
          <p:cNvPr id="231" name="Google Shape;231;p25"/>
          <p:cNvSpPr/>
          <p:nvPr/>
        </p:nvSpPr>
        <p:spPr>
          <a:xfrm>
            <a:off x="2730225" y="1492875"/>
            <a:ext cx="1546200" cy="525600"/>
          </a:xfrm>
          <a:prstGeom prst="roundRect">
            <a:avLst>
              <a:gd name="adj" fmla="val 16667"/>
            </a:avLst>
          </a:prstGeom>
          <a:solidFill>
            <a:srgbClr val="FFFFFF"/>
          </a:solidFill>
          <a:ln w="9525" cap="flat" cmpd="sng">
            <a:solidFill>
              <a:srgbClr val="0C47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2000" b="1"/>
              <a:t>제품</a:t>
            </a:r>
            <a:endParaRPr sz="2000" b="1"/>
          </a:p>
        </p:txBody>
      </p:sp>
      <p:sp>
        <p:nvSpPr>
          <p:cNvPr id="23" name="Google Shape;153;p22">
            <a:extLst>
              <a:ext uri="{FF2B5EF4-FFF2-40B4-BE49-F238E27FC236}">
                <a16:creationId xmlns:a16="http://schemas.microsoft.com/office/drawing/2014/main" id="{B7623D70-54AD-9A4B-8998-BDC86B7EE6BB}"/>
              </a:ext>
            </a:extLst>
          </p:cNvPr>
          <p:cNvSpPr>
            <a:spLocks noGrp="1"/>
          </p:cNvSpPr>
          <p:nvPr>
            <p:ph type="subTitle" idx="2"/>
          </p:nvPr>
        </p:nvSpPr>
        <p:spPr>
          <a:xfrm>
            <a:off x="137999" y="17214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200" dirty="0"/>
              <a:t>개발 프로세스 및 방법론</a:t>
            </a:r>
            <a:endParaRPr sz="1200" dirty="0"/>
          </a:p>
        </p:txBody>
      </p:sp>
      <p:sp>
        <p:nvSpPr>
          <p:cNvPr id="24" name="Google Shape;154;p22">
            <a:extLst>
              <a:ext uri="{FF2B5EF4-FFF2-40B4-BE49-F238E27FC236}">
                <a16:creationId xmlns:a16="http://schemas.microsoft.com/office/drawing/2014/main" id="{F618B0CE-8CE9-8E44-A3A1-664057B7DC7C}"/>
              </a:ext>
            </a:extLst>
          </p:cNvPr>
          <p:cNvSpPr txBox="1">
            <a:spLocks/>
          </p:cNvSpPr>
          <p:nvPr/>
        </p:nvSpPr>
        <p:spPr>
          <a:xfrm>
            <a:off x="137999" y="21151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요구사항</a:t>
            </a:r>
          </a:p>
        </p:txBody>
      </p:sp>
      <p:sp>
        <p:nvSpPr>
          <p:cNvPr id="25" name="Google Shape;164;p22">
            <a:extLst>
              <a:ext uri="{FF2B5EF4-FFF2-40B4-BE49-F238E27FC236}">
                <a16:creationId xmlns:a16="http://schemas.microsoft.com/office/drawing/2014/main" id="{D06E052D-3181-AD48-BCF9-E4DCEF3EABBD}"/>
              </a:ext>
            </a:extLst>
          </p:cNvPr>
          <p:cNvSpPr txBox="1">
            <a:spLocks/>
          </p:cNvSpPr>
          <p:nvPr/>
        </p:nvSpPr>
        <p:spPr>
          <a:xfrm>
            <a:off x="134224" y="25088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프로젝트 관리</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199425" y="261475"/>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a:t>Part 2.</a:t>
            </a:r>
            <a:endParaRPr/>
          </a:p>
          <a:p>
            <a:pPr marL="0" lvl="0" indent="0" algn="l" rtl="0">
              <a:lnSpc>
                <a:spcPct val="100000"/>
              </a:lnSpc>
              <a:spcBef>
                <a:spcPts val="0"/>
              </a:spcBef>
              <a:spcAft>
                <a:spcPts val="0"/>
              </a:spcAft>
              <a:buClr>
                <a:schemeClr val="lt1"/>
              </a:buClr>
              <a:buSzPts val="3300"/>
              <a:buNone/>
            </a:pPr>
            <a:r>
              <a:rPr lang="ko" sz="2000"/>
              <a:t>중간 발표 </a:t>
            </a:r>
            <a:endParaRPr sz="2000"/>
          </a:p>
          <a:p>
            <a:pPr marL="0" lvl="0" indent="0" algn="l" rtl="0">
              <a:lnSpc>
                <a:spcPct val="100000"/>
              </a:lnSpc>
              <a:spcBef>
                <a:spcPts val="0"/>
              </a:spcBef>
              <a:spcAft>
                <a:spcPts val="0"/>
              </a:spcAft>
              <a:buClr>
                <a:schemeClr val="lt1"/>
              </a:buClr>
              <a:buSzPts val="3300"/>
              <a:buFont typeface="Arial"/>
              <a:buNone/>
            </a:pPr>
            <a:r>
              <a:rPr lang="ko" sz="2000"/>
              <a:t>요약 정리</a:t>
            </a:r>
            <a:endParaRPr sz="2000"/>
          </a:p>
        </p:txBody>
      </p:sp>
      <p:sp>
        <p:nvSpPr>
          <p:cNvPr id="237" name="Google Shape;237;p26"/>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238" name="Google Shape;238;p26"/>
          <p:cNvSpPr/>
          <p:nvPr/>
        </p:nvSpPr>
        <p:spPr>
          <a:xfrm>
            <a:off x="3318845" y="59693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39" name="Google Shape;239;p26"/>
          <p:cNvCxnSpPr/>
          <p:nvPr/>
        </p:nvCxnSpPr>
        <p:spPr>
          <a:xfrm>
            <a:off x="3305175" y="954226"/>
            <a:ext cx="5613900" cy="0"/>
          </a:xfrm>
          <a:prstGeom prst="straightConnector1">
            <a:avLst/>
          </a:prstGeom>
          <a:noFill/>
          <a:ln w="12700" cap="flat" cmpd="sng">
            <a:solidFill>
              <a:srgbClr val="D8D8D8"/>
            </a:solidFill>
            <a:prstDash val="solid"/>
            <a:miter lim="800000"/>
            <a:headEnd type="none" w="sm" len="sm"/>
            <a:tailEnd type="none" w="sm" len="sm"/>
          </a:ln>
        </p:spPr>
      </p:cxnSp>
      <p:sp>
        <p:nvSpPr>
          <p:cNvPr id="242" name="Google Shape;242;p26"/>
          <p:cNvSpPr txBox="1"/>
          <p:nvPr/>
        </p:nvSpPr>
        <p:spPr>
          <a:xfrm>
            <a:off x="3394999" y="533399"/>
            <a:ext cx="3488685" cy="240853"/>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dirty="0">
                <a:solidFill>
                  <a:srgbClr val="0C477F"/>
                </a:solidFill>
              </a:rPr>
              <a:t> 프로젝트 관리 </a:t>
            </a:r>
            <a:r>
              <a:rPr lang="ko" sz="2000" b="1" dirty="0">
                <a:solidFill>
                  <a:srgbClr val="0C477F"/>
                </a:solidFill>
              </a:rPr>
              <a:t>일정 계획</a:t>
            </a:r>
            <a:endParaRPr sz="2000" dirty="0"/>
          </a:p>
        </p:txBody>
      </p:sp>
      <p:pic>
        <p:nvPicPr>
          <p:cNvPr id="244" name="Google Shape;244;p26"/>
          <p:cNvPicPr preferRelativeResize="0"/>
          <p:nvPr/>
        </p:nvPicPr>
        <p:blipFill rotWithShape="1">
          <a:blip r:embed="rId3">
            <a:alphaModFix/>
          </a:blip>
          <a:srcRect l="2732" t="3938" r="9"/>
          <a:stretch/>
        </p:blipFill>
        <p:spPr>
          <a:xfrm>
            <a:off x="3419962" y="1134200"/>
            <a:ext cx="4892575" cy="3463249"/>
          </a:xfrm>
          <a:prstGeom prst="rect">
            <a:avLst/>
          </a:prstGeom>
          <a:noFill/>
          <a:ln w="19050" cap="flat" cmpd="sng">
            <a:solidFill>
              <a:srgbClr val="44546A"/>
            </a:solidFill>
            <a:prstDash val="solid"/>
            <a:round/>
            <a:headEnd type="none" w="sm" len="sm"/>
            <a:tailEnd type="none" w="sm" len="sm"/>
          </a:ln>
        </p:spPr>
      </p:pic>
      <p:sp>
        <p:nvSpPr>
          <p:cNvPr id="245" name="Google Shape;245;p26"/>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8</a:t>
            </a:fld>
            <a:endParaRPr sz="1100">
              <a:solidFill>
                <a:srgbClr val="093A68"/>
              </a:solidFill>
            </a:endParaRPr>
          </a:p>
        </p:txBody>
      </p:sp>
      <p:sp>
        <p:nvSpPr>
          <p:cNvPr id="18" name="Google Shape;153;p22">
            <a:extLst>
              <a:ext uri="{FF2B5EF4-FFF2-40B4-BE49-F238E27FC236}">
                <a16:creationId xmlns:a16="http://schemas.microsoft.com/office/drawing/2014/main" id="{58F8D639-58F4-0349-8D10-06F30D6A1381}"/>
              </a:ext>
            </a:extLst>
          </p:cNvPr>
          <p:cNvSpPr>
            <a:spLocks noGrp="1"/>
          </p:cNvSpPr>
          <p:nvPr>
            <p:ph type="subTitle" idx="2"/>
          </p:nvPr>
        </p:nvSpPr>
        <p:spPr>
          <a:xfrm>
            <a:off x="137999" y="17214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200" dirty="0"/>
              <a:t>개발 프로세스 및 방법론</a:t>
            </a:r>
            <a:endParaRPr sz="1200" dirty="0"/>
          </a:p>
        </p:txBody>
      </p:sp>
      <p:sp>
        <p:nvSpPr>
          <p:cNvPr id="19" name="Google Shape;154;p22">
            <a:extLst>
              <a:ext uri="{FF2B5EF4-FFF2-40B4-BE49-F238E27FC236}">
                <a16:creationId xmlns:a16="http://schemas.microsoft.com/office/drawing/2014/main" id="{C72794C4-9660-B843-B932-8150C3E7D036}"/>
              </a:ext>
            </a:extLst>
          </p:cNvPr>
          <p:cNvSpPr txBox="1">
            <a:spLocks/>
          </p:cNvSpPr>
          <p:nvPr/>
        </p:nvSpPr>
        <p:spPr>
          <a:xfrm>
            <a:off x="137999" y="21151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요구사항</a:t>
            </a:r>
          </a:p>
        </p:txBody>
      </p:sp>
      <p:sp>
        <p:nvSpPr>
          <p:cNvPr id="20" name="Google Shape;164;p22">
            <a:extLst>
              <a:ext uri="{FF2B5EF4-FFF2-40B4-BE49-F238E27FC236}">
                <a16:creationId xmlns:a16="http://schemas.microsoft.com/office/drawing/2014/main" id="{B2A65D4C-6088-5249-B42C-24A4E3375FE6}"/>
              </a:ext>
            </a:extLst>
          </p:cNvPr>
          <p:cNvSpPr txBox="1">
            <a:spLocks/>
          </p:cNvSpPr>
          <p:nvPr/>
        </p:nvSpPr>
        <p:spPr>
          <a:xfrm>
            <a:off x="134224" y="25088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프로젝트 관리</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a:spLocks noGrp="1"/>
          </p:cNvSpPr>
          <p:nvPr>
            <p:ph type="title"/>
          </p:nvPr>
        </p:nvSpPr>
        <p:spPr>
          <a:xfrm>
            <a:off x="199425" y="261475"/>
            <a:ext cx="2325900" cy="1389900"/>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300"/>
              <a:buNone/>
            </a:pPr>
            <a:r>
              <a:rPr lang="ko"/>
              <a:t>Part 2.</a:t>
            </a:r>
            <a:endParaRPr/>
          </a:p>
          <a:p>
            <a:pPr marL="0" lvl="0" indent="0" algn="l" rtl="0">
              <a:lnSpc>
                <a:spcPct val="100000"/>
              </a:lnSpc>
              <a:spcBef>
                <a:spcPts val="0"/>
              </a:spcBef>
              <a:spcAft>
                <a:spcPts val="0"/>
              </a:spcAft>
              <a:buClr>
                <a:schemeClr val="lt1"/>
              </a:buClr>
              <a:buSzPts val="3300"/>
              <a:buNone/>
            </a:pPr>
            <a:r>
              <a:rPr lang="ko" sz="2000"/>
              <a:t>중간 발표 </a:t>
            </a:r>
            <a:endParaRPr sz="2000"/>
          </a:p>
          <a:p>
            <a:pPr marL="0" lvl="0" indent="0" algn="l" rtl="0">
              <a:lnSpc>
                <a:spcPct val="100000"/>
              </a:lnSpc>
              <a:spcBef>
                <a:spcPts val="0"/>
              </a:spcBef>
              <a:spcAft>
                <a:spcPts val="0"/>
              </a:spcAft>
              <a:buClr>
                <a:schemeClr val="lt1"/>
              </a:buClr>
              <a:buSzPts val="3300"/>
              <a:buFont typeface="Arial"/>
              <a:buNone/>
            </a:pPr>
            <a:r>
              <a:rPr lang="ko" sz="2000"/>
              <a:t>요약 정리</a:t>
            </a:r>
            <a:endParaRPr sz="2000"/>
          </a:p>
        </p:txBody>
      </p:sp>
      <p:sp>
        <p:nvSpPr>
          <p:cNvPr id="251" name="Google Shape;251;p27"/>
          <p:cNvSpPr txBox="1">
            <a:spLocks noGrp="1"/>
          </p:cNvSpPr>
          <p:nvPr>
            <p:ph type="ftr" idx="11"/>
          </p:nvPr>
        </p:nvSpPr>
        <p:spPr>
          <a:xfrm>
            <a:off x="199417" y="4435259"/>
            <a:ext cx="1762800" cy="525600"/>
          </a:xfrm>
          <a:prstGeom prst="rect">
            <a:avLst/>
          </a:prstGeom>
          <a:noFill/>
          <a:ln>
            <a:noFill/>
          </a:ln>
        </p:spPr>
        <p:txBody>
          <a:bodyPr spcFirstLastPara="1" wrap="square" lIns="0" tIns="0" rIns="0" bIns="0" anchor="ctr" anchorCtr="0">
            <a:noAutofit/>
          </a:bodyPr>
          <a:lstStyle/>
          <a:p>
            <a:pPr marL="0" lvl="0" indent="0" algn="ctr" rtl="0">
              <a:lnSpc>
                <a:spcPct val="120000"/>
              </a:lnSpc>
              <a:spcBef>
                <a:spcPts val="0"/>
              </a:spcBef>
              <a:spcAft>
                <a:spcPts val="0"/>
              </a:spcAft>
              <a:buClr>
                <a:schemeClr val="lt1"/>
              </a:buClr>
              <a:buSzPts val="800"/>
              <a:buNone/>
            </a:pPr>
            <a:r>
              <a:rPr lang="ko" sz="1100"/>
              <a:t>Eckers System</a:t>
            </a:r>
            <a:endParaRPr sz="800"/>
          </a:p>
        </p:txBody>
      </p:sp>
      <p:sp>
        <p:nvSpPr>
          <p:cNvPr id="252" name="Google Shape;252;p27"/>
          <p:cNvSpPr/>
          <p:nvPr/>
        </p:nvSpPr>
        <p:spPr>
          <a:xfrm>
            <a:off x="3318845" y="596939"/>
            <a:ext cx="101100" cy="101100"/>
          </a:xfrm>
          <a:prstGeom prst="ellipse">
            <a:avLst/>
          </a:prstGeom>
          <a:solidFill>
            <a:srgbClr val="EF7D8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53" name="Google Shape;253;p27"/>
          <p:cNvCxnSpPr/>
          <p:nvPr/>
        </p:nvCxnSpPr>
        <p:spPr>
          <a:xfrm>
            <a:off x="3305175" y="954226"/>
            <a:ext cx="5613900" cy="0"/>
          </a:xfrm>
          <a:prstGeom prst="straightConnector1">
            <a:avLst/>
          </a:prstGeom>
          <a:noFill/>
          <a:ln w="12700" cap="flat" cmpd="sng">
            <a:solidFill>
              <a:srgbClr val="D8D8D8"/>
            </a:solidFill>
            <a:prstDash val="solid"/>
            <a:miter lim="800000"/>
            <a:headEnd type="none" w="sm" len="sm"/>
            <a:tailEnd type="none" w="sm" len="sm"/>
          </a:ln>
        </p:spPr>
      </p:cxnSp>
      <p:sp>
        <p:nvSpPr>
          <p:cNvPr id="256" name="Google Shape;256;p27"/>
          <p:cNvSpPr txBox="1"/>
          <p:nvPr/>
        </p:nvSpPr>
        <p:spPr>
          <a:xfrm>
            <a:off x="3395000" y="533400"/>
            <a:ext cx="3396218" cy="164639"/>
          </a:xfrm>
          <a:prstGeom prst="rect">
            <a:avLst/>
          </a:prstGeom>
          <a:noFill/>
          <a:ln w="9525" cap="flat" cmpd="sng">
            <a:solidFill>
              <a:srgbClr val="D8D8D8">
                <a:alpha val="4710"/>
              </a:srgbClr>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C477F"/>
              </a:buClr>
              <a:buSzPts val="2700"/>
              <a:buFont typeface="Arial"/>
              <a:buNone/>
            </a:pPr>
            <a:r>
              <a:rPr lang="ko" sz="2500" b="1" dirty="0">
                <a:solidFill>
                  <a:srgbClr val="0C477F"/>
                </a:solidFill>
              </a:rPr>
              <a:t> 프로젝트 관리 </a:t>
            </a:r>
            <a:r>
              <a:rPr lang="ko" sz="2000" b="1" dirty="0">
                <a:solidFill>
                  <a:srgbClr val="0C477F"/>
                </a:solidFill>
              </a:rPr>
              <a:t>일정 계획</a:t>
            </a:r>
            <a:endParaRPr sz="2000" dirty="0"/>
          </a:p>
        </p:txBody>
      </p:sp>
      <p:sp>
        <p:nvSpPr>
          <p:cNvPr id="258" name="Google Shape;258;p27"/>
          <p:cNvSpPr txBox="1">
            <a:spLocks noGrp="1"/>
          </p:cNvSpPr>
          <p:nvPr>
            <p:ph type="sldNum" idx="4294967295"/>
          </p:nvPr>
        </p:nvSpPr>
        <p:spPr>
          <a:xfrm>
            <a:off x="8544142" y="4940311"/>
            <a:ext cx="432000" cy="15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lt1"/>
              </a:buClr>
              <a:buSzPts val="800"/>
              <a:buNone/>
            </a:pPr>
            <a:fld id="{00000000-1234-1234-1234-123412341234}" type="slidenum">
              <a:rPr lang="en-US" altLang="ko" sz="1100">
                <a:solidFill>
                  <a:srgbClr val="093A68"/>
                </a:solidFill>
              </a:rPr>
              <a:t>9</a:t>
            </a:fld>
            <a:endParaRPr sz="1100">
              <a:solidFill>
                <a:srgbClr val="093A68"/>
              </a:solidFill>
            </a:endParaRPr>
          </a:p>
        </p:txBody>
      </p:sp>
      <p:sp>
        <p:nvSpPr>
          <p:cNvPr id="260" name="Google Shape;260;p27"/>
          <p:cNvSpPr/>
          <p:nvPr/>
        </p:nvSpPr>
        <p:spPr>
          <a:xfrm>
            <a:off x="2862225" y="1365950"/>
            <a:ext cx="1262100" cy="525600"/>
          </a:xfrm>
          <a:prstGeom prst="homePlate">
            <a:avLst>
              <a:gd name="adj" fmla="val 50000"/>
            </a:avLst>
          </a:prstGeom>
          <a:solidFill>
            <a:srgbClr val="0E528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solidFill>
                  <a:srgbClr val="FFFFFF"/>
                </a:solidFill>
              </a:rPr>
              <a:t>2020. 4. ~</a:t>
            </a:r>
            <a:endParaRPr b="1">
              <a:solidFill>
                <a:srgbClr val="FFFFFF"/>
              </a:solidFill>
            </a:endParaRPr>
          </a:p>
          <a:p>
            <a:pPr marL="0" lvl="0" indent="0" algn="ctr" rtl="0">
              <a:spcBef>
                <a:spcPts val="0"/>
              </a:spcBef>
              <a:spcAft>
                <a:spcPts val="0"/>
              </a:spcAft>
              <a:buNone/>
            </a:pPr>
            <a:r>
              <a:rPr lang="ko" b="1">
                <a:solidFill>
                  <a:srgbClr val="FFFFFF"/>
                </a:solidFill>
              </a:rPr>
              <a:t>2020. 6.</a:t>
            </a:r>
            <a:endParaRPr b="1">
              <a:solidFill>
                <a:srgbClr val="FFFFFF"/>
              </a:solidFill>
            </a:endParaRPr>
          </a:p>
        </p:txBody>
      </p:sp>
      <p:sp>
        <p:nvSpPr>
          <p:cNvPr id="261" name="Google Shape;261;p27"/>
          <p:cNvSpPr/>
          <p:nvPr/>
        </p:nvSpPr>
        <p:spPr>
          <a:xfrm>
            <a:off x="4139425" y="1365950"/>
            <a:ext cx="1546200" cy="5412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2020. 6. ~</a:t>
            </a:r>
            <a:endParaRPr b="1"/>
          </a:p>
          <a:p>
            <a:pPr marL="0" lvl="0" indent="0" algn="ctr" rtl="0">
              <a:spcBef>
                <a:spcPts val="0"/>
              </a:spcBef>
              <a:spcAft>
                <a:spcPts val="0"/>
              </a:spcAft>
              <a:buNone/>
            </a:pPr>
            <a:r>
              <a:rPr lang="ko" b="1"/>
              <a:t>2021. 6.</a:t>
            </a:r>
            <a:endParaRPr b="1"/>
          </a:p>
        </p:txBody>
      </p:sp>
      <p:sp>
        <p:nvSpPr>
          <p:cNvPr id="262" name="Google Shape;262;p27"/>
          <p:cNvSpPr/>
          <p:nvPr/>
        </p:nvSpPr>
        <p:spPr>
          <a:xfrm>
            <a:off x="5685625" y="1365950"/>
            <a:ext cx="1558800" cy="5412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2021. 6.</a:t>
            </a:r>
            <a:endParaRPr b="1"/>
          </a:p>
        </p:txBody>
      </p:sp>
      <p:sp>
        <p:nvSpPr>
          <p:cNvPr id="263" name="Google Shape;263;p27"/>
          <p:cNvSpPr/>
          <p:nvPr/>
        </p:nvSpPr>
        <p:spPr>
          <a:xfrm>
            <a:off x="7244425" y="1365950"/>
            <a:ext cx="1522200" cy="5412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b="1"/>
              <a:t>2021. 6. ~</a:t>
            </a:r>
            <a:endParaRPr b="1"/>
          </a:p>
          <a:p>
            <a:pPr marL="0" lvl="0" indent="0" algn="ctr" rtl="0">
              <a:spcBef>
                <a:spcPts val="0"/>
              </a:spcBef>
              <a:spcAft>
                <a:spcPts val="0"/>
              </a:spcAft>
              <a:buNone/>
            </a:pPr>
            <a:r>
              <a:rPr lang="ko" b="1"/>
              <a:t>2041. 6.</a:t>
            </a:r>
            <a:endParaRPr b="1"/>
          </a:p>
        </p:txBody>
      </p:sp>
      <p:sp>
        <p:nvSpPr>
          <p:cNvPr id="264" name="Google Shape;264;p27"/>
          <p:cNvSpPr/>
          <p:nvPr/>
        </p:nvSpPr>
        <p:spPr>
          <a:xfrm>
            <a:off x="2862225" y="2004575"/>
            <a:ext cx="10791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dirty="0"/>
              <a:t>기획 / 제안</a:t>
            </a:r>
            <a:endParaRPr dirty="0"/>
          </a:p>
        </p:txBody>
      </p:sp>
      <p:sp>
        <p:nvSpPr>
          <p:cNvPr id="265" name="Google Shape;265;p27"/>
          <p:cNvSpPr/>
          <p:nvPr/>
        </p:nvSpPr>
        <p:spPr>
          <a:xfrm>
            <a:off x="4393475" y="2004575"/>
            <a:ext cx="10158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개발</a:t>
            </a:r>
            <a:endParaRPr/>
          </a:p>
        </p:txBody>
      </p:sp>
      <p:sp>
        <p:nvSpPr>
          <p:cNvPr id="266" name="Google Shape;266;p27"/>
          <p:cNvSpPr/>
          <p:nvPr/>
        </p:nvSpPr>
        <p:spPr>
          <a:xfrm>
            <a:off x="5685625" y="2004575"/>
            <a:ext cx="13755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dirty="0"/>
              <a:t>테스트 &amp; 배포</a:t>
            </a:r>
            <a:endParaRPr dirty="0"/>
          </a:p>
        </p:txBody>
      </p:sp>
      <p:sp>
        <p:nvSpPr>
          <p:cNvPr id="267" name="Google Shape;267;p27"/>
          <p:cNvSpPr/>
          <p:nvPr/>
        </p:nvSpPr>
        <p:spPr>
          <a:xfrm>
            <a:off x="7474500" y="2004575"/>
            <a:ext cx="1047300" cy="3030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t>유지 보수</a:t>
            </a:r>
            <a:endParaRPr/>
          </a:p>
        </p:txBody>
      </p:sp>
      <p:sp>
        <p:nvSpPr>
          <p:cNvPr id="268" name="Google Shape;268;p27"/>
          <p:cNvSpPr/>
          <p:nvPr/>
        </p:nvSpPr>
        <p:spPr>
          <a:xfrm>
            <a:off x="2862225" y="2771975"/>
            <a:ext cx="5904300" cy="1631700"/>
          </a:xfrm>
          <a:prstGeom prst="wedgeRectCallout">
            <a:avLst>
              <a:gd name="adj1" fmla="val -38207"/>
              <a:gd name="adj2" fmla="val -70476"/>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b="1">
                <a:solidFill>
                  <a:srgbClr val="0B4479"/>
                </a:solidFill>
              </a:rPr>
              <a:t>기획 / 제안</a:t>
            </a:r>
            <a:endParaRPr b="1">
              <a:solidFill>
                <a:srgbClr val="0B4479"/>
              </a:solidFill>
            </a:endParaRPr>
          </a:p>
          <a:p>
            <a:pPr marL="0" lvl="0" indent="0" algn="l" rtl="0">
              <a:spcBef>
                <a:spcPts val="0"/>
              </a:spcBef>
              <a:spcAft>
                <a:spcPts val="0"/>
              </a:spcAft>
              <a:buNone/>
            </a:pPr>
            <a:r>
              <a:rPr lang="ko">
                <a:solidFill>
                  <a:srgbClr val="333333"/>
                </a:solidFill>
              </a:rPr>
              <a:t>프로젝트를 기획하고 제안하는 단계입니다. 3개월 동안 기획을 진행했으며 오늘 2020년 6월 18일 최종 제안을 진행하고 있습니다. 이후 필요에 의해 내용 추가/수정이 발생할 수 있습니다.</a:t>
            </a:r>
            <a:endParaRPr/>
          </a:p>
        </p:txBody>
      </p:sp>
      <p:sp>
        <p:nvSpPr>
          <p:cNvPr id="27" name="Google Shape;153;p22">
            <a:extLst>
              <a:ext uri="{FF2B5EF4-FFF2-40B4-BE49-F238E27FC236}">
                <a16:creationId xmlns:a16="http://schemas.microsoft.com/office/drawing/2014/main" id="{4CED0587-19EE-6F4D-B592-DA4A8A0ABC95}"/>
              </a:ext>
            </a:extLst>
          </p:cNvPr>
          <p:cNvSpPr>
            <a:spLocks noGrp="1"/>
          </p:cNvSpPr>
          <p:nvPr>
            <p:ph type="subTitle" idx="2"/>
          </p:nvPr>
        </p:nvSpPr>
        <p:spPr>
          <a:xfrm>
            <a:off x="137999" y="17214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p>
            <a:pPr marL="0" lvl="0" indent="0" algn="ctr" rtl="0">
              <a:lnSpc>
                <a:spcPct val="100000"/>
              </a:lnSpc>
              <a:spcBef>
                <a:spcPts val="0"/>
              </a:spcBef>
              <a:spcAft>
                <a:spcPts val="0"/>
              </a:spcAft>
              <a:buClr>
                <a:srgbClr val="0C477F"/>
              </a:buClr>
              <a:buSzPts val="900"/>
              <a:buNone/>
            </a:pPr>
            <a:r>
              <a:rPr lang="ko" sz="1200" dirty="0"/>
              <a:t>개발 프로세스 및 방법론</a:t>
            </a:r>
            <a:endParaRPr sz="1200" dirty="0"/>
          </a:p>
        </p:txBody>
      </p:sp>
      <p:sp>
        <p:nvSpPr>
          <p:cNvPr id="28" name="Google Shape;154;p22">
            <a:extLst>
              <a:ext uri="{FF2B5EF4-FFF2-40B4-BE49-F238E27FC236}">
                <a16:creationId xmlns:a16="http://schemas.microsoft.com/office/drawing/2014/main" id="{23EF0AB4-8094-EF49-AB79-F0F91886A53D}"/>
              </a:ext>
            </a:extLst>
          </p:cNvPr>
          <p:cNvSpPr txBox="1">
            <a:spLocks/>
          </p:cNvSpPr>
          <p:nvPr/>
        </p:nvSpPr>
        <p:spPr>
          <a:xfrm>
            <a:off x="137999" y="21151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요구사항</a:t>
            </a:r>
          </a:p>
        </p:txBody>
      </p:sp>
      <p:sp>
        <p:nvSpPr>
          <p:cNvPr id="29" name="Google Shape;164;p22">
            <a:extLst>
              <a:ext uri="{FF2B5EF4-FFF2-40B4-BE49-F238E27FC236}">
                <a16:creationId xmlns:a16="http://schemas.microsoft.com/office/drawing/2014/main" id="{6184764F-9CED-AB46-ADDD-A3D53832BE97}"/>
              </a:ext>
            </a:extLst>
          </p:cNvPr>
          <p:cNvSpPr txBox="1">
            <a:spLocks/>
          </p:cNvSpPr>
          <p:nvPr/>
        </p:nvSpPr>
        <p:spPr>
          <a:xfrm>
            <a:off x="134224" y="2508873"/>
            <a:ext cx="1962806" cy="344700"/>
          </a:xfrm>
          <a:prstGeom prst="plaque">
            <a:avLst>
              <a:gd name="adj" fmla="val 0"/>
            </a:avLst>
          </a:prstGeom>
          <a:gradFill>
            <a:gsLst>
              <a:gs pos="0">
                <a:schemeClr val="lt1"/>
              </a:gs>
              <a:gs pos="100000">
                <a:srgbClr val="FBFFFB"/>
              </a:gs>
            </a:gsLst>
            <a:path path="circle">
              <a:fillToRect l="100000" t="100000"/>
            </a:path>
            <a:tileRect r="-100000" b="-100000"/>
          </a:gradFill>
          <a:ln>
            <a:noFill/>
          </a:ln>
          <a:effectLst>
            <a:outerShdw blurRad="152400" dist="139700" dir="2700000" algn="tl" rotWithShape="0">
              <a:srgbClr val="000000">
                <a:alpha val="7840"/>
              </a:srgbClr>
            </a:outerShdw>
          </a:effectLst>
        </p:spPr>
        <p:txBody>
          <a:bodyPr spcFirstLastPara="1" wrap="square" lIns="135000" tIns="34275" rIns="135000" bIns="34275" anchor="ctr" anchorCtr="0">
            <a:noAutofit/>
          </a:bodyPr>
          <a:lstStyle>
            <a:defPPr marR="0" lvl="0" algn="l" rtl="0">
              <a:lnSpc>
                <a:spcPct val="100000"/>
              </a:lnSpc>
              <a:spcBef>
                <a:spcPts val="0"/>
              </a:spcBef>
              <a:spcAft>
                <a:spcPts val="0"/>
              </a:spcAft>
            </a:defPPr>
            <a:lvl1pPr marL="457200" marR="0" lvl="0" indent="-228600" algn="ctr" rtl="0">
              <a:lnSpc>
                <a:spcPct val="120000"/>
              </a:lnSpc>
              <a:spcBef>
                <a:spcPts val="0"/>
              </a:spcBef>
              <a:spcAft>
                <a:spcPts val="0"/>
              </a:spcAft>
              <a:buClr>
                <a:srgbClr val="0C477F"/>
              </a:buClr>
              <a:buSzPts val="900"/>
              <a:buFont typeface="Arial"/>
              <a:buNone/>
              <a:defRPr sz="900" b="1" i="0" u="none" strike="noStrike" cap="none">
                <a:solidFill>
                  <a:srgbClr val="0C477F"/>
                </a:solidFill>
                <a:latin typeface="Arial"/>
                <a:ea typeface="Arial"/>
                <a:cs typeface="Arial"/>
                <a:sym typeface="Arial"/>
              </a:defRPr>
            </a:lvl1pPr>
            <a:lvl2pPr marL="914400" marR="0" lvl="1"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2pPr>
            <a:lvl3pPr marL="1371600" marR="0" lvl="2"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3pPr>
            <a:lvl4pPr marL="1828800" marR="0" lvl="3"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4pPr>
            <a:lvl5pPr marL="2286000" marR="0" lvl="4" indent="-228600" algn="ctr" rtl="0">
              <a:lnSpc>
                <a:spcPct val="120000"/>
              </a:lnSpc>
              <a:spcBef>
                <a:spcPts val="0"/>
              </a:spcBef>
              <a:spcAft>
                <a:spcPts val="0"/>
              </a:spcAft>
              <a:buClr>
                <a:srgbClr val="FBFFFB"/>
              </a:buClr>
              <a:buSzPts val="1400"/>
              <a:buFont typeface="Arial"/>
              <a:buNone/>
              <a:defRPr sz="1400" b="0" i="0" u="none" strike="noStrike" cap="none">
                <a:solidFill>
                  <a:srgbClr val="FBFFFB"/>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pPr>
            <a:r>
              <a:rPr lang="ko-KR" altLang="en-US" sz="1500"/>
              <a:t>프로젝트 관리</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4440</Words>
  <Application>Microsoft Macintosh PowerPoint</Application>
  <PresentationFormat>화면 슬라이드 쇼(16:9)</PresentationFormat>
  <Paragraphs>845</Paragraphs>
  <Slides>57</Slides>
  <Notes>57</Notes>
  <HiddenSlides>0</HiddenSlides>
  <MMClips>0</MMClips>
  <ScaleCrop>false</ScaleCrop>
  <HeadingPairs>
    <vt:vector size="6" baseType="variant">
      <vt:variant>
        <vt:lpstr>사용한 글꼴</vt:lpstr>
      </vt:variant>
      <vt:variant>
        <vt:i4>1</vt:i4>
      </vt:variant>
      <vt:variant>
        <vt:lpstr>테마</vt:lpstr>
      </vt:variant>
      <vt:variant>
        <vt:i4>2</vt:i4>
      </vt:variant>
      <vt:variant>
        <vt:lpstr>슬라이드 제목</vt:lpstr>
      </vt:variant>
      <vt:variant>
        <vt:i4>57</vt:i4>
      </vt:variant>
    </vt:vector>
  </HeadingPairs>
  <TitlesOfParts>
    <vt:vector size="60" baseType="lpstr">
      <vt:lpstr>Arial</vt:lpstr>
      <vt:lpstr>Simple Light</vt:lpstr>
      <vt:lpstr>Office 테마</vt:lpstr>
      <vt:lpstr>Eckers System</vt:lpstr>
      <vt:lpstr>PowerPoint 프레젠테이션</vt:lpstr>
      <vt:lpstr>Part 1. 에커스 시스템 </vt:lpstr>
      <vt:lpstr>Part 2. 중간 발표  요약 정리</vt:lpstr>
      <vt:lpstr>Part 2. 중간 발표  요약 정리</vt:lpstr>
      <vt:lpstr>Part 2. 중간 발표  요약 정리</vt:lpstr>
      <vt:lpstr>Part 2. 중간 발표  요약 정리</vt:lpstr>
      <vt:lpstr>Part 2. 중간 발표  요약 정리</vt:lpstr>
      <vt:lpstr>Part 2. 중간 발표  요약 정리</vt:lpstr>
      <vt:lpstr>Part 2. 중간 발표  요약 정리</vt:lpstr>
      <vt:lpstr>Part 2. 중간 발표  요약 정리</vt:lpstr>
      <vt:lpstr>Part 2. 중간 발표  요약 정리</vt:lpstr>
      <vt:lpstr>Part 2. 중간 발표  요약 정리</vt:lpstr>
      <vt:lpstr>Part 3. 설계 및 개발 기법  </vt:lpstr>
      <vt:lpstr>Scenario</vt:lpstr>
      <vt:lpstr>Use Case Scenario</vt:lpstr>
      <vt:lpstr>Use Case Scenario (Cont.)</vt:lpstr>
      <vt:lpstr>Use Case Scenario (Cont.)</vt:lpstr>
      <vt:lpstr>Interface  Elements </vt:lpstr>
      <vt:lpstr>1. Use case diagram</vt:lpstr>
      <vt:lpstr>2. GUI - Mockup</vt:lpstr>
      <vt:lpstr>Architecture Elements </vt:lpstr>
      <vt:lpstr>1. Layered Architecture</vt:lpstr>
      <vt:lpstr>2. CRC</vt:lpstr>
      <vt:lpstr>2. CRC (Cont.)</vt:lpstr>
      <vt:lpstr>3. Class Diagram</vt:lpstr>
      <vt:lpstr>Component Level  Elements</vt:lpstr>
      <vt:lpstr>Sequence Diagram</vt:lpstr>
      <vt:lpstr>Deployment Level  Elements</vt:lpstr>
      <vt:lpstr>Deployment Diagram</vt:lpstr>
      <vt:lpstr>Part 4. 품질 관리 방안</vt:lpstr>
      <vt:lpstr>20-year Roadmap</vt:lpstr>
      <vt:lpstr>20-year RoadMap</vt:lpstr>
      <vt:lpstr>Architecture Verification</vt:lpstr>
      <vt:lpstr>1. 아키텍처 검증 방안</vt:lpstr>
      <vt:lpstr>1.1 ARID </vt:lpstr>
      <vt:lpstr>1.1 ARID (Cont.) </vt:lpstr>
      <vt:lpstr>1.2 SAAM </vt:lpstr>
      <vt:lpstr>1.2 SAAM (Cont.) </vt:lpstr>
      <vt:lpstr>Design Verification</vt:lpstr>
      <vt:lpstr>2. 설계 검증 방안</vt:lpstr>
      <vt:lpstr>2.1 Component Testing - Behavioral Testing</vt:lpstr>
      <vt:lpstr>2.2 Integrated Testing - Fault-Based Testing</vt:lpstr>
      <vt:lpstr>Secure  SW Code Quality</vt:lpstr>
      <vt:lpstr>3. SW코드 품질 확보 방안</vt:lpstr>
      <vt:lpstr>3.1 Refactoring</vt:lpstr>
      <vt:lpstr>3.2 기타 품질 확보 방안</vt:lpstr>
      <vt:lpstr>Product Quality Management Plan</vt:lpstr>
      <vt:lpstr>품질목표 측정 및 검증 방법</vt:lpstr>
      <vt:lpstr>품질목표 측정 및 검증 방법 (Cont.)</vt:lpstr>
      <vt:lpstr>품질목표 측정 및 검증 방법 (Cont.)</vt:lpstr>
      <vt:lpstr>Quality Management Performance Plan</vt:lpstr>
      <vt:lpstr>프로젝트 품질활동 정의</vt:lpstr>
      <vt:lpstr>프로젝트 품질활동 정의 (Cont.)</vt:lpstr>
      <vt:lpstr>작업물 기획/제안 중 발생한 산출물 </vt:lpstr>
      <vt:lpstr>Part 1. 에커스 시스템 </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Eckers System</dc:title>
  <cp:lastModifiedBy>안다영</cp:lastModifiedBy>
  <cp:revision>15</cp:revision>
  <dcterms:modified xsi:type="dcterms:W3CDTF">2020-06-20T02:37:27Z</dcterms:modified>
</cp:coreProperties>
</file>