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836C71-C993-4F0F-9F17-28D03A34C4FF}" v="55" dt="2020-05-13T14:48:32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Kyungri" userId="272af8b51a6d7197" providerId="Windows Live" clId="Web-{11836C71-C993-4F0F-9F17-28D03A34C4FF}"/>
    <pc:docChg chg="modSld">
      <pc:chgData name="Park Kyungri" userId="272af8b51a6d7197" providerId="Windows Live" clId="Web-{11836C71-C993-4F0F-9F17-28D03A34C4FF}" dt="2020-05-13T14:48:32.110" v="30" actId="1076"/>
      <pc:docMkLst>
        <pc:docMk/>
      </pc:docMkLst>
      <pc:sldChg chg="modSp">
        <pc:chgData name="Park Kyungri" userId="272af8b51a6d7197" providerId="Windows Live" clId="Web-{11836C71-C993-4F0F-9F17-28D03A34C4FF}" dt="2020-05-13T14:47:29.688" v="13" actId="1076"/>
        <pc:sldMkLst>
          <pc:docMk/>
          <pc:sldMk cId="0" sldId="257"/>
        </pc:sldMkLst>
        <pc:spChg chg="mod">
          <ac:chgData name="Park Kyungri" userId="272af8b51a6d7197" providerId="Windows Live" clId="Web-{11836C71-C993-4F0F-9F17-28D03A34C4FF}" dt="2020-05-13T14:47:15.954" v="7" actId="1076"/>
          <ac:spMkLst>
            <pc:docMk/>
            <pc:sldMk cId="0" sldId="257"/>
            <ac:spMk id="183" creationId="{00000000-0000-0000-0000-000000000000}"/>
          </ac:spMkLst>
        </pc:spChg>
        <pc:spChg chg="mod">
          <ac:chgData name="Park Kyungri" userId="272af8b51a6d7197" providerId="Windows Live" clId="Web-{11836C71-C993-4F0F-9F17-28D03A34C4FF}" dt="2020-05-13T14:47:20.157" v="9" actId="14100"/>
          <ac:spMkLst>
            <pc:docMk/>
            <pc:sldMk cId="0" sldId="257"/>
            <ac:spMk id="188" creationId="{00000000-0000-0000-0000-000000000000}"/>
          </ac:spMkLst>
        </pc:spChg>
        <pc:spChg chg="mod">
          <ac:chgData name="Park Kyungri" userId="272af8b51a6d7197" providerId="Windows Live" clId="Web-{11836C71-C993-4F0F-9F17-28D03A34C4FF}" dt="2020-05-13T14:47:22.657" v="10" actId="1076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Park Kyungri" userId="272af8b51a6d7197" providerId="Windows Live" clId="Web-{11836C71-C993-4F0F-9F17-28D03A34C4FF}" dt="2020-05-13T14:46:57.766" v="2" actId="1076"/>
          <ac:spMkLst>
            <pc:docMk/>
            <pc:sldMk cId="0" sldId="257"/>
            <ac:spMk id="204" creationId="{00000000-0000-0000-0000-000000000000}"/>
          </ac:spMkLst>
        </pc:spChg>
        <pc:spChg chg="mod">
          <ac:chgData name="Park Kyungri" userId="272af8b51a6d7197" providerId="Windows Live" clId="Web-{11836C71-C993-4F0F-9F17-28D03A34C4FF}" dt="2020-05-13T14:47:25.485" v="11" actId="1076"/>
          <ac:spMkLst>
            <pc:docMk/>
            <pc:sldMk cId="0" sldId="257"/>
            <ac:spMk id="208" creationId="{00000000-0000-0000-0000-000000000000}"/>
          </ac:spMkLst>
        </pc:spChg>
        <pc:spChg chg="mod">
          <ac:chgData name="Park Kyungri" userId="272af8b51a6d7197" providerId="Windows Live" clId="Web-{11836C71-C993-4F0F-9F17-28D03A34C4FF}" dt="2020-05-13T14:47:27.630" v="12" actId="1076"/>
          <ac:spMkLst>
            <pc:docMk/>
            <pc:sldMk cId="0" sldId="257"/>
            <ac:spMk id="213" creationId="{00000000-0000-0000-0000-000000000000}"/>
          </ac:spMkLst>
        </pc:spChg>
        <pc:spChg chg="mod">
          <ac:chgData name="Park Kyungri" userId="272af8b51a6d7197" providerId="Windows Live" clId="Web-{11836C71-C993-4F0F-9F17-28D03A34C4FF}" dt="2020-05-13T14:47:29.688" v="13" actId="1076"/>
          <ac:spMkLst>
            <pc:docMk/>
            <pc:sldMk cId="0" sldId="257"/>
            <ac:spMk id="218" creationId="{00000000-0000-0000-0000-000000000000}"/>
          </ac:spMkLst>
        </pc:spChg>
        <pc:grpChg chg="mod">
          <ac:chgData name="Park Kyungri" userId="272af8b51a6d7197" providerId="Windows Live" clId="Web-{11836C71-C993-4F0F-9F17-28D03A34C4FF}" dt="2020-05-13T14:47:03.157" v="4" actId="1076"/>
          <ac:grpSpMkLst>
            <pc:docMk/>
            <pc:sldMk cId="0" sldId="257"/>
            <ac:grpSpMk id="181" creationId="{00000000-0000-0000-0000-000000000000}"/>
          </ac:grpSpMkLst>
        </pc:grpChg>
      </pc:sldChg>
      <pc:sldChg chg="modSp">
        <pc:chgData name="Park Kyungri" userId="272af8b51a6d7197" providerId="Windows Live" clId="Web-{11836C71-C993-4F0F-9F17-28D03A34C4FF}" dt="2020-05-13T14:47:42.876" v="15" actId="1076"/>
        <pc:sldMkLst>
          <pc:docMk/>
          <pc:sldMk cId="0" sldId="261"/>
        </pc:sldMkLst>
        <pc:spChg chg="mod">
          <ac:chgData name="Park Kyungri" userId="272af8b51a6d7197" providerId="Windows Live" clId="Web-{11836C71-C993-4F0F-9F17-28D03A34C4FF}" dt="2020-05-13T14:47:42.876" v="15" actId="1076"/>
          <ac:spMkLst>
            <pc:docMk/>
            <pc:sldMk cId="0" sldId="261"/>
            <ac:spMk id="319" creationId="{00000000-0000-0000-0000-000000000000}"/>
          </ac:spMkLst>
        </pc:spChg>
      </pc:sldChg>
      <pc:sldChg chg="modSp">
        <pc:chgData name="Park Kyungri" userId="272af8b51a6d7197" providerId="Windows Live" clId="Web-{11836C71-C993-4F0F-9F17-28D03A34C4FF}" dt="2020-05-13T14:47:49.563" v="17" actId="1076"/>
        <pc:sldMkLst>
          <pc:docMk/>
          <pc:sldMk cId="0" sldId="262"/>
        </pc:sldMkLst>
        <pc:spChg chg="mod">
          <ac:chgData name="Park Kyungri" userId="272af8b51a6d7197" providerId="Windows Live" clId="Web-{11836C71-C993-4F0F-9F17-28D03A34C4FF}" dt="2020-05-13T14:47:49.563" v="17" actId="1076"/>
          <ac:spMkLst>
            <pc:docMk/>
            <pc:sldMk cId="0" sldId="262"/>
            <ac:spMk id="338" creationId="{00000000-0000-0000-0000-000000000000}"/>
          </ac:spMkLst>
        </pc:spChg>
      </pc:sldChg>
      <pc:sldChg chg="modSp">
        <pc:chgData name="Park Kyungri" userId="272af8b51a6d7197" providerId="Windows Live" clId="Web-{11836C71-C993-4F0F-9F17-28D03A34C4FF}" dt="2020-05-13T14:47:53.641" v="19" actId="1076"/>
        <pc:sldMkLst>
          <pc:docMk/>
          <pc:sldMk cId="0" sldId="263"/>
        </pc:sldMkLst>
        <pc:spChg chg="mod">
          <ac:chgData name="Park Kyungri" userId="272af8b51a6d7197" providerId="Windows Live" clId="Web-{11836C71-C993-4F0F-9F17-28D03A34C4FF}" dt="2020-05-13T14:47:53.641" v="19" actId="1076"/>
          <ac:spMkLst>
            <pc:docMk/>
            <pc:sldMk cId="0" sldId="263"/>
            <ac:spMk id="373" creationId="{00000000-0000-0000-0000-000000000000}"/>
          </ac:spMkLst>
        </pc:spChg>
      </pc:sldChg>
      <pc:sldChg chg="modSp">
        <pc:chgData name="Park Kyungri" userId="272af8b51a6d7197" providerId="Windows Live" clId="Web-{11836C71-C993-4F0F-9F17-28D03A34C4FF}" dt="2020-05-13T14:47:59.219" v="21" actId="1076"/>
        <pc:sldMkLst>
          <pc:docMk/>
          <pc:sldMk cId="0" sldId="264"/>
        </pc:sldMkLst>
        <pc:spChg chg="mod">
          <ac:chgData name="Park Kyungri" userId="272af8b51a6d7197" providerId="Windows Live" clId="Web-{11836C71-C993-4F0F-9F17-28D03A34C4FF}" dt="2020-05-13T14:47:59.219" v="21" actId="1076"/>
          <ac:spMkLst>
            <pc:docMk/>
            <pc:sldMk cId="0" sldId="264"/>
            <ac:spMk id="406" creationId="{00000000-0000-0000-0000-000000000000}"/>
          </ac:spMkLst>
        </pc:spChg>
      </pc:sldChg>
      <pc:sldChg chg="modSp">
        <pc:chgData name="Park Kyungri" userId="272af8b51a6d7197" providerId="Windows Live" clId="Web-{11836C71-C993-4F0F-9F17-28D03A34C4FF}" dt="2020-05-13T14:48:09.735" v="23" actId="1076"/>
        <pc:sldMkLst>
          <pc:docMk/>
          <pc:sldMk cId="0" sldId="267"/>
        </pc:sldMkLst>
        <pc:spChg chg="mod">
          <ac:chgData name="Park Kyungri" userId="272af8b51a6d7197" providerId="Windows Live" clId="Web-{11836C71-C993-4F0F-9F17-28D03A34C4FF}" dt="2020-05-13T14:48:07.251" v="22" actId="1076"/>
          <ac:spMkLst>
            <pc:docMk/>
            <pc:sldMk cId="0" sldId="267"/>
            <ac:spMk id="485" creationId="{00000000-0000-0000-0000-000000000000}"/>
          </ac:spMkLst>
        </pc:spChg>
        <pc:spChg chg="mod">
          <ac:chgData name="Park Kyungri" userId="272af8b51a6d7197" providerId="Windows Live" clId="Web-{11836C71-C993-4F0F-9F17-28D03A34C4FF}" dt="2020-05-13T14:48:09.735" v="23" actId="1076"/>
          <ac:spMkLst>
            <pc:docMk/>
            <pc:sldMk cId="0" sldId="267"/>
            <ac:spMk id="490" creationId="{00000000-0000-0000-0000-000000000000}"/>
          </ac:spMkLst>
        </pc:spChg>
      </pc:sldChg>
      <pc:sldChg chg="modSp">
        <pc:chgData name="Park Kyungri" userId="272af8b51a6d7197" providerId="Windows Live" clId="Web-{11836C71-C993-4F0F-9F17-28D03A34C4FF}" dt="2020-05-13T14:48:12.688" v="24" actId="1076"/>
        <pc:sldMkLst>
          <pc:docMk/>
          <pc:sldMk cId="0" sldId="268"/>
        </pc:sldMkLst>
        <pc:spChg chg="mod">
          <ac:chgData name="Park Kyungri" userId="272af8b51a6d7197" providerId="Windows Live" clId="Web-{11836C71-C993-4F0F-9F17-28D03A34C4FF}" dt="2020-05-13T14:48:12.688" v="24" actId="1076"/>
          <ac:spMkLst>
            <pc:docMk/>
            <pc:sldMk cId="0" sldId="268"/>
            <ac:spMk id="508" creationId="{00000000-0000-0000-0000-000000000000}"/>
          </ac:spMkLst>
        </pc:spChg>
      </pc:sldChg>
      <pc:sldChg chg="modSp">
        <pc:chgData name="Park Kyungri" userId="272af8b51a6d7197" providerId="Windows Live" clId="Web-{11836C71-C993-4F0F-9F17-28D03A34C4FF}" dt="2020-05-13T14:48:25.938" v="28" actId="1076"/>
        <pc:sldMkLst>
          <pc:docMk/>
          <pc:sldMk cId="0" sldId="272"/>
        </pc:sldMkLst>
        <pc:spChg chg="mod">
          <ac:chgData name="Park Kyungri" userId="272af8b51a6d7197" providerId="Windows Live" clId="Web-{11836C71-C993-4F0F-9F17-28D03A34C4FF}" dt="2020-05-13T14:48:20.719" v="26" actId="1076"/>
          <ac:spMkLst>
            <pc:docMk/>
            <pc:sldMk cId="0" sldId="272"/>
            <ac:spMk id="578" creationId="{00000000-0000-0000-0000-000000000000}"/>
          </ac:spMkLst>
        </pc:spChg>
        <pc:spChg chg="mod">
          <ac:chgData name="Park Kyungri" userId="272af8b51a6d7197" providerId="Windows Live" clId="Web-{11836C71-C993-4F0F-9F17-28D03A34C4FF}" dt="2020-05-13T14:48:25.938" v="28" actId="1076"/>
          <ac:spMkLst>
            <pc:docMk/>
            <pc:sldMk cId="0" sldId="272"/>
            <ac:spMk id="583" creationId="{00000000-0000-0000-0000-000000000000}"/>
          </ac:spMkLst>
        </pc:spChg>
      </pc:sldChg>
      <pc:sldChg chg="modSp">
        <pc:chgData name="Park Kyungri" userId="272af8b51a6d7197" providerId="Windows Live" clId="Web-{11836C71-C993-4F0F-9F17-28D03A34C4FF}" dt="2020-05-13T14:48:32.110" v="30" actId="1076"/>
        <pc:sldMkLst>
          <pc:docMk/>
          <pc:sldMk cId="0" sldId="274"/>
        </pc:sldMkLst>
        <pc:spChg chg="mod">
          <ac:chgData name="Park Kyungri" userId="272af8b51a6d7197" providerId="Windows Live" clId="Web-{11836C71-C993-4F0F-9F17-28D03A34C4FF}" dt="2020-05-13T14:48:32.110" v="30" actId="1076"/>
          <ac:spMkLst>
            <pc:docMk/>
            <pc:sldMk cId="0" sldId="274"/>
            <ac:spMk id="61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A%A4%ED%81%AC%EB%9F%BC_(%EC%95%A0%EC%9E%90%EC%9D%BC_%EA%B0%9C%EB%B0%9C_%ED%94%84%EB%A1%9C%EC%84%B8%EC%8A%A4)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blog.skby.net/%EC%B9%B8%EB%B0%98kanban/" TargetMode="External"/><Relationship Id="rId4" Type="http://schemas.openxmlformats.org/officeDocument/2006/relationships/hyperlink" Target="https://ko.wikipedia.org/wiki/%EC%9D%B5%EC%8A%A4%ED%8A%B8%EB%A6%BC_%ED%94%84%EB%A1%9C%EA%B7%B8%EB%9E%98%EB%B0%8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76d244cd2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안녕하세요. 저희는 에커스팀이고 AI 언어 교육 시스템이라는 주제로 이번 발표를 진행하고자 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g776d244cd2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76d244cd2_6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이건 앞에서 설명드린 내용을 그림으로 표현한 것입니다.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우선 초기 계획 단계에서 조사 및 분석과 릴리즈 계획을 세웁니다. 이에 따른 제품 백로그가 나오게 됩니다. 초기 계획 단계에 따라 스프린트 사이클이 도는 방식은 우선 데일리 스크럼 미팅이 있으며, 팀에서 스프린트 사이클을 시작할 때 스프린트 계획 회의를 갖고, 사이클을 끝낼 때 스프린트 리뷰와 회고를 위한 회의를 갖습니다. 매 스프린트마다 스프린트 백로그와 각 스프린트에서 도출된 프로토타입이 배포됩니다.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또한 칸반 보드를 이용하여 프로젝트의 전반적인 모든 일정을 시각화하고, 서로 다른 역할을 맡은 팀 구성원들이 상시 확인 가능합니다.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g776d244cd2_6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04040052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262626"/>
                </a:solidFill>
              </a:rPr>
              <a:t>저희는 칸반 보드로 트렐로를 이용하기로 했습니다. 저희가 현재 사용하고 있는 트렐로는 다음과 같습니다. </a:t>
            </a:r>
            <a:endParaRPr sz="1050">
              <a:solidFill>
                <a:srgbClr val="262626"/>
              </a:solidFill>
            </a:endParaRPr>
          </a:p>
        </p:txBody>
      </p:sp>
      <p:sp>
        <p:nvSpPr>
          <p:cNvPr id="453" name="Google Shape;453;g804040052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04040052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다음으로 프로젝트 관리입니다. 거시적인 일정과 비용은 다음과 같습니다.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2020. 4. ~2020. 6. 계획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2020. 6 ~ 2021. 5. 개발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2021년 5월에 테스트와 배포를 함으로써 프로젝트를 마감합니다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인공지능 연구 개발 : 1년 12억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인공지능 연구 개발을 제외한 인건비 : 연 4억 2천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API 연 2억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유지보수 20년동안 총 20억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남는 예산 안에서 각 언어 전문가에게 자문/검토 요청할 예정</a:t>
            </a:r>
            <a:endParaRPr/>
          </a:p>
        </p:txBody>
      </p:sp>
      <p:sp>
        <p:nvSpPr>
          <p:cNvPr id="470" name="Google Shape;470;g804040052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84e18d8d4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거시적인 비용에 대한 상세 내역은 다음과 같습니다.</a:t>
            </a:r>
            <a:endParaRPr/>
          </a:p>
        </p:txBody>
      </p:sp>
      <p:sp>
        <p:nvSpPr>
          <p:cNvPr id="493" name="Google Shape;493;g84e18d8d4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776d244cd2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 팀의 Work Breakdown Structure, 작업 분류 체계입니다.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계획 단계에서는 프로젝트의 실현 가능성 여부를 판단하기 위한 Project Vision, 분석, 설계 계획이 이루어집니다.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또한 향후 프로젝트를 어떻게 테스트할지에 대해 설계하고, 킥오프 미팅을 거칩니다.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계획단계에서 비전 파트는 약 두 달 동안 진행됩니다. 분석과 설계는 한 달 동안 이루어집니다.</a:t>
            </a:r>
            <a:endParaRPr/>
          </a:p>
        </p:txBody>
      </p:sp>
      <p:sp>
        <p:nvSpPr>
          <p:cNvPr id="512" name="Google Shape;512;g776d244cd2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0404005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개발에서는 총 10가지의 스프린트가 있습니다.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크게 인공지능 개발, 기능 개발, 데이터베이스 개발로 이루어집니다.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 스프린트마다 데일리 스탠드업 미팅이 있고, 스프린트가 끝날 때 프로토타입이 배포되며 스프린트 리뷰와 회고 미팅이 이루어집니다.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단계에서 각 스프린트는 최장 두 달, 최소 한 달 주기로 이루어집니다.</a:t>
            </a:r>
            <a:endParaRPr/>
          </a:p>
        </p:txBody>
      </p:sp>
      <p:sp>
        <p:nvSpPr>
          <p:cNvPr id="529" name="Google Shape;529;g80404005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804040052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개발이 끝난 후에는 약 2주간의 </a:t>
            </a:r>
            <a:r>
              <a:rPr lang="ko">
                <a:solidFill>
                  <a:schemeClr val="dk1"/>
                </a:solidFill>
              </a:rPr>
              <a:t>테스트와 배포기간을 거쳐 프로젝트가 마감됩니다.</a:t>
            </a:r>
            <a:endParaRPr/>
          </a:p>
        </p:txBody>
      </p:sp>
      <p:sp>
        <p:nvSpPr>
          <p:cNvPr id="546" name="Google Shape;546;g804040052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804040052c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 각 파트의 담당자는 다음과 같이 배정되었고, 프로젝트 개발을 위한 활용 도구는 다음과 같습니다.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앞서 보여드렸다시피 트렐로를 이용하여 칸반 보드를 작성하고, 마블을 통해 프로토타입을 제작했습니다. 일정 관리 도구로는 간트 차트를 활용했습니다. 웹과 모바일 개발을 위한 개발 도구는 스위프트, 안드로이드 스튜디오 등을 사용할 예정입니다. </a:t>
            </a:r>
            <a:endParaRPr/>
          </a:p>
        </p:txBody>
      </p:sp>
      <p:sp>
        <p:nvSpPr>
          <p:cNvPr id="563" name="Google Shape;563;g804040052c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776d244cd2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다음은 저희 프로젝트의 프로토타입입니다. 완성작은 아니라서 퀄리티는 떨어지지만 여러분께 화면 구성 정도를 보여드리고자 준비해 이번 발표 내용에 포함시켰습니다.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 시스템은 웹과 모바일 환경 모두를 지원하지만 시간상 일단 웹만 준비해서 보여드립니다.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g776d244cd2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76d244cd2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발표는 여기까지입니다. 감사합니다. 질문 있으신가요?</a:t>
            </a:r>
            <a:endParaRPr/>
          </a:p>
        </p:txBody>
      </p:sp>
      <p:sp>
        <p:nvSpPr>
          <p:cNvPr id="602" name="Google Shape;602;g776d244cd2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76d244cd2_2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우선 오늘 발표는 이 순서대로 진행될 예정입니다.</a:t>
            </a:r>
            <a:endParaRPr/>
          </a:p>
        </p:txBody>
      </p:sp>
      <p:sp>
        <p:nvSpPr>
          <p:cNvPr id="169" name="Google Shape;169;g776d244cd2_2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76d244cd2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저희가 작성한 5페이지 분량의 제품 요청서의 일부입니다. 각 항목에 대한 간단한 설명을 이어서 하겠습니다.</a:t>
            </a:r>
            <a:endParaRPr/>
          </a:p>
        </p:txBody>
      </p:sp>
      <p:sp>
        <p:nvSpPr>
          <p:cNvPr id="223" name="Google Shape;223;g776d244cd2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04040052c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 주제는 AI 언어 교육 시스템입니다.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한양대학교 학생들의 언어 교육에 대한 갈증을 해결하는 시스템으로 웹과 모바일 모두 지원합니다.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시스템은 </a:t>
            </a:r>
            <a:r>
              <a:rPr lang="ko">
                <a:solidFill>
                  <a:schemeClr val="dk1"/>
                </a:solidFill>
              </a:rPr>
              <a:t>한국어, 영어, 중국어, 프랑스어, 일본어 이 다섯 가지 언어에 대하여 </a:t>
            </a:r>
            <a:r>
              <a:rPr lang="ko"/>
              <a:t>학생들의 발음, 문법 교정 뿐만 아니라 다양한 콘텐츠를 제공하여 각종 어학 자격증 습득 및 회화 공부를 돕습니다.</a:t>
            </a:r>
            <a:endParaRPr/>
          </a:p>
        </p:txBody>
      </p:sp>
      <p:sp>
        <p:nvSpPr>
          <p:cNvPr id="243" name="Google Shape;243;g804040052c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76d244cd2_6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저희가 생각한 주요 기능은 문법 교정, 발음 교정 기능입니다.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부가적으로 </a:t>
            </a:r>
            <a:r>
              <a:rPr lang="ko" dirty="0" err="1"/>
              <a:t>쉐도잉</a:t>
            </a:r>
            <a:r>
              <a:rPr lang="ko" dirty="0"/>
              <a:t> 콘텐츠, 레벨 테스트, 사용자 매칭 기능을 제공할 예정입니다.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기능에 대해 자세한 내용은 뒤에서 말씀드리겠습니다.</a:t>
            </a:r>
            <a:endParaRPr dirty="0"/>
          </a:p>
        </p:txBody>
      </p:sp>
      <p:sp>
        <p:nvSpPr>
          <p:cNvPr id="276" name="Google Shape;276;g776d244cd2_6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76d244cd2_6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저희는 유저스토리를 기반으로 11페이지 분량의 기능적/비기능적 요구사항을 작성했습니다.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항목 요구사항 내용 우선순위로 구성되어 있습니다.</a:t>
            </a:r>
            <a:endParaRPr dirty="0"/>
          </a:p>
        </p:txBody>
      </p:sp>
      <p:sp>
        <p:nvSpPr>
          <p:cNvPr id="303" name="Google Shape;303;g776d244cd2_6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04040052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우선 도출된 기능적 요구사항에 대해서 말씀드리겠습니다.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주황색 색칠된 문법 교정, 발음 교정이 저희 시스템의 주요 기능입니다. 나머지 항목들은 예상 부가 기능과 콘텐츠입니다.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804040052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76d244cd2_6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다음은 비기능적 요구사항입니다.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비기능적 요구사항으로는 크게 운영과 용량 두 부분으로 나누었습니다.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앞서 보신 주요 기능 및 비기능에 대해서는 마지막에 프로토타입 시연으로 좀 더 자세하게 보여드리겠습니다.</a:t>
            </a:r>
            <a:endParaRPr/>
          </a:p>
        </p:txBody>
      </p:sp>
      <p:sp>
        <p:nvSpPr>
          <p:cNvPr id="357" name="Google Shape;357;g776d244cd2_6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76d244cd2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262626"/>
                </a:solidFill>
              </a:rPr>
              <a:t>다음은 개발 방법론입니다. 저희는 하이브리드 애자일 기법을 도입합니다.</a:t>
            </a:r>
            <a:endParaRPr sz="105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262626"/>
                </a:solidFill>
              </a:rPr>
              <a:t>Scrum과 XP, 그리고 칸반 보드를 믹스한 기법입니다.</a:t>
            </a:r>
            <a:endParaRPr sz="105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262626"/>
                </a:solidFill>
              </a:rPr>
              <a:t>스크럼의 단순화에 익스트림프로그래밍의 엔지니어링 원칙을 더하고 칸반 보드를 이용해 워크플로우를 공유합니다.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262626"/>
                </a:solidFill>
              </a:rPr>
              <a:t>-------------------------------------------------------------------------------------------------------------------------</a:t>
            </a:r>
            <a:endParaRPr sz="105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262626"/>
                </a:solidFill>
              </a:rPr>
              <a:t>스크럼 특징 :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https://ko.wikipedia.org/wiki/%EC%8A%A4%ED%81%AC%EB%9F%BC_(%EC%95%A0%EC%9E%90%EC%9D%BC_%EA%B0%9C%EB%B0%9C_%ED%94%84%EB%A1%9C%EC%84%B8%EC%8A%A4)</a:t>
            </a:r>
            <a:endParaRPr sz="105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262626"/>
                </a:solidFill>
              </a:rPr>
              <a:t>XP 특징 : </a:t>
            </a:r>
            <a:r>
              <a:rPr lang="ko" u="sng">
                <a:solidFill>
                  <a:schemeClr val="hlink"/>
                </a:solidFill>
                <a:hlinkClick r:id="rId4"/>
              </a:rPr>
              <a:t>https://ko.wikipedia.org/wiki/%EC%9D%B5%EC%8A%A4%ED%8A%B8%EB%A6%BC_%ED%94%84%EB%A1%9C%EA%B7%B8%EB%9E%98%EB%B0%8D</a:t>
            </a:r>
            <a:endParaRPr sz="105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262626"/>
                </a:solidFill>
              </a:rPr>
              <a:t>칸반 특징 : </a:t>
            </a:r>
            <a:r>
              <a:rPr lang="ko" u="sng">
                <a:solidFill>
                  <a:schemeClr val="hlink"/>
                </a:solidFill>
                <a:hlinkClick r:id="rId5"/>
              </a:rPr>
              <a:t>http://blog.skby.net/%EC%B9%B8%EB%B0%98kanban/</a:t>
            </a:r>
            <a:endParaRPr sz="1050">
              <a:solidFill>
                <a:srgbClr val="262626"/>
              </a:solidFill>
            </a:endParaRPr>
          </a:p>
        </p:txBody>
      </p:sp>
      <p:sp>
        <p:nvSpPr>
          <p:cNvPr id="379" name="Google Shape;379;g776d244cd2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sz="3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226275" y="791450"/>
            <a:ext cx="4689000" cy="1142100"/>
          </a:xfrm>
          <a:prstGeom prst="roundRect">
            <a:avLst>
              <a:gd name="adj" fmla="val 8925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rgbClr val="3F3F3F"/>
                </a:solidFill>
              </a:rPr>
              <a:t>AI 언어 교육 시스템</a:t>
            </a:r>
            <a:endParaRPr sz="3000" b="1">
              <a:solidFill>
                <a:srgbClr val="3F3F3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3F3F3F"/>
                </a:solidFill>
              </a:rPr>
              <a:t>에커스팀</a:t>
            </a:r>
            <a:endParaRPr sz="2400" b="1">
              <a:solidFill>
                <a:srgbClr val="3F3F3F"/>
              </a:solidFill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1635000" y="2046200"/>
            <a:ext cx="5874000" cy="1589100"/>
          </a:xfrm>
          <a:prstGeom prst="roundRect">
            <a:avLst>
              <a:gd name="adj" fmla="val 1536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1" name="Google Shape;131;p25"/>
          <p:cNvGrpSpPr/>
          <p:nvPr/>
        </p:nvGrpSpPr>
        <p:grpSpPr>
          <a:xfrm>
            <a:off x="2329681" y="1788914"/>
            <a:ext cx="108218" cy="431490"/>
            <a:chOff x="566241" y="1064419"/>
            <a:chExt cx="144291" cy="575320"/>
          </a:xfrm>
        </p:grpSpPr>
        <p:sp>
          <p:nvSpPr>
            <p:cNvPr id="132" name="Google Shape;132;p25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" name="Google Shape;133;p25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" name="Google Shape;134;p25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5" name="Google Shape;135;p25"/>
          <p:cNvGrpSpPr/>
          <p:nvPr/>
        </p:nvGrpSpPr>
        <p:grpSpPr>
          <a:xfrm>
            <a:off x="6693771" y="1788914"/>
            <a:ext cx="108218" cy="431490"/>
            <a:chOff x="11566628" y="1028229"/>
            <a:chExt cx="144291" cy="575320"/>
          </a:xfrm>
        </p:grpSpPr>
        <p:sp>
          <p:nvSpPr>
            <p:cNvPr id="136" name="Google Shape;136;p25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37;p25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25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9" name="Google Shape;139;p25"/>
          <p:cNvSpPr/>
          <p:nvPr/>
        </p:nvSpPr>
        <p:spPr>
          <a:xfrm>
            <a:off x="5889396" y="3939002"/>
            <a:ext cx="1026000" cy="270000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8100" dir="2700000" algn="tl" rotWithShape="0">
              <a:srgbClr val="000000"/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</a:t>
            </a:r>
            <a:endParaRPr sz="9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0" name="Google Shape;140;p25"/>
          <p:cNvGrpSpPr/>
          <p:nvPr/>
        </p:nvGrpSpPr>
        <p:grpSpPr>
          <a:xfrm>
            <a:off x="5779180" y="2337459"/>
            <a:ext cx="471127" cy="471127"/>
            <a:chOff x="1733476" y="2199758"/>
            <a:chExt cx="1083300" cy="1083300"/>
          </a:xfrm>
        </p:grpSpPr>
        <p:sp>
          <p:nvSpPr>
            <p:cNvPr id="141" name="Google Shape;141;p25"/>
            <p:cNvSpPr/>
            <p:nvPr/>
          </p:nvSpPr>
          <p:spPr>
            <a:xfrm>
              <a:off x="1733476" y="2199758"/>
              <a:ext cx="1083300" cy="10833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42" name="Google Shape;142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81856" y="2321121"/>
              <a:ext cx="786521" cy="7865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" name="Google Shape;143;p25"/>
          <p:cNvGrpSpPr/>
          <p:nvPr/>
        </p:nvGrpSpPr>
        <p:grpSpPr>
          <a:xfrm>
            <a:off x="4858585" y="2337402"/>
            <a:ext cx="471070" cy="471070"/>
            <a:chOff x="8846116" y="4168827"/>
            <a:chExt cx="1083168" cy="1083168"/>
          </a:xfrm>
        </p:grpSpPr>
        <p:sp>
          <p:nvSpPr>
            <p:cNvPr id="144" name="Google Shape;144;p25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45" name="Google Shape;145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" name="Google Shape;146;p25"/>
          <p:cNvGrpSpPr/>
          <p:nvPr/>
        </p:nvGrpSpPr>
        <p:grpSpPr>
          <a:xfrm>
            <a:off x="3017168" y="2337444"/>
            <a:ext cx="471070" cy="471070"/>
            <a:chOff x="8723358" y="1778931"/>
            <a:chExt cx="1083168" cy="1083168"/>
          </a:xfrm>
        </p:grpSpPr>
        <p:sp>
          <p:nvSpPr>
            <p:cNvPr id="147" name="Google Shape;147;p25"/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48" name="Google Shape;148;p2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9" name="Google Shape;149;p25"/>
          <p:cNvGrpSpPr/>
          <p:nvPr/>
        </p:nvGrpSpPr>
        <p:grpSpPr>
          <a:xfrm>
            <a:off x="3937975" y="2337399"/>
            <a:ext cx="471070" cy="471070"/>
            <a:chOff x="2899657" y="4303429"/>
            <a:chExt cx="1083168" cy="1083168"/>
          </a:xfrm>
        </p:grpSpPr>
        <p:sp>
          <p:nvSpPr>
            <p:cNvPr id="150" name="Google Shape;150;p25"/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51" name="Google Shape;151;p2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2" name="Google Shape;152;p25"/>
          <p:cNvSpPr/>
          <p:nvPr/>
        </p:nvSpPr>
        <p:spPr>
          <a:xfrm>
            <a:off x="3818711" y="2898769"/>
            <a:ext cx="7770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4B454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여채린</a:t>
            </a:r>
            <a:endParaRPr sz="900" b="1" i="0" u="none" strike="noStrike" cap="none">
              <a:solidFill>
                <a:srgbClr val="4B454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4B454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2017012197</a:t>
            </a:r>
            <a:endParaRPr sz="700" b="0" i="0" u="none" strike="noStrike" cap="none">
              <a:solidFill>
                <a:srgbClr val="4B454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4721438" y="2898780"/>
            <a:ext cx="7770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4B454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오성식</a:t>
            </a:r>
            <a:endParaRPr sz="900" b="1" i="0" u="none" strike="noStrike" cap="none">
              <a:solidFill>
                <a:srgbClr val="4B454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4B454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2015038404</a:t>
            </a:r>
            <a:endParaRPr sz="900" b="0" i="0" u="none" strike="noStrike" cap="none">
              <a:solidFill>
                <a:srgbClr val="4B45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2864201" y="2898782"/>
            <a:ext cx="7770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4B454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안다영</a:t>
            </a:r>
            <a:endParaRPr sz="900" b="1" i="0" u="none" strike="noStrike" cap="none">
              <a:solidFill>
                <a:srgbClr val="4B454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4B454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2017012142</a:t>
            </a:r>
            <a:endParaRPr sz="700" b="0" i="0" u="none" strike="noStrike" cap="none">
              <a:solidFill>
                <a:srgbClr val="4B454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5"/>
          <p:cNvSpPr/>
          <p:nvPr/>
        </p:nvSpPr>
        <p:spPr>
          <a:xfrm>
            <a:off x="1764500" y="2902127"/>
            <a:ext cx="11352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4B454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박경리</a:t>
            </a:r>
            <a:endParaRPr sz="900" b="1" i="0" u="none" strike="noStrike" cap="none">
              <a:solidFill>
                <a:srgbClr val="4B454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4B454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2017011976</a:t>
            </a:r>
            <a:endParaRPr sz="700" b="0" i="0" u="none" strike="noStrike" cap="none">
              <a:solidFill>
                <a:srgbClr val="4B454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6" name="Google Shape;156;p25"/>
          <p:cNvGrpSpPr/>
          <p:nvPr/>
        </p:nvGrpSpPr>
        <p:grpSpPr>
          <a:xfrm>
            <a:off x="2096325" y="2325699"/>
            <a:ext cx="471127" cy="471127"/>
            <a:chOff x="2899657" y="4303429"/>
            <a:chExt cx="1083300" cy="1083300"/>
          </a:xfrm>
        </p:grpSpPr>
        <p:sp>
          <p:nvSpPr>
            <p:cNvPr id="157" name="Google Shape;157;p25"/>
            <p:cNvSpPr/>
            <p:nvPr/>
          </p:nvSpPr>
          <p:spPr>
            <a:xfrm>
              <a:off x="2899657" y="4303429"/>
              <a:ext cx="1083300" cy="10833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58" name="Google Shape;158;p2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Google Shape;159;p25"/>
          <p:cNvSpPr/>
          <p:nvPr/>
        </p:nvSpPr>
        <p:spPr>
          <a:xfrm>
            <a:off x="5624186" y="2898769"/>
            <a:ext cx="7770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4B454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윤동섭</a:t>
            </a:r>
            <a:endParaRPr sz="900" b="1" i="0" u="none" strike="noStrike" cap="none">
              <a:solidFill>
                <a:srgbClr val="4B454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4B454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2014038104</a:t>
            </a:r>
            <a:r>
              <a:rPr lang="ko" sz="700" b="0" i="0" u="none" strike="noStrike" cap="none">
                <a:solidFill>
                  <a:srgbClr val="4B454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700" b="0" i="0" u="none" strike="noStrike" cap="none">
              <a:solidFill>
                <a:srgbClr val="4B454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0" name="Google Shape;160;p25"/>
          <p:cNvGrpSpPr/>
          <p:nvPr/>
        </p:nvGrpSpPr>
        <p:grpSpPr>
          <a:xfrm>
            <a:off x="6628368" y="2332956"/>
            <a:ext cx="471127" cy="471127"/>
            <a:chOff x="8723358" y="1778931"/>
            <a:chExt cx="1083300" cy="1083300"/>
          </a:xfrm>
        </p:grpSpPr>
        <p:sp>
          <p:nvSpPr>
            <p:cNvPr id="161" name="Google Shape;161;p25"/>
            <p:cNvSpPr/>
            <p:nvPr/>
          </p:nvSpPr>
          <p:spPr>
            <a:xfrm>
              <a:off x="8723358" y="1778931"/>
              <a:ext cx="1083300" cy="10833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62" name="Google Shape;162;p2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25"/>
          <p:cNvSpPr/>
          <p:nvPr/>
        </p:nvSpPr>
        <p:spPr>
          <a:xfrm>
            <a:off x="6475425" y="2916624"/>
            <a:ext cx="7770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4B454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이민아</a:t>
            </a:r>
            <a:endParaRPr sz="900" b="1" i="0" u="none" strike="noStrike" cap="none">
              <a:solidFill>
                <a:srgbClr val="4B454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3C4043"/>
                </a:solidFill>
                <a:highlight>
                  <a:srgbClr val="FFFFFF"/>
                </a:highlight>
              </a:rPr>
              <a:t>2017012297</a:t>
            </a:r>
            <a:r>
              <a:rPr lang="ko" sz="700" b="0" i="0" u="none" strike="noStrike" cap="none">
                <a:solidFill>
                  <a:srgbClr val="4B454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700" b="0" i="0" u="none" strike="noStrike" cap="none">
              <a:solidFill>
                <a:srgbClr val="4B454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4" name="Google Shape;164;p25"/>
          <p:cNvGrpSpPr/>
          <p:nvPr/>
        </p:nvGrpSpPr>
        <p:grpSpPr>
          <a:xfrm rot="856585">
            <a:off x="7772004" y="3571567"/>
            <a:ext cx="1251843" cy="1439804"/>
            <a:chOff x="5855550" y="1501075"/>
            <a:chExt cx="2638500" cy="2950650"/>
          </a:xfrm>
        </p:grpSpPr>
        <p:pic>
          <p:nvPicPr>
            <p:cNvPr id="165" name="Google Shape;165;p2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855550" y="1501075"/>
              <a:ext cx="2638500" cy="2950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5"/>
            <p:cNvPicPr preferRelativeResize="0"/>
            <p:nvPr/>
          </p:nvPicPr>
          <p:blipFill rotWithShape="1">
            <a:blip r:embed="rId8">
              <a:alphaModFix/>
            </a:blip>
            <a:srcRect l="10879" t="18498" r="10399" b="20570"/>
            <a:stretch/>
          </p:blipFill>
          <p:spPr>
            <a:xfrm>
              <a:off x="6624983" y="2653672"/>
              <a:ext cx="1106473" cy="5188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"/>
          <p:cNvSpPr/>
          <p:nvPr/>
        </p:nvSpPr>
        <p:spPr>
          <a:xfrm>
            <a:off x="321277" y="271849"/>
            <a:ext cx="8547000" cy="671100"/>
          </a:xfrm>
          <a:prstGeom prst="roundRect">
            <a:avLst>
              <a:gd name="adj" fmla="val 8925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rgbClr val="3F3F3F"/>
                </a:solidFill>
              </a:rPr>
              <a:t>개발 방법론</a:t>
            </a:r>
            <a:endParaRPr sz="1100"/>
          </a:p>
        </p:txBody>
      </p:sp>
      <p:sp>
        <p:nvSpPr>
          <p:cNvPr id="412" name="Google Shape;412;p34"/>
          <p:cNvSpPr/>
          <p:nvPr/>
        </p:nvSpPr>
        <p:spPr>
          <a:xfrm>
            <a:off x="321277" y="1066800"/>
            <a:ext cx="8547000" cy="3819600"/>
          </a:xfrm>
          <a:prstGeom prst="roundRect">
            <a:avLst>
              <a:gd name="adj" fmla="val 1536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3" name="Google Shape;413;p34"/>
          <p:cNvGrpSpPr/>
          <p:nvPr/>
        </p:nvGrpSpPr>
        <p:grpSpPr>
          <a:xfrm>
            <a:off x="424681" y="798314"/>
            <a:ext cx="108225" cy="431391"/>
            <a:chOff x="566241" y="1064419"/>
            <a:chExt cx="144300" cy="575188"/>
          </a:xfrm>
        </p:grpSpPr>
        <p:sp>
          <p:nvSpPr>
            <p:cNvPr id="414" name="Google Shape;414;p34"/>
            <p:cNvSpPr/>
            <p:nvPr/>
          </p:nvSpPr>
          <p:spPr>
            <a:xfrm>
              <a:off x="566241" y="106441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566241" y="149530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599819" y="110007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17" name="Google Shape;417;p34"/>
          <p:cNvGrpSpPr/>
          <p:nvPr/>
        </p:nvGrpSpPr>
        <p:grpSpPr>
          <a:xfrm>
            <a:off x="8674971" y="771172"/>
            <a:ext cx="108225" cy="431391"/>
            <a:chOff x="11566628" y="1028229"/>
            <a:chExt cx="144300" cy="575188"/>
          </a:xfrm>
        </p:grpSpPr>
        <p:sp>
          <p:nvSpPr>
            <p:cNvPr id="418" name="Google Shape;418;p34"/>
            <p:cNvSpPr/>
            <p:nvPr/>
          </p:nvSpPr>
          <p:spPr>
            <a:xfrm>
              <a:off x="11566628" y="102822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11566628" y="145911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600206" y="106388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21" name="Google Shape;421;p34"/>
          <p:cNvGrpSpPr/>
          <p:nvPr/>
        </p:nvGrpSpPr>
        <p:grpSpPr>
          <a:xfrm>
            <a:off x="1221139" y="1104769"/>
            <a:ext cx="6701709" cy="3743677"/>
            <a:chOff x="139025" y="96975"/>
            <a:chExt cx="8813400" cy="4923300"/>
          </a:xfrm>
        </p:grpSpPr>
        <p:sp>
          <p:nvSpPr>
            <p:cNvPr id="422" name="Google Shape;422;p34"/>
            <p:cNvSpPr/>
            <p:nvPr/>
          </p:nvSpPr>
          <p:spPr>
            <a:xfrm>
              <a:off x="139025" y="96975"/>
              <a:ext cx="8813400" cy="4923300"/>
            </a:xfrm>
            <a:prstGeom prst="roundRect">
              <a:avLst>
                <a:gd name="adj" fmla="val 8529"/>
              </a:avLst>
            </a:prstGeom>
            <a:solidFill>
              <a:srgbClr val="D5F1EF">
                <a:alpha val="68630"/>
              </a:srgbClr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0"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3541175" y="616375"/>
              <a:ext cx="4339800" cy="2891700"/>
            </a:xfrm>
            <a:prstGeom prst="roundRect">
              <a:avLst>
                <a:gd name="adj" fmla="val 10073"/>
              </a:avLst>
            </a:prstGeom>
            <a:solidFill>
              <a:srgbClr val="3ECA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903575" y="631750"/>
              <a:ext cx="1685400" cy="2835900"/>
            </a:xfrm>
            <a:prstGeom prst="roundRect">
              <a:avLst>
                <a:gd name="adj" fmla="val 12725"/>
              </a:avLst>
            </a:prstGeom>
            <a:solidFill>
              <a:srgbClr val="3ECA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903575" y="3881550"/>
              <a:ext cx="1685400" cy="508500"/>
            </a:xfrm>
            <a:prstGeom prst="roundRect">
              <a:avLst>
                <a:gd name="adj" fmla="val 16667"/>
              </a:avLst>
            </a:prstGeom>
            <a:solidFill>
              <a:srgbClr val="3ECA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>
                  <a:solidFill>
                    <a:schemeClr val="dk1"/>
                  </a:solidFill>
                </a:rPr>
                <a:t>Product backlog</a:t>
              </a:r>
              <a:endParaRPr sz="1800"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1049675" y="784150"/>
              <a:ext cx="1390800" cy="1066800"/>
            </a:xfrm>
            <a:prstGeom prst="roundRect">
              <a:avLst>
                <a:gd name="adj" fmla="val 16667"/>
              </a:avLst>
            </a:prstGeom>
            <a:solidFill>
              <a:srgbClr val="D5F1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Discovery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Session</a:t>
              </a: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1049675" y="2259000"/>
              <a:ext cx="1390800" cy="1082700"/>
            </a:xfrm>
            <a:prstGeom prst="roundRect">
              <a:avLst>
                <a:gd name="adj" fmla="val 16667"/>
              </a:avLst>
            </a:prstGeom>
            <a:solidFill>
              <a:srgbClr val="D5F1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Release Planning</a:t>
              </a: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3224157" y="3911455"/>
              <a:ext cx="2268300" cy="508500"/>
            </a:xfrm>
            <a:prstGeom prst="roundRect">
              <a:avLst>
                <a:gd name="adj" fmla="val 16667"/>
              </a:avLst>
            </a:prstGeom>
            <a:solidFill>
              <a:srgbClr val="3ECA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>
                  <a:solidFill>
                    <a:schemeClr val="dk1"/>
                  </a:solidFill>
                </a:rPr>
                <a:t>Sprint Backlog</a:t>
              </a: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5856460" y="3871213"/>
              <a:ext cx="2268300" cy="508500"/>
            </a:xfrm>
            <a:prstGeom prst="roundRect">
              <a:avLst>
                <a:gd name="adj" fmla="val 16667"/>
              </a:avLst>
            </a:prstGeom>
            <a:solidFill>
              <a:srgbClr val="3ECA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>
                  <a:solidFill>
                    <a:schemeClr val="dk1"/>
                  </a:solidFill>
                </a:rPr>
                <a:t>Potentially Shippable Product</a:t>
              </a:r>
              <a:endParaRPr sz="1300"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1553075" y="1850950"/>
              <a:ext cx="386400" cy="3975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6941525" y="2673000"/>
              <a:ext cx="386400" cy="11871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2440475" y="2340550"/>
              <a:ext cx="1203600" cy="3537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2440475" y="2851300"/>
              <a:ext cx="1102200" cy="3537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4029525" y="2673000"/>
              <a:ext cx="386400" cy="11871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 txBox="1"/>
            <p:nvPr/>
          </p:nvSpPr>
          <p:spPr>
            <a:xfrm>
              <a:off x="717845" y="258246"/>
              <a:ext cx="1997100" cy="39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/>
                <a:t>Initial planning</a:t>
              </a:r>
              <a:endParaRPr b="1"/>
            </a:p>
          </p:txBody>
        </p:sp>
        <p:sp>
          <p:nvSpPr>
            <p:cNvPr id="436" name="Google Shape;436;p34"/>
            <p:cNvSpPr txBox="1"/>
            <p:nvPr/>
          </p:nvSpPr>
          <p:spPr>
            <a:xfrm>
              <a:off x="4415934" y="208864"/>
              <a:ext cx="2589600" cy="39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/>
                <a:t>Team Sprint Cycle</a:t>
              </a:r>
              <a:endParaRPr b="1"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3547175" y="4583200"/>
              <a:ext cx="1997100" cy="353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/>
                <a:t>Kanban board</a:t>
              </a:r>
              <a:endParaRPr b="1"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4096550" y="874100"/>
              <a:ext cx="3292200" cy="1075800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75000"/>
                <a:gd name="adj5" fmla="val 10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 rot="-5400000">
              <a:off x="3802775" y="2075325"/>
              <a:ext cx="1365900" cy="1115100"/>
            </a:xfrm>
            <a:prstGeom prst="bentArrow">
              <a:avLst>
                <a:gd name="adj1" fmla="val 21605"/>
                <a:gd name="adj2" fmla="val 25000"/>
                <a:gd name="adj3" fmla="val 25000"/>
                <a:gd name="adj4" fmla="val 7938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5230450" y="1332000"/>
              <a:ext cx="952500" cy="618000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75000"/>
                <a:gd name="adj5" fmla="val 10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 rot="10800000">
              <a:off x="5158700" y="1949900"/>
              <a:ext cx="952500" cy="618000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75000"/>
                <a:gd name="adj5" fmla="val 10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1553075" y="3332250"/>
              <a:ext cx="386400" cy="5493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5062929" y="1949987"/>
              <a:ext cx="1296300" cy="723000"/>
            </a:xfrm>
            <a:prstGeom prst="roundRect">
              <a:avLst>
                <a:gd name="adj" fmla="val 16667"/>
              </a:avLst>
            </a:prstGeom>
            <a:solidFill>
              <a:srgbClr val="D5F1EF">
                <a:alpha val="6863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Daily Scrum</a:t>
              </a: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3644225" y="784150"/>
              <a:ext cx="4133700" cy="897000"/>
            </a:xfrm>
            <a:prstGeom prst="roundRect">
              <a:avLst>
                <a:gd name="adj" fmla="val 16667"/>
              </a:avLst>
            </a:prstGeom>
            <a:solidFill>
              <a:srgbClr val="D5F1EF">
                <a:alpha val="6863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Sprint</a:t>
              </a: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3644235" y="1949987"/>
              <a:ext cx="1306200" cy="723000"/>
            </a:xfrm>
            <a:prstGeom prst="roundRect">
              <a:avLst>
                <a:gd name="adj" fmla="val 16667"/>
              </a:avLst>
            </a:prstGeom>
            <a:solidFill>
              <a:srgbClr val="D5F1EF">
                <a:alpha val="6863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Sprint Planning</a:t>
              </a: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5043275" y="3010250"/>
              <a:ext cx="1390800" cy="3537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4950356" y="2988355"/>
              <a:ext cx="1531200" cy="397500"/>
            </a:xfrm>
            <a:prstGeom prst="roundRect">
              <a:avLst>
                <a:gd name="adj" fmla="val 16667"/>
              </a:avLst>
            </a:prstGeom>
            <a:solidFill>
              <a:srgbClr val="D5F1EF">
                <a:alpha val="6863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Sprint Retrospective</a:t>
              </a:r>
              <a:endParaRPr sz="1200"/>
            </a:p>
          </p:txBody>
        </p:sp>
        <p:sp>
          <p:nvSpPr>
            <p:cNvPr id="448" name="Google Shape;448;p34"/>
            <p:cNvSpPr/>
            <p:nvPr/>
          </p:nvSpPr>
          <p:spPr>
            <a:xfrm rot="10800000">
              <a:off x="6441900" y="1947450"/>
              <a:ext cx="813900" cy="1441200"/>
            </a:xfrm>
            <a:prstGeom prst="bentArrow">
              <a:avLst>
                <a:gd name="adj1" fmla="val 28913"/>
                <a:gd name="adj2" fmla="val 25000"/>
                <a:gd name="adj3" fmla="val 25000"/>
                <a:gd name="adj4" fmla="val 7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6481622" y="1949987"/>
              <a:ext cx="1296300" cy="723000"/>
            </a:xfrm>
            <a:prstGeom prst="roundRect">
              <a:avLst>
                <a:gd name="adj" fmla="val 16667"/>
              </a:avLst>
            </a:prstGeom>
            <a:solidFill>
              <a:srgbClr val="D5F1EF">
                <a:alpha val="6863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Sprint Review</a:t>
              </a:r>
              <a:endParaRPr/>
            </a:p>
          </p:txBody>
        </p:sp>
      </p:grpSp>
      <p:pic>
        <p:nvPicPr>
          <p:cNvPr id="450" name="Google Shape;4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10776"/>
            <a:ext cx="551950" cy="5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5"/>
          <p:cNvSpPr/>
          <p:nvPr/>
        </p:nvSpPr>
        <p:spPr>
          <a:xfrm>
            <a:off x="321277" y="271849"/>
            <a:ext cx="8547000" cy="671100"/>
          </a:xfrm>
          <a:prstGeom prst="roundRect">
            <a:avLst>
              <a:gd name="adj" fmla="val 8925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rgbClr val="3F3F3F"/>
                </a:solidFill>
              </a:rPr>
              <a:t>개발 방법론</a:t>
            </a:r>
            <a:endParaRPr sz="1100"/>
          </a:p>
        </p:txBody>
      </p:sp>
      <p:sp>
        <p:nvSpPr>
          <p:cNvPr id="456" name="Google Shape;456;p35"/>
          <p:cNvSpPr/>
          <p:nvPr/>
        </p:nvSpPr>
        <p:spPr>
          <a:xfrm>
            <a:off x="321277" y="1066800"/>
            <a:ext cx="8547000" cy="3819600"/>
          </a:xfrm>
          <a:prstGeom prst="roundRect">
            <a:avLst>
              <a:gd name="adj" fmla="val 1536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7" name="Google Shape;457;p35"/>
          <p:cNvGrpSpPr/>
          <p:nvPr/>
        </p:nvGrpSpPr>
        <p:grpSpPr>
          <a:xfrm>
            <a:off x="424681" y="798314"/>
            <a:ext cx="108225" cy="431391"/>
            <a:chOff x="566241" y="1064419"/>
            <a:chExt cx="144300" cy="575188"/>
          </a:xfrm>
        </p:grpSpPr>
        <p:sp>
          <p:nvSpPr>
            <p:cNvPr id="458" name="Google Shape;458;p35"/>
            <p:cNvSpPr/>
            <p:nvPr/>
          </p:nvSpPr>
          <p:spPr>
            <a:xfrm>
              <a:off x="566241" y="106441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566241" y="149530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599819" y="110007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61" name="Google Shape;461;p35"/>
          <p:cNvGrpSpPr/>
          <p:nvPr/>
        </p:nvGrpSpPr>
        <p:grpSpPr>
          <a:xfrm>
            <a:off x="8674971" y="771172"/>
            <a:ext cx="108225" cy="431391"/>
            <a:chOff x="11566628" y="1028229"/>
            <a:chExt cx="144300" cy="575188"/>
          </a:xfrm>
        </p:grpSpPr>
        <p:sp>
          <p:nvSpPr>
            <p:cNvPr id="462" name="Google Shape;462;p35"/>
            <p:cNvSpPr/>
            <p:nvPr/>
          </p:nvSpPr>
          <p:spPr>
            <a:xfrm>
              <a:off x="11566628" y="102822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11566628" y="145911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11600206" y="106388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65" name="Google Shape;4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10776"/>
            <a:ext cx="551950" cy="5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5"/>
          <p:cNvSpPr/>
          <p:nvPr/>
        </p:nvSpPr>
        <p:spPr>
          <a:xfrm>
            <a:off x="643101" y="1334900"/>
            <a:ext cx="1115700" cy="431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칸반 사용</a:t>
            </a:r>
            <a:endParaRPr/>
          </a:p>
        </p:txBody>
      </p:sp>
      <p:pic>
        <p:nvPicPr>
          <p:cNvPr id="467" name="Google Shape;46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5450" y="1280925"/>
            <a:ext cx="6379263" cy="33913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6"/>
          <p:cNvSpPr/>
          <p:nvPr/>
        </p:nvSpPr>
        <p:spPr>
          <a:xfrm>
            <a:off x="321277" y="271849"/>
            <a:ext cx="8547000" cy="671100"/>
          </a:xfrm>
          <a:prstGeom prst="roundRect">
            <a:avLst>
              <a:gd name="adj" fmla="val 8925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rgbClr val="3F3F3F"/>
                </a:solidFill>
              </a:rPr>
              <a:t>프로젝트 관리</a:t>
            </a:r>
            <a:endParaRPr sz="1100"/>
          </a:p>
        </p:txBody>
      </p:sp>
      <p:sp>
        <p:nvSpPr>
          <p:cNvPr id="473" name="Google Shape;473;p36"/>
          <p:cNvSpPr/>
          <p:nvPr/>
        </p:nvSpPr>
        <p:spPr>
          <a:xfrm>
            <a:off x="321277" y="1066800"/>
            <a:ext cx="8547000" cy="3819600"/>
          </a:xfrm>
          <a:prstGeom prst="roundRect">
            <a:avLst>
              <a:gd name="adj" fmla="val 1536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74" name="Google Shape;474;p36"/>
          <p:cNvGrpSpPr/>
          <p:nvPr/>
        </p:nvGrpSpPr>
        <p:grpSpPr>
          <a:xfrm>
            <a:off x="424681" y="798314"/>
            <a:ext cx="108225" cy="431391"/>
            <a:chOff x="566241" y="1064419"/>
            <a:chExt cx="144300" cy="575188"/>
          </a:xfrm>
        </p:grpSpPr>
        <p:sp>
          <p:nvSpPr>
            <p:cNvPr id="475" name="Google Shape;475;p36"/>
            <p:cNvSpPr/>
            <p:nvPr/>
          </p:nvSpPr>
          <p:spPr>
            <a:xfrm>
              <a:off x="566241" y="106441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566241" y="149530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599819" y="110007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78" name="Google Shape;478;p36"/>
          <p:cNvGrpSpPr/>
          <p:nvPr/>
        </p:nvGrpSpPr>
        <p:grpSpPr>
          <a:xfrm>
            <a:off x="8674971" y="771172"/>
            <a:ext cx="108225" cy="431391"/>
            <a:chOff x="11566628" y="1028229"/>
            <a:chExt cx="144300" cy="575188"/>
          </a:xfrm>
        </p:grpSpPr>
        <p:sp>
          <p:nvSpPr>
            <p:cNvPr id="479" name="Google Shape;479;p36"/>
            <p:cNvSpPr/>
            <p:nvPr/>
          </p:nvSpPr>
          <p:spPr>
            <a:xfrm>
              <a:off x="11566628" y="102822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11566628" y="145911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11600206" y="106388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82" name="Google Shape;4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10776"/>
            <a:ext cx="551950" cy="532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3" name="Google Shape;483;p36"/>
          <p:cNvGrpSpPr/>
          <p:nvPr/>
        </p:nvGrpSpPr>
        <p:grpSpPr>
          <a:xfrm>
            <a:off x="956311" y="1271502"/>
            <a:ext cx="1065233" cy="437188"/>
            <a:chOff x="2230535" y="3733288"/>
            <a:chExt cx="2414400" cy="569700"/>
          </a:xfrm>
        </p:grpSpPr>
        <p:sp>
          <p:nvSpPr>
            <p:cNvPr id="484" name="Google Shape;484;p36"/>
            <p:cNvSpPr/>
            <p:nvPr/>
          </p:nvSpPr>
          <p:spPr>
            <a:xfrm>
              <a:off x="2230535" y="3733288"/>
              <a:ext cx="2414400" cy="569700"/>
            </a:xfrm>
            <a:prstGeom prst="roundRect">
              <a:avLst>
                <a:gd name="adj" fmla="val 16667"/>
              </a:avLst>
            </a:prstGeom>
            <a:solidFill>
              <a:srgbClr val="D5F1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1714500" marR="0" lvl="5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2550036" y="3751813"/>
              <a:ext cx="1775399" cy="365100"/>
            </a:xfrm>
            <a:prstGeom prst="rect">
              <a:avLst/>
            </a:prstGeom>
            <a:solidFill>
              <a:srgbClr val="D5F1E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>
                  <a:latin typeface="Malgun Gothic"/>
                  <a:ea typeface="Malgun Gothic"/>
                  <a:cs typeface="Malgun Gothic"/>
                  <a:sym typeface="Malgun Gothic"/>
                </a:rPr>
                <a:t>일정</a:t>
              </a:r>
              <a:endParaRPr sz="16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86" name="Google Shape;486;p36"/>
          <p:cNvSpPr/>
          <p:nvPr/>
        </p:nvSpPr>
        <p:spPr>
          <a:xfrm>
            <a:off x="956300" y="1899600"/>
            <a:ext cx="3341700" cy="2645100"/>
          </a:xfrm>
          <a:prstGeom prst="roundRect">
            <a:avLst>
              <a:gd name="adj" fmla="val 914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202122"/>
                </a:solidFill>
              </a:rPr>
              <a:t># </a:t>
            </a:r>
            <a:r>
              <a:rPr lang="ko" sz="1500" b="1">
                <a:solidFill>
                  <a:srgbClr val="202122"/>
                </a:solidFill>
              </a:rPr>
              <a:t>2020. 4. ~ 2020. 6.</a:t>
            </a:r>
            <a:r>
              <a:rPr lang="ko" sz="1500">
                <a:solidFill>
                  <a:srgbClr val="202122"/>
                </a:solidFill>
              </a:rPr>
              <a:t> 계획</a:t>
            </a:r>
            <a:endParaRPr sz="150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202122"/>
                </a:solidFill>
              </a:rPr>
              <a:t># </a:t>
            </a:r>
            <a:r>
              <a:rPr lang="ko" sz="1500" b="1">
                <a:solidFill>
                  <a:srgbClr val="202122"/>
                </a:solidFill>
              </a:rPr>
              <a:t>2020. 6. ~ 2021. 5.</a:t>
            </a:r>
            <a:r>
              <a:rPr lang="ko" sz="1500">
                <a:solidFill>
                  <a:srgbClr val="202122"/>
                </a:solidFill>
              </a:rPr>
              <a:t> 개발</a:t>
            </a:r>
            <a:endParaRPr sz="150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ko" sz="1500">
                <a:solidFill>
                  <a:srgbClr val="202122"/>
                </a:solidFill>
              </a:rPr>
              <a:t># </a:t>
            </a:r>
            <a:r>
              <a:rPr lang="ko" sz="1500" b="1">
                <a:solidFill>
                  <a:srgbClr val="202122"/>
                </a:solidFill>
              </a:rPr>
              <a:t>2021. 5.</a:t>
            </a:r>
            <a:r>
              <a:rPr lang="ko" sz="1500">
                <a:solidFill>
                  <a:srgbClr val="202122"/>
                </a:solidFill>
              </a:rPr>
              <a:t> 테스트 &amp; 배포</a:t>
            </a:r>
            <a:endParaRPr sz="1500">
              <a:solidFill>
                <a:srgbClr val="202122"/>
              </a:solidFill>
            </a:endParaRPr>
          </a:p>
        </p:txBody>
      </p:sp>
      <p:sp>
        <p:nvSpPr>
          <p:cNvPr id="487" name="Google Shape;487;p36"/>
          <p:cNvSpPr/>
          <p:nvPr/>
        </p:nvSpPr>
        <p:spPr>
          <a:xfrm>
            <a:off x="4843800" y="1899600"/>
            <a:ext cx="3531900" cy="2645100"/>
          </a:xfrm>
          <a:prstGeom prst="roundRect">
            <a:avLst>
              <a:gd name="adj" fmla="val 914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202122"/>
                </a:solidFill>
              </a:rPr>
              <a:t># </a:t>
            </a:r>
            <a:r>
              <a:rPr lang="ko" sz="1500" b="1">
                <a:solidFill>
                  <a:srgbClr val="202122"/>
                </a:solidFill>
              </a:rPr>
              <a:t>인공지능 연구 개발</a:t>
            </a:r>
            <a:r>
              <a:rPr lang="ko" sz="1500">
                <a:solidFill>
                  <a:srgbClr val="202122"/>
                </a:solidFill>
              </a:rPr>
              <a:t> : 1년 12억 </a:t>
            </a:r>
            <a:endParaRPr sz="150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202122"/>
                </a:solidFill>
              </a:rPr>
              <a:t># </a:t>
            </a:r>
            <a:r>
              <a:rPr lang="ko" sz="1500" b="1">
                <a:solidFill>
                  <a:srgbClr val="202122"/>
                </a:solidFill>
              </a:rPr>
              <a:t>인건비(AI 연구 개발 제외) </a:t>
            </a:r>
            <a:r>
              <a:rPr lang="ko" sz="1500">
                <a:solidFill>
                  <a:srgbClr val="202122"/>
                </a:solidFill>
              </a:rPr>
              <a:t>: 1년 4억 2천</a:t>
            </a:r>
            <a:endParaRPr sz="150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202122"/>
                </a:solidFill>
              </a:rPr>
              <a:t># </a:t>
            </a:r>
            <a:r>
              <a:rPr lang="ko" sz="1500" b="1">
                <a:solidFill>
                  <a:srgbClr val="202122"/>
                </a:solidFill>
              </a:rPr>
              <a:t>API</a:t>
            </a:r>
            <a:r>
              <a:rPr lang="ko" sz="1500">
                <a:solidFill>
                  <a:srgbClr val="202122"/>
                </a:solidFill>
              </a:rPr>
              <a:t> : 연 2억</a:t>
            </a:r>
            <a:endParaRPr sz="150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ko" sz="1500">
                <a:solidFill>
                  <a:srgbClr val="202122"/>
                </a:solidFill>
              </a:rPr>
              <a:t># </a:t>
            </a:r>
            <a:r>
              <a:rPr lang="ko" sz="1500" b="1">
                <a:solidFill>
                  <a:srgbClr val="202122"/>
                </a:solidFill>
              </a:rPr>
              <a:t>유지보수</a:t>
            </a:r>
            <a:r>
              <a:rPr lang="ko" sz="1500">
                <a:solidFill>
                  <a:srgbClr val="202122"/>
                </a:solidFill>
              </a:rPr>
              <a:t> : 20년 20억</a:t>
            </a:r>
            <a:endParaRPr sz="1500">
              <a:solidFill>
                <a:srgbClr val="202122"/>
              </a:solidFill>
            </a:endParaRPr>
          </a:p>
        </p:txBody>
      </p:sp>
      <p:grpSp>
        <p:nvGrpSpPr>
          <p:cNvPr id="488" name="Google Shape;488;p36"/>
          <p:cNvGrpSpPr/>
          <p:nvPr/>
        </p:nvGrpSpPr>
        <p:grpSpPr>
          <a:xfrm>
            <a:off x="4843811" y="1271502"/>
            <a:ext cx="1065233" cy="437188"/>
            <a:chOff x="2230535" y="3733288"/>
            <a:chExt cx="2414400" cy="569700"/>
          </a:xfrm>
        </p:grpSpPr>
        <p:sp>
          <p:nvSpPr>
            <p:cNvPr id="489" name="Google Shape;489;p36"/>
            <p:cNvSpPr/>
            <p:nvPr/>
          </p:nvSpPr>
          <p:spPr>
            <a:xfrm>
              <a:off x="2230535" y="3733288"/>
              <a:ext cx="2414400" cy="569700"/>
            </a:xfrm>
            <a:prstGeom prst="roundRect">
              <a:avLst>
                <a:gd name="adj" fmla="val 16667"/>
              </a:avLst>
            </a:prstGeom>
            <a:solidFill>
              <a:srgbClr val="D5F1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1714500" marR="0" lvl="5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2550036" y="3751813"/>
              <a:ext cx="1775399" cy="365100"/>
            </a:xfrm>
            <a:prstGeom prst="rect">
              <a:avLst/>
            </a:prstGeom>
            <a:solidFill>
              <a:srgbClr val="D5F1E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>
                  <a:latin typeface="Malgun Gothic"/>
                  <a:ea typeface="Malgun Gothic"/>
                  <a:cs typeface="Malgun Gothic"/>
                  <a:sym typeface="Malgun Gothic"/>
                </a:rPr>
                <a:t>비용</a:t>
              </a:r>
              <a:endParaRPr sz="16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/>
          <p:nvPr/>
        </p:nvSpPr>
        <p:spPr>
          <a:xfrm>
            <a:off x="321277" y="271849"/>
            <a:ext cx="8547000" cy="671100"/>
          </a:xfrm>
          <a:prstGeom prst="roundRect">
            <a:avLst>
              <a:gd name="adj" fmla="val 8925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rgbClr val="3F3F3F"/>
                </a:solidFill>
              </a:rPr>
              <a:t>프로젝트 관리</a:t>
            </a:r>
            <a:endParaRPr sz="1100"/>
          </a:p>
        </p:txBody>
      </p:sp>
      <p:sp>
        <p:nvSpPr>
          <p:cNvPr id="496" name="Google Shape;496;p37"/>
          <p:cNvSpPr/>
          <p:nvPr/>
        </p:nvSpPr>
        <p:spPr>
          <a:xfrm>
            <a:off x="321277" y="1066800"/>
            <a:ext cx="8547000" cy="3819600"/>
          </a:xfrm>
          <a:prstGeom prst="roundRect">
            <a:avLst>
              <a:gd name="adj" fmla="val 1536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97" name="Google Shape;497;p37"/>
          <p:cNvGrpSpPr/>
          <p:nvPr/>
        </p:nvGrpSpPr>
        <p:grpSpPr>
          <a:xfrm>
            <a:off x="424681" y="798314"/>
            <a:ext cx="108225" cy="431391"/>
            <a:chOff x="566241" y="1064419"/>
            <a:chExt cx="144300" cy="575188"/>
          </a:xfrm>
        </p:grpSpPr>
        <p:sp>
          <p:nvSpPr>
            <p:cNvPr id="498" name="Google Shape;498;p37"/>
            <p:cNvSpPr/>
            <p:nvPr/>
          </p:nvSpPr>
          <p:spPr>
            <a:xfrm>
              <a:off x="566241" y="106441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566241" y="149530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599819" y="110007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01" name="Google Shape;501;p37"/>
          <p:cNvGrpSpPr/>
          <p:nvPr/>
        </p:nvGrpSpPr>
        <p:grpSpPr>
          <a:xfrm>
            <a:off x="8674971" y="771172"/>
            <a:ext cx="108225" cy="431391"/>
            <a:chOff x="11566628" y="1028229"/>
            <a:chExt cx="144300" cy="575188"/>
          </a:xfrm>
        </p:grpSpPr>
        <p:sp>
          <p:nvSpPr>
            <p:cNvPr id="502" name="Google Shape;502;p37"/>
            <p:cNvSpPr/>
            <p:nvPr/>
          </p:nvSpPr>
          <p:spPr>
            <a:xfrm>
              <a:off x="11566628" y="102822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11566628" y="145911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11600206" y="106388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05" name="Google Shape;5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10776"/>
            <a:ext cx="551950" cy="532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37"/>
          <p:cNvGrpSpPr/>
          <p:nvPr/>
        </p:nvGrpSpPr>
        <p:grpSpPr>
          <a:xfrm>
            <a:off x="956311" y="1271502"/>
            <a:ext cx="1065233" cy="437188"/>
            <a:chOff x="2230535" y="3733288"/>
            <a:chExt cx="2414400" cy="569700"/>
          </a:xfrm>
        </p:grpSpPr>
        <p:sp>
          <p:nvSpPr>
            <p:cNvPr id="507" name="Google Shape;507;p37"/>
            <p:cNvSpPr/>
            <p:nvPr/>
          </p:nvSpPr>
          <p:spPr>
            <a:xfrm>
              <a:off x="2230535" y="3733288"/>
              <a:ext cx="2414400" cy="569700"/>
            </a:xfrm>
            <a:prstGeom prst="roundRect">
              <a:avLst>
                <a:gd name="adj" fmla="val 16667"/>
              </a:avLst>
            </a:prstGeom>
            <a:solidFill>
              <a:srgbClr val="D5F1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1714500" marR="0" lvl="5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2550036" y="3751813"/>
              <a:ext cx="1775399" cy="365100"/>
            </a:xfrm>
            <a:prstGeom prst="rect">
              <a:avLst/>
            </a:prstGeom>
            <a:solidFill>
              <a:srgbClr val="D5F1E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>
                  <a:latin typeface="Malgun Gothic"/>
                  <a:ea typeface="Malgun Gothic"/>
                  <a:cs typeface="Malgun Gothic"/>
                  <a:sym typeface="Malgun Gothic"/>
                </a:rPr>
                <a:t>비용</a:t>
              </a:r>
              <a:endParaRPr sz="16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09" name="Google Shape;50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2537" y="1100362"/>
            <a:ext cx="4098925" cy="375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8"/>
          <p:cNvSpPr/>
          <p:nvPr/>
        </p:nvSpPr>
        <p:spPr>
          <a:xfrm>
            <a:off x="321277" y="271849"/>
            <a:ext cx="8547000" cy="671100"/>
          </a:xfrm>
          <a:prstGeom prst="roundRect">
            <a:avLst>
              <a:gd name="adj" fmla="val 8925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rgbClr val="3F3F3F"/>
                </a:solidFill>
              </a:rPr>
              <a:t>프로젝트 관리(WBS)</a:t>
            </a:r>
            <a:endParaRPr sz="3000" b="1">
              <a:solidFill>
                <a:srgbClr val="3F3F3F"/>
              </a:solidFill>
            </a:endParaRPr>
          </a:p>
        </p:txBody>
      </p:sp>
      <p:sp>
        <p:nvSpPr>
          <p:cNvPr id="515" name="Google Shape;515;p38"/>
          <p:cNvSpPr/>
          <p:nvPr/>
        </p:nvSpPr>
        <p:spPr>
          <a:xfrm>
            <a:off x="321277" y="1066800"/>
            <a:ext cx="8547000" cy="3819600"/>
          </a:xfrm>
          <a:prstGeom prst="roundRect">
            <a:avLst>
              <a:gd name="adj" fmla="val 1536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16" name="Google Shape;516;p38"/>
          <p:cNvGrpSpPr/>
          <p:nvPr/>
        </p:nvGrpSpPr>
        <p:grpSpPr>
          <a:xfrm>
            <a:off x="424681" y="798314"/>
            <a:ext cx="108225" cy="431391"/>
            <a:chOff x="566241" y="1064419"/>
            <a:chExt cx="144300" cy="575188"/>
          </a:xfrm>
        </p:grpSpPr>
        <p:sp>
          <p:nvSpPr>
            <p:cNvPr id="517" name="Google Shape;517;p38"/>
            <p:cNvSpPr/>
            <p:nvPr/>
          </p:nvSpPr>
          <p:spPr>
            <a:xfrm>
              <a:off x="566241" y="106441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566241" y="149530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599819" y="110007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20" name="Google Shape;520;p38"/>
          <p:cNvGrpSpPr/>
          <p:nvPr/>
        </p:nvGrpSpPr>
        <p:grpSpPr>
          <a:xfrm>
            <a:off x="8674971" y="771172"/>
            <a:ext cx="108225" cy="431391"/>
            <a:chOff x="11566628" y="1028229"/>
            <a:chExt cx="144300" cy="575188"/>
          </a:xfrm>
        </p:grpSpPr>
        <p:sp>
          <p:nvSpPr>
            <p:cNvPr id="521" name="Google Shape;521;p38"/>
            <p:cNvSpPr/>
            <p:nvPr/>
          </p:nvSpPr>
          <p:spPr>
            <a:xfrm>
              <a:off x="11566628" y="102822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11566628" y="145911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11600206" y="106388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24" name="Google Shape;5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10776"/>
            <a:ext cx="551950" cy="5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38"/>
          <p:cNvSpPr/>
          <p:nvPr/>
        </p:nvSpPr>
        <p:spPr>
          <a:xfrm>
            <a:off x="733943" y="1372279"/>
            <a:ext cx="1222800" cy="249600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WBS</a:t>
            </a:r>
            <a:endParaRPr sz="11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26" name="Google Shape;526;p38"/>
          <p:cNvPicPr preferRelativeResize="0"/>
          <p:nvPr/>
        </p:nvPicPr>
        <p:blipFill rotWithShape="1">
          <a:blip r:embed="rId4">
            <a:alphaModFix/>
          </a:blip>
          <a:srcRect l="2732" t="3938" r="9"/>
          <a:stretch/>
        </p:blipFill>
        <p:spPr>
          <a:xfrm>
            <a:off x="2148487" y="1244975"/>
            <a:ext cx="4892575" cy="346324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9"/>
          <p:cNvSpPr/>
          <p:nvPr/>
        </p:nvSpPr>
        <p:spPr>
          <a:xfrm>
            <a:off x="321277" y="271849"/>
            <a:ext cx="8547000" cy="671100"/>
          </a:xfrm>
          <a:prstGeom prst="roundRect">
            <a:avLst>
              <a:gd name="adj" fmla="val 8925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rgbClr val="3F3F3F"/>
                </a:solidFill>
              </a:rPr>
              <a:t>프로젝트 관리(WBS)</a:t>
            </a:r>
            <a:endParaRPr sz="3000" b="1">
              <a:solidFill>
                <a:srgbClr val="3F3F3F"/>
              </a:solidFill>
            </a:endParaRPr>
          </a:p>
        </p:txBody>
      </p:sp>
      <p:sp>
        <p:nvSpPr>
          <p:cNvPr id="532" name="Google Shape;532;p39"/>
          <p:cNvSpPr/>
          <p:nvPr/>
        </p:nvSpPr>
        <p:spPr>
          <a:xfrm>
            <a:off x="321277" y="1066800"/>
            <a:ext cx="8547000" cy="3819600"/>
          </a:xfrm>
          <a:prstGeom prst="roundRect">
            <a:avLst>
              <a:gd name="adj" fmla="val 1536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33" name="Google Shape;533;p39"/>
          <p:cNvGrpSpPr/>
          <p:nvPr/>
        </p:nvGrpSpPr>
        <p:grpSpPr>
          <a:xfrm>
            <a:off x="424681" y="798314"/>
            <a:ext cx="108225" cy="431391"/>
            <a:chOff x="566241" y="1064419"/>
            <a:chExt cx="144300" cy="575188"/>
          </a:xfrm>
        </p:grpSpPr>
        <p:sp>
          <p:nvSpPr>
            <p:cNvPr id="534" name="Google Shape;534;p39"/>
            <p:cNvSpPr/>
            <p:nvPr/>
          </p:nvSpPr>
          <p:spPr>
            <a:xfrm>
              <a:off x="566241" y="106441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566241" y="149530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599819" y="110007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37" name="Google Shape;537;p39"/>
          <p:cNvGrpSpPr/>
          <p:nvPr/>
        </p:nvGrpSpPr>
        <p:grpSpPr>
          <a:xfrm>
            <a:off x="8674971" y="771172"/>
            <a:ext cx="108225" cy="431391"/>
            <a:chOff x="11566628" y="1028229"/>
            <a:chExt cx="144300" cy="575188"/>
          </a:xfrm>
        </p:grpSpPr>
        <p:sp>
          <p:nvSpPr>
            <p:cNvPr id="538" name="Google Shape;538;p39"/>
            <p:cNvSpPr/>
            <p:nvPr/>
          </p:nvSpPr>
          <p:spPr>
            <a:xfrm>
              <a:off x="11566628" y="102822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11566628" y="145911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11600206" y="106388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41" name="Google Shape;5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10776"/>
            <a:ext cx="551950" cy="5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9"/>
          <p:cNvSpPr/>
          <p:nvPr/>
        </p:nvSpPr>
        <p:spPr>
          <a:xfrm>
            <a:off x="733943" y="1372279"/>
            <a:ext cx="1222800" cy="249600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WBS</a:t>
            </a:r>
            <a:endParaRPr sz="11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43" name="Google Shape;543;p39"/>
          <p:cNvPicPr preferRelativeResize="0"/>
          <p:nvPr/>
        </p:nvPicPr>
        <p:blipFill rotWithShape="1">
          <a:blip r:embed="rId4">
            <a:alphaModFix/>
          </a:blip>
          <a:srcRect l="2761" t="4113"/>
          <a:stretch/>
        </p:blipFill>
        <p:spPr>
          <a:xfrm>
            <a:off x="2148475" y="1244975"/>
            <a:ext cx="4902402" cy="346324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"/>
          <p:cNvSpPr/>
          <p:nvPr/>
        </p:nvSpPr>
        <p:spPr>
          <a:xfrm>
            <a:off x="321277" y="271849"/>
            <a:ext cx="8547000" cy="671100"/>
          </a:xfrm>
          <a:prstGeom prst="roundRect">
            <a:avLst>
              <a:gd name="adj" fmla="val 8925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rgbClr val="3F3F3F"/>
                </a:solidFill>
              </a:rPr>
              <a:t>프로젝트 관리(WBS)</a:t>
            </a:r>
            <a:endParaRPr sz="1100"/>
          </a:p>
        </p:txBody>
      </p:sp>
      <p:sp>
        <p:nvSpPr>
          <p:cNvPr id="549" name="Google Shape;549;p40"/>
          <p:cNvSpPr/>
          <p:nvPr/>
        </p:nvSpPr>
        <p:spPr>
          <a:xfrm>
            <a:off x="321277" y="1066800"/>
            <a:ext cx="8547000" cy="3819600"/>
          </a:xfrm>
          <a:prstGeom prst="roundRect">
            <a:avLst>
              <a:gd name="adj" fmla="val 1536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0" name="Google Shape;550;p40"/>
          <p:cNvGrpSpPr/>
          <p:nvPr/>
        </p:nvGrpSpPr>
        <p:grpSpPr>
          <a:xfrm>
            <a:off x="424681" y="798314"/>
            <a:ext cx="108225" cy="431391"/>
            <a:chOff x="566241" y="1064419"/>
            <a:chExt cx="144300" cy="575188"/>
          </a:xfrm>
        </p:grpSpPr>
        <p:sp>
          <p:nvSpPr>
            <p:cNvPr id="551" name="Google Shape;551;p40"/>
            <p:cNvSpPr/>
            <p:nvPr/>
          </p:nvSpPr>
          <p:spPr>
            <a:xfrm>
              <a:off x="566241" y="106441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566241" y="149530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599819" y="110007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54" name="Google Shape;554;p40"/>
          <p:cNvGrpSpPr/>
          <p:nvPr/>
        </p:nvGrpSpPr>
        <p:grpSpPr>
          <a:xfrm>
            <a:off x="8674971" y="771172"/>
            <a:ext cx="108225" cy="431391"/>
            <a:chOff x="11566628" y="1028229"/>
            <a:chExt cx="144300" cy="575188"/>
          </a:xfrm>
        </p:grpSpPr>
        <p:sp>
          <p:nvSpPr>
            <p:cNvPr id="555" name="Google Shape;555;p40"/>
            <p:cNvSpPr/>
            <p:nvPr/>
          </p:nvSpPr>
          <p:spPr>
            <a:xfrm>
              <a:off x="11566628" y="102822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11566628" y="145911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11600206" y="106388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58" name="Google Shape;5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10776"/>
            <a:ext cx="551950" cy="5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40"/>
          <p:cNvSpPr/>
          <p:nvPr/>
        </p:nvSpPr>
        <p:spPr>
          <a:xfrm>
            <a:off x="733943" y="1372279"/>
            <a:ext cx="1222800" cy="249600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WBS</a:t>
            </a:r>
            <a:endParaRPr sz="11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0" name="Google Shape;560;p40"/>
          <p:cNvPicPr preferRelativeResize="0"/>
          <p:nvPr/>
        </p:nvPicPr>
        <p:blipFill rotWithShape="1">
          <a:blip r:embed="rId4">
            <a:alphaModFix/>
          </a:blip>
          <a:srcRect l="2752" t="3938"/>
          <a:stretch/>
        </p:blipFill>
        <p:spPr>
          <a:xfrm>
            <a:off x="2164583" y="1305900"/>
            <a:ext cx="4876467" cy="33810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1"/>
          <p:cNvSpPr/>
          <p:nvPr/>
        </p:nvSpPr>
        <p:spPr>
          <a:xfrm>
            <a:off x="321277" y="271849"/>
            <a:ext cx="8547000" cy="671100"/>
          </a:xfrm>
          <a:prstGeom prst="roundRect">
            <a:avLst>
              <a:gd name="adj" fmla="val 8925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rgbClr val="3F3F3F"/>
                </a:solidFill>
              </a:rPr>
              <a:t>프로젝트 관리</a:t>
            </a:r>
            <a:endParaRPr sz="1100"/>
          </a:p>
        </p:txBody>
      </p:sp>
      <p:sp>
        <p:nvSpPr>
          <p:cNvPr id="566" name="Google Shape;566;p41"/>
          <p:cNvSpPr/>
          <p:nvPr/>
        </p:nvSpPr>
        <p:spPr>
          <a:xfrm>
            <a:off x="321277" y="1066800"/>
            <a:ext cx="8547000" cy="3819600"/>
          </a:xfrm>
          <a:prstGeom prst="roundRect">
            <a:avLst>
              <a:gd name="adj" fmla="val 1536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67" name="Google Shape;567;p41"/>
          <p:cNvGrpSpPr/>
          <p:nvPr/>
        </p:nvGrpSpPr>
        <p:grpSpPr>
          <a:xfrm>
            <a:off x="424681" y="798314"/>
            <a:ext cx="108225" cy="431391"/>
            <a:chOff x="566241" y="1064419"/>
            <a:chExt cx="144300" cy="575188"/>
          </a:xfrm>
        </p:grpSpPr>
        <p:sp>
          <p:nvSpPr>
            <p:cNvPr id="568" name="Google Shape;568;p41"/>
            <p:cNvSpPr/>
            <p:nvPr/>
          </p:nvSpPr>
          <p:spPr>
            <a:xfrm>
              <a:off x="566241" y="106441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9" name="Google Shape;569;p41"/>
            <p:cNvSpPr/>
            <p:nvPr/>
          </p:nvSpPr>
          <p:spPr>
            <a:xfrm>
              <a:off x="566241" y="149530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599819" y="110007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71" name="Google Shape;571;p41"/>
          <p:cNvGrpSpPr/>
          <p:nvPr/>
        </p:nvGrpSpPr>
        <p:grpSpPr>
          <a:xfrm>
            <a:off x="8674971" y="771172"/>
            <a:ext cx="108225" cy="431391"/>
            <a:chOff x="11566628" y="1028229"/>
            <a:chExt cx="144300" cy="575188"/>
          </a:xfrm>
        </p:grpSpPr>
        <p:sp>
          <p:nvSpPr>
            <p:cNvPr id="572" name="Google Shape;572;p41"/>
            <p:cNvSpPr/>
            <p:nvPr/>
          </p:nvSpPr>
          <p:spPr>
            <a:xfrm>
              <a:off x="11566628" y="102822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3" name="Google Shape;573;p41"/>
            <p:cNvSpPr/>
            <p:nvPr/>
          </p:nvSpPr>
          <p:spPr>
            <a:xfrm>
              <a:off x="11566628" y="145911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4" name="Google Shape;574;p41"/>
            <p:cNvSpPr/>
            <p:nvPr/>
          </p:nvSpPr>
          <p:spPr>
            <a:xfrm>
              <a:off x="11600206" y="106388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75" name="Google Shape;5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10776"/>
            <a:ext cx="551950" cy="532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6" name="Google Shape;576;p41"/>
          <p:cNvGrpSpPr/>
          <p:nvPr/>
        </p:nvGrpSpPr>
        <p:grpSpPr>
          <a:xfrm>
            <a:off x="956345" y="1271514"/>
            <a:ext cx="1227964" cy="437188"/>
            <a:chOff x="2230535" y="3733288"/>
            <a:chExt cx="2414400" cy="569700"/>
          </a:xfrm>
        </p:grpSpPr>
        <p:sp>
          <p:nvSpPr>
            <p:cNvPr id="577" name="Google Shape;577;p41"/>
            <p:cNvSpPr/>
            <p:nvPr/>
          </p:nvSpPr>
          <p:spPr>
            <a:xfrm>
              <a:off x="2230535" y="3733288"/>
              <a:ext cx="2414400" cy="569700"/>
            </a:xfrm>
            <a:prstGeom prst="roundRect">
              <a:avLst>
                <a:gd name="adj" fmla="val 16667"/>
              </a:avLst>
            </a:prstGeom>
            <a:solidFill>
              <a:srgbClr val="D5F1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1714500" marR="0" lvl="5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8" name="Google Shape;578;p41"/>
            <p:cNvSpPr/>
            <p:nvPr/>
          </p:nvSpPr>
          <p:spPr>
            <a:xfrm>
              <a:off x="2395533" y="3751813"/>
              <a:ext cx="2168686" cy="365100"/>
            </a:xfrm>
            <a:prstGeom prst="rect">
              <a:avLst/>
            </a:prstGeom>
            <a:solidFill>
              <a:srgbClr val="D5F1E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>
                  <a:latin typeface="Malgun Gothic"/>
                  <a:ea typeface="Malgun Gothic"/>
                  <a:cs typeface="Malgun Gothic"/>
                  <a:sym typeface="Malgun Gothic"/>
                </a:rPr>
                <a:t>자원 할당</a:t>
              </a:r>
              <a:endParaRPr sz="16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79" name="Google Shape;579;p41"/>
          <p:cNvSpPr/>
          <p:nvPr/>
        </p:nvSpPr>
        <p:spPr>
          <a:xfrm>
            <a:off x="956300" y="1899600"/>
            <a:ext cx="3341700" cy="2645100"/>
          </a:xfrm>
          <a:prstGeom prst="roundRect">
            <a:avLst>
              <a:gd name="adj" fmla="val 914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202122"/>
                </a:solidFill>
              </a:rPr>
              <a:t># </a:t>
            </a:r>
            <a:r>
              <a:rPr lang="ko" sz="1500" b="1">
                <a:solidFill>
                  <a:srgbClr val="202122"/>
                </a:solidFill>
              </a:rPr>
              <a:t>프로젝트 관리자</a:t>
            </a:r>
            <a:r>
              <a:rPr lang="ko" sz="1500">
                <a:solidFill>
                  <a:srgbClr val="202122"/>
                </a:solidFill>
              </a:rPr>
              <a:t> : 안다영</a:t>
            </a:r>
            <a:endParaRPr sz="150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0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202122"/>
                </a:solidFill>
              </a:rPr>
              <a:t># </a:t>
            </a:r>
            <a:r>
              <a:rPr lang="ko" sz="1500" b="1">
                <a:solidFill>
                  <a:srgbClr val="202122"/>
                </a:solidFill>
              </a:rPr>
              <a:t>개발 총책임자</a:t>
            </a:r>
            <a:r>
              <a:rPr lang="ko" sz="1500">
                <a:solidFill>
                  <a:srgbClr val="202122"/>
                </a:solidFill>
              </a:rPr>
              <a:t> : 여채린</a:t>
            </a:r>
            <a:endParaRPr sz="150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0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202122"/>
                </a:solidFill>
              </a:rPr>
              <a:t># </a:t>
            </a:r>
            <a:r>
              <a:rPr lang="ko" sz="1500" b="1">
                <a:solidFill>
                  <a:srgbClr val="202122"/>
                </a:solidFill>
              </a:rPr>
              <a:t>서버 담당자</a:t>
            </a:r>
            <a:r>
              <a:rPr lang="ko" sz="1500">
                <a:solidFill>
                  <a:srgbClr val="202122"/>
                </a:solidFill>
              </a:rPr>
              <a:t> : 박경리</a:t>
            </a:r>
            <a:endParaRPr sz="150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0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202122"/>
                </a:solidFill>
              </a:rPr>
              <a:t># </a:t>
            </a:r>
            <a:r>
              <a:rPr lang="ko" sz="1500" b="1">
                <a:solidFill>
                  <a:srgbClr val="202122"/>
                </a:solidFill>
              </a:rPr>
              <a:t>앱 담당자</a:t>
            </a:r>
            <a:r>
              <a:rPr lang="ko" sz="1500">
                <a:solidFill>
                  <a:srgbClr val="202122"/>
                </a:solidFill>
              </a:rPr>
              <a:t> : 이민아</a:t>
            </a:r>
            <a:endParaRPr sz="150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0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202122"/>
                </a:solidFill>
              </a:rPr>
              <a:t># </a:t>
            </a:r>
            <a:r>
              <a:rPr lang="ko" sz="1500" b="1">
                <a:solidFill>
                  <a:srgbClr val="202122"/>
                </a:solidFill>
              </a:rPr>
              <a:t>웹 담당자</a:t>
            </a:r>
            <a:r>
              <a:rPr lang="ko" sz="1500">
                <a:solidFill>
                  <a:srgbClr val="202122"/>
                </a:solidFill>
              </a:rPr>
              <a:t> : 오성식</a:t>
            </a:r>
            <a:endParaRPr sz="150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0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ko" sz="1500">
                <a:solidFill>
                  <a:srgbClr val="202122"/>
                </a:solidFill>
              </a:rPr>
              <a:t># </a:t>
            </a:r>
            <a:r>
              <a:rPr lang="ko" sz="1500" b="1">
                <a:solidFill>
                  <a:srgbClr val="202122"/>
                </a:solidFill>
              </a:rPr>
              <a:t>테스트 담당자</a:t>
            </a:r>
            <a:r>
              <a:rPr lang="ko" sz="1500">
                <a:solidFill>
                  <a:srgbClr val="202122"/>
                </a:solidFill>
              </a:rPr>
              <a:t> : 윤동섭</a:t>
            </a:r>
            <a:endParaRPr sz="1500">
              <a:solidFill>
                <a:srgbClr val="202122"/>
              </a:solidFill>
            </a:endParaRPr>
          </a:p>
        </p:txBody>
      </p:sp>
      <p:sp>
        <p:nvSpPr>
          <p:cNvPr id="580" name="Google Shape;580;p41"/>
          <p:cNvSpPr/>
          <p:nvPr/>
        </p:nvSpPr>
        <p:spPr>
          <a:xfrm>
            <a:off x="4843800" y="1899600"/>
            <a:ext cx="3531900" cy="2645100"/>
          </a:xfrm>
          <a:prstGeom prst="roundRect">
            <a:avLst>
              <a:gd name="adj" fmla="val 914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202122"/>
                </a:solidFill>
              </a:rPr>
              <a:t># </a:t>
            </a:r>
            <a:r>
              <a:rPr lang="ko" sz="1500" b="1">
                <a:solidFill>
                  <a:srgbClr val="202122"/>
                </a:solidFill>
              </a:rPr>
              <a:t>칸반 보드</a:t>
            </a:r>
            <a:r>
              <a:rPr lang="ko" sz="1500">
                <a:solidFill>
                  <a:srgbClr val="202122"/>
                </a:solidFill>
              </a:rPr>
              <a:t> : TRELLO</a:t>
            </a:r>
            <a:endParaRPr sz="150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202122"/>
                </a:solidFill>
              </a:rPr>
              <a:t># </a:t>
            </a:r>
            <a:r>
              <a:rPr lang="ko" sz="1500" b="1">
                <a:solidFill>
                  <a:srgbClr val="202122"/>
                </a:solidFill>
              </a:rPr>
              <a:t>프로토타입 제작 </a:t>
            </a:r>
            <a:r>
              <a:rPr lang="ko" sz="1500">
                <a:solidFill>
                  <a:srgbClr val="202122"/>
                </a:solidFill>
              </a:rPr>
              <a:t>: MARVEL</a:t>
            </a:r>
            <a:endParaRPr sz="150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202122"/>
                </a:solidFill>
              </a:rPr>
              <a:t># </a:t>
            </a:r>
            <a:r>
              <a:rPr lang="ko" sz="1500" b="1">
                <a:solidFill>
                  <a:srgbClr val="202122"/>
                </a:solidFill>
              </a:rPr>
              <a:t>일정 관리</a:t>
            </a:r>
            <a:r>
              <a:rPr lang="ko" sz="1500">
                <a:solidFill>
                  <a:srgbClr val="202122"/>
                </a:solidFill>
              </a:rPr>
              <a:t> : GanTTophant</a:t>
            </a:r>
            <a:endParaRPr sz="150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202122"/>
                </a:solidFill>
              </a:rPr>
              <a:t># </a:t>
            </a:r>
            <a:r>
              <a:rPr lang="ko" sz="1500" b="1">
                <a:solidFill>
                  <a:srgbClr val="202122"/>
                </a:solidFill>
              </a:rPr>
              <a:t>개발 도구 </a:t>
            </a:r>
            <a:r>
              <a:rPr lang="ko" sz="1500">
                <a:solidFill>
                  <a:srgbClr val="202122"/>
                </a:solidFill>
              </a:rPr>
              <a:t>: SWIFT, Android Studio,</a:t>
            </a:r>
            <a:endParaRPr sz="150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ko" sz="1500">
                <a:solidFill>
                  <a:srgbClr val="202122"/>
                </a:solidFill>
              </a:rPr>
              <a:t>Github, ATOM, IntelliJ, Visual Studio  </a:t>
            </a:r>
            <a:endParaRPr sz="1500">
              <a:solidFill>
                <a:srgbClr val="202122"/>
              </a:solidFill>
            </a:endParaRPr>
          </a:p>
        </p:txBody>
      </p:sp>
      <p:grpSp>
        <p:nvGrpSpPr>
          <p:cNvPr id="581" name="Google Shape;581;p41"/>
          <p:cNvGrpSpPr/>
          <p:nvPr/>
        </p:nvGrpSpPr>
        <p:grpSpPr>
          <a:xfrm>
            <a:off x="4843795" y="1271514"/>
            <a:ext cx="1227964" cy="437188"/>
            <a:chOff x="2230535" y="3733288"/>
            <a:chExt cx="2414400" cy="569700"/>
          </a:xfrm>
        </p:grpSpPr>
        <p:sp>
          <p:nvSpPr>
            <p:cNvPr id="582" name="Google Shape;582;p41"/>
            <p:cNvSpPr/>
            <p:nvPr/>
          </p:nvSpPr>
          <p:spPr>
            <a:xfrm>
              <a:off x="2230535" y="3733288"/>
              <a:ext cx="2414400" cy="569700"/>
            </a:xfrm>
            <a:prstGeom prst="roundRect">
              <a:avLst>
                <a:gd name="adj" fmla="val 16667"/>
              </a:avLst>
            </a:prstGeom>
            <a:solidFill>
              <a:srgbClr val="D5F1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1714500" marR="0" lvl="5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3" name="Google Shape;583;p41"/>
            <p:cNvSpPr/>
            <p:nvPr/>
          </p:nvSpPr>
          <p:spPr>
            <a:xfrm>
              <a:off x="2395533" y="3751813"/>
              <a:ext cx="2098456" cy="365100"/>
            </a:xfrm>
            <a:prstGeom prst="rect">
              <a:avLst/>
            </a:prstGeom>
            <a:solidFill>
              <a:srgbClr val="D5F1E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>
                  <a:latin typeface="Malgun Gothic"/>
                  <a:ea typeface="Malgun Gothic"/>
                  <a:cs typeface="Malgun Gothic"/>
                  <a:sym typeface="Malgun Gothic"/>
                </a:rPr>
                <a:t>활용 도구</a:t>
              </a:r>
              <a:endParaRPr sz="16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2"/>
          <p:cNvSpPr/>
          <p:nvPr/>
        </p:nvSpPr>
        <p:spPr>
          <a:xfrm>
            <a:off x="321277" y="271849"/>
            <a:ext cx="8547000" cy="671100"/>
          </a:xfrm>
          <a:prstGeom prst="roundRect">
            <a:avLst>
              <a:gd name="adj" fmla="val 8925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rgbClr val="3F3F3F"/>
                </a:solidFill>
              </a:rPr>
              <a:t>PROTOTYPE</a:t>
            </a:r>
            <a:endParaRPr sz="1100"/>
          </a:p>
        </p:txBody>
      </p:sp>
      <p:sp>
        <p:nvSpPr>
          <p:cNvPr id="589" name="Google Shape;589;p42"/>
          <p:cNvSpPr/>
          <p:nvPr/>
        </p:nvSpPr>
        <p:spPr>
          <a:xfrm>
            <a:off x="321277" y="1066800"/>
            <a:ext cx="8547000" cy="3819600"/>
          </a:xfrm>
          <a:prstGeom prst="roundRect">
            <a:avLst>
              <a:gd name="adj" fmla="val 1536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90" name="Google Shape;590;p42"/>
          <p:cNvGrpSpPr/>
          <p:nvPr/>
        </p:nvGrpSpPr>
        <p:grpSpPr>
          <a:xfrm>
            <a:off x="424681" y="798314"/>
            <a:ext cx="108225" cy="431391"/>
            <a:chOff x="566241" y="1064419"/>
            <a:chExt cx="144300" cy="575188"/>
          </a:xfrm>
        </p:grpSpPr>
        <p:sp>
          <p:nvSpPr>
            <p:cNvPr id="591" name="Google Shape;591;p42"/>
            <p:cNvSpPr/>
            <p:nvPr/>
          </p:nvSpPr>
          <p:spPr>
            <a:xfrm>
              <a:off x="566241" y="106441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2" name="Google Shape;592;p42"/>
            <p:cNvSpPr/>
            <p:nvPr/>
          </p:nvSpPr>
          <p:spPr>
            <a:xfrm>
              <a:off x="566241" y="149530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3" name="Google Shape;593;p42"/>
            <p:cNvSpPr/>
            <p:nvPr/>
          </p:nvSpPr>
          <p:spPr>
            <a:xfrm>
              <a:off x="599819" y="110007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94" name="Google Shape;594;p42"/>
          <p:cNvGrpSpPr/>
          <p:nvPr/>
        </p:nvGrpSpPr>
        <p:grpSpPr>
          <a:xfrm>
            <a:off x="8674971" y="771172"/>
            <a:ext cx="108225" cy="431391"/>
            <a:chOff x="11566628" y="1028229"/>
            <a:chExt cx="144300" cy="575188"/>
          </a:xfrm>
        </p:grpSpPr>
        <p:sp>
          <p:nvSpPr>
            <p:cNvPr id="595" name="Google Shape;595;p42"/>
            <p:cNvSpPr/>
            <p:nvPr/>
          </p:nvSpPr>
          <p:spPr>
            <a:xfrm>
              <a:off x="11566628" y="102822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6" name="Google Shape;596;p42"/>
            <p:cNvSpPr/>
            <p:nvPr/>
          </p:nvSpPr>
          <p:spPr>
            <a:xfrm>
              <a:off x="11566628" y="145911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7" name="Google Shape;597;p42"/>
            <p:cNvSpPr/>
            <p:nvPr/>
          </p:nvSpPr>
          <p:spPr>
            <a:xfrm>
              <a:off x="11600206" y="106388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98" name="Google Shape;59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10776"/>
            <a:ext cx="551950" cy="53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42"/>
          <p:cNvPicPr preferRelativeResize="0"/>
          <p:nvPr/>
        </p:nvPicPr>
        <p:blipFill rotWithShape="1">
          <a:blip r:embed="rId4">
            <a:alphaModFix/>
          </a:blip>
          <a:srcRect r="7218" b="5213"/>
          <a:stretch/>
        </p:blipFill>
        <p:spPr>
          <a:xfrm>
            <a:off x="3152775" y="1828338"/>
            <a:ext cx="2633650" cy="17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3"/>
          <p:cNvSpPr/>
          <p:nvPr/>
        </p:nvSpPr>
        <p:spPr>
          <a:xfrm>
            <a:off x="321277" y="271849"/>
            <a:ext cx="8547000" cy="671100"/>
          </a:xfrm>
          <a:prstGeom prst="roundRect">
            <a:avLst>
              <a:gd name="adj" fmla="val 8925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rgbClr val="3F3F3F"/>
                </a:solidFill>
              </a:rPr>
              <a:t>Thank You</a:t>
            </a:r>
            <a:endParaRPr sz="1100"/>
          </a:p>
        </p:txBody>
      </p:sp>
      <p:sp>
        <p:nvSpPr>
          <p:cNvPr id="605" name="Google Shape;605;p43"/>
          <p:cNvSpPr/>
          <p:nvPr/>
        </p:nvSpPr>
        <p:spPr>
          <a:xfrm>
            <a:off x="321277" y="1066800"/>
            <a:ext cx="8547000" cy="3819600"/>
          </a:xfrm>
          <a:prstGeom prst="roundRect">
            <a:avLst>
              <a:gd name="adj" fmla="val 1536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06" name="Google Shape;606;p43"/>
          <p:cNvGrpSpPr/>
          <p:nvPr/>
        </p:nvGrpSpPr>
        <p:grpSpPr>
          <a:xfrm>
            <a:off x="424681" y="798314"/>
            <a:ext cx="108225" cy="431391"/>
            <a:chOff x="566241" y="1064419"/>
            <a:chExt cx="144300" cy="575188"/>
          </a:xfrm>
        </p:grpSpPr>
        <p:sp>
          <p:nvSpPr>
            <p:cNvPr id="607" name="Google Shape;607;p43"/>
            <p:cNvSpPr/>
            <p:nvPr/>
          </p:nvSpPr>
          <p:spPr>
            <a:xfrm>
              <a:off x="566241" y="106441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566241" y="149530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599819" y="110007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10" name="Google Shape;610;p43"/>
          <p:cNvGrpSpPr/>
          <p:nvPr/>
        </p:nvGrpSpPr>
        <p:grpSpPr>
          <a:xfrm>
            <a:off x="8674971" y="771172"/>
            <a:ext cx="108225" cy="431391"/>
            <a:chOff x="11566628" y="1028229"/>
            <a:chExt cx="144300" cy="575188"/>
          </a:xfrm>
        </p:grpSpPr>
        <p:sp>
          <p:nvSpPr>
            <p:cNvPr id="611" name="Google Shape;611;p43"/>
            <p:cNvSpPr/>
            <p:nvPr/>
          </p:nvSpPr>
          <p:spPr>
            <a:xfrm>
              <a:off x="11566628" y="102822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11566628" y="145911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11600206" y="106388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14" name="Google Shape;61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10776"/>
            <a:ext cx="551950" cy="53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43"/>
          <p:cNvPicPr preferRelativeResize="0"/>
          <p:nvPr/>
        </p:nvPicPr>
        <p:blipFill rotWithShape="1">
          <a:blip r:embed="rId4">
            <a:alphaModFix/>
          </a:blip>
          <a:srcRect l="10879" t="18498" r="10399" b="20570"/>
          <a:stretch/>
        </p:blipFill>
        <p:spPr>
          <a:xfrm rot="-431">
            <a:off x="6447547" y="4044677"/>
            <a:ext cx="1305700" cy="6166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6" name="Google Shape;616;p43"/>
          <p:cNvGrpSpPr/>
          <p:nvPr/>
        </p:nvGrpSpPr>
        <p:grpSpPr>
          <a:xfrm rot="923692">
            <a:off x="6266658" y="1383272"/>
            <a:ext cx="2447974" cy="2757199"/>
            <a:chOff x="5855550" y="1501075"/>
            <a:chExt cx="2638500" cy="2950650"/>
          </a:xfrm>
        </p:grpSpPr>
        <p:pic>
          <p:nvPicPr>
            <p:cNvPr id="617" name="Google Shape;617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55550" y="1501075"/>
              <a:ext cx="2638500" cy="2950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8" name="Google Shape;618;p43"/>
            <p:cNvPicPr preferRelativeResize="0"/>
            <p:nvPr/>
          </p:nvPicPr>
          <p:blipFill rotWithShape="1">
            <a:blip r:embed="rId4">
              <a:alphaModFix/>
            </a:blip>
            <a:srcRect l="10879" t="18498" r="10399" b="20570"/>
            <a:stretch/>
          </p:blipFill>
          <p:spPr>
            <a:xfrm>
              <a:off x="6624983" y="2653672"/>
              <a:ext cx="1106473" cy="5188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9" name="Google Shape;619;p43"/>
          <p:cNvSpPr txBox="1"/>
          <p:nvPr/>
        </p:nvSpPr>
        <p:spPr>
          <a:xfrm>
            <a:off x="3544013" y="2371725"/>
            <a:ext cx="2055975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b="1">
                <a:latin typeface="Malgun Gothic"/>
                <a:ea typeface="Malgun Gothic"/>
                <a:cs typeface="Malgun Gothic"/>
                <a:sym typeface="Malgun Gothic"/>
              </a:rPr>
              <a:t>Q &amp; A</a:t>
            </a:r>
            <a:endParaRPr sz="4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/>
          <p:nvPr/>
        </p:nvSpPr>
        <p:spPr>
          <a:xfrm>
            <a:off x="321277" y="271849"/>
            <a:ext cx="8547059" cy="671126"/>
          </a:xfrm>
          <a:prstGeom prst="roundRect">
            <a:avLst>
              <a:gd name="adj" fmla="val 8925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rgbClr val="3F3F3F"/>
                </a:solidFill>
              </a:rPr>
              <a:t>목차</a:t>
            </a:r>
            <a:endParaRPr sz="1100"/>
          </a:p>
        </p:txBody>
      </p:sp>
      <p:sp>
        <p:nvSpPr>
          <p:cNvPr id="172" name="Google Shape;172;p26"/>
          <p:cNvSpPr/>
          <p:nvPr/>
        </p:nvSpPr>
        <p:spPr>
          <a:xfrm>
            <a:off x="321277" y="1066800"/>
            <a:ext cx="8547000" cy="3819600"/>
          </a:xfrm>
          <a:prstGeom prst="roundRect">
            <a:avLst>
              <a:gd name="adj" fmla="val 1536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3" name="Google Shape;173;p26"/>
          <p:cNvGrpSpPr/>
          <p:nvPr/>
        </p:nvGrpSpPr>
        <p:grpSpPr>
          <a:xfrm>
            <a:off x="424681" y="798314"/>
            <a:ext cx="108218" cy="431490"/>
            <a:chOff x="566241" y="1064419"/>
            <a:chExt cx="144291" cy="575320"/>
          </a:xfrm>
        </p:grpSpPr>
        <p:sp>
          <p:nvSpPr>
            <p:cNvPr id="174" name="Google Shape;174;p26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7" name="Google Shape;177;p26"/>
          <p:cNvGrpSpPr/>
          <p:nvPr/>
        </p:nvGrpSpPr>
        <p:grpSpPr>
          <a:xfrm>
            <a:off x="8674971" y="771172"/>
            <a:ext cx="108218" cy="431490"/>
            <a:chOff x="11566628" y="1028229"/>
            <a:chExt cx="144291" cy="575320"/>
          </a:xfrm>
        </p:grpSpPr>
        <p:sp>
          <p:nvSpPr>
            <p:cNvPr id="178" name="Google Shape;178;p26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1" name="Google Shape;181;p26"/>
          <p:cNvGrpSpPr/>
          <p:nvPr/>
        </p:nvGrpSpPr>
        <p:grpSpPr>
          <a:xfrm>
            <a:off x="1114950" y="2338450"/>
            <a:ext cx="2340000" cy="569700"/>
            <a:chOff x="2467325" y="2027125"/>
            <a:chExt cx="2340000" cy="569700"/>
          </a:xfrm>
        </p:grpSpPr>
        <p:sp>
          <p:nvSpPr>
            <p:cNvPr id="182" name="Google Shape;182;p26"/>
            <p:cNvSpPr/>
            <p:nvPr/>
          </p:nvSpPr>
          <p:spPr>
            <a:xfrm>
              <a:off x="2467325" y="2027125"/>
              <a:ext cx="2340000" cy="569700"/>
            </a:xfrm>
            <a:prstGeom prst="roundRect">
              <a:avLst>
                <a:gd name="adj" fmla="val 16667"/>
              </a:avLst>
            </a:prstGeom>
            <a:solidFill>
              <a:srgbClr val="D5F1E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1714500" marR="0" lvl="5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055943" y="2115400"/>
              <a:ext cx="1670718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>
                  <a:latin typeface="Malgun Gothic"/>
                  <a:ea typeface="Malgun Gothic"/>
                  <a:cs typeface="Malgun Gothic"/>
                  <a:sym typeface="Malgun Gothic"/>
                </a:rPr>
                <a:t>요구사항 명세서</a:t>
              </a:r>
              <a:endParaRPr sz="16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2591035" y="2100483"/>
              <a:ext cx="432600" cy="43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185;p26"/>
            <p:cNvSpPr txBox="1"/>
            <p:nvPr/>
          </p:nvSpPr>
          <p:spPr>
            <a:xfrm>
              <a:off x="2672925" y="2113863"/>
              <a:ext cx="2688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6" name="Google Shape;186;p26"/>
          <p:cNvGrpSpPr/>
          <p:nvPr/>
        </p:nvGrpSpPr>
        <p:grpSpPr>
          <a:xfrm>
            <a:off x="1114950" y="3054250"/>
            <a:ext cx="1887900" cy="569700"/>
            <a:chOff x="2467325" y="2698900"/>
            <a:chExt cx="1887900" cy="569700"/>
          </a:xfrm>
        </p:grpSpPr>
        <p:sp>
          <p:nvSpPr>
            <p:cNvPr id="187" name="Google Shape;187;p26"/>
            <p:cNvSpPr/>
            <p:nvPr/>
          </p:nvSpPr>
          <p:spPr>
            <a:xfrm>
              <a:off x="2467325" y="2698900"/>
              <a:ext cx="1887900" cy="569700"/>
            </a:xfrm>
            <a:prstGeom prst="roundRect">
              <a:avLst>
                <a:gd name="adj" fmla="val 16667"/>
              </a:avLst>
            </a:prstGeom>
            <a:solidFill>
              <a:srgbClr val="D5F1E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1714500" marR="0" lvl="5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3055949" y="2764412"/>
              <a:ext cx="1299131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>
                  <a:latin typeface="Malgun Gothic"/>
                  <a:ea typeface="Malgun Gothic"/>
                  <a:cs typeface="Malgun Gothic"/>
                  <a:sym typeface="Malgun Gothic"/>
                </a:rPr>
                <a:t>개발 방법론</a:t>
              </a:r>
              <a:endParaRPr sz="16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2591035" y="2760104"/>
              <a:ext cx="432600" cy="43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0" name="Google Shape;190;p26"/>
            <p:cNvSpPr txBox="1"/>
            <p:nvPr/>
          </p:nvSpPr>
          <p:spPr>
            <a:xfrm>
              <a:off x="2672925" y="2777200"/>
              <a:ext cx="2688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1" name="Google Shape;191;p26"/>
          <p:cNvGrpSpPr/>
          <p:nvPr/>
        </p:nvGrpSpPr>
        <p:grpSpPr>
          <a:xfrm>
            <a:off x="1114950" y="3770050"/>
            <a:ext cx="2181300" cy="569700"/>
            <a:chOff x="2467325" y="3370675"/>
            <a:chExt cx="2181300" cy="569700"/>
          </a:xfrm>
        </p:grpSpPr>
        <p:sp>
          <p:nvSpPr>
            <p:cNvPr id="192" name="Google Shape;192;p26"/>
            <p:cNvSpPr/>
            <p:nvPr/>
          </p:nvSpPr>
          <p:spPr>
            <a:xfrm>
              <a:off x="2467325" y="3370675"/>
              <a:ext cx="2181300" cy="569700"/>
            </a:xfrm>
            <a:prstGeom prst="roundRect">
              <a:avLst>
                <a:gd name="adj" fmla="val 16667"/>
              </a:avLst>
            </a:prstGeom>
            <a:solidFill>
              <a:srgbClr val="D5F1E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1714500" marR="0" lvl="5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3113098" y="3449838"/>
              <a:ext cx="15342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>
                  <a:latin typeface="Malgun Gothic"/>
                  <a:ea typeface="Malgun Gothic"/>
                  <a:cs typeface="Malgun Gothic"/>
                  <a:sym typeface="Malgun Gothic"/>
                </a:rPr>
                <a:t>프로젝트 관리</a:t>
              </a:r>
              <a:endParaRPr sz="16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2591022" y="3431879"/>
              <a:ext cx="432600" cy="43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5" name="Google Shape;195;p26"/>
            <p:cNvSpPr txBox="1"/>
            <p:nvPr/>
          </p:nvSpPr>
          <p:spPr>
            <a:xfrm>
              <a:off x="2672963" y="3448975"/>
              <a:ext cx="2688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6" name="Google Shape;196;p26"/>
          <p:cNvGrpSpPr/>
          <p:nvPr/>
        </p:nvGrpSpPr>
        <p:grpSpPr>
          <a:xfrm rot="396194">
            <a:off x="3509492" y="1540556"/>
            <a:ext cx="2170582" cy="2401864"/>
            <a:chOff x="5855550" y="1501075"/>
            <a:chExt cx="2638500" cy="2950650"/>
          </a:xfrm>
        </p:grpSpPr>
        <p:pic>
          <p:nvPicPr>
            <p:cNvPr id="197" name="Google Shape;19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55550" y="1501075"/>
              <a:ext cx="2638500" cy="2950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26"/>
            <p:cNvPicPr preferRelativeResize="0"/>
            <p:nvPr/>
          </p:nvPicPr>
          <p:blipFill rotWithShape="1">
            <a:blip r:embed="rId4">
              <a:alphaModFix/>
            </a:blip>
            <a:srcRect l="10879" t="18498" r="10399" b="20570"/>
            <a:stretch/>
          </p:blipFill>
          <p:spPr>
            <a:xfrm>
              <a:off x="6624983" y="2653672"/>
              <a:ext cx="1106473" cy="5188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" name="Google Shape;199;p26"/>
          <p:cNvGrpSpPr/>
          <p:nvPr/>
        </p:nvGrpSpPr>
        <p:grpSpPr>
          <a:xfrm>
            <a:off x="1114950" y="1622650"/>
            <a:ext cx="2181300" cy="569700"/>
            <a:chOff x="2465850" y="1355350"/>
            <a:chExt cx="2181300" cy="569700"/>
          </a:xfrm>
        </p:grpSpPr>
        <p:grpSp>
          <p:nvGrpSpPr>
            <p:cNvPr id="200" name="Google Shape;200;p26"/>
            <p:cNvGrpSpPr/>
            <p:nvPr/>
          </p:nvGrpSpPr>
          <p:grpSpPr>
            <a:xfrm>
              <a:off x="2465850" y="1355350"/>
              <a:ext cx="2181300" cy="569700"/>
              <a:chOff x="2467325" y="1372275"/>
              <a:chExt cx="2181300" cy="569700"/>
            </a:xfrm>
          </p:grpSpPr>
          <p:sp>
            <p:nvSpPr>
              <p:cNvPr id="201" name="Google Shape;201;p26"/>
              <p:cNvSpPr/>
              <p:nvPr/>
            </p:nvSpPr>
            <p:spPr>
              <a:xfrm>
                <a:off x="2467325" y="1372275"/>
                <a:ext cx="2181300" cy="569700"/>
              </a:xfrm>
              <a:prstGeom prst="roundRect">
                <a:avLst>
                  <a:gd name="adj" fmla="val 16667"/>
                </a:avLst>
              </a:prstGeom>
              <a:solidFill>
                <a:srgbClr val="D5F1E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1714500" marR="0" lvl="5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2" name="Google Shape;202;p26"/>
              <p:cNvSpPr/>
              <p:nvPr/>
            </p:nvSpPr>
            <p:spPr>
              <a:xfrm>
                <a:off x="2591035" y="1440863"/>
                <a:ext cx="432600" cy="432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3" name="Google Shape;203;p26"/>
              <p:cNvSpPr txBox="1"/>
              <p:nvPr/>
            </p:nvSpPr>
            <p:spPr>
              <a:xfrm>
                <a:off x="2672925" y="1450750"/>
                <a:ext cx="268800" cy="41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b="1"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b="1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04" name="Google Shape;204;p26"/>
            <p:cNvSpPr/>
            <p:nvPr/>
          </p:nvSpPr>
          <p:spPr>
            <a:xfrm>
              <a:off x="3105950" y="1430669"/>
              <a:ext cx="1454906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 dirty="0">
                  <a:latin typeface="Malgun Gothic"/>
                  <a:ea typeface="Malgun Gothic"/>
                  <a:cs typeface="Malgun Gothic"/>
                  <a:sym typeface="Malgun Gothic"/>
                </a:rPr>
                <a:t>프로젝트 주제</a:t>
              </a:r>
              <a:endParaRPr sz="1600" b="1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05" name="Google Shape;20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" y="4610776"/>
            <a:ext cx="551950" cy="532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206;p26"/>
          <p:cNvGrpSpPr/>
          <p:nvPr/>
        </p:nvGrpSpPr>
        <p:grpSpPr>
          <a:xfrm>
            <a:off x="6755250" y="1927450"/>
            <a:ext cx="1395300" cy="569700"/>
            <a:chOff x="3411775" y="4042450"/>
            <a:chExt cx="1395300" cy="569700"/>
          </a:xfrm>
        </p:grpSpPr>
        <p:sp>
          <p:nvSpPr>
            <p:cNvPr id="207" name="Google Shape;207;p26"/>
            <p:cNvSpPr/>
            <p:nvPr/>
          </p:nvSpPr>
          <p:spPr>
            <a:xfrm>
              <a:off x="3411775" y="4042450"/>
              <a:ext cx="1395300" cy="569700"/>
            </a:xfrm>
            <a:prstGeom prst="roundRect">
              <a:avLst>
                <a:gd name="adj" fmla="val 16667"/>
              </a:avLst>
            </a:prstGeom>
            <a:solidFill>
              <a:srgbClr val="D5F1E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5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3570300" y="4107531"/>
              <a:ext cx="697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>
                  <a:latin typeface="Malgun Gothic"/>
                  <a:ea typeface="Malgun Gothic"/>
                  <a:cs typeface="Malgun Gothic"/>
                  <a:sym typeface="Malgun Gothic"/>
                </a:rPr>
                <a:t>WBS</a:t>
              </a:r>
              <a:endParaRPr sz="16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4267422" y="4103654"/>
              <a:ext cx="432600" cy="43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" name="Google Shape;210;p26"/>
            <p:cNvSpPr txBox="1"/>
            <p:nvPr/>
          </p:nvSpPr>
          <p:spPr>
            <a:xfrm>
              <a:off x="4349363" y="4120750"/>
              <a:ext cx="2688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1" name="Google Shape;211;p26"/>
          <p:cNvGrpSpPr/>
          <p:nvPr/>
        </p:nvGrpSpPr>
        <p:grpSpPr>
          <a:xfrm>
            <a:off x="6098150" y="2643250"/>
            <a:ext cx="2052600" cy="569700"/>
            <a:chOff x="2754675" y="4042450"/>
            <a:chExt cx="2052600" cy="569700"/>
          </a:xfrm>
        </p:grpSpPr>
        <p:sp>
          <p:nvSpPr>
            <p:cNvPr id="212" name="Google Shape;212;p26"/>
            <p:cNvSpPr/>
            <p:nvPr/>
          </p:nvSpPr>
          <p:spPr>
            <a:xfrm>
              <a:off x="2754675" y="4042450"/>
              <a:ext cx="2052600" cy="569700"/>
            </a:xfrm>
            <a:prstGeom prst="roundRect">
              <a:avLst>
                <a:gd name="adj" fmla="val 16667"/>
              </a:avLst>
            </a:prstGeom>
            <a:solidFill>
              <a:srgbClr val="D5F1E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5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2956425" y="4107519"/>
              <a:ext cx="13110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>
                  <a:latin typeface="Malgun Gothic"/>
                  <a:ea typeface="Malgun Gothic"/>
                  <a:cs typeface="Malgun Gothic"/>
                  <a:sym typeface="Malgun Gothic"/>
                </a:rPr>
                <a:t>PROTOTYPE</a:t>
              </a:r>
              <a:endParaRPr sz="16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4267422" y="4103654"/>
              <a:ext cx="432600" cy="43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" name="Google Shape;215;p26"/>
            <p:cNvSpPr txBox="1"/>
            <p:nvPr/>
          </p:nvSpPr>
          <p:spPr>
            <a:xfrm>
              <a:off x="4349363" y="4120750"/>
              <a:ext cx="2688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6" name="Google Shape;216;p26"/>
          <p:cNvGrpSpPr/>
          <p:nvPr/>
        </p:nvGrpSpPr>
        <p:grpSpPr>
          <a:xfrm>
            <a:off x="6837975" y="3359050"/>
            <a:ext cx="1312800" cy="569700"/>
            <a:chOff x="3494500" y="4042450"/>
            <a:chExt cx="1312800" cy="569700"/>
          </a:xfrm>
        </p:grpSpPr>
        <p:sp>
          <p:nvSpPr>
            <p:cNvPr id="217" name="Google Shape;217;p26"/>
            <p:cNvSpPr/>
            <p:nvPr/>
          </p:nvSpPr>
          <p:spPr>
            <a:xfrm>
              <a:off x="3494500" y="4042450"/>
              <a:ext cx="1312800" cy="569700"/>
            </a:xfrm>
            <a:prstGeom prst="roundRect">
              <a:avLst>
                <a:gd name="adj" fmla="val 16667"/>
              </a:avLst>
            </a:prstGeom>
            <a:solidFill>
              <a:srgbClr val="D5F1E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5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3635425" y="4128962"/>
              <a:ext cx="6318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>
                  <a:latin typeface="Malgun Gothic"/>
                  <a:ea typeface="Malgun Gothic"/>
                  <a:cs typeface="Malgun Gothic"/>
                  <a:sym typeface="Malgun Gothic"/>
                </a:rPr>
                <a:t>Q&amp;A</a:t>
              </a:r>
              <a:endParaRPr sz="16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267422" y="4103654"/>
              <a:ext cx="432600" cy="43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0" name="Google Shape;220;p26"/>
            <p:cNvSpPr txBox="1"/>
            <p:nvPr/>
          </p:nvSpPr>
          <p:spPr>
            <a:xfrm>
              <a:off x="4349363" y="4120750"/>
              <a:ext cx="2688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/>
          <p:nvPr/>
        </p:nvSpPr>
        <p:spPr>
          <a:xfrm>
            <a:off x="321277" y="271849"/>
            <a:ext cx="8547000" cy="671100"/>
          </a:xfrm>
          <a:prstGeom prst="roundRect">
            <a:avLst>
              <a:gd name="adj" fmla="val 8925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rgbClr val="3F3F3F"/>
                </a:solidFill>
              </a:rPr>
              <a:t>프로젝트 주제</a:t>
            </a:r>
            <a:endParaRPr sz="1100"/>
          </a:p>
        </p:txBody>
      </p:sp>
      <p:sp>
        <p:nvSpPr>
          <p:cNvPr id="226" name="Google Shape;226;p27"/>
          <p:cNvSpPr/>
          <p:nvPr/>
        </p:nvSpPr>
        <p:spPr>
          <a:xfrm>
            <a:off x="321277" y="1066800"/>
            <a:ext cx="8547000" cy="3819600"/>
          </a:xfrm>
          <a:prstGeom prst="roundRect">
            <a:avLst>
              <a:gd name="adj" fmla="val 1536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7" name="Google Shape;227;p27"/>
          <p:cNvGrpSpPr/>
          <p:nvPr/>
        </p:nvGrpSpPr>
        <p:grpSpPr>
          <a:xfrm>
            <a:off x="424681" y="798314"/>
            <a:ext cx="108225" cy="431391"/>
            <a:chOff x="566241" y="1064419"/>
            <a:chExt cx="144300" cy="575188"/>
          </a:xfrm>
        </p:grpSpPr>
        <p:sp>
          <p:nvSpPr>
            <p:cNvPr id="228" name="Google Shape;228;p27"/>
            <p:cNvSpPr/>
            <p:nvPr/>
          </p:nvSpPr>
          <p:spPr>
            <a:xfrm>
              <a:off x="566241" y="106441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566241" y="149530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599819" y="110007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31" name="Google Shape;231;p27"/>
          <p:cNvGrpSpPr/>
          <p:nvPr/>
        </p:nvGrpSpPr>
        <p:grpSpPr>
          <a:xfrm>
            <a:off x="8674971" y="771172"/>
            <a:ext cx="108225" cy="431391"/>
            <a:chOff x="11566628" y="1028229"/>
            <a:chExt cx="144300" cy="575188"/>
          </a:xfrm>
        </p:grpSpPr>
        <p:sp>
          <p:nvSpPr>
            <p:cNvPr id="232" name="Google Shape;232;p27"/>
            <p:cNvSpPr/>
            <p:nvPr/>
          </p:nvSpPr>
          <p:spPr>
            <a:xfrm>
              <a:off x="11566628" y="102822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11566628" y="145911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11600206" y="106388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10776"/>
            <a:ext cx="551950" cy="532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27"/>
          <p:cNvGrpSpPr/>
          <p:nvPr/>
        </p:nvGrpSpPr>
        <p:grpSpPr>
          <a:xfrm>
            <a:off x="839461" y="1221288"/>
            <a:ext cx="7510644" cy="3541513"/>
            <a:chOff x="839461" y="1297488"/>
            <a:chExt cx="7510644" cy="3541513"/>
          </a:xfrm>
        </p:grpSpPr>
        <p:pic>
          <p:nvPicPr>
            <p:cNvPr id="237" name="Google Shape;23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9461" y="1297488"/>
              <a:ext cx="2494351" cy="3541425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8" name="Google Shape;238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33800" y="1297500"/>
              <a:ext cx="5016305" cy="35414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239" name="Google Shape;239;p27"/>
            <p:cNvCxnSpPr>
              <a:stCxn id="238" idx="0"/>
            </p:cNvCxnSpPr>
            <p:nvPr/>
          </p:nvCxnSpPr>
          <p:spPr>
            <a:xfrm>
              <a:off x="5841952" y="1297500"/>
              <a:ext cx="0" cy="3541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0" name="Google Shape;240;p27"/>
          <p:cNvSpPr/>
          <p:nvPr/>
        </p:nvSpPr>
        <p:spPr>
          <a:xfrm>
            <a:off x="733943" y="1372279"/>
            <a:ext cx="1222800" cy="249600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제품요청서</a:t>
            </a:r>
            <a:endParaRPr sz="11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/>
          <p:nvPr/>
        </p:nvSpPr>
        <p:spPr>
          <a:xfrm>
            <a:off x="321277" y="271849"/>
            <a:ext cx="8547000" cy="671100"/>
          </a:xfrm>
          <a:prstGeom prst="roundRect">
            <a:avLst>
              <a:gd name="adj" fmla="val 8925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rgbClr val="3F3F3F"/>
                </a:solidFill>
              </a:rPr>
              <a:t>프로젝트 주제</a:t>
            </a:r>
            <a:endParaRPr sz="1100"/>
          </a:p>
        </p:txBody>
      </p:sp>
      <p:sp>
        <p:nvSpPr>
          <p:cNvPr id="246" name="Google Shape;246;p28"/>
          <p:cNvSpPr/>
          <p:nvPr/>
        </p:nvSpPr>
        <p:spPr>
          <a:xfrm>
            <a:off x="321277" y="1066800"/>
            <a:ext cx="8547000" cy="3819600"/>
          </a:xfrm>
          <a:prstGeom prst="roundRect">
            <a:avLst>
              <a:gd name="adj" fmla="val 1536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7" name="Google Shape;247;p28"/>
          <p:cNvGrpSpPr/>
          <p:nvPr/>
        </p:nvGrpSpPr>
        <p:grpSpPr>
          <a:xfrm>
            <a:off x="424681" y="798314"/>
            <a:ext cx="108225" cy="431391"/>
            <a:chOff x="566241" y="1064419"/>
            <a:chExt cx="144300" cy="575188"/>
          </a:xfrm>
        </p:grpSpPr>
        <p:sp>
          <p:nvSpPr>
            <p:cNvPr id="248" name="Google Shape;248;p28"/>
            <p:cNvSpPr/>
            <p:nvPr/>
          </p:nvSpPr>
          <p:spPr>
            <a:xfrm>
              <a:off x="566241" y="106441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566241" y="149530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599819" y="110007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1" name="Google Shape;251;p28"/>
          <p:cNvGrpSpPr/>
          <p:nvPr/>
        </p:nvGrpSpPr>
        <p:grpSpPr>
          <a:xfrm>
            <a:off x="8674971" y="771172"/>
            <a:ext cx="108225" cy="431391"/>
            <a:chOff x="11566628" y="1028229"/>
            <a:chExt cx="144300" cy="575188"/>
          </a:xfrm>
        </p:grpSpPr>
        <p:sp>
          <p:nvSpPr>
            <p:cNvPr id="252" name="Google Shape;252;p28"/>
            <p:cNvSpPr/>
            <p:nvPr/>
          </p:nvSpPr>
          <p:spPr>
            <a:xfrm>
              <a:off x="11566628" y="102822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11566628" y="145911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11600206" y="106388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5" name="Google Shape;255;p28"/>
          <p:cNvGrpSpPr/>
          <p:nvPr/>
        </p:nvGrpSpPr>
        <p:grpSpPr>
          <a:xfrm>
            <a:off x="859025" y="1669425"/>
            <a:ext cx="2081765" cy="569700"/>
            <a:chOff x="2230535" y="3733288"/>
            <a:chExt cx="2016433" cy="569700"/>
          </a:xfrm>
        </p:grpSpPr>
        <p:sp>
          <p:nvSpPr>
            <p:cNvPr id="256" name="Google Shape;256;p28"/>
            <p:cNvSpPr/>
            <p:nvPr/>
          </p:nvSpPr>
          <p:spPr>
            <a:xfrm>
              <a:off x="2230535" y="3733288"/>
              <a:ext cx="1773000" cy="569700"/>
            </a:xfrm>
            <a:prstGeom prst="roundRect">
              <a:avLst>
                <a:gd name="adj" fmla="val 16667"/>
              </a:avLst>
            </a:prstGeom>
            <a:solidFill>
              <a:srgbClr val="D5F1E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1714500" marR="0" lvl="5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2354235" y="3801863"/>
              <a:ext cx="432600" cy="43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8" name="Google Shape;258;p28"/>
            <p:cNvSpPr txBox="1"/>
            <p:nvPr/>
          </p:nvSpPr>
          <p:spPr>
            <a:xfrm>
              <a:off x="2436125" y="3811750"/>
              <a:ext cx="2688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2956368" y="3848189"/>
              <a:ext cx="12906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>
                  <a:latin typeface="Malgun Gothic"/>
                  <a:ea typeface="Malgun Gothic"/>
                  <a:cs typeface="Malgun Gothic"/>
                  <a:sym typeface="Malgun Gothic"/>
                </a:rPr>
                <a:t>주제</a:t>
              </a:r>
              <a:endParaRPr sz="16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60" name="Google Shape;260;p28"/>
          <p:cNvSpPr/>
          <p:nvPr/>
        </p:nvSpPr>
        <p:spPr>
          <a:xfrm>
            <a:off x="2940800" y="1669425"/>
            <a:ext cx="5481000" cy="569700"/>
          </a:xfrm>
          <a:prstGeom prst="roundRect">
            <a:avLst>
              <a:gd name="adj" fmla="val 6275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1"/>
                </a:solidFill>
              </a:rPr>
              <a:t>AI 언어 교육 시스템</a:t>
            </a:r>
            <a:endParaRPr/>
          </a:p>
        </p:txBody>
      </p:sp>
      <p:grpSp>
        <p:nvGrpSpPr>
          <p:cNvPr id="261" name="Google Shape;261;p28"/>
          <p:cNvGrpSpPr/>
          <p:nvPr/>
        </p:nvGrpSpPr>
        <p:grpSpPr>
          <a:xfrm>
            <a:off x="859025" y="2471250"/>
            <a:ext cx="2081765" cy="569700"/>
            <a:chOff x="2230535" y="3733288"/>
            <a:chExt cx="2016433" cy="569700"/>
          </a:xfrm>
        </p:grpSpPr>
        <p:sp>
          <p:nvSpPr>
            <p:cNvPr id="262" name="Google Shape;262;p28"/>
            <p:cNvSpPr/>
            <p:nvPr/>
          </p:nvSpPr>
          <p:spPr>
            <a:xfrm>
              <a:off x="2230535" y="3733288"/>
              <a:ext cx="1773000" cy="569700"/>
            </a:xfrm>
            <a:prstGeom prst="roundRect">
              <a:avLst>
                <a:gd name="adj" fmla="val 16667"/>
              </a:avLst>
            </a:prstGeom>
            <a:solidFill>
              <a:srgbClr val="D5F1E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1714500" marR="0" lvl="5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2354235" y="3801863"/>
              <a:ext cx="432600" cy="43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4" name="Google Shape;264;p28"/>
            <p:cNvSpPr txBox="1"/>
            <p:nvPr/>
          </p:nvSpPr>
          <p:spPr>
            <a:xfrm>
              <a:off x="2436125" y="3811750"/>
              <a:ext cx="2688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956368" y="3848189"/>
              <a:ext cx="12906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>
                  <a:latin typeface="Malgun Gothic"/>
                  <a:ea typeface="Malgun Gothic"/>
                  <a:cs typeface="Malgun Gothic"/>
                  <a:sym typeface="Malgun Gothic"/>
                </a:rPr>
                <a:t>정의</a:t>
              </a:r>
              <a:endParaRPr sz="16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66" name="Google Shape;266;p28"/>
          <p:cNvSpPr/>
          <p:nvPr/>
        </p:nvSpPr>
        <p:spPr>
          <a:xfrm>
            <a:off x="2940800" y="2471250"/>
            <a:ext cx="5481000" cy="569700"/>
          </a:xfrm>
          <a:prstGeom prst="roundRect">
            <a:avLst>
              <a:gd name="adj" fmla="val 6275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1"/>
                </a:solidFill>
              </a:rPr>
              <a:t>한양대학교 학생들의 언어 교육에 대한 갈증을 해결하는 언어 교육 시스템</a:t>
            </a:r>
            <a:endParaRPr/>
          </a:p>
        </p:txBody>
      </p:sp>
      <p:grpSp>
        <p:nvGrpSpPr>
          <p:cNvPr id="267" name="Google Shape;267;p28"/>
          <p:cNvGrpSpPr/>
          <p:nvPr/>
        </p:nvGrpSpPr>
        <p:grpSpPr>
          <a:xfrm>
            <a:off x="859025" y="3305975"/>
            <a:ext cx="2081765" cy="569700"/>
            <a:chOff x="2230535" y="3733288"/>
            <a:chExt cx="2016433" cy="569700"/>
          </a:xfrm>
        </p:grpSpPr>
        <p:sp>
          <p:nvSpPr>
            <p:cNvPr id="268" name="Google Shape;268;p28"/>
            <p:cNvSpPr/>
            <p:nvPr/>
          </p:nvSpPr>
          <p:spPr>
            <a:xfrm>
              <a:off x="2230535" y="3733288"/>
              <a:ext cx="1773000" cy="569700"/>
            </a:xfrm>
            <a:prstGeom prst="roundRect">
              <a:avLst>
                <a:gd name="adj" fmla="val 16667"/>
              </a:avLst>
            </a:prstGeom>
            <a:solidFill>
              <a:srgbClr val="D5F1E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1714500" marR="0" lvl="5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2354235" y="3801863"/>
              <a:ext cx="432600" cy="43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0" name="Google Shape;270;p28"/>
            <p:cNvSpPr txBox="1"/>
            <p:nvPr/>
          </p:nvSpPr>
          <p:spPr>
            <a:xfrm>
              <a:off x="2436125" y="3811750"/>
              <a:ext cx="2688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2956368" y="3848189"/>
              <a:ext cx="12906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>
                  <a:latin typeface="Malgun Gothic"/>
                  <a:ea typeface="Malgun Gothic"/>
                  <a:cs typeface="Malgun Gothic"/>
                  <a:sym typeface="Malgun Gothic"/>
                </a:rPr>
                <a:t>목적</a:t>
              </a:r>
              <a:endParaRPr sz="16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2" name="Google Shape;272;p28"/>
          <p:cNvSpPr/>
          <p:nvPr/>
        </p:nvSpPr>
        <p:spPr>
          <a:xfrm>
            <a:off x="2940800" y="3305975"/>
            <a:ext cx="5481000" cy="988800"/>
          </a:xfrm>
          <a:prstGeom prst="roundRect">
            <a:avLst>
              <a:gd name="adj" fmla="val 6275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학생들의 발음, 문법 교정을 돕고 다양한 콘텐츠를 제공하여 각종 어학 자격증 및 회화 공부를 돕는다. 한국어, 영어, 중국어, 프랑스어, 일본어를 대상으로 한다.</a:t>
            </a:r>
            <a:endParaRPr/>
          </a:p>
        </p:txBody>
      </p:sp>
      <p:pic>
        <p:nvPicPr>
          <p:cNvPr id="273" name="Google Shape;2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10776"/>
            <a:ext cx="551950" cy="5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/>
          <p:nvPr/>
        </p:nvSpPr>
        <p:spPr>
          <a:xfrm>
            <a:off x="321277" y="271849"/>
            <a:ext cx="8547000" cy="671100"/>
          </a:xfrm>
          <a:prstGeom prst="roundRect">
            <a:avLst>
              <a:gd name="adj" fmla="val 8925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rgbClr val="3F3F3F"/>
                </a:solidFill>
              </a:rPr>
              <a:t>프로젝트 주제</a:t>
            </a:r>
            <a:endParaRPr sz="1100"/>
          </a:p>
        </p:txBody>
      </p:sp>
      <p:sp>
        <p:nvSpPr>
          <p:cNvPr id="279" name="Google Shape;279;p29"/>
          <p:cNvSpPr/>
          <p:nvPr/>
        </p:nvSpPr>
        <p:spPr>
          <a:xfrm>
            <a:off x="321277" y="1066800"/>
            <a:ext cx="8547000" cy="3819600"/>
          </a:xfrm>
          <a:prstGeom prst="roundRect">
            <a:avLst>
              <a:gd name="adj" fmla="val 1536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0" name="Google Shape;280;p29"/>
          <p:cNvGrpSpPr/>
          <p:nvPr/>
        </p:nvGrpSpPr>
        <p:grpSpPr>
          <a:xfrm>
            <a:off x="424681" y="798314"/>
            <a:ext cx="108225" cy="431391"/>
            <a:chOff x="566241" y="1064419"/>
            <a:chExt cx="144300" cy="575188"/>
          </a:xfrm>
        </p:grpSpPr>
        <p:sp>
          <p:nvSpPr>
            <p:cNvPr id="281" name="Google Shape;281;p29"/>
            <p:cNvSpPr/>
            <p:nvPr/>
          </p:nvSpPr>
          <p:spPr>
            <a:xfrm>
              <a:off x="566241" y="106441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566241" y="149530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599819" y="110007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84" name="Google Shape;284;p29"/>
          <p:cNvGrpSpPr/>
          <p:nvPr/>
        </p:nvGrpSpPr>
        <p:grpSpPr>
          <a:xfrm>
            <a:off x="8674971" y="771172"/>
            <a:ext cx="108225" cy="431391"/>
            <a:chOff x="11566628" y="1028229"/>
            <a:chExt cx="144300" cy="575188"/>
          </a:xfrm>
        </p:grpSpPr>
        <p:sp>
          <p:nvSpPr>
            <p:cNvPr id="285" name="Google Shape;285;p29"/>
            <p:cNvSpPr/>
            <p:nvPr/>
          </p:nvSpPr>
          <p:spPr>
            <a:xfrm>
              <a:off x="11566628" y="102822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11566628" y="145911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11600206" y="106388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88" name="Google Shape;288;p29"/>
          <p:cNvGrpSpPr/>
          <p:nvPr/>
        </p:nvGrpSpPr>
        <p:grpSpPr>
          <a:xfrm>
            <a:off x="859025" y="2050425"/>
            <a:ext cx="2081765" cy="569700"/>
            <a:chOff x="2230535" y="3733288"/>
            <a:chExt cx="2016433" cy="569700"/>
          </a:xfrm>
        </p:grpSpPr>
        <p:sp>
          <p:nvSpPr>
            <p:cNvPr id="289" name="Google Shape;289;p29"/>
            <p:cNvSpPr/>
            <p:nvPr/>
          </p:nvSpPr>
          <p:spPr>
            <a:xfrm>
              <a:off x="2230535" y="3733288"/>
              <a:ext cx="1773000" cy="569700"/>
            </a:xfrm>
            <a:prstGeom prst="roundRect">
              <a:avLst>
                <a:gd name="adj" fmla="val 16667"/>
              </a:avLst>
            </a:prstGeom>
            <a:solidFill>
              <a:srgbClr val="D5F1E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1714500" marR="0" lvl="5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2354235" y="3801863"/>
              <a:ext cx="432600" cy="43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1" name="Google Shape;291;p29"/>
            <p:cNvSpPr txBox="1"/>
            <p:nvPr/>
          </p:nvSpPr>
          <p:spPr>
            <a:xfrm>
              <a:off x="2436125" y="3811750"/>
              <a:ext cx="2688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2956368" y="3848189"/>
              <a:ext cx="12906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>
                  <a:latin typeface="Malgun Gothic"/>
                  <a:ea typeface="Malgun Gothic"/>
                  <a:cs typeface="Malgun Gothic"/>
                  <a:sym typeface="Malgun Gothic"/>
                </a:rPr>
                <a:t>주요 기능</a:t>
              </a:r>
              <a:endParaRPr sz="16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3" name="Google Shape;293;p29"/>
          <p:cNvSpPr/>
          <p:nvPr/>
        </p:nvSpPr>
        <p:spPr>
          <a:xfrm>
            <a:off x="2940800" y="2050425"/>
            <a:ext cx="5481000" cy="569700"/>
          </a:xfrm>
          <a:prstGeom prst="roundRect">
            <a:avLst>
              <a:gd name="adj" fmla="val 6275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문법 교정 기능, 발음 교정 기능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94" name="Google Shape;294;p29"/>
          <p:cNvGrpSpPr/>
          <p:nvPr/>
        </p:nvGrpSpPr>
        <p:grpSpPr>
          <a:xfrm>
            <a:off x="859025" y="2852250"/>
            <a:ext cx="2081765" cy="569700"/>
            <a:chOff x="2230535" y="3733288"/>
            <a:chExt cx="2016433" cy="569700"/>
          </a:xfrm>
        </p:grpSpPr>
        <p:sp>
          <p:nvSpPr>
            <p:cNvPr id="295" name="Google Shape;295;p29"/>
            <p:cNvSpPr/>
            <p:nvPr/>
          </p:nvSpPr>
          <p:spPr>
            <a:xfrm>
              <a:off x="2230535" y="3733288"/>
              <a:ext cx="1773000" cy="569700"/>
            </a:xfrm>
            <a:prstGeom prst="roundRect">
              <a:avLst>
                <a:gd name="adj" fmla="val 16667"/>
              </a:avLst>
            </a:prstGeom>
            <a:solidFill>
              <a:srgbClr val="D5F1E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1714500" marR="0" lvl="5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2354235" y="3801863"/>
              <a:ext cx="432600" cy="43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7" name="Google Shape;297;p29"/>
            <p:cNvSpPr txBox="1"/>
            <p:nvPr/>
          </p:nvSpPr>
          <p:spPr>
            <a:xfrm>
              <a:off x="2436125" y="3811750"/>
              <a:ext cx="2688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2956368" y="3848189"/>
              <a:ext cx="12906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>
                  <a:latin typeface="Malgun Gothic"/>
                  <a:ea typeface="Malgun Gothic"/>
                  <a:cs typeface="Malgun Gothic"/>
                  <a:sym typeface="Malgun Gothic"/>
                </a:rPr>
                <a:t>부가 기능</a:t>
              </a:r>
              <a:endParaRPr sz="16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9" name="Google Shape;299;p29"/>
          <p:cNvSpPr/>
          <p:nvPr/>
        </p:nvSpPr>
        <p:spPr>
          <a:xfrm>
            <a:off x="2940800" y="2852250"/>
            <a:ext cx="5481000" cy="569700"/>
          </a:xfrm>
          <a:prstGeom prst="roundRect">
            <a:avLst>
              <a:gd name="adj" fmla="val 6275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쉐도잉 콘텐츠, 레벨 테스트, 사용자 매칭 기능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0" name="Google Shape;3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10776"/>
            <a:ext cx="551950" cy="5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/>
          <p:nvPr/>
        </p:nvSpPr>
        <p:spPr>
          <a:xfrm>
            <a:off x="321277" y="271849"/>
            <a:ext cx="8547000" cy="671100"/>
          </a:xfrm>
          <a:prstGeom prst="roundRect">
            <a:avLst>
              <a:gd name="adj" fmla="val 8925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rgbClr val="3F3F3F"/>
                </a:solidFill>
              </a:rPr>
              <a:t>요구사항 명세서</a:t>
            </a:r>
            <a:endParaRPr sz="1100"/>
          </a:p>
        </p:txBody>
      </p:sp>
      <p:sp>
        <p:nvSpPr>
          <p:cNvPr id="306" name="Google Shape;306;p30"/>
          <p:cNvSpPr/>
          <p:nvPr/>
        </p:nvSpPr>
        <p:spPr>
          <a:xfrm>
            <a:off x="321277" y="1066800"/>
            <a:ext cx="8547000" cy="3819600"/>
          </a:xfrm>
          <a:prstGeom prst="roundRect">
            <a:avLst>
              <a:gd name="adj" fmla="val 1536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7" name="Google Shape;307;p30"/>
          <p:cNvGrpSpPr/>
          <p:nvPr/>
        </p:nvGrpSpPr>
        <p:grpSpPr>
          <a:xfrm>
            <a:off x="424681" y="798314"/>
            <a:ext cx="108225" cy="431391"/>
            <a:chOff x="566241" y="1064419"/>
            <a:chExt cx="144300" cy="575188"/>
          </a:xfrm>
        </p:grpSpPr>
        <p:sp>
          <p:nvSpPr>
            <p:cNvPr id="308" name="Google Shape;308;p30"/>
            <p:cNvSpPr/>
            <p:nvPr/>
          </p:nvSpPr>
          <p:spPr>
            <a:xfrm>
              <a:off x="566241" y="106441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566241" y="149530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99819" y="110007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11" name="Google Shape;311;p30"/>
          <p:cNvGrpSpPr/>
          <p:nvPr/>
        </p:nvGrpSpPr>
        <p:grpSpPr>
          <a:xfrm>
            <a:off x="8674971" y="771172"/>
            <a:ext cx="108225" cy="431391"/>
            <a:chOff x="11566628" y="1028229"/>
            <a:chExt cx="144300" cy="575188"/>
          </a:xfrm>
        </p:grpSpPr>
        <p:sp>
          <p:nvSpPr>
            <p:cNvPr id="312" name="Google Shape;312;p30"/>
            <p:cNvSpPr/>
            <p:nvPr/>
          </p:nvSpPr>
          <p:spPr>
            <a:xfrm>
              <a:off x="11566628" y="102822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1566628" y="145911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11600206" y="106388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15" name="Google Shape;3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10776"/>
            <a:ext cx="551950" cy="5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0"/>
          <p:cNvSpPr txBox="1"/>
          <p:nvPr/>
        </p:nvSpPr>
        <p:spPr>
          <a:xfrm>
            <a:off x="2566275" y="2647300"/>
            <a:ext cx="47166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전체 스샷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7" name="Google Shape;317;p30"/>
          <p:cNvPicPr preferRelativeResize="0"/>
          <p:nvPr/>
        </p:nvPicPr>
        <p:blipFill rotWithShape="1">
          <a:blip r:embed="rId4">
            <a:alphaModFix/>
          </a:blip>
          <a:srcRect l="8042" t="4116" r="8268" b="5818"/>
          <a:stretch/>
        </p:blipFill>
        <p:spPr>
          <a:xfrm>
            <a:off x="1978225" y="1231937"/>
            <a:ext cx="5187546" cy="3489323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18" name="Google Shape;318;p30"/>
          <p:cNvCxnSpPr>
            <a:stCxn id="317" idx="0"/>
            <a:endCxn id="317" idx="2"/>
          </p:cNvCxnSpPr>
          <p:nvPr/>
        </p:nvCxnSpPr>
        <p:spPr>
          <a:xfrm>
            <a:off x="4571998" y="1231937"/>
            <a:ext cx="0" cy="348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" name="Google Shape;319;p30"/>
          <p:cNvSpPr/>
          <p:nvPr/>
        </p:nvSpPr>
        <p:spPr>
          <a:xfrm>
            <a:off x="605356" y="1286554"/>
            <a:ext cx="1272806" cy="249600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명세서</a:t>
            </a:r>
            <a:endParaRPr sz="11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/>
          <p:nvPr/>
        </p:nvSpPr>
        <p:spPr>
          <a:xfrm>
            <a:off x="321277" y="271849"/>
            <a:ext cx="8547000" cy="671100"/>
          </a:xfrm>
          <a:prstGeom prst="roundRect">
            <a:avLst>
              <a:gd name="adj" fmla="val 8925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 dirty="0">
                <a:solidFill>
                  <a:srgbClr val="3F3F3F"/>
                </a:solidFill>
              </a:rPr>
              <a:t>요구사항 명세서</a:t>
            </a:r>
            <a:endParaRPr sz="1100" dirty="0"/>
          </a:p>
        </p:txBody>
      </p:sp>
      <p:sp>
        <p:nvSpPr>
          <p:cNvPr id="325" name="Google Shape;325;p31"/>
          <p:cNvSpPr/>
          <p:nvPr/>
        </p:nvSpPr>
        <p:spPr>
          <a:xfrm>
            <a:off x="321277" y="1066800"/>
            <a:ext cx="8547000" cy="3819600"/>
          </a:xfrm>
          <a:prstGeom prst="roundRect">
            <a:avLst>
              <a:gd name="adj" fmla="val 1536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26" name="Google Shape;326;p31"/>
          <p:cNvGrpSpPr/>
          <p:nvPr/>
        </p:nvGrpSpPr>
        <p:grpSpPr>
          <a:xfrm>
            <a:off x="424681" y="798314"/>
            <a:ext cx="108225" cy="431391"/>
            <a:chOff x="566241" y="1064419"/>
            <a:chExt cx="144300" cy="575188"/>
          </a:xfrm>
        </p:grpSpPr>
        <p:sp>
          <p:nvSpPr>
            <p:cNvPr id="327" name="Google Shape;327;p31"/>
            <p:cNvSpPr/>
            <p:nvPr/>
          </p:nvSpPr>
          <p:spPr>
            <a:xfrm>
              <a:off x="566241" y="106441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566241" y="149530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599819" y="110007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30" name="Google Shape;330;p31"/>
          <p:cNvGrpSpPr/>
          <p:nvPr/>
        </p:nvGrpSpPr>
        <p:grpSpPr>
          <a:xfrm>
            <a:off x="8674971" y="771172"/>
            <a:ext cx="108225" cy="431391"/>
            <a:chOff x="11566628" y="1028229"/>
            <a:chExt cx="144300" cy="575188"/>
          </a:xfrm>
        </p:grpSpPr>
        <p:sp>
          <p:nvSpPr>
            <p:cNvPr id="331" name="Google Shape;331;p31"/>
            <p:cNvSpPr/>
            <p:nvPr/>
          </p:nvSpPr>
          <p:spPr>
            <a:xfrm>
              <a:off x="11566628" y="102822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11566628" y="145911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11600206" y="106388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34" name="Google Shape;334;p31"/>
          <p:cNvGrpSpPr/>
          <p:nvPr/>
        </p:nvGrpSpPr>
        <p:grpSpPr>
          <a:xfrm>
            <a:off x="588925" y="1283950"/>
            <a:ext cx="2378598" cy="569700"/>
            <a:chOff x="2230535" y="3733288"/>
            <a:chExt cx="2303950" cy="569700"/>
          </a:xfrm>
        </p:grpSpPr>
        <p:sp>
          <p:nvSpPr>
            <p:cNvPr id="335" name="Google Shape;335;p31"/>
            <p:cNvSpPr/>
            <p:nvPr/>
          </p:nvSpPr>
          <p:spPr>
            <a:xfrm>
              <a:off x="2230535" y="3733288"/>
              <a:ext cx="2262300" cy="569700"/>
            </a:xfrm>
            <a:prstGeom prst="roundRect">
              <a:avLst>
                <a:gd name="adj" fmla="val 16667"/>
              </a:avLst>
            </a:prstGeom>
            <a:solidFill>
              <a:srgbClr val="D5F1E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1714500" marR="0" lvl="5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2354235" y="3801863"/>
              <a:ext cx="432600" cy="43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7" name="Google Shape;337;p31"/>
            <p:cNvSpPr txBox="1"/>
            <p:nvPr/>
          </p:nvSpPr>
          <p:spPr>
            <a:xfrm>
              <a:off x="2436125" y="3811750"/>
              <a:ext cx="2688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 dirty="0"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2838735" y="3826757"/>
              <a:ext cx="169575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 dirty="0">
                  <a:latin typeface="Malgun Gothic"/>
                  <a:ea typeface="Malgun Gothic"/>
                  <a:cs typeface="Malgun Gothic"/>
                  <a:sym typeface="Malgun Gothic"/>
                </a:rPr>
                <a:t>기능적 요구사항</a:t>
              </a:r>
              <a:endParaRPr sz="1600" b="1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39" name="Google Shape;3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10776"/>
            <a:ext cx="551950" cy="5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1"/>
          <p:cNvSpPr/>
          <p:nvPr/>
        </p:nvSpPr>
        <p:spPr>
          <a:xfrm>
            <a:off x="1543963" y="2022725"/>
            <a:ext cx="1787400" cy="4314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문법 교정</a:t>
            </a:r>
            <a:endParaRPr b="1" dirty="0"/>
          </a:p>
        </p:txBody>
      </p:sp>
      <p:sp>
        <p:nvSpPr>
          <p:cNvPr id="341" name="Google Shape;341;p31"/>
          <p:cNvSpPr/>
          <p:nvPr/>
        </p:nvSpPr>
        <p:spPr>
          <a:xfrm>
            <a:off x="1543963" y="2589750"/>
            <a:ext cx="1787400" cy="4314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발음 교정</a:t>
            </a:r>
            <a:endParaRPr b="1" dirty="0"/>
          </a:p>
        </p:txBody>
      </p:sp>
      <p:sp>
        <p:nvSpPr>
          <p:cNvPr id="342" name="Google Shape;342;p31"/>
          <p:cNvSpPr/>
          <p:nvPr/>
        </p:nvSpPr>
        <p:spPr>
          <a:xfrm>
            <a:off x="1543963" y="3156775"/>
            <a:ext cx="1787400" cy="431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err="1"/>
              <a:t>쉐도잉</a:t>
            </a:r>
            <a:r>
              <a:rPr lang="ko" dirty="0"/>
              <a:t> 콘텐츠</a:t>
            </a:r>
            <a:endParaRPr dirty="0"/>
          </a:p>
        </p:txBody>
      </p:sp>
      <p:sp>
        <p:nvSpPr>
          <p:cNvPr id="343" name="Google Shape;343;p31"/>
          <p:cNvSpPr/>
          <p:nvPr/>
        </p:nvSpPr>
        <p:spPr>
          <a:xfrm>
            <a:off x="1543963" y="3723800"/>
            <a:ext cx="1787400" cy="431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err="1"/>
              <a:t>쉐도잉</a:t>
            </a:r>
            <a:r>
              <a:rPr lang="ko" dirty="0"/>
              <a:t> 콘텐츠 관리</a:t>
            </a:r>
            <a:endParaRPr dirty="0"/>
          </a:p>
        </p:txBody>
      </p:sp>
      <p:sp>
        <p:nvSpPr>
          <p:cNvPr id="344" name="Google Shape;344;p31"/>
          <p:cNvSpPr/>
          <p:nvPr/>
        </p:nvSpPr>
        <p:spPr>
          <a:xfrm>
            <a:off x="1543963" y="4290825"/>
            <a:ext cx="1787400" cy="431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사용자 레벨 테스트</a:t>
            </a:r>
            <a:endParaRPr dirty="0"/>
          </a:p>
        </p:txBody>
      </p:sp>
      <p:sp>
        <p:nvSpPr>
          <p:cNvPr id="345" name="Google Shape;345;p31"/>
          <p:cNvSpPr/>
          <p:nvPr/>
        </p:nvSpPr>
        <p:spPr>
          <a:xfrm>
            <a:off x="3701077" y="2022725"/>
            <a:ext cx="1787400" cy="431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레벨 테스트 관리</a:t>
            </a:r>
            <a:endParaRPr dirty="0"/>
          </a:p>
        </p:txBody>
      </p:sp>
      <p:sp>
        <p:nvSpPr>
          <p:cNvPr id="346" name="Google Shape;346;p31"/>
          <p:cNvSpPr/>
          <p:nvPr/>
        </p:nvSpPr>
        <p:spPr>
          <a:xfrm>
            <a:off x="3701077" y="2589750"/>
            <a:ext cx="1787400" cy="431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사용자 매칭</a:t>
            </a:r>
            <a:endParaRPr dirty="0"/>
          </a:p>
        </p:txBody>
      </p:sp>
      <p:sp>
        <p:nvSpPr>
          <p:cNvPr id="347" name="Google Shape;347;p31"/>
          <p:cNvSpPr/>
          <p:nvPr/>
        </p:nvSpPr>
        <p:spPr>
          <a:xfrm>
            <a:off x="3701077" y="3156775"/>
            <a:ext cx="1787400" cy="431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사용자 매칭 기능 관리</a:t>
            </a:r>
            <a:endParaRPr dirty="0"/>
          </a:p>
        </p:txBody>
      </p:sp>
      <p:sp>
        <p:nvSpPr>
          <p:cNvPr id="348" name="Google Shape;348;p31"/>
          <p:cNvSpPr/>
          <p:nvPr/>
        </p:nvSpPr>
        <p:spPr>
          <a:xfrm>
            <a:off x="3701077" y="3723800"/>
            <a:ext cx="1787400" cy="431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수업 홈</a:t>
            </a:r>
            <a:endParaRPr dirty="0"/>
          </a:p>
        </p:txBody>
      </p:sp>
      <p:sp>
        <p:nvSpPr>
          <p:cNvPr id="349" name="Google Shape;349;p31"/>
          <p:cNvSpPr/>
          <p:nvPr/>
        </p:nvSpPr>
        <p:spPr>
          <a:xfrm>
            <a:off x="3701077" y="4290825"/>
            <a:ext cx="1787400" cy="431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사용자 메인 홈</a:t>
            </a:r>
            <a:endParaRPr dirty="0"/>
          </a:p>
        </p:txBody>
      </p:sp>
      <p:sp>
        <p:nvSpPr>
          <p:cNvPr id="350" name="Google Shape;350;p31"/>
          <p:cNvSpPr/>
          <p:nvPr/>
        </p:nvSpPr>
        <p:spPr>
          <a:xfrm>
            <a:off x="5858191" y="2022725"/>
            <a:ext cx="1787400" cy="431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사용자 정보</a:t>
            </a:r>
            <a:endParaRPr dirty="0"/>
          </a:p>
        </p:txBody>
      </p:sp>
      <p:sp>
        <p:nvSpPr>
          <p:cNvPr id="351" name="Google Shape;351;p31"/>
          <p:cNvSpPr/>
          <p:nvPr/>
        </p:nvSpPr>
        <p:spPr>
          <a:xfrm>
            <a:off x="5858191" y="2605200"/>
            <a:ext cx="1787400" cy="431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관리자 홈</a:t>
            </a:r>
            <a:endParaRPr dirty="0"/>
          </a:p>
        </p:txBody>
      </p:sp>
      <p:sp>
        <p:nvSpPr>
          <p:cNvPr id="352" name="Google Shape;352;p31"/>
          <p:cNvSpPr/>
          <p:nvPr/>
        </p:nvSpPr>
        <p:spPr>
          <a:xfrm>
            <a:off x="5858191" y="3187675"/>
            <a:ext cx="1787400" cy="431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사용자 관리</a:t>
            </a:r>
            <a:endParaRPr dirty="0"/>
          </a:p>
        </p:txBody>
      </p:sp>
      <p:sp>
        <p:nvSpPr>
          <p:cNvPr id="353" name="Google Shape;353;p31"/>
          <p:cNvSpPr/>
          <p:nvPr/>
        </p:nvSpPr>
        <p:spPr>
          <a:xfrm>
            <a:off x="5858191" y="3723800"/>
            <a:ext cx="1787400" cy="431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로그인</a:t>
            </a:r>
            <a:endParaRPr dirty="0"/>
          </a:p>
        </p:txBody>
      </p:sp>
      <p:sp>
        <p:nvSpPr>
          <p:cNvPr id="354" name="Google Shape;354;p31"/>
          <p:cNvSpPr/>
          <p:nvPr/>
        </p:nvSpPr>
        <p:spPr>
          <a:xfrm>
            <a:off x="5858191" y="4259925"/>
            <a:ext cx="1787400" cy="431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시스템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/>
          <p:nvPr/>
        </p:nvSpPr>
        <p:spPr>
          <a:xfrm>
            <a:off x="321277" y="271849"/>
            <a:ext cx="8547000" cy="671100"/>
          </a:xfrm>
          <a:prstGeom prst="roundRect">
            <a:avLst>
              <a:gd name="adj" fmla="val 8925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 dirty="0">
                <a:solidFill>
                  <a:srgbClr val="3F3F3F"/>
                </a:solidFill>
              </a:rPr>
              <a:t>요구사항 명세서</a:t>
            </a:r>
            <a:endParaRPr sz="1100" dirty="0"/>
          </a:p>
        </p:txBody>
      </p:sp>
      <p:sp>
        <p:nvSpPr>
          <p:cNvPr id="360" name="Google Shape;360;p32"/>
          <p:cNvSpPr/>
          <p:nvPr/>
        </p:nvSpPr>
        <p:spPr>
          <a:xfrm>
            <a:off x="321277" y="1066800"/>
            <a:ext cx="8547000" cy="3819600"/>
          </a:xfrm>
          <a:prstGeom prst="roundRect">
            <a:avLst>
              <a:gd name="adj" fmla="val 1536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1" name="Google Shape;361;p32"/>
          <p:cNvGrpSpPr/>
          <p:nvPr/>
        </p:nvGrpSpPr>
        <p:grpSpPr>
          <a:xfrm>
            <a:off x="424681" y="798314"/>
            <a:ext cx="108225" cy="431391"/>
            <a:chOff x="566241" y="1064419"/>
            <a:chExt cx="144300" cy="575188"/>
          </a:xfrm>
        </p:grpSpPr>
        <p:sp>
          <p:nvSpPr>
            <p:cNvPr id="362" name="Google Shape;362;p32"/>
            <p:cNvSpPr/>
            <p:nvPr/>
          </p:nvSpPr>
          <p:spPr>
            <a:xfrm>
              <a:off x="566241" y="106441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566241" y="149530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599819" y="110007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65" name="Google Shape;365;p32"/>
          <p:cNvGrpSpPr/>
          <p:nvPr/>
        </p:nvGrpSpPr>
        <p:grpSpPr>
          <a:xfrm>
            <a:off x="8674971" y="771172"/>
            <a:ext cx="108225" cy="431391"/>
            <a:chOff x="11566628" y="1028229"/>
            <a:chExt cx="144300" cy="575188"/>
          </a:xfrm>
        </p:grpSpPr>
        <p:sp>
          <p:nvSpPr>
            <p:cNvPr id="366" name="Google Shape;366;p32"/>
            <p:cNvSpPr/>
            <p:nvPr/>
          </p:nvSpPr>
          <p:spPr>
            <a:xfrm>
              <a:off x="11566628" y="102822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11566628" y="145911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11600206" y="106388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69" name="Google Shape;369;p32"/>
          <p:cNvGrpSpPr/>
          <p:nvPr/>
        </p:nvGrpSpPr>
        <p:grpSpPr>
          <a:xfrm>
            <a:off x="588925" y="1283950"/>
            <a:ext cx="2653710" cy="569700"/>
            <a:chOff x="2230535" y="3733288"/>
            <a:chExt cx="2570428" cy="569700"/>
          </a:xfrm>
        </p:grpSpPr>
        <p:sp>
          <p:nvSpPr>
            <p:cNvPr id="370" name="Google Shape;370;p32"/>
            <p:cNvSpPr/>
            <p:nvPr/>
          </p:nvSpPr>
          <p:spPr>
            <a:xfrm>
              <a:off x="2230535" y="3733288"/>
              <a:ext cx="2414400" cy="569700"/>
            </a:xfrm>
            <a:prstGeom prst="roundRect">
              <a:avLst>
                <a:gd name="adj" fmla="val 16667"/>
              </a:avLst>
            </a:prstGeom>
            <a:solidFill>
              <a:srgbClr val="D5F1E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1714500" marR="0" lvl="5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2354235" y="3801863"/>
              <a:ext cx="432600" cy="43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2" name="Google Shape;372;p32"/>
            <p:cNvSpPr txBox="1"/>
            <p:nvPr/>
          </p:nvSpPr>
          <p:spPr>
            <a:xfrm>
              <a:off x="2436125" y="3811750"/>
              <a:ext cx="2688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 dirty="0"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2873333" y="3812469"/>
              <a:ext cx="192763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 dirty="0">
                  <a:latin typeface="Malgun Gothic"/>
                  <a:ea typeface="Malgun Gothic"/>
                  <a:cs typeface="Malgun Gothic"/>
                  <a:sym typeface="Malgun Gothic"/>
                </a:rPr>
                <a:t>비기능적 요구사항</a:t>
              </a:r>
              <a:endParaRPr sz="1600" b="1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74" name="Google Shape;3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10776"/>
            <a:ext cx="551950" cy="5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2"/>
          <p:cNvSpPr/>
          <p:nvPr/>
        </p:nvSpPr>
        <p:spPr>
          <a:xfrm>
            <a:off x="2622513" y="2760900"/>
            <a:ext cx="1787400" cy="431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운영</a:t>
            </a:r>
            <a:endParaRPr/>
          </a:p>
        </p:txBody>
      </p:sp>
      <p:sp>
        <p:nvSpPr>
          <p:cNvPr id="376" name="Google Shape;376;p32"/>
          <p:cNvSpPr/>
          <p:nvPr/>
        </p:nvSpPr>
        <p:spPr>
          <a:xfrm>
            <a:off x="4779627" y="2760900"/>
            <a:ext cx="1787400" cy="431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용량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/>
          <p:nvPr/>
        </p:nvSpPr>
        <p:spPr>
          <a:xfrm>
            <a:off x="321277" y="271849"/>
            <a:ext cx="8547000" cy="671100"/>
          </a:xfrm>
          <a:prstGeom prst="roundRect">
            <a:avLst>
              <a:gd name="adj" fmla="val 8925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rgbClr val="3F3F3F"/>
                </a:solidFill>
              </a:rPr>
              <a:t>개발 방법론</a:t>
            </a:r>
            <a:endParaRPr sz="1100"/>
          </a:p>
        </p:txBody>
      </p:sp>
      <p:sp>
        <p:nvSpPr>
          <p:cNvPr id="382" name="Google Shape;382;p33"/>
          <p:cNvSpPr/>
          <p:nvPr/>
        </p:nvSpPr>
        <p:spPr>
          <a:xfrm>
            <a:off x="321277" y="1066800"/>
            <a:ext cx="8547000" cy="3819600"/>
          </a:xfrm>
          <a:prstGeom prst="roundRect">
            <a:avLst>
              <a:gd name="adj" fmla="val 1536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3" name="Google Shape;383;p33"/>
          <p:cNvGrpSpPr/>
          <p:nvPr/>
        </p:nvGrpSpPr>
        <p:grpSpPr>
          <a:xfrm>
            <a:off x="424681" y="798314"/>
            <a:ext cx="108225" cy="431391"/>
            <a:chOff x="566241" y="1064419"/>
            <a:chExt cx="144300" cy="575188"/>
          </a:xfrm>
        </p:grpSpPr>
        <p:sp>
          <p:nvSpPr>
            <p:cNvPr id="384" name="Google Shape;384;p33"/>
            <p:cNvSpPr/>
            <p:nvPr/>
          </p:nvSpPr>
          <p:spPr>
            <a:xfrm>
              <a:off x="566241" y="106441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566241" y="149530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599819" y="110007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7" name="Google Shape;387;p33"/>
          <p:cNvGrpSpPr/>
          <p:nvPr/>
        </p:nvGrpSpPr>
        <p:grpSpPr>
          <a:xfrm>
            <a:off x="8674971" y="771172"/>
            <a:ext cx="108225" cy="431391"/>
            <a:chOff x="11566628" y="1028229"/>
            <a:chExt cx="144300" cy="575188"/>
          </a:xfrm>
        </p:grpSpPr>
        <p:sp>
          <p:nvSpPr>
            <p:cNvPr id="388" name="Google Shape;388;p33"/>
            <p:cNvSpPr/>
            <p:nvPr/>
          </p:nvSpPr>
          <p:spPr>
            <a:xfrm>
              <a:off x="11566628" y="1028229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11566628" y="1459117"/>
              <a:ext cx="144300" cy="144300"/>
            </a:xfrm>
            <a:prstGeom prst="roundRect">
              <a:avLst>
                <a:gd name="adj" fmla="val 50000"/>
              </a:avLst>
            </a:prstGeom>
            <a:solidFill>
              <a:srgbClr val="3F3F3F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11600206" y="1063889"/>
              <a:ext cx="81600" cy="504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2225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1" name="Google Shape;391;p33"/>
          <p:cNvGrpSpPr/>
          <p:nvPr/>
        </p:nvGrpSpPr>
        <p:grpSpPr>
          <a:xfrm>
            <a:off x="1626025" y="1879119"/>
            <a:ext cx="1635032" cy="671107"/>
            <a:chOff x="2230535" y="3733288"/>
            <a:chExt cx="2414400" cy="569700"/>
          </a:xfrm>
        </p:grpSpPr>
        <p:sp>
          <p:nvSpPr>
            <p:cNvPr id="392" name="Google Shape;392;p33"/>
            <p:cNvSpPr/>
            <p:nvPr/>
          </p:nvSpPr>
          <p:spPr>
            <a:xfrm>
              <a:off x="2230535" y="3733288"/>
              <a:ext cx="2414400" cy="569700"/>
            </a:xfrm>
            <a:prstGeom prst="roundRect">
              <a:avLst>
                <a:gd name="adj" fmla="val 16667"/>
              </a:avLst>
            </a:prstGeom>
            <a:solidFill>
              <a:srgbClr val="D5F1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1714500" marR="0" lvl="5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2550037" y="3895747"/>
              <a:ext cx="17754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>
                  <a:latin typeface="Malgun Gothic"/>
                  <a:ea typeface="Malgun Gothic"/>
                  <a:cs typeface="Malgun Gothic"/>
                  <a:sym typeface="Malgun Gothic"/>
                </a:rPr>
                <a:t>Scrum</a:t>
              </a:r>
              <a:endParaRPr sz="16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4" name="Google Shape;394;p33"/>
          <p:cNvGrpSpPr/>
          <p:nvPr/>
        </p:nvGrpSpPr>
        <p:grpSpPr>
          <a:xfrm>
            <a:off x="3754485" y="1879119"/>
            <a:ext cx="1635032" cy="671107"/>
            <a:chOff x="2230535" y="3733288"/>
            <a:chExt cx="2414400" cy="569700"/>
          </a:xfrm>
        </p:grpSpPr>
        <p:sp>
          <p:nvSpPr>
            <p:cNvPr id="395" name="Google Shape;395;p33"/>
            <p:cNvSpPr/>
            <p:nvPr/>
          </p:nvSpPr>
          <p:spPr>
            <a:xfrm>
              <a:off x="2230535" y="3733288"/>
              <a:ext cx="2414400" cy="569700"/>
            </a:xfrm>
            <a:prstGeom prst="roundRect">
              <a:avLst>
                <a:gd name="adj" fmla="val 16667"/>
              </a:avLst>
            </a:prstGeom>
            <a:solidFill>
              <a:srgbClr val="D5F1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1714500" marR="0" lvl="5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2583650" y="3895747"/>
              <a:ext cx="17754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>
                  <a:latin typeface="Malgun Gothic"/>
                  <a:ea typeface="Malgun Gothic"/>
                  <a:cs typeface="Malgun Gothic"/>
                  <a:sym typeface="Malgun Gothic"/>
                </a:rPr>
                <a:t>XP</a:t>
              </a:r>
              <a:endParaRPr sz="16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7" name="Google Shape;397;p33"/>
          <p:cNvGrpSpPr/>
          <p:nvPr/>
        </p:nvGrpSpPr>
        <p:grpSpPr>
          <a:xfrm>
            <a:off x="5882944" y="1879119"/>
            <a:ext cx="1635032" cy="671107"/>
            <a:chOff x="2230535" y="3733288"/>
            <a:chExt cx="2414400" cy="569700"/>
          </a:xfrm>
        </p:grpSpPr>
        <p:sp>
          <p:nvSpPr>
            <p:cNvPr id="398" name="Google Shape;398;p33"/>
            <p:cNvSpPr/>
            <p:nvPr/>
          </p:nvSpPr>
          <p:spPr>
            <a:xfrm>
              <a:off x="2230535" y="3733288"/>
              <a:ext cx="2414400" cy="569700"/>
            </a:xfrm>
            <a:prstGeom prst="roundRect">
              <a:avLst>
                <a:gd name="adj" fmla="val 16667"/>
              </a:avLst>
            </a:prstGeom>
            <a:solidFill>
              <a:srgbClr val="D5F1E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1714500" marR="0" lvl="5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2550037" y="3886239"/>
              <a:ext cx="17754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>
                  <a:latin typeface="Malgun Gothic"/>
                  <a:ea typeface="Malgun Gothic"/>
                  <a:cs typeface="Malgun Gothic"/>
                  <a:sym typeface="Malgun Gothic"/>
                </a:rPr>
                <a:t>Kanban</a:t>
              </a:r>
              <a:endParaRPr sz="16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0" name="Google Shape;400;p33"/>
          <p:cNvSpPr/>
          <p:nvPr/>
        </p:nvSpPr>
        <p:spPr>
          <a:xfrm>
            <a:off x="3225275" y="1929750"/>
            <a:ext cx="552000" cy="569700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3"/>
          <p:cNvSpPr/>
          <p:nvPr/>
        </p:nvSpPr>
        <p:spPr>
          <a:xfrm>
            <a:off x="5352775" y="1917298"/>
            <a:ext cx="576000" cy="594600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 w="22225" cap="flat" cmpd="sng">
            <a:solidFill>
              <a:srgbClr val="3F3F3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3"/>
          <p:cNvSpPr/>
          <p:nvPr/>
        </p:nvSpPr>
        <p:spPr>
          <a:xfrm>
            <a:off x="1626050" y="2721300"/>
            <a:ext cx="1635000" cy="1344300"/>
          </a:xfrm>
          <a:prstGeom prst="roundRect">
            <a:avLst>
              <a:gd name="adj" fmla="val 9145"/>
            </a:avLst>
          </a:prstGeom>
          <a:solidFill>
            <a:srgbClr val="D5F1EF">
              <a:alpha val="68630"/>
            </a:srgb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202122"/>
                </a:solidFill>
              </a:rPr>
              <a:t># 우선순위 부여</a:t>
            </a:r>
            <a:endParaRPr sz="115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202122"/>
                </a:solidFill>
              </a:rPr>
              <a:t># 실제 동작 결과 제공</a:t>
            </a:r>
            <a:endParaRPr sz="115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202122"/>
                </a:solidFill>
              </a:rPr>
              <a:t># 기능 개선 목록 제공</a:t>
            </a:r>
            <a:endParaRPr sz="115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ko" sz="1150">
                <a:solidFill>
                  <a:srgbClr val="202122"/>
                </a:solidFill>
              </a:rPr>
              <a:t># 매일 15분 회의</a:t>
            </a:r>
            <a:endParaRPr sz="1150">
              <a:solidFill>
                <a:srgbClr val="202122"/>
              </a:solidFill>
            </a:endParaRPr>
          </a:p>
        </p:txBody>
      </p:sp>
      <p:sp>
        <p:nvSpPr>
          <p:cNvPr id="403" name="Google Shape;403;p33"/>
          <p:cNvSpPr/>
          <p:nvPr/>
        </p:nvSpPr>
        <p:spPr>
          <a:xfrm>
            <a:off x="3777275" y="2721300"/>
            <a:ext cx="1635000" cy="1708500"/>
          </a:xfrm>
          <a:prstGeom prst="roundRect">
            <a:avLst>
              <a:gd name="adj" fmla="val 9145"/>
            </a:avLst>
          </a:prstGeom>
          <a:solidFill>
            <a:srgbClr val="D5F1EF">
              <a:alpha val="68630"/>
            </a:srgb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202122"/>
                </a:solidFill>
              </a:rPr>
              <a:t># 여러 이해관계자 참여</a:t>
            </a:r>
            <a:endParaRPr sz="115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202122"/>
                </a:solidFill>
              </a:rPr>
              <a:t># 프로토타입 제작</a:t>
            </a:r>
            <a:endParaRPr sz="115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202122"/>
                </a:solidFill>
              </a:rPr>
              <a:t># 테스트 기반</a:t>
            </a:r>
            <a:endParaRPr sz="115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202122"/>
                </a:solidFill>
              </a:rPr>
              <a:t># 작은 릴리즈</a:t>
            </a:r>
            <a:endParaRPr sz="115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ko" sz="1150">
                <a:solidFill>
                  <a:srgbClr val="202122"/>
                </a:solidFill>
              </a:rPr>
              <a:t># 심플한 코딩</a:t>
            </a:r>
            <a:endParaRPr sz="1150">
              <a:solidFill>
                <a:srgbClr val="202122"/>
              </a:solidFill>
            </a:endParaRPr>
          </a:p>
        </p:txBody>
      </p:sp>
      <p:sp>
        <p:nvSpPr>
          <p:cNvPr id="404" name="Google Shape;404;p33"/>
          <p:cNvSpPr/>
          <p:nvPr/>
        </p:nvSpPr>
        <p:spPr>
          <a:xfrm>
            <a:off x="5882975" y="2721300"/>
            <a:ext cx="1635000" cy="1019100"/>
          </a:xfrm>
          <a:prstGeom prst="roundRect">
            <a:avLst>
              <a:gd name="adj" fmla="val 9145"/>
            </a:avLst>
          </a:prstGeom>
          <a:solidFill>
            <a:srgbClr val="D5F1EF">
              <a:alpha val="68630"/>
            </a:srgb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202122"/>
                </a:solidFill>
              </a:rPr>
              <a:t># 워크플로우 가시화</a:t>
            </a:r>
            <a:endParaRPr sz="115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202122"/>
                </a:solidFill>
              </a:rPr>
              <a:t># 워크플로우의 측정</a:t>
            </a:r>
            <a:endParaRPr sz="1150">
              <a:solidFill>
                <a:srgbClr val="2021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ko" sz="1150">
                <a:solidFill>
                  <a:srgbClr val="202122"/>
                </a:solidFill>
              </a:rPr>
              <a:t># WIP 제한</a:t>
            </a:r>
            <a:endParaRPr sz="1150">
              <a:solidFill>
                <a:srgbClr val="202122"/>
              </a:solidFill>
            </a:endParaRPr>
          </a:p>
        </p:txBody>
      </p:sp>
      <p:pic>
        <p:nvPicPr>
          <p:cNvPr id="405" name="Google Shape;4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10776"/>
            <a:ext cx="551950" cy="5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3"/>
          <p:cNvSpPr/>
          <p:nvPr/>
        </p:nvSpPr>
        <p:spPr>
          <a:xfrm>
            <a:off x="2996017" y="1287225"/>
            <a:ext cx="3144843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latin typeface="Malgun Gothic"/>
                <a:ea typeface="Malgun Gothic"/>
                <a:cs typeface="Malgun Gothic"/>
                <a:sym typeface="Malgun Gothic"/>
              </a:rPr>
              <a:t>“ Hybrid Agile Approach ”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7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화면 슬라이드 쇼(16:9)</PresentationFormat>
  <Slides>19</Slides>
  <Notes>19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1" baseType="lpstr">
      <vt:lpstr>Simple Light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revision>23</cp:revision>
  <dcterms:modified xsi:type="dcterms:W3CDTF">2020-05-13T14:48:36Z</dcterms:modified>
</cp:coreProperties>
</file>