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6" r:id="rId4"/>
    <p:sldId id="313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314" r:id="rId13"/>
    <p:sldId id="284" r:id="rId14"/>
    <p:sldId id="285" r:id="rId15"/>
    <p:sldId id="286" r:id="rId16"/>
    <p:sldId id="287" r:id="rId17"/>
    <p:sldId id="288" r:id="rId18"/>
    <p:sldId id="291" r:id="rId19"/>
    <p:sldId id="289" r:id="rId20"/>
    <p:sldId id="292" r:id="rId21"/>
    <p:sldId id="309" r:id="rId22"/>
    <p:sldId id="293" r:id="rId23"/>
    <p:sldId id="290" r:id="rId24"/>
    <p:sldId id="294" r:id="rId25"/>
    <p:sldId id="296" r:id="rId26"/>
    <p:sldId id="297" r:id="rId27"/>
    <p:sldId id="310" r:id="rId28"/>
    <p:sldId id="298" r:id="rId29"/>
    <p:sldId id="299" r:id="rId30"/>
    <p:sldId id="300" r:id="rId31"/>
    <p:sldId id="295" r:id="rId32"/>
    <p:sldId id="301" r:id="rId33"/>
    <p:sldId id="302" r:id="rId34"/>
    <p:sldId id="305" r:id="rId35"/>
    <p:sldId id="307" r:id="rId36"/>
    <p:sldId id="308" r:id="rId37"/>
    <p:sldId id="306" r:id="rId38"/>
    <p:sldId id="311" r:id="rId39"/>
    <p:sldId id="312" r:id="rId40"/>
    <p:sldId id="315" r:id="rId41"/>
    <p:sldId id="316" r:id="rId42"/>
    <p:sldId id="317" r:id="rId43"/>
    <p:sldId id="270" r:id="rId44"/>
  </p:sldIdLst>
  <p:sldSz cx="12192000" cy="6858000"/>
  <p:notesSz cx="6858000" cy="9144000"/>
  <p:embeddedFontLst>
    <p:embeddedFont>
      <p:font typeface="맑은 고딕" panose="020B0503020000020004" pitchFamily="34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29343"/>
    <a:srgbClr val="F59DAA"/>
    <a:srgbClr val="F2F2F2"/>
    <a:srgbClr val="5F5F60"/>
    <a:srgbClr val="F9BFC7"/>
    <a:srgbClr val="EC4A63"/>
    <a:srgbClr val="565658"/>
    <a:srgbClr val="F7D331"/>
    <a:srgbClr val="2D3C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6391" autoAdjust="0"/>
  </p:normalViewPr>
  <p:slideViewPr>
    <p:cSldViewPr snapToGrid="0" showGuides="1">
      <p:cViewPr varScale="1">
        <p:scale>
          <a:sx n="58" d="100"/>
          <a:sy n="58" d="100"/>
        </p:scale>
        <p:origin x="232" y="1320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2019. 6. 22.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ssicali9530/celeba-dataset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justadudewhohacks/face-recognition.js-models/blob/master/models/mmod_human_face_detector.dat" TargetMode="Externa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f6/m08cwcw55t740n01c04tmgsm0000gn/T/com.microsoft.Word/WebArchiveCopyPasteTempFiles/p108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jp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f6/m08cwcw55t740n01c04tmgsm0000gn/T/com.microsoft.Word/WebArchiveCopyPasteTempFiles/p108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file:////var/folders/f6/m08cwcw55t740n01c04tmgsm0000gn/T/com.microsoft.Word/WebArchiveCopyPasteTempFiles/p1085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f6/m08cwcw55t740n01c04tmgsm0000gn/T/com.microsoft.Word/WebArchiveCopyPasteTempFiles/p1088" TargetMode="External"/><Relationship Id="rId7" Type="http://schemas.openxmlformats.org/officeDocument/2006/relationships/image" Target="file:////var/folders/f6/m08cwcw55t740n01c04tmgsm0000gn/T/com.microsoft.Word/WebArchiveCopyPasteTempFiles/p109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file:////var/folders/f6/m08cwcw55t740n01c04tmgsm0000gn/T/com.microsoft.Word/WebArchiveCopyPasteTempFiles/p1089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.naver.com/skyshin0304/221328089139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file:////var/folders/f6/m08cwcw55t740n01c04tmgsm0000gn/T/com.microsoft.Word/WebArchiveCopyPasteTempFiles/p66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20145" y="2378314"/>
            <a:ext cx="7750840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영상 속 인물의 특징 검출하기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108710" y="4323977"/>
            <a:ext cx="1016127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5528" y="3248581"/>
            <a:ext cx="5420074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컴퓨터공학 연구실 </a:t>
            </a:r>
            <a:r>
              <a:rPr lang="ko-KR" altLang="en-US" sz="2400" spc="600" dirty="0" err="1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심화실습</a:t>
            </a:r>
            <a:r>
              <a:rPr lang="en-US" altLang="ko-KR" sz="2400" spc="6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2400" spc="6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3606" y="2253012"/>
            <a:ext cx="18473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endParaRPr lang="ko-KR" altLang="en-US" spc="6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3837" y="4532525"/>
            <a:ext cx="437101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소프트웨어학부 소프트웨어 전공  </a:t>
            </a:r>
            <a:endParaRPr lang="en-US" altLang="ko-KR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2017012197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ko-KR" altLang="en-US" sz="2000" dirty="0" err="1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여채린</a:t>
            </a:r>
            <a:endParaRPr lang="en-US" altLang="ko-KR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BD71E-3E0B-8A4F-BA23-F9A1D076C96A}"/>
              </a:ext>
            </a:extLst>
          </p:cNvPr>
          <p:cNvSpPr txBox="1"/>
          <p:nvPr/>
        </p:nvSpPr>
        <p:spPr>
          <a:xfrm>
            <a:off x="4677214" y="3769093"/>
            <a:ext cx="267893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400" spc="6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문영식 교수님</a:t>
            </a: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6000180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6" y="1075055"/>
            <a:ext cx="4625068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kaggle.json</a:t>
            </a:r>
            <a:r>
              <a:rPr lang="en-US" altLang="ko-KR" dirty="0"/>
              <a:t> </a:t>
            </a:r>
            <a:r>
              <a:rPr lang="ko-KR" altLang="ko-KR" dirty="0"/>
              <a:t>파일을 </a:t>
            </a:r>
            <a:r>
              <a:rPr lang="en-US" altLang="ko-KR" dirty="0"/>
              <a:t>~/.</a:t>
            </a:r>
            <a:r>
              <a:rPr lang="en-US" altLang="ko-KR" dirty="0" err="1"/>
              <a:t>kaggle</a:t>
            </a:r>
            <a:r>
              <a:rPr lang="ko-KR" altLang="ko-KR" dirty="0"/>
              <a:t>로 이동한다</a:t>
            </a:r>
            <a:r>
              <a:rPr lang="en-US" altLang="ko-KR" dirty="0"/>
              <a:t>.</a:t>
            </a:r>
            <a:r>
              <a:rPr lang="ko-KR" altLang="ko-KR" dirty="0"/>
              <a:t> 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209A36-12CF-AF49-A859-8E76F31181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375" y="1536634"/>
            <a:ext cx="2094139" cy="5207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0DE08C6-21EE-DE4A-AE3A-612778C78C7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2818" y="2149646"/>
            <a:ext cx="2722511" cy="520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62808E-E7C0-3748-A40B-78AA242A850A}"/>
              </a:ext>
            </a:extLst>
          </p:cNvPr>
          <p:cNvSpPr txBox="1"/>
          <p:nvPr/>
        </p:nvSpPr>
        <p:spPr>
          <a:xfrm>
            <a:off x="714374" y="2716300"/>
            <a:ext cx="10601325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/>
              <a:t>이제 클라이언트를 사용해서 데이터 세트에 접근할 수 있다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 err="1"/>
              <a:t>chmod</a:t>
            </a:r>
            <a:r>
              <a:rPr lang="ko-KR" altLang="ko-KR" dirty="0"/>
              <a:t>로 모드를 </a:t>
            </a:r>
            <a:r>
              <a:rPr lang="en-US" altLang="ko-KR" dirty="0"/>
              <a:t>600</a:t>
            </a:r>
            <a:r>
              <a:rPr lang="ko-KR" altLang="ko-KR" dirty="0" err="1"/>
              <a:t>으로</a:t>
            </a:r>
            <a:r>
              <a:rPr lang="ko-KR" altLang="ko-KR" dirty="0"/>
              <a:t> 변경한다</a:t>
            </a:r>
            <a:r>
              <a:rPr lang="en-US" altLang="ko-KR" dirty="0"/>
              <a:t>. 600</a:t>
            </a:r>
            <a:r>
              <a:rPr lang="ko-KR" altLang="ko-KR" dirty="0"/>
              <a:t>은 </a:t>
            </a:r>
            <a:r>
              <a:rPr lang="en-US" altLang="ko-KR" dirty="0" err="1"/>
              <a:t>rw</a:t>
            </a:r>
            <a:r>
              <a:rPr lang="en-US" altLang="ko-KR" dirty="0"/>
              <a:t>- --- ---</a:t>
            </a:r>
            <a:r>
              <a:rPr lang="ko-KR" altLang="ko-KR" dirty="0" err="1"/>
              <a:t>으로</a:t>
            </a:r>
            <a:r>
              <a:rPr lang="ko-KR" altLang="ko-KR" dirty="0"/>
              <a:t> </a:t>
            </a:r>
            <a:r>
              <a:rPr lang="ko-KR" altLang="en-US" dirty="0"/>
              <a:t>사용자</a:t>
            </a:r>
            <a:r>
              <a:rPr lang="ko-KR" altLang="ko-KR" dirty="0"/>
              <a:t>에게 읽기와 쓰기 권한을 부여한다</a:t>
            </a:r>
            <a:r>
              <a:rPr lang="en-US" altLang="ko-KR" dirty="0"/>
              <a:t>.</a:t>
            </a:r>
            <a:r>
              <a:rPr lang="ko-KR" altLang="ko-KR" dirty="0"/>
              <a:t> 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73D431-6E1A-6E4D-85C7-F9BA69ACCB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2818" y="3482400"/>
            <a:ext cx="4143096" cy="5391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8459C6-7FDB-B440-9238-A6218E0C3F86}"/>
              </a:ext>
            </a:extLst>
          </p:cNvPr>
          <p:cNvSpPr txBox="1"/>
          <p:nvPr/>
        </p:nvSpPr>
        <p:spPr>
          <a:xfrm>
            <a:off x="714373" y="4123979"/>
            <a:ext cx="7963095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kaggle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의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CelebA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데이터셋을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다운받고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다운받은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zip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파일을 압축해제한다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1D43C33-3824-4444-A184-F98418251FBC}"/>
              </a:ext>
            </a:extLst>
          </p:cNvPr>
          <p:cNvPicPr/>
          <p:nvPr/>
        </p:nvPicPr>
        <p:blipFill rotWithShape="1">
          <a:blip r:embed="rId5"/>
          <a:srcRect b="10356"/>
          <a:stretch/>
        </p:blipFill>
        <p:spPr>
          <a:xfrm>
            <a:off x="1" y="4664848"/>
            <a:ext cx="5916632" cy="166737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AEAB13B-3731-AA47-9791-76C011AE3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036" y="4613080"/>
            <a:ext cx="6176964" cy="10959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DA5769-7970-9A43-A60B-F18EEFAA9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2362" y="5709046"/>
            <a:ext cx="6309638" cy="6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1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6016508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6324251" y="2413337"/>
            <a:ext cx="4869596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csv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파일을 읽으면 다음과 같이 데이터 정보를 볼 수 있다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02EE2-E41A-5D4E-BF34-3D37DF9D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133891"/>
            <a:ext cx="3416300" cy="1041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F5106D-06D2-C94A-A98A-DAB09B10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2442942"/>
            <a:ext cx="5334327" cy="31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2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6016508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D5AB68-3F9B-E247-9073-FDAD7884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5" y="925890"/>
            <a:ext cx="2525836" cy="6276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28FF4C-C015-5C4F-A78C-37FB51531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87"/>
          <a:stretch/>
        </p:blipFill>
        <p:spPr>
          <a:xfrm>
            <a:off x="681865" y="1686931"/>
            <a:ext cx="5461429" cy="45375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D80BCC-956D-8D4E-B957-066EA4367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07"/>
          <a:stretch/>
        </p:blipFill>
        <p:spPr>
          <a:xfrm>
            <a:off x="6143294" y="2413410"/>
            <a:ext cx="5049972" cy="3910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3140129" y="925890"/>
            <a:ext cx="8666559" cy="120032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ko-KR" dirty="0"/>
              <a:t>에 부합하는 참 데이터 거짓 데이터로 나눠 열 수 있도록 리스트에 넣어</a:t>
            </a:r>
            <a:r>
              <a:rPr lang="ko-KR" altLang="en-US" dirty="0"/>
              <a:t>준다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celebA</a:t>
            </a:r>
            <a:r>
              <a:rPr lang="en-US" altLang="ko-KR" dirty="0"/>
              <a:t> </a:t>
            </a:r>
            <a:r>
              <a:rPr lang="ko-KR" altLang="ko-KR" dirty="0" err="1"/>
              <a:t>데이터셋은</a:t>
            </a:r>
            <a:r>
              <a:rPr lang="ko-KR" altLang="ko-KR" dirty="0"/>
              <a:t> </a:t>
            </a:r>
            <a:r>
              <a:rPr lang="en-US" altLang="ko-KR" dirty="0"/>
              <a:t>10,177</a:t>
            </a:r>
            <a:r>
              <a:rPr lang="ko-KR" altLang="ko-KR" dirty="0"/>
              <a:t>개의 </a:t>
            </a:r>
            <a:r>
              <a:rPr lang="ko-KR" altLang="ko-KR" dirty="0" err="1"/>
              <a:t>유니크한</a:t>
            </a:r>
            <a:r>
              <a:rPr lang="ko-KR" altLang="ko-KR" dirty="0"/>
              <a:t> </a:t>
            </a:r>
            <a:r>
              <a:rPr lang="en-US" altLang="ko-KR" dirty="0"/>
              <a:t>identities</a:t>
            </a:r>
            <a:r>
              <a:rPr lang="ko-KR" altLang="ko-KR" dirty="0" err="1"/>
              <a:t>를</a:t>
            </a:r>
            <a:r>
              <a:rPr lang="ko-KR" altLang="ko-KR" dirty="0"/>
              <a:t> 갖고 있다</a:t>
            </a:r>
            <a:r>
              <a:rPr lang="en-US" altLang="ko-KR" dirty="0"/>
              <a:t>. </a:t>
            </a:r>
          </a:p>
          <a:p>
            <a:r>
              <a:rPr lang="ko-KR" altLang="ko-KR" dirty="0"/>
              <a:t>예를 들어 어떤 특징에 대한 이미지 이름이</a:t>
            </a:r>
            <a:r>
              <a:rPr lang="ko-KR" altLang="en-US" dirty="0"/>
              <a:t> </a:t>
            </a:r>
            <a:r>
              <a:rPr lang="en-US" altLang="ko-KR" dirty="0" err="1"/>
              <a:t>img_align_celeba</a:t>
            </a:r>
            <a:r>
              <a:rPr lang="en-US" altLang="ko-KR" dirty="0"/>
              <a:t>/010000.jpg</a:t>
            </a:r>
            <a:r>
              <a:rPr lang="ko-KR" altLang="ko-KR" dirty="0"/>
              <a:t>의 형태로 도출할 수 있도록 </a:t>
            </a:r>
            <a:r>
              <a:rPr lang="en-US" altLang="ko-KR" dirty="0"/>
              <a:t>range</a:t>
            </a:r>
            <a:r>
              <a:rPr lang="ko-KR" altLang="ko-KR" dirty="0" err="1"/>
              <a:t>를</a:t>
            </a:r>
            <a:r>
              <a:rPr lang="ko-KR" altLang="ko-KR" dirty="0"/>
              <a:t> </a:t>
            </a:r>
            <a:r>
              <a:rPr lang="en-US" altLang="ko-KR" dirty="0"/>
              <a:t>10000</a:t>
            </a:r>
            <a:r>
              <a:rPr lang="ko-KR" altLang="ko-KR" dirty="0" err="1"/>
              <a:t>으로</a:t>
            </a:r>
            <a:r>
              <a:rPr lang="ko-KR" altLang="ko-KR" dirty="0"/>
              <a:t> 설정한다</a:t>
            </a:r>
            <a:r>
              <a:rPr lang="en-US" altLang="ko-KR" dirty="0"/>
              <a:t>.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0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5" y="925768"/>
            <a:ext cx="10258425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col(</a:t>
            </a:r>
            <a:r>
              <a:rPr lang="ko-KR" altLang="ko-KR" dirty="0"/>
              <a:t>열</a:t>
            </a:r>
            <a:r>
              <a:rPr lang="en-US" altLang="ko-KR" dirty="0"/>
              <a:t>, </a:t>
            </a:r>
            <a:r>
              <a:rPr lang="ko-KR" altLang="ko-KR" dirty="0"/>
              <a:t>즉 이미지 속성</a:t>
            </a:r>
            <a:r>
              <a:rPr lang="en-US" altLang="ko-KR" dirty="0"/>
              <a:t>)</a:t>
            </a:r>
            <a:r>
              <a:rPr lang="ko-KR" altLang="ko-KR" dirty="0"/>
              <a:t>이 </a:t>
            </a:r>
            <a:r>
              <a:rPr lang="en-US" altLang="ko-KR" dirty="0" err="1"/>
              <a:t>col_list</a:t>
            </a:r>
            <a:r>
              <a:rPr lang="ko-KR" altLang="ko-KR" dirty="0"/>
              <a:t>에 있을 때</a:t>
            </a:r>
            <a:r>
              <a:rPr lang="en-US" altLang="ko-KR" dirty="0"/>
              <a:t>, </a:t>
            </a:r>
            <a:r>
              <a:rPr lang="en-US" altLang="ko-KR" dirty="0" err="1"/>
              <a:t>getDataset</a:t>
            </a:r>
            <a:r>
              <a:rPr lang="ko-KR" altLang="ko-KR" dirty="0"/>
              <a:t>을 이용해 </a:t>
            </a:r>
            <a:r>
              <a:rPr lang="en-US" altLang="ko-KR" dirty="0" err="1"/>
              <a:t>train_files</a:t>
            </a:r>
            <a:r>
              <a:rPr lang="ko-KR" altLang="ko-KR" dirty="0"/>
              <a:t>와 </a:t>
            </a:r>
            <a:r>
              <a:rPr lang="en-US" altLang="ko-KR" dirty="0" err="1"/>
              <a:t>train_labels</a:t>
            </a:r>
            <a:r>
              <a:rPr lang="ko-KR" altLang="ko-KR" dirty="0"/>
              <a:t>의 이름을 설정해줄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F3D202-C195-AD48-A451-A321151864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375" y="1738318"/>
            <a:ext cx="3988254" cy="18819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C9858F-CCF8-B54B-922D-CF8E79D0B2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374" y="3786497"/>
            <a:ext cx="4828010" cy="1326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00DE04-83C0-9742-A239-0FCA9E7DA3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4374" y="5232945"/>
            <a:ext cx="3820304" cy="491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C3C24A-068C-234F-B16E-08C67909C832}"/>
              </a:ext>
            </a:extLst>
          </p:cNvPr>
          <p:cNvSpPr txBox="1"/>
          <p:nvPr/>
        </p:nvSpPr>
        <p:spPr>
          <a:xfrm>
            <a:off x="5814086" y="4555197"/>
            <a:ext cx="5663539" cy="923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train_data.pkl</a:t>
            </a:r>
            <a:r>
              <a:rPr lang="en-US" altLang="ko-KR" dirty="0"/>
              <a:t> </a:t>
            </a:r>
            <a:r>
              <a:rPr lang="ko-KR" altLang="ko-KR" dirty="0"/>
              <a:t>파일을 바이너리 쓰기</a:t>
            </a:r>
            <a:r>
              <a:rPr lang="en-US" altLang="ko-KR" dirty="0"/>
              <a:t>(</a:t>
            </a:r>
            <a:r>
              <a:rPr lang="en-US" altLang="ko-KR" dirty="0" err="1"/>
              <a:t>wb</a:t>
            </a:r>
            <a:r>
              <a:rPr lang="en-US" altLang="ko-KR" dirty="0"/>
              <a:t>)</a:t>
            </a:r>
            <a:r>
              <a:rPr lang="ko-KR" altLang="ko-KR" dirty="0"/>
              <a:t>모드로 열어서 </a:t>
            </a:r>
            <a:r>
              <a:rPr lang="en-US" altLang="ko-KR" dirty="0"/>
              <a:t>f</a:t>
            </a:r>
            <a:r>
              <a:rPr lang="ko-KR" altLang="ko-KR" dirty="0"/>
              <a:t>라 하고</a:t>
            </a:r>
            <a:r>
              <a:rPr lang="en-US" altLang="ko-KR" dirty="0"/>
              <a:t>, [</a:t>
            </a:r>
            <a:r>
              <a:rPr lang="en-US" altLang="ko-KR" dirty="0" err="1"/>
              <a:t>train_files</a:t>
            </a:r>
            <a:r>
              <a:rPr lang="en-US" altLang="ko-KR" dirty="0"/>
              <a:t>, </a:t>
            </a:r>
            <a:r>
              <a:rPr lang="en-US" altLang="ko-KR" dirty="0" err="1"/>
              <a:t>train_labels</a:t>
            </a:r>
            <a:r>
              <a:rPr lang="en-US" altLang="ko-KR" dirty="0"/>
              <a:t>]</a:t>
            </a:r>
            <a:r>
              <a:rPr lang="ko-KR" altLang="ko-KR" dirty="0" err="1"/>
              <a:t>를</a:t>
            </a:r>
            <a:r>
              <a:rPr lang="ko-KR" altLang="ko-KR" dirty="0"/>
              <a:t> 묶어서 </a:t>
            </a:r>
            <a:r>
              <a:rPr lang="en-US" altLang="ko-KR" dirty="0"/>
              <a:t>f</a:t>
            </a:r>
            <a:r>
              <a:rPr lang="ko-KR" altLang="ko-KR" dirty="0"/>
              <a:t>에 저장한다</a:t>
            </a:r>
            <a:r>
              <a:rPr lang="en-US" altLang="ko-KR" dirty="0"/>
              <a:t>.</a:t>
            </a:r>
            <a:r>
              <a:rPr lang="ko-KR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73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684874" y="882276"/>
            <a:ext cx="10258425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/>
              <a:t>다운로드한 </a:t>
            </a:r>
            <a:r>
              <a:rPr lang="en-US" altLang="ko-KR" dirty="0" err="1"/>
              <a:t>train_data.pkl</a:t>
            </a:r>
            <a:r>
              <a:rPr lang="ko-KR" altLang="ko-KR" dirty="0"/>
              <a:t>파일을 구글 드라이브에 업로드하여 </a:t>
            </a:r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r>
              <a:rPr lang="ko-KR" altLang="ko-KR" dirty="0"/>
              <a:t>에서 쓸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355F59-E6E5-F246-8972-28AED0844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375" y="2031988"/>
            <a:ext cx="5334327" cy="3650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10F966-BA44-C74A-9C43-EB2B5DE45548}"/>
              </a:ext>
            </a:extLst>
          </p:cNvPr>
          <p:cNvSpPr txBox="1"/>
          <p:nvPr/>
        </p:nvSpPr>
        <p:spPr>
          <a:xfrm>
            <a:off x="6324251" y="2614694"/>
            <a:ext cx="4619048" cy="203132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/>
              <a:t>구글 드라이브에 업로드한 </a:t>
            </a:r>
            <a:r>
              <a:rPr lang="en-US" altLang="ko-KR" dirty="0" err="1"/>
              <a:t>pkl</a:t>
            </a:r>
            <a:r>
              <a:rPr lang="ko-KR" altLang="ko-KR" dirty="0"/>
              <a:t>파일을 공유 링크로 설정해 놓으면 생성되는 주소에서 </a:t>
            </a:r>
            <a:r>
              <a:rPr lang="en-US" altLang="ko-KR" dirty="0"/>
              <a:t>id=</a:t>
            </a:r>
            <a:r>
              <a:rPr lang="ko-KR" altLang="ko-KR" dirty="0"/>
              <a:t>뒤에 오는 값이 해당 파일의 </a:t>
            </a:r>
            <a:r>
              <a:rPr lang="en-US" altLang="ko-KR" dirty="0"/>
              <a:t>id</a:t>
            </a:r>
            <a:r>
              <a:rPr lang="ko-KR" altLang="ko-KR" dirty="0"/>
              <a:t>값이다</a:t>
            </a:r>
            <a:r>
              <a:rPr lang="en-US" altLang="ko-KR" dirty="0"/>
              <a:t>.</a:t>
            </a:r>
            <a:r>
              <a:rPr lang="ko-KR" altLang="ko-KR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이 값을 이용해서 언제든지 구글 드라이브에 있는 </a:t>
            </a:r>
            <a:r>
              <a:rPr lang="en-US" altLang="ko-KR" dirty="0" err="1"/>
              <a:t>pkl</a:t>
            </a:r>
            <a:r>
              <a:rPr lang="ko-KR" altLang="ko-KR" dirty="0"/>
              <a:t>파일을 업로드하여 사용하는 것이 가능하다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5182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5" y="1075056"/>
            <a:ext cx="10258425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!pip install -U -q </a:t>
            </a:r>
            <a:r>
              <a:rPr lang="en-US" altLang="ko-KR" dirty="0" err="1"/>
              <a:t>PyDrive</a:t>
            </a:r>
            <a:r>
              <a:rPr lang="ko-KR" altLang="ko-KR" dirty="0"/>
              <a:t>로 </a:t>
            </a:r>
            <a:r>
              <a:rPr lang="en-US" altLang="ko-KR" dirty="0" err="1"/>
              <a:t>PyDrive</a:t>
            </a:r>
            <a:r>
              <a:rPr lang="ko-KR" altLang="ko-KR" dirty="0" err="1"/>
              <a:t>를</a:t>
            </a:r>
            <a:r>
              <a:rPr lang="ko-KR" altLang="ko-KR" dirty="0"/>
              <a:t> 설치하고 기타 필요한 라이브러리들을 </a:t>
            </a:r>
            <a:r>
              <a:rPr lang="en-US" altLang="ko-KR" dirty="0"/>
              <a:t>import</a:t>
            </a:r>
            <a:r>
              <a:rPr lang="ko-KR" altLang="ko-KR" dirty="0"/>
              <a:t>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CDA334-2F2F-E84B-8ED2-4717FE9F0F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374" y="1564156"/>
            <a:ext cx="7067357" cy="2298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AD4AF8-0AEB-0844-8ACB-E91AA29A128A}"/>
              </a:ext>
            </a:extLst>
          </p:cNvPr>
          <p:cNvSpPr txBox="1"/>
          <p:nvPr/>
        </p:nvSpPr>
        <p:spPr>
          <a:xfrm>
            <a:off x="714375" y="3993225"/>
            <a:ext cx="10763252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PyDrive</a:t>
            </a:r>
            <a:r>
              <a:rPr lang="en-US" altLang="ko-KR" dirty="0"/>
              <a:t> </a:t>
            </a:r>
            <a:r>
              <a:rPr lang="ko-KR" altLang="ko-KR" dirty="0"/>
              <a:t>설치가 끝났으면 클라이언트를 인증하고 생성한다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ko-KR" dirty="0"/>
              <a:t>구글 계정으로 로그인하여 인증번호를 받아 입력하면 인증이 완료된다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384884-D439-984B-A3F3-CE387B82A8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374" y="4735638"/>
            <a:ext cx="7067357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6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5" y="1075056"/>
            <a:ext cx="10258425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전에</a:t>
            </a:r>
            <a:r>
              <a:rPr lang="ko-KR" altLang="ko-KR" dirty="0"/>
              <a:t> </a:t>
            </a:r>
            <a:r>
              <a:rPr lang="ko-KR" altLang="ko-KR" dirty="0" err="1"/>
              <a:t>찾아둔</a:t>
            </a:r>
            <a:r>
              <a:rPr lang="ko-KR" altLang="en-US" dirty="0"/>
              <a:t> </a:t>
            </a:r>
            <a:r>
              <a:rPr lang="en-US" altLang="ko-KR" dirty="0" err="1"/>
              <a:t>train_data.pkl</a:t>
            </a:r>
            <a:r>
              <a:rPr lang="ko-KR" altLang="en-US" dirty="0"/>
              <a:t>의</a:t>
            </a:r>
            <a:r>
              <a:rPr lang="ko-KR" altLang="ko-KR" dirty="0"/>
              <a:t> </a:t>
            </a:r>
            <a:r>
              <a:rPr lang="en-US" altLang="ko-KR" dirty="0"/>
              <a:t>id</a:t>
            </a:r>
            <a:r>
              <a:rPr lang="ko-KR" altLang="ko-KR" dirty="0"/>
              <a:t>값을 이용해 구글 드라이브로부터 </a:t>
            </a:r>
            <a:r>
              <a:rPr lang="en-US" altLang="ko-KR" dirty="0" err="1"/>
              <a:t>pkl</a:t>
            </a:r>
            <a:r>
              <a:rPr lang="ko-KR" altLang="ko-KR" dirty="0"/>
              <a:t>파일을 다운받는다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96A3DB-F982-7749-AD37-2DEE385CDC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375" y="1564156"/>
            <a:ext cx="9513358" cy="9917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698020-863F-F545-BE52-589E96E7D7BE}"/>
              </a:ext>
            </a:extLst>
          </p:cNvPr>
          <p:cNvSpPr txBox="1"/>
          <p:nvPr/>
        </p:nvSpPr>
        <p:spPr>
          <a:xfrm>
            <a:off x="761671" y="3507843"/>
            <a:ext cx="10258425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pkl</a:t>
            </a:r>
            <a:r>
              <a:rPr lang="ko-KR" altLang="ko-KR" dirty="0"/>
              <a:t>파일을 </a:t>
            </a:r>
            <a:r>
              <a:rPr lang="ko-KR" altLang="ko-KR" dirty="0" err="1"/>
              <a:t>로딩한다</a:t>
            </a:r>
            <a:r>
              <a:rPr lang="en-US" altLang="ko-KR" dirty="0"/>
              <a:t>. </a:t>
            </a:r>
            <a:r>
              <a:rPr lang="en-US" altLang="ko-KR" dirty="0" err="1"/>
              <a:t>train_data.pkl</a:t>
            </a:r>
            <a:r>
              <a:rPr lang="ko-KR" altLang="ko-KR" dirty="0"/>
              <a:t>파일을 읽기전용</a:t>
            </a:r>
            <a:r>
              <a:rPr lang="en-US" altLang="ko-KR" dirty="0"/>
              <a:t>(</a:t>
            </a:r>
            <a:r>
              <a:rPr lang="en-US" altLang="ko-KR" dirty="0" err="1"/>
              <a:t>rb</a:t>
            </a:r>
            <a:r>
              <a:rPr lang="en-US" altLang="ko-KR" dirty="0"/>
              <a:t>)</a:t>
            </a:r>
            <a:r>
              <a:rPr lang="ko-KR" altLang="ko-KR" dirty="0"/>
              <a:t>로 열어서 </a:t>
            </a:r>
            <a:r>
              <a:rPr lang="en-US" altLang="ko-KR" dirty="0"/>
              <a:t>f</a:t>
            </a:r>
            <a:r>
              <a:rPr lang="ko-KR" altLang="ko-KR" dirty="0"/>
              <a:t>라 하고</a:t>
            </a:r>
            <a:r>
              <a:rPr lang="en-US" altLang="ko-KR" dirty="0"/>
              <a:t>, f</a:t>
            </a:r>
            <a:r>
              <a:rPr lang="ko-KR" altLang="ko-KR" dirty="0"/>
              <a:t>로부터 </a:t>
            </a:r>
            <a:r>
              <a:rPr lang="en-US" altLang="ko-KR" dirty="0" err="1"/>
              <a:t>train_files</a:t>
            </a:r>
            <a:r>
              <a:rPr lang="ko-KR" altLang="ko-KR" dirty="0"/>
              <a:t>와 </a:t>
            </a:r>
            <a:r>
              <a:rPr lang="en-US" altLang="ko-KR" dirty="0" err="1"/>
              <a:t>train_labels</a:t>
            </a:r>
            <a:r>
              <a:rPr lang="ko-KR" altLang="ko-KR" dirty="0" err="1"/>
              <a:t>를</a:t>
            </a:r>
            <a:r>
              <a:rPr lang="ko-KR" altLang="ko-KR" dirty="0"/>
              <a:t> 업로드한다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4E52F8-8AED-6041-B1A5-A0C61B3496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1671" y="4302054"/>
            <a:ext cx="5005119" cy="1174439"/>
          </a:xfrm>
          <a:prstGeom prst="rect">
            <a:avLst/>
          </a:prstGeom>
        </p:spPr>
      </p:pic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D98A4636-855E-144A-9612-ED3DFC313F45}"/>
              </a:ext>
            </a:extLst>
          </p:cNvPr>
          <p:cNvSpPr/>
          <p:nvPr/>
        </p:nvSpPr>
        <p:spPr>
          <a:xfrm>
            <a:off x="7890934" y="2063263"/>
            <a:ext cx="237067" cy="666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40AD2-303B-584C-9A03-F316D936D5CF}"/>
              </a:ext>
            </a:extLst>
          </p:cNvPr>
          <p:cNvSpPr txBox="1"/>
          <p:nvPr/>
        </p:nvSpPr>
        <p:spPr>
          <a:xfrm>
            <a:off x="6499277" y="2766859"/>
            <a:ext cx="325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 값은 사용자마다 다르다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68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B455D4-183F-064B-A7B7-FE6794B7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1" y="943209"/>
            <a:ext cx="10545766" cy="44685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F2C709-7A6D-4C4A-8F8F-5FE6911008D5}"/>
              </a:ext>
            </a:extLst>
          </p:cNvPr>
          <p:cNvSpPr txBox="1"/>
          <p:nvPr/>
        </p:nvSpPr>
        <p:spPr>
          <a:xfrm>
            <a:off x="627771" y="5488936"/>
            <a:ext cx="10545765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filter, </a:t>
            </a:r>
            <a:r>
              <a:rPr lang="en-US" altLang="ko-KR" dirty="0" err="1"/>
              <a:t>kernel_size</a:t>
            </a:r>
            <a:r>
              <a:rPr lang="en-US" altLang="ko-KR" dirty="0"/>
              <a:t>, padding, </a:t>
            </a:r>
            <a:r>
              <a:rPr lang="en-US" altLang="ko-KR" dirty="0" err="1"/>
              <a:t>input_shape</a:t>
            </a:r>
            <a:r>
              <a:rPr lang="en-US" altLang="ko-KR" dirty="0"/>
              <a:t>, activation, Pooling,</a:t>
            </a:r>
            <a:r>
              <a:rPr lang="ko-KR" altLang="en-US" dirty="0"/>
              <a:t> </a:t>
            </a:r>
            <a:r>
              <a:rPr lang="en-US" altLang="ko-KR" dirty="0"/>
              <a:t>Dropout</a:t>
            </a:r>
            <a:r>
              <a:rPr lang="ko-KR" altLang="en-US" dirty="0"/>
              <a:t> 등을 자유롭게 조정해서 </a:t>
            </a:r>
            <a:r>
              <a:rPr lang="ko-KR" altLang="en-US" dirty="0" err="1"/>
              <a:t>네트웤의</a:t>
            </a:r>
            <a:r>
              <a:rPr lang="ko-KR" altLang="en-US" dirty="0"/>
              <a:t> 성능을 높일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4057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34E74B-CF8A-734E-BD5A-10706B45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1" y="957206"/>
            <a:ext cx="10907782" cy="35774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73E62B-F432-AD4F-B0C8-6FBB7B7C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0" y="4683487"/>
            <a:ext cx="8682068" cy="6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36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1F8F57-0265-CF49-8A24-8F09602C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1" y="1318557"/>
            <a:ext cx="5587546" cy="52229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154F96-844D-AB40-8DA0-5501D8EB63D4}"/>
              </a:ext>
            </a:extLst>
          </p:cNvPr>
          <p:cNvSpPr txBox="1"/>
          <p:nvPr/>
        </p:nvSpPr>
        <p:spPr>
          <a:xfrm>
            <a:off x="6472502" y="1368855"/>
            <a:ext cx="4593287" cy="923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작성한 모델의 정보는 다음과 같이 출력된다</a:t>
            </a:r>
            <a:r>
              <a:rPr lang="en-US" altLang="ko-KR" dirty="0"/>
              <a:t>.</a:t>
            </a:r>
            <a:r>
              <a:rPr lang="ko-KR" altLang="en-US" dirty="0"/>
              <a:t> 레이어 별로 변화하는 </a:t>
            </a:r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en-US" altLang="ko-KR" dirty="0"/>
              <a:t>output shape</a:t>
            </a:r>
            <a:r>
              <a:rPr lang="ko-KR" altLang="en-US" dirty="0"/>
              <a:t>을 확인할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1890E-81F0-E54C-A7CE-34310596BE91}"/>
              </a:ext>
            </a:extLst>
          </p:cNvPr>
          <p:cNvSpPr txBox="1"/>
          <p:nvPr/>
        </p:nvSpPr>
        <p:spPr>
          <a:xfrm>
            <a:off x="627771" y="886333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854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F6FE179-5243-41AC-B311-17F6E55D5606}"/>
              </a:ext>
            </a:extLst>
          </p:cNvPr>
          <p:cNvSpPr/>
          <p:nvPr/>
        </p:nvSpPr>
        <p:spPr>
          <a:xfrm rot="18823832">
            <a:off x="-4495487" y="-3349056"/>
            <a:ext cx="12305871" cy="8316141"/>
          </a:xfrm>
          <a:prstGeom prst="rect">
            <a:avLst/>
          </a:prstGeom>
          <a:solidFill>
            <a:srgbClr val="5F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39124" y="1003797"/>
            <a:ext cx="190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3827" y="2393986"/>
            <a:ext cx="304733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데이터셋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살펴보기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0327" y="3194213"/>
            <a:ext cx="5634277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데이터 전처리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14360" y="3994440"/>
            <a:ext cx="284379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5960" y="4794666"/>
            <a:ext cx="355219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테스트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C3BAF7-BA8C-40D0-95B5-8DE6468C90D3}"/>
              </a:ext>
            </a:extLst>
          </p:cNvPr>
          <p:cNvCxnSpPr>
            <a:cxnSpLocks/>
          </p:cNvCxnSpPr>
          <p:nvPr/>
        </p:nvCxnSpPr>
        <p:spPr>
          <a:xfrm flipV="1">
            <a:off x="148590" y="-1577340"/>
            <a:ext cx="9006840" cy="941056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6A755F-2788-3B41-A38D-6D21111E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1" y="894928"/>
            <a:ext cx="5420931" cy="5265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F94C74-64B2-F048-A41D-68C38D6706FF}"/>
              </a:ext>
            </a:extLst>
          </p:cNvPr>
          <p:cNvSpPr txBox="1"/>
          <p:nvPr/>
        </p:nvSpPr>
        <p:spPr>
          <a:xfrm>
            <a:off x="6237648" y="4252262"/>
            <a:ext cx="5326580" cy="175432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오류가 발생할 경우</a:t>
            </a:r>
            <a:r>
              <a:rPr lang="en-US" altLang="ko-KR" dirty="0"/>
              <a:t>!)</a:t>
            </a:r>
          </a:p>
          <a:p>
            <a:r>
              <a:rPr lang="en-US" altLang="ko-KR" dirty="0" err="1"/>
              <a:t>imageio.imread</a:t>
            </a:r>
            <a:r>
              <a:rPr lang="en-US" altLang="ko-KR" dirty="0"/>
              <a:t>(path)</a:t>
            </a:r>
            <a:r>
              <a:rPr lang="ko-KR" altLang="en-US" dirty="0"/>
              <a:t>이 코드는 본인 </a:t>
            </a:r>
            <a:r>
              <a:rPr lang="ko-KR" altLang="en-US" dirty="0" err="1"/>
              <a:t>사용환경의</a:t>
            </a:r>
            <a:r>
              <a:rPr lang="ko-KR" altLang="en-US" dirty="0"/>
              <a:t> </a:t>
            </a:r>
            <a:r>
              <a:rPr lang="en-US" altLang="ko-KR" dirty="0"/>
              <a:t>SciPy</a:t>
            </a:r>
            <a:r>
              <a:rPr lang="ko-KR" altLang="en-US" dirty="0"/>
              <a:t>의 버전에 따라 </a:t>
            </a:r>
            <a:r>
              <a:rPr lang="en-US" altLang="ko-KR" dirty="0" err="1"/>
              <a:t>imageio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imread</a:t>
            </a:r>
            <a:r>
              <a:rPr lang="ko-KR" altLang="en-US" dirty="0"/>
              <a:t>로 쓸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imread</a:t>
            </a:r>
            <a:r>
              <a:rPr lang="ko-KR" altLang="en-US" dirty="0"/>
              <a:t>는 </a:t>
            </a:r>
            <a:r>
              <a:rPr lang="en-US" altLang="ko-KR" dirty="0"/>
              <a:t>SciPy 1.0.0</a:t>
            </a:r>
            <a:r>
              <a:rPr lang="ko-KR" altLang="en-US" dirty="0"/>
              <a:t>에서 사용되지 않으며 </a:t>
            </a:r>
            <a:r>
              <a:rPr lang="en-US" altLang="ko-KR" dirty="0"/>
              <a:t>1.2.0</a:t>
            </a:r>
            <a:r>
              <a:rPr lang="ko-KR" altLang="en-US" dirty="0"/>
              <a:t>에서 제거되었다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16CBA-67D9-9947-9C93-5A882CF82148}"/>
              </a:ext>
            </a:extLst>
          </p:cNvPr>
          <p:cNvSpPr txBox="1"/>
          <p:nvPr/>
        </p:nvSpPr>
        <p:spPr>
          <a:xfrm>
            <a:off x="6237648" y="1294744"/>
            <a:ext cx="5326580" cy="23083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학습시키기 전 이미지 사이즈를 조정하고 </a:t>
            </a:r>
            <a:r>
              <a:rPr lang="en-US" altLang="ko-KR" dirty="0"/>
              <a:t>images, labels</a:t>
            </a:r>
            <a:r>
              <a:rPr lang="ko-KR" altLang="en-US" dirty="0"/>
              <a:t>에 이미지와 카테고리를 </a:t>
            </a:r>
            <a:r>
              <a:rPr lang="en-US" altLang="ko-KR" dirty="0" err="1"/>
              <a:t>np.asarray</a:t>
            </a:r>
            <a:r>
              <a:rPr lang="ko-KR" altLang="en-US" dirty="0"/>
              <a:t>로 </a:t>
            </a:r>
            <a:r>
              <a:rPr lang="ko-KR" altLang="en-US" dirty="0" err="1"/>
              <a:t>배열화하여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  <a:r>
              <a:rPr lang="ko-KR" altLang="en-US" dirty="0"/>
              <a:t> 여기서는 학습시간을 단축시키기 위해 이미지 사이즈를 </a:t>
            </a:r>
            <a:r>
              <a:rPr lang="en-US" altLang="ko-KR" dirty="0"/>
              <a:t>(64,</a:t>
            </a:r>
            <a:r>
              <a:rPr lang="ko-KR" altLang="en-US" dirty="0"/>
              <a:t> </a:t>
            </a:r>
            <a:r>
              <a:rPr lang="en-US" altLang="ko-KR" dirty="0"/>
              <a:t>64)</a:t>
            </a:r>
            <a:r>
              <a:rPr lang="ko-KR" altLang="en-US" dirty="0"/>
              <a:t>로 주었다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이부분을</a:t>
            </a:r>
            <a:r>
              <a:rPr lang="ko-KR" altLang="en-US" dirty="0"/>
              <a:t> 자유롭게 조정할 수 있으며</a:t>
            </a:r>
            <a:r>
              <a:rPr lang="en-US" altLang="ko-KR" dirty="0"/>
              <a:t>,</a:t>
            </a:r>
            <a:r>
              <a:rPr lang="ko-KR" altLang="en-US" dirty="0"/>
              <a:t> 앞에서 </a:t>
            </a:r>
            <a:r>
              <a:rPr lang="en-US" altLang="ko-KR" dirty="0"/>
              <a:t>input shape</a:t>
            </a:r>
            <a:r>
              <a:rPr lang="ko-KR" altLang="en-US" dirty="0" err="1"/>
              <a:t>으로</a:t>
            </a:r>
            <a:r>
              <a:rPr lang="ko-KR" altLang="en-US" dirty="0"/>
              <a:t> 주었던 부분과 사이즈를 </a:t>
            </a:r>
            <a:r>
              <a:rPr lang="ko-KR" altLang="en-US" dirty="0" err="1"/>
              <a:t>맞춰주어야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  <a:r>
              <a:rPr lang="ko-KR" altLang="en-US" dirty="0"/>
              <a:t> 이미지 사이즈를 크게 줄 경우 </a:t>
            </a:r>
            <a:r>
              <a:rPr lang="ko-KR" altLang="en-US" dirty="0" err="1"/>
              <a:t>계산량이</a:t>
            </a:r>
            <a:r>
              <a:rPr lang="ko-KR" altLang="en-US" dirty="0"/>
              <a:t> 증가하여 학습이 지나치게 길어질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0555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6EEBF-A6D8-1B4C-B11E-F7795E5C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0" y="925890"/>
            <a:ext cx="7703429" cy="5205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67AFC5-8CAA-F449-A12B-3EA5CA45A7FF}"/>
              </a:ext>
            </a:extLst>
          </p:cNvPr>
          <p:cNvSpPr txBox="1"/>
          <p:nvPr/>
        </p:nvSpPr>
        <p:spPr>
          <a:xfrm>
            <a:off x="6377910" y="3586662"/>
            <a:ext cx="5326582" cy="258532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카테고리별로 학습을 진행한다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 검증을 위한 </a:t>
            </a:r>
            <a:r>
              <a:rPr lang="en-US" altLang="ko-KR" dirty="0"/>
              <a:t>validation</a:t>
            </a:r>
            <a:r>
              <a:rPr lang="ko-KR" altLang="en-US" dirty="0"/>
              <a:t>은 전체의 </a:t>
            </a:r>
            <a:r>
              <a:rPr lang="en-US" altLang="ko-KR" dirty="0"/>
              <a:t>0.2</a:t>
            </a:r>
            <a:r>
              <a:rPr lang="ko-KR" altLang="en-US" dirty="0"/>
              <a:t>퍼센트를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Epoch</a:t>
            </a:r>
            <a:r>
              <a:rPr lang="ko-KR" altLang="en-US" dirty="0"/>
              <a:t>는 </a:t>
            </a:r>
            <a:r>
              <a:rPr lang="en-US" altLang="ko-KR" dirty="0"/>
              <a:t>50</a:t>
            </a:r>
            <a:r>
              <a:rPr lang="ko-KR" altLang="en-US" dirty="0"/>
              <a:t>을 주고 학습하되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오버피팅을</a:t>
            </a:r>
            <a:r>
              <a:rPr lang="ko-KR" altLang="en-US" dirty="0"/>
              <a:t> 방지하기 위해 </a:t>
            </a:r>
            <a:r>
              <a:rPr lang="en-US" altLang="ko-KR" dirty="0" err="1"/>
              <a:t>EarlyStopping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  <a:r>
              <a:rPr lang="ko-KR" altLang="en-US" dirty="0"/>
              <a:t> 개선이 없다고 바로 종료하지 않고 개선이 없는 </a:t>
            </a:r>
            <a:r>
              <a:rPr lang="en-US" altLang="ko-KR" dirty="0"/>
              <a:t>epoch</a:t>
            </a:r>
            <a:r>
              <a:rPr lang="ko-KR" altLang="en-US" dirty="0" err="1"/>
              <a:t>를</a:t>
            </a:r>
            <a:r>
              <a:rPr lang="ko-KR" altLang="en-US" dirty="0"/>
              <a:t> 얼마나 기다려 줄 것인 가를 지정한다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10</a:t>
            </a:r>
            <a:r>
              <a:rPr lang="ko-KR" altLang="en-US" dirty="0"/>
              <a:t>이라고 지정하면 개선이 없는 </a:t>
            </a:r>
            <a:r>
              <a:rPr lang="en-US" altLang="ko-KR" dirty="0"/>
              <a:t>epoch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번째 지속될 </a:t>
            </a:r>
            <a:r>
              <a:rPr lang="ko-KR" altLang="en-US"/>
              <a:t>경우 학습을 </a:t>
            </a:r>
            <a:r>
              <a:rPr lang="ko-KR" altLang="en-US" dirty="0"/>
              <a:t>종료한다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9615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54F96-844D-AB40-8DA0-5501D8EB63D4}"/>
              </a:ext>
            </a:extLst>
          </p:cNvPr>
          <p:cNvSpPr txBox="1"/>
          <p:nvPr/>
        </p:nvSpPr>
        <p:spPr>
          <a:xfrm>
            <a:off x="885825" y="925890"/>
            <a:ext cx="10553506" cy="120032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Keras</a:t>
            </a:r>
            <a:r>
              <a:rPr lang="ko-KR" altLang="ko-KR" dirty="0"/>
              <a:t>에서는 모델 학습을 위해 </a:t>
            </a:r>
            <a:r>
              <a:rPr lang="en-US" altLang="ko-KR" dirty="0"/>
              <a:t>fit()</a:t>
            </a:r>
            <a:r>
              <a:rPr lang="ko-KR" altLang="ko-KR" dirty="0"/>
              <a:t>함수를 사용하면 </a:t>
            </a:r>
            <a:r>
              <a:rPr lang="ko-KR" altLang="ko-KR" dirty="0" err="1"/>
              <a:t>반환값으로</a:t>
            </a:r>
            <a:r>
              <a:rPr lang="ko-KR" altLang="ko-KR" dirty="0"/>
              <a:t> </a:t>
            </a:r>
            <a:r>
              <a:rPr lang="ko-KR" altLang="ko-KR" dirty="0" err="1"/>
              <a:t>학습이력</a:t>
            </a:r>
            <a:r>
              <a:rPr lang="en-US" altLang="ko-KR" dirty="0"/>
              <a:t>(History) </a:t>
            </a:r>
            <a:r>
              <a:rPr lang="ko-KR" altLang="ko-KR" dirty="0"/>
              <a:t>정보를 다음과 같이 반환한다</a:t>
            </a:r>
            <a:r>
              <a:rPr lang="en-US" altLang="ko-KR" dirty="0"/>
              <a:t>. </a:t>
            </a:r>
            <a:r>
              <a:rPr lang="ko-KR" altLang="ko-KR" dirty="0"/>
              <a:t>여기에는 다음과 같은 항목들이 포함되어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loss : </a:t>
            </a:r>
            <a:r>
              <a:rPr lang="ko-KR" altLang="ko-KR" dirty="0"/>
              <a:t>훈련 </a:t>
            </a:r>
            <a:r>
              <a:rPr lang="ko-KR" altLang="ko-KR" dirty="0" err="1"/>
              <a:t>손실값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acc : </a:t>
            </a:r>
            <a:r>
              <a:rPr lang="ko-KR" altLang="ko-KR" dirty="0"/>
              <a:t>훈련 정확도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val_loss</a:t>
            </a:r>
            <a:r>
              <a:rPr lang="en-US" altLang="ko-KR" dirty="0"/>
              <a:t> : </a:t>
            </a:r>
            <a:r>
              <a:rPr lang="ko-KR" altLang="ko-KR" dirty="0"/>
              <a:t>검증 </a:t>
            </a:r>
            <a:r>
              <a:rPr lang="ko-KR" altLang="ko-KR" dirty="0" err="1"/>
              <a:t>손실값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val_acc</a:t>
            </a:r>
            <a:r>
              <a:rPr lang="en-US" altLang="ko-KR" dirty="0"/>
              <a:t> : </a:t>
            </a:r>
            <a:r>
              <a:rPr lang="ko-KR" altLang="ko-KR" dirty="0"/>
              <a:t>검증 정확도</a:t>
            </a:r>
            <a:endParaRPr lang="en-US" altLang="ko-KR" dirty="0"/>
          </a:p>
          <a:p>
            <a:r>
              <a:rPr lang="en-US" altLang="ko-KR" dirty="0"/>
              <a:t>40</a:t>
            </a:r>
            <a:r>
              <a:rPr lang="ko-KR" altLang="en-US" dirty="0"/>
              <a:t>개의 카테고리별로 학습을 진행하므로 시간이 다소 걸린다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3D13CF-B25C-164B-9327-739D58E09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29"/>
          <a:stretch/>
        </p:blipFill>
        <p:spPr>
          <a:xfrm>
            <a:off x="885825" y="2793064"/>
            <a:ext cx="9153914" cy="38774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6A1731-633D-2049-827B-D77C2DA72030}"/>
              </a:ext>
            </a:extLst>
          </p:cNvPr>
          <p:cNvSpPr txBox="1"/>
          <p:nvPr/>
        </p:nvSpPr>
        <p:spPr>
          <a:xfrm>
            <a:off x="885825" y="2312558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01545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9FFEE5-6696-9341-B64C-C8A87BA4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19199"/>
            <a:ext cx="7366000" cy="441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024625-2FC0-2E46-8940-2BD4737590BC}"/>
              </a:ext>
            </a:extLst>
          </p:cNvPr>
          <p:cNvSpPr txBox="1"/>
          <p:nvPr/>
        </p:nvSpPr>
        <p:spPr>
          <a:xfrm>
            <a:off x="8205901" y="2742911"/>
            <a:ext cx="3421748" cy="923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  <a:r>
              <a:rPr lang="ko-KR" altLang="en-US" dirty="0"/>
              <a:t>로 다음과 같이 </a:t>
            </a:r>
            <a:r>
              <a:rPr lang="en-US" altLang="ko-KR" dirty="0"/>
              <a:t>40</a:t>
            </a:r>
            <a:r>
              <a:rPr lang="ko-KR" altLang="en-US" dirty="0"/>
              <a:t>가지 모델에 대한 학습된 가중치가 저장된 것을 확인할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3436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55C3DD-FFB5-7846-B392-294118AE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" y="1863972"/>
            <a:ext cx="6127592" cy="20302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5EC6F8-D90E-1844-AA8E-48ECD797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294359"/>
            <a:ext cx="5969000" cy="5029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816632-EA09-2549-8488-B06C49987B15}"/>
              </a:ext>
            </a:extLst>
          </p:cNvPr>
          <p:cNvSpPr txBox="1"/>
          <p:nvPr/>
        </p:nvSpPr>
        <p:spPr>
          <a:xfrm>
            <a:off x="714375" y="4096958"/>
            <a:ext cx="5326582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Model weight</a:t>
            </a:r>
            <a:r>
              <a:rPr lang="ko-KR" altLang="en-US" dirty="0" err="1"/>
              <a:t>를</a:t>
            </a:r>
            <a:r>
              <a:rPr lang="ko-KR" altLang="en-US" dirty="0"/>
              <a:t> 업로드하고 </a:t>
            </a:r>
            <a:r>
              <a:rPr lang="en-US" altLang="ko-KR" dirty="0"/>
              <a:t>id</a:t>
            </a:r>
            <a:r>
              <a:rPr lang="ko-KR" altLang="en-US" dirty="0"/>
              <a:t>부분을 배열에 저장한다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C5EF0-A429-2A4A-ACB4-803F488760BD}"/>
              </a:ext>
            </a:extLst>
          </p:cNvPr>
          <p:cNvSpPr txBox="1"/>
          <p:nvPr/>
        </p:nvSpPr>
        <p:spPr>
          <a:xfrm>
            <a:off x="6095998" y="865143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17299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FBAE4E-40F6-D042-83C3-B68CD962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73" y="1045658"/>
            <a:ext cx="11133016" cy="3558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08A0E3-9BB2-E946-AA3A-3664C23C5D57}"/>
              </a:ext>
            </a:extLst>
          </p:cNvPr>
          <p:cNvSpPr txBox="1"/>
          <p:nvPr/>
        </p:nvSpPr>
        <p:spPr>
          <a:xfrm>
            <a:off x="714374" y="4954903"/>
            <a:ext cx="7799705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train_data.pkl</a:t>
            </a:r>
            <a:r>
              <a:rPr lang="ko-KR" altLang="en-US" dirty="0"/>
              <a:t>을 저장하고 업로드했을 때와 동일한 방식으로 </a:t>
            </a: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 err="1"/>
              <a:t>를</a:t>
            </a:r>
            <a:r>
              <a:rPr lang="ko-KR" altLang="en-US" dirty="0"/>
              <a:t> 스칼라 객체</a:t>
            </a:r>
            <a:r>
              <a:rPr lang="en-US" altLang="ko-KR" dirty="0"/>
              <a:t>(</a:t>
            </a:r>
            <a:r>
              <a:rPr lang="en-US" altLang="ko-KR" dirty="0" err="1"/>
              <a:t>pkl</a:t>
            </a:r>
            <a:r>
              <a:rPr lang="en-US" altLang="ko-KR" dirty="0"/>
              <a:t>)</a:t>
            </a:r>
            <a:r>
              <a:rPr lang="ko-KR" altLang="en-US" dirty="0"/>
              <a:t>로 저장한다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53969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84EFA-6223-E04A-A2B1-F62F5DDF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0" y="1045658"/>
            <a:ext cx="4278767" cy="11021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5ED78A-0ABA-EF47-89A2-258514F2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9" y="2866835"/>
            <a:ext cx="5515526" cy="13539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4A39E6-0A10-9B4B-AF93-8C08340B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920" y="2147765"/>
            <a:ext cx="1235870" cy="2994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30AE4-AF5C-D74C-BD8D-0B66C910A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702" y="5602520"/>
            <a:ext cx="1212088" cy="343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C8B5A3-5F97-7F44-8FFF-3757C5B76594}"/>
              </a:ext>
            </a:extLst>
          </p:cNvPr>
          <p:cNvSpPr txBox="1"/>
          <p:nvPr/>
        </p:nvSpPr>
        <p:spPr>
          <a:xfrm>
            <a:off x="8280761" y="51956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A7DD7-D3BB-4549-9DB7-37E99A8758A8}"/>
              </a:ext>
            </a:extLst>
          </p:cNvPr>
          <p:cNvSpPr txBox="1"/>
          <p:nvPr/>
        </p:nvSpPr>
        <p:spPr>
          <a:xfrm>
            <a:off x="627769" y="2304532"/>
            <a:ext cx="4401636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 err="1"/>
              <a:t>pkl</a:t>
            </a:r>
            <a:r>
              <a:rPr lang="ko-KR" altLang="en-US" dirty="0"/>
              <a:t>파일로부터 </a:t>
            </a:r>
            <a:r>
              <a:rPr lang="en-US" altLang="ko-KR" dirty="0"/>
              <a:t>id</a:t>
            </a:r>
            <a:r>
              <a:rPr lang="ko-KR" altLang="en-US" dirty="0" err="1"/>
              <a:t>를</a:t>
            </a:r>
            <a:r>
              <a:rPr lang="ko-KR" altLang="en-US" dirty="0"/>
              <a:t> 받아온다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0850F-AAB2-B44E-95C1-CD9DC467520D}"/>
              </a:ext>
            </a:extLst>
          </p:cNvPr>
          <p:cNvSpPr txBox="1"/>
          <p:nvPr/>
        </p:nvSpPr>
        <p:spPr>
          <a:xfrm>
            <a:off x="7880641" y="1548360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76193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FCF4A8-9DC0-8341-A5AA-AA49B561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1129225"/>
            <a:ext cx="5811435" cy="167885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23C091-184C-3946-8E1E-366AADF3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2" y="3856095"/>
            <a:ext cx="3706687" cy="8553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B8DA2B2-284B-0346-A93D-76330B39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162" y="1343706"/>
            <a:ext cx="4953000" cy="2209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655173-55DF-9045-BCEC-CA521501C5E2}"/>
              </a:ext>
            </a:extLst>
          </p:cNvPr>
          <p:cNvSpPr txBox="1"/>
          <p:nvPr/>
        </p:nvSpPr>
        <p:spPr>
          <a:xfrm>
            <a:off x="6697260" y="877308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78C79-E09A-D545-9405-B5CA3C589D80}"/>
              </a:ext>
            </a:extLst>
          </p:cNvPr>
          <p:cNvSpPr txBox="1"/>
          <p:nvPr/>
        </p:nvSpPr>
        <p:spPr>
          <a:xfrm>
            <a:off x="6697260" y="3650572"/>
            <a:ext cx="4401636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csv</a:t>
            </a:r>
            <a:r>
              <a:rPr lang="ko-KR" altLang="en-US" dirty="0"/>
              <a:t>파일 안 데이터의 정보가 출력된다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706CB-4246-1640-9F5E-02D8D1F1E3AC}"/>
              </a:ext>
            </a:extLst>
          </p:cNvPr>
          <p:cNvSpPr txBox="1"/>
          <p:nvPr/>
        </p:nvSpPr>
        <p:spPr>
          <a:xfrm>
            <a:off x="714374" y="4831253"/>
            <a:ext cx="4741029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후에 </a:t>
            </a:r>
            <a:r>
              <a:rPr lang="en-US" altLang="ko-KR" dirty="0"/>
              <a:t>40</a:t>
            </a:r>
            <a:r>
              <a:rPr lang="ko-KR" altLang="en-US" dirty="0"/>
              <a:t>가지 카테고리를 </a:t>
            </a:r>
            <a:r>
              <a:rPr lang="ko-KR" altLang="en-US" dirty="0" err="1"/>
              <a:t>구분명으로</a:t>
            </a:r>
            <a:r>
              <a:rPr lang="ko-KR" altLang="en-US" dirty="0"/>
              <a:t> 쓰인다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437470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6BDB0-F8B8-2E4F-9B1E-65B4F2DD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4" y="1045658"/>
            <a:ext cx="6296572" cy="3248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D990CAF-BBF1-7348-A4EA-5E472A79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76" y="1045657"/>
            <a:ext cx="4832034" cy="3074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6809F7-BED5-4A4E-B442-092300A24749}"/>
              </a:ext>
            </a:extLst>
          </p:cNvPr>
          <p:cNvSpPr txBox="1"/>
          <p:nvPr/>
        </p:nvSpPr>
        <p:spPr>
          <a:xfrm>
            <a:off x="3391572" y="4612520"/>
            <a:ext cx="8321138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이전에 설정해주었던 이미지 </a:t>
            </a:r>
            <a:r>
              <a:rPr lang="ko-KR" altLang="en-US" dirty="0" err="1"/>
              <a:t>리사이즈</a:t>
            </a:r>
            <a:r>
              <a:rPr lang="ko-KR" altLang="en-US" dirty="0"/>
              <a:t> 크기와 동일하게 맞춰 주어야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2" name="위쪽 화살표[U] 1">
            <a:extLst>
              <a:ext uri="{FF2B5EF4-FFF2-40B4-BE49-F238E27FC236}">
                <a16:creationId xmlns:a16="http://schemas.microsoft.com/office/drawing/2014/main" id="{5A9B745A-F94A-4E45-815F-531A8464EAF8}"/>
              </a:ext>
            </a:extLst>
          </p:cNvPr>
          <p:cNvSpPr/>
          <p:nvPr/>
        </p:nvSpPr>
        <p:spPr>
          <a:xfrm>
            <a:off x="10926306" y="2590025"/>
            <a:ext cx="263471" cy="19113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694D96-24F5-774D-9D8A-85A2ED1B5C52}"/>
              </a:ext>
            </a:extLst>
          </p:cNvPr>
          <p:cNvSpPr/>
          <p:nvPr/>
        </p:nvSpPr>
        <p:spPr>
          <a:xfrm>
            <a:off x="10507851" y="1983783"/>
            <a:ext cx="945396" cy="464949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636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1311E4-3B08-2E4D-B5E8-8E5105B4C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12"/>
          <a:stretch/>
        </p:blipFill>
        <p:spPr>
          <a:xfrm>
            <a:off x="599159" y="1133891"/>
            <a:ext cx="5167033" cy="39506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95D2F9-70BA-B746-8F4C-708AD48D6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40"/>
          <a:stretch/>
        </p:blipFill>
        <p:spPr>
          <a:xfrm>
            <a:off x="5814086" y="1133890"/>
            <a:ext cx="5778755" cy="39287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2832BB-2A38-A54C-971E-2D8DA8ECC9C9}"/>
              </a:ext>
            </a:extLst>
          </p:cNvPr>
          <p:cNvSpPr/>
          <p:nvPr/>
        </p:nvSpPr>
        <p:spPr>
          <a:xfrm>
            <a:off x="7496572" y="2964050"/>
            <a:ext cx="547048" cy="464950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82F701-55E7-E343-B1B6-F1635F9F19EA}"/>
              </a:ext>
            </a:extLst>
          </p:cNvPr>
          <p:cNvSpPr/>
          <p:nvPr/>
        </p:nvSpPr>
        <p:spPr>
          <a:xfrm>
            <a:off x="7380706" y="3263852"/>
            <a:ext cx="547048" cy="464950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66FB9-0B32-E244-8A0B-7CD539029F9E}"/>
              </a:ext>
            </a:extLst>
          </p:cNvPr>
          <p:cNvSpPr txBox="1"/>
          <p:nvPr/>
        </p:nvSpPr>
        <p:spPr>
          <a:xfrm>
            <a:off x="2926622" y="5354062"/>
            <a:ext cx="8321138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예측값</a:t>
            </a:r>
            <a:r>
              <a:rPr lang="en-US" altLang="ko-KR" dirty="0"/>
              <a:t>(</a:t>
            </a:r>
            <a:r>
              <a:rPr lang="en-US" altLang="ko-KR" dirty="0" err="1"/>
              <a:t>preds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몇퍼센트</a:t>
            </a:r>
            <a:r>
              <a:rPr lang="ko-KR" altLang="en-US" dirty="0"/>
              <a:t> 이상이면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해당 특징을 갖고 있다고 판정</a:t>
            </a:r>
            <a:r>
              <a:rPr lang="en-US" altLang="ko-KR" dirty="0"/>
              <a:t>)</a:t>
            </a:r>
            <a:r>
              <a:rPr lang="ko-KR" altLang="en-US" dirty="0"/>
              <a:t> 아니면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해당 특징을 갖고 있지 않다고 판정</a:t>
            </a:r>
            <a:r>
              <a:rPr lang="en-US" altLang="ko-KR" dirty="0"/>
              <a:t>)</a:t>
            </a:r>
            <a:r>
              <a:rPr lang="ko-KR" altLang="en-US" dirty="0"/>
              <a:t>할지 조정할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7997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613216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데이터셋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살펴보기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5" y="1075056"/>
            <a:ext cx="10258425" cy="28087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/>
              <a:t>영상 속 인물의 얼굴 속 특징 추출을 위한 데이터셋으로 </a:t>
            </a:r>
            <a:r>
              <a:rPr lang="en-US" altLang="ko-KR" dirty="0"/>
              <a:t>Kaggle</a:t>
            </a:r>
            <a:r>
              <a:rPr lang="ko-KR" altLang="ko-KR" dirty="0"/>
              <a:t>에서 </a:t>
            </a:r>
            <a:r>
              <a:rPr lang="en-US" altLang="ko-KR" dirty="0"/>
              <a:t>public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ko-KR" dirty="0"/>
              <a:t>제공하는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CelebFaces</a:t>
            </a:r>
            <a:r>
              <a:rPr lang="en-US" altLang="ko-KR" dirty="0"/>
              <a:t> Attributes (</a:t>
            </a:r>
            <a:r>
              <a:rPr lang="en-US" altLang="ko-KR" dirty="0" err="1"/>
              <a:t>CelebA</a:t>
            </a:r>
            <a:r>
              <a:rPr lang="en-US" altLang="ko-KR" dirty="0"/>
              <a:t>) Dataset</a:t>
            </a:r>
            <a:r>
              <a:rPr lang="ko-KR" altLang="ko-KR" dirty="0"/>
              <a:t>을 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ko-KR" dirty="0"/>
              <a:t>이 </a:t>
            </a:r>
            <a:r>
              <a:rPr lang="ko-KR" altLang="ko-KR" dirty="0" err="1"/>
              <a:t>데이터셋은</a:t>
            </a:r>
            <a:r>
              <a:rPr lang="ko-KR" altLang="ko-KR" dirty="0"/>
              <a:t> 다음과 같은 내용을 담고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202,599 number of face images of various celebrities</a:t>
            </a:r>
            <a:endParaRPr lang="ko-KR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10,177 unique identities, but names of identities are not given</a:t>
            </a:r>
            <a:endParaRPr lang="ko-KR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40 binary attribute annotations per image</a:t>
            </a:r>
            <a:endParaRPr lang="ko-KR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5 landmark locations</a:t>
            </a:r>
            <a:endParaRPr lang="ko-KR" altLang="ko-KR" dirty="0"/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해당 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데이터셋을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제공하는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kaggle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주소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: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https://www.kaggle.com/jessicali9530/celeba-dataset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39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446504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모델 작성과 학습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99783" y="836230"/>
            <a:ext cx="515033" cy="439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7F40E8-792F-3948-80D0-5342AB54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910" y="1361326"/>
            <a:ext cx="2128108" cy="36844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5B384E-BCE3-D540-B43A-ABEE58C29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55"/>
          <a:stretch/>
        </p:blipFill>
        <p:spPr>
          <a:xfrm>
            <a:off x="2022060" y="1263334"/>
            <a:ext cx="3386561" cy="45566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47A11D-986D-D849-8C46-B06F934B0ECD}"/>
              </a:ext>
            </a:extLst>
          </p:cNvPr>
          <p:cNvSpPr txBox="1"/>
          <p:nvPr/>
        </p:nvSpPr>
        <p:spPr>
          <a:xfrm>
            <a:off x="3463912" y="723609"/>
            <a:ext cx="50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…</a:t>
            </a:r>
            <a:endParaRPr kumimoji="1"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7C43A-6FDF-6F48-A188-EEBDFB12E66E}"/>
              </a:ext>
            </a:extLst>
          </p:cNvPr>
          <p:cNvSpPr txBox="1"/>
          <p:nvPr/>
        </p:nvSpPr>
        <p:spPr>
          <a:xfrm>
            <a:off x="3463911" y="5750785"/>
            <a:ext cx="50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…</a:t>
            </a:r>
            <a:endParaRPr kumimoji="1"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5A902-D76D-A246-BF56-834B7FCF14EF}"/>
              </a:ext>
            </a:extLst>
          </p:cNvPr>
          <p:cNvSpPr txBox="1"/>
          <p:nvPr/>
        </p:nvSpPr>
        <p:spPr>
          <a:xfrm>
            <a:off x="6243080" y="5157224"/>
            <a:ext cx="3926860" cy="923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시간이 다소 소요된다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10-15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카테고리별</a:t>
            </a:r>
            <a:r>
              <a:rPr lang="ko-KR" altLang="en-US" dirty="0"/>
              <a:t> 정확도와</a:t>
            </a:r>
            <a:r>
              <a:rPr lang="en-US" altLang="ko-KR" dirty="0"/>
              <a:t>,</a:t>
            </a:r>
            <a:r>
              <a:rPr lang="ko-KR" altLang="en-US" dirty="0"/>
              <a:t> 전체 평균 정확도를 구할 수 있다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94878-171A-1B4D-B1BF-C71D4DA683A6}"/>
              </a:ext>
            </a:extLst>
          </p:cNvPr>
          <p:cNvSpPr txBox="1"/>
          <p:nvPr/>
        </p:nvSpPr>
        <p:spPr>
          <a:xfrm>
            <a:off x="5392170" y="769776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994666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5" y="1075056"/>
            <a:ext cx="10258425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간혹 업로드 코드를 이용해 이미지파일을 올릴 때 에러가 발생하는 경우가 있다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Colaboratory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왼쪽 상단의 업로드를 통해 테스트해볼 이미지와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mmod_human_face_detector.dat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업로드한다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8FEA91-0291-7440-911B-1974AFF6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326"/>
          <a:stretch/>
        </p:blipFill>
        <p:spPr>
          <a:xfrm>
            <a:off x="627770" y="1983029"/>
            <a:ext cx="4784631" cy="1991812"/>
          </a:xfrm>
          <a:prstGeom prst="rect">
            <a:avLst/>
          </a:prstGeom>
        </p:spPr>
      </p:pic>
      <p:sp>
        <p:nvSpPr>
          <p:cNvPr id="4" name="도넛[D] 3">
            <a:extLst>
              <a:ext uri="{FF2B5EF4-FFF2-40B4-BE49-F238E27FC236}">
                <a16:creationId xmlns:a16="http://schemas.microsoft.com/office/drawing/2014/main" id="{5BABF747-2B83-6944-AAFC-0EE1BA6AFC38}"/>
              </a:ext>
            </a:extLst>
          </p:cNvPr>
          <p:cNvSpPr/>
          <p:nvPr/>
        </p:nvSpPr>
        <p:spPr>
          <a:xfrm>
            <a:off x="438824" y="2365444"/>
            <a:ext cx="1241045" cy="695332"/>
          </a:xfrm>
          <a:prstGeom prst="donut">
            <a:avLst>
              <a:gd name="adj" fmla="val 1685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9A2907-6164-2E4F-9248-F4CE63C3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2" y="4242512"/>
            <a:ext cx="2830996" cy="6953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449569-A125-9D49-AD26-82B10B27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22" y="5062204"/>
            <a:ext cx="2409336" cy="661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973875-7972-364D-9212-65995C9CA89A}"/>
              </a:ext>
            </a:extLst>
          </p:cNvPr>
          <p:cNvSpPr txBox="1"/>
          <p:nvPr/>
        </p:nvSpPr>
        <p:spPr>
          <a:xfrm>
            <a:off x="6096000" y="2101772"/>
            <a:ext cx="4463001" cy="175432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5"/>
              </a:rPr>
              <a:t>https://github.com/justadudewhohacks/face-recognition.js-models/blob/master/models/mmod_human_face_detector.dat</a:t>
            </a:r>
            <a:endParaRPr lang="en-US" altLang="ko-KR" dirty="0"/>
          </a:p>
          <a:p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mmod_human_face_detector.dat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는 위 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깃허브에서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다운받을 수 있다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45FFE-1015-7447-9133-B1B2966F92D0}"/>
              </a:ext>
            </a:extLst>
          </p:cNvPr>
          <p:cNvSpPr txBox="1"/>
          <p:nvPr/>
        </p:nvSpPr>
        <p:spPr>
          <a:xfrm>
            <a:off x="3701970" y="4811263"/>
            <a:ext cx="4463001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필요한 라이브러리를 추가 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다운한다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cmake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dlib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8326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B11905-D5FB-604D-A7D0-52E81DA9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1" y="894929"/>
            <a:ext cx="6337300" cy="576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4C1ACE-FC0B-C34C-88BB-4B964193FAB2}"/>
              </a:ext>
            </a:extLst>
          </p:cNvPr>
          <p:cNvSpPr txBox="1"/>
          <p:nvPr/>
        </p:nvSpPr>
        <p:spPr>
          <a:xfrm>
            <a:off x="6713388" y="2854499"/>
            <a:ext cx="4955893" cy="923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방금 추가 설치한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dlib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으로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쓸 수 있는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mmod_human_face_detector.dat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얼굴인식을 한다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이미 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학습되어있는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얼굴 검출기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5087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DE8270-0198-EC4D-A08E-772A3A29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0" y="943210"/>
            <a:ext cx="3459037" cy="51473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4DCAC9-4266-4549-9723-282BDA83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94" y="943209"/>
            <a:ext cx="4926699" cy="4276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C3579-033C-D540-ABD4-302B6AF38BAF}"/>
              </a:ext>
            </a:extLst>
          </p:cNvPr>
          <p:cNvSpPr txBox="1"/>
          <p:nvPr/>
        </p:nvSpPr>
        <p:spPr>
          <a:xfrm>
            <a:off x="3104652" y="5782186"/>
            <a:ext cx="8321138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이전에 설정해주었던 이미지 </a:t>
            </a:r>
            <a:r>
              <a:rPr lang="ko-KR" altLang="en-US" dirty="0" err="1"/>
              <a:t>리사이즈</a:t>
            </a:r>
            <a:r>
              <a:rPr lang="ko-KR" altLang="en-US" dirty="0"/>
              <a:t> 크기와 동일하게 맞춰 주어야 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13" name="위쪽 화살표[U] 12">
            <a:extLst>
              <a:ext uri="{FF2B5EF4-FFF2-40B4-BE49-F238E27FC236}">
                <a16:creationId xmlns:a16="http://schemas.microsoft.com/office/drawing/2014/main" id="{B63B1DE2-C7B2-9C40-BCA3-091359D8A549}"/>
              </a:ext>
            </a:extLst>
          </p:cNvPr>
          <p:cNvSpPr/>
          <p:nvPr/>
        </p:nvSpPr>
        <p:spPr>
          <a:xfrm>
            <a:off x="3428861" y="2751366"/>
            <a:ext cx="131735" cy="2908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743B44-EC0A-E048-A3C3-D512782534AA}"/>
              </a:ext>
            </a:extLst>
          </p:cNvPr>
          <p:cNvSpPr/>
          <p:nvPr/>
        </p:nvSpPr>
        <p:spPr>
          <a:xfrm>
            <a:off x="2918874" y="2220694"/>
            <a:ext cx="641722" cy="425940"/>
          </a:xfrm>
          <a:prstGeom prst="rect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FFB5B-B74E-F14E-8AB7-FA53F08E6D4F}"/>
              </a:ext>
            </a:extLst>
          </p:cNvPr>
          <p:cNvSpPr txBox="1"/>
          <p:nvPr/>
        </p:nvSpPr>
        <p:spPr>
          <a:xfrm>
            <a:off x="7794363" y="2072698"/>
            <a:ext cx="3735986" cy="286232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학습한 가중치를 카테고리별로 나눈다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Gender, Expression, Age Group, Wearing, Hair, Other</a:t>
            </a:r>
            <a:r>
              <a:rPr lang="ko-KR" altLang="en-US" dirty="0"/>
              <a:t>로 큰 카테고리를 만들고 해당 속성들을 할당한다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 err="1"/>
              <a:t>으로</a:t>
            </a:r>
            <a:r>
              <a:rPr lang="ko-KR" altLang="en-US" dirty="0"/>
              <a:t> 들어온 영상에 해당되는 특징이 있으면 각 카테고리별로 리스트를 만들어서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print</a:t>
            </a:r>
            <a:r>
              <a:rPr lang="ko-KR" altLang="en-US" dirty="0"/>
              <a:t>로 </a:t>
            </a:r>
            <a:r>
              <a:rPr lang="en-US" altLang="ko-KR" dirty="0" err="1"/>
              <a:t>preds</a:t>
            </a:r>
            <a:r>
              <a:rPr lang="ko-KR" altLang="en-US" dirty="0"/>
              <a:t>값을 출력하면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각각의 비율을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28061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34619-A953-B744-B7E1-80609ABD9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687"/>
            <a:ext cx="4195169" cy="30065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07459C-8DE9-AF48-92FC-C3AA2F9FB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03"/>
          <a:stretch/>
        </p:blipFill>
        <p:spPr>
          <a:xfrm>
            <a:off x="4195169" y="1314471"/>
            <a:ext cx="4052309" cy="3660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5FEAA7-1D87-9F4F-B838-158243E55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97"/>
          <a:stretch/>
        </p:blipFill>
        <p:spPr>
          <a:xfrm>
            <a:off x="8205608" y="1314470"/>
            <a:ext cx="3976511" cy="37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87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4BDAFA-9C24-694C-9330-197A03255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56"/>
          <a:stretch/>
        </p:blipFill>
        <p:spPr>
          <a:xfrm>
            <a:off x="164445" y="1689969"/>
            <a:ext cx="6362606" cy="34262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3015A8-8378-5B46-A495-B4781B4BD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66"/>
          <a:stretch/>
        </p:blipFill>
        <p:spPr>
          <a:xfrm>
            <a:off x="6048702" y="1480565"/>
            <a:ext cx="5978852" cy="38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3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EEBE18-67D1-4243-A25F-10B42E99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1" y="925889"/>
            <a:ext cx="4746662" cy="51499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82A202-EA39-7742-8784-8763C9F5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94" y="823441"/>
            <a:ext cx="4776444" cy="531717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F0E1CB0-3293-654B-B5AE-2D108957E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397" y="6332219"/>
            <a:ext cx="280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7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D45B37-0BC1-EE4C-9C16-BB48EB61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344" y="1133891"/>
            <a:ext cx="2557189" cy="51038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6CF0AF-B25F-2643-87CC-F15D9B09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65" y="1592379"/>
            <a:ext cx="4663537" cy="824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83E21E-AA05-A042-A3C1-59A83F5EC627}"/>
              </a:ext>
            </a:extLst>
          </p:cNvPr>
          <p:cNvSpPr txBox="1"/>
          <p:nvPr/>
        </p:nvSpPr>
        <p:spPr>
          <a:xfrm>
            <a:off x="1371657" y="3185570"/>
            <a:ext cx="4955893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getFace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에서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mmod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얼굴 영역을 검출한다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92395-7F8A-A741-8659-27269F74644D}"/>
              </a:ext>
            </a:extLst>
          </p:cNvPr>
          <p:cNvSpPr txBox="1"/>
          <p:nvPr/>
        </p:nvSpPr>
        <p:spPr>
          <a:xfrm>
            <a:off x="8322724" y="750346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62063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9EAC2-0735-9E4B-A4AC-7C85ED10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499" b="89148"/>
          <a:stretch/>
        </p:blipFill>
        <p:spPr>
          <a:xfrm>
            <a:off x="679548" y="1266134"/>
            <a:ext cx="4364184" cy="906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67A8D7-184F-0244-88A9-7E8C2E447D6C}"/>
              </a:ext>
            </a:extLst>
          </p:cNvPr>
          <p:cNvSpPr txBox="1"/>
          <p:nvPr/>
        </p:nvSpPr>
        <p:spPr>
          <a:xfrm>
            <a:off x="714375" y="2277266"/>
            <a:ext cx="4130209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시간이 다소 소요된다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약 </a:t>
            </a:r>
            <a:r>
              <a:rPr lang="en-US" altLang="ko-KR" dirty="0"/>
              <a:t>20</a:t>
            </a:r>
            <a:r>
              <a:rPr lang="ko-KR" altLang="en-US" dirty="0"/>
              <a:t>분 내외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65E06-FFBD-D745-BA3E-BDCAF2F6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33" y="1553522"/>
            <a:ext cx="5091723" cy="25458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9E03C4-71A4-8846-8665-3ACE79DEB0B9}"/>
              </a:ext>
            </a:extLst>
          </p:cNvPr>
          <p:cNvSpPr txBox="1"/>
          <p:nvPr/>
        </p:nvSpPr>
        <p:spPr>
          <a:xfrm>
            <a:off x="7458380" y="976889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19E73-933B-584E-9ED9-70A6C0C023C8}"/>
              </a:ext>
            </a:extLst>
          </p:cNvPr>
          <p:cNvSpPr txBox="1"/>
          <p:nvPr/>
        </p:nvSpPr>
        <p:spPr>
          <a:xfrm>
            <a:off x="5490733" y="4306685"/>
            <a:ext cx="5091723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영상 속 인물의 특징을 </a:t>
            </a:r>
            <a:r>
              <a:rPr lang="en-US" altLang="ko-KR" dirty="0"/>
              <a:t>Detect</a:t>
            </a:r>
            <a:r>
              <a:rPr lang="ko-KR" altLang="en-US" dirty="0"/>
              <a:t>해서</a:t>
            </a:r>
            <a:r>
              <a:rPr lang="en-US" altLang="ko-KR" dirty="0"/>
              <a:t>,</a:t>
            </a:r>
            <a:r>
              <a:rPr lang="ko-KR" altLang="en-US" dirty="0"/>
              <a:t> 해당된다고 판단된 특징들이 검출된다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40013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A8AF4F-F947-B04E-BF4A-DD5CF8D8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1" y="823441"/>
            <a:ext cx="6479262" cy="5831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97B25-16CB-9F44-9CC1-F874E0E1C7DC}"/>
              </a:ext>
            </a:extLst>
          </p:cNvPr>
          <p:cNvSpPr txBox="1"/>
          <p:nvPr/>
        </p:nvSpPr>
        <p:spPr>
          <a:xfrm>
            <a:off x="6143295" y="3415943"/>
            <a:ext cx="5091723" cy="923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검출된 특징들을 </a:t>
            </a:r>
            <a:r>
              <a:rPr lang="en-US" altLang="ko-KR" dirty="0" err="1"/>
              <a:t>boundingbox</a:t>
            </a:r>
            <a:r>
              <a:rPr lang="ko-KR" altLang="en-US" dirty="0"/>
              <a:t>처리된 이미지와 함께 한 화면에 보여주는 코드이다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추출된 특징만 확인하고자 한다면 </a:t>
            </a:r>
            <a:r>
              <a:rPr lang="en-US" altLang="ko-KR" dirty="0"/>
              <a:t>skip</a:t>
            </a:r>
            <a:r>
              <a:rPr lang="ko-KR" altLang="en-US" dirty="0"/>
              <a:t>해도 됨 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46570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613216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데이터셋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살펴보기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885825" y="1045658"/>
            <a:ext cx="6905625" cy="45429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이미지의 분포가 어떠한지 간단한 코드를 통해 분석해볼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8B03928-A302-B240-AAD3-92A4780F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4" y="1673290"/>
            <a:ext cx="207538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en-media:image/png:8d001b32a4b2175da66d5ad428641f67:none:none" descr="/var/folders/f6/m08cwcw55t740n01c04tmgsm0000gn/T/com.microsoft.Word/WebArchiveCopyPasteTempFiles/p1086">
            <a:extLst>
              <a:ext uri="{FF2B5EF4-FFF2-40B4-BE49-F238E27FC236}">
                <a16:creationId xmlns:a16="http://schemas.microsoft.com/office/drawing/2014/main" id="{8858504E-9F5B-3544-9A61-A9BF6C54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33" y="1660523"/>
            <a:ext cx="5923492" cy="438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DD2CE8-1676-D145-AAF6-7F761C3E9510}"/>
              </a:ext>
            </a:extLst>
          </p:cNvPr>
          <p:cNvSpPr txBox="1"/>
          <p:nvPr/>
        </p:nvSpPr>
        <p:spPr>
          <a:xfrm>
            <a:off x="6985185" y="5118826"/>
            <a:ext cx="4604629" cy="87631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총 이미지 수는 </a:t>
            </a:r>
            <a:r>
              <a:rPr lang="en-US" altLang="ko-KR" dirty="0"/>
              <a:t>202599</a:t>
            </a:r>
            <a:r>
              <a:rPr lang="ko-KR" altLang="ko-KR" dirty="0"/>
              <a:t>장</a:t>
            </a:r>
            <a:r>
              <a:rPr lang="en-US" altLang="ko-KR" dirty="0"/>
              <a:t>, </a:t>
            </a:r>
            <a:r>
              <a:rPr lang="ko-KR" altLang="ko-KR" dirty="0"/>
              <a:t>해당 이미지들을 분류하는 카테고리는 </a:t>
            </a:r>
            <a:r>
              <a:rPr lang="en-US" altLang="ko-KR" dirty="0"/>
              <a:t>40</a:t>
            </a:r>
            <a:r>
              <a:rPr lang="ko-KR" altLang="ko-KR" dirty="0"/>
              <a:t>개이다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22757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3AFBF4-381A-9240-BA35-59DFBC60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02" y="165099"/>
            <a:ext cx="71882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4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9FCC77-4311-184A-9A88-2EAE91AD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762000"/>
            <a:ext cx="6731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4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1241045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4.</a:t>
            </a:r>
            <a:r>
              <a:rPr lang="ko-KR" altLang="en-US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테스트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47535D-8292-EE4F-9084-1A73B98C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0" y="1014697"/>
            <a:ext cx="3153815" cy="11092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B3182B-7C0A-3E49-94F0-6738E6AC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0" y="2282976"/>
            <a:ext cx="5493456" cy="647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E13CBFA-5310-A348-A6B0-AA688A280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1" y="3089682"/>
            <a:ext cx="4403785" cy="885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B56028-340C-2C40-9060-B36D8694A7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72" b="27177"/>
          <a:stretch/>
        </p:blipFill>
        <p:spPr>
          <a:xfrm>
            <a:off x="6048702" y="1550797"/>
            <a:ext cx="5468231" cy="43064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4B701D-AE52-E144-A936-E19C71CD942F}"/>
              </a:ext>
            </a:extLst>
          </p:cNvPr>
          <p:cNvSpPr txBox="1"/>
          <p:nvPr/>
        </p:nvSpPr>
        <p:spPr>
          <a:xfrm>
            <a:off x="8204603" y="985226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6C4917-A563-4347-B372-0E72209313B0}"/>
              </a:ext>
            </a:extLst>
          </p:cNvPr>
          <p:cNvSpPr txBox="1"/>
          <p:nvPr/>
        </p:nvSpPr>
        <p:spPr>
          <a:xfrm>
            <a:off x="627770" y="4459569"/>
            <a:ext cx="5091723" cy="923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위 코드를 실행해서 </a:t>
            </a:r>
            <a:r>
              <a:rPr lang="en-US" altLang="ko-KR" dirty="0"/>
              <a:t>bounding box</a:t>
            </a:r>
            <a:r>
              <a:rPr lang="ko-KR" altLang="en-US" dirty="0"/>
              <a:t>처리된 이미지와 특징들을 한 화면에 담아 </a:t>
            </a:r>
            <a:r>
              <a:rPr lang="en-US" altLang="ko-KR" dirty="0"/>
              <a:t>jpg</a:t>
            </a:r>
            <a:r>
              <a:rPr lang="ko-KR" altLang="en-US" dirty="0"/>
              <a:t>파일로 로컬에 저장한다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10786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93024" y="2873990"/>
            <a:ext cx="3005951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1408F5-115C-41D3-82B5-6C909075249E}"/>
              </a:ext>
            </a:extLst>
          </p:cNvPr>
          <p:cNvCxnSpPr>
            <a:cxnSpLocks/>
          </p:cNvCxnSpPr>
          <p:nvPr/>
        </p:nvCxnSpPr>
        <p:spPr>
          <a:xfrm>
            <a:off x="1108710" y="3984010"/>
            <a:ext cx="1016127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613216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데이터셋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살펴보기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1667007" y="2023553"/>
            <a:ext cx="3408819" cy="86979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데이터셋이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갖고있는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40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가지 특징들의 목록을 확인한다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348BE2E-D2D0-F64C-9F7C-9240E855F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en-media:image/png:dc73dbe8cf287ea06fc17a6bc268059a:none:none" descr="/var/folders/f6/m08cwcw55t740n01c04tmgsm0000gn/T/com.microsoft.Word/WebArchiveCopyPasteTempFiles/p1087">
            <a:extLst>
              <a:ext uri="{FF2B5EF4-FFF2-40B4-BE49-F238E27FC236}">
                <a16:creationId xmlns:a16="http://schemas.microsoft.com/office/drawing/2014/main" id="{1165988F-5667-324C-AC9E-3334FFC2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903" y="979613"/>
            <a:ext cx="3465923" cy="73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1DE34F9-6FD1-C044-8E84-EF83EAF6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848" y="46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en-media:image/png:701a0f642d2499cf7792738f90e1b6cf:none:none" descr="/var/folders/f6/m08cwcw55t740n01c04tmgsm0000gn/T/com.microsoft.Word/WebArchiveCopyPasteTempFiles/p1085">
            <a:extLst>
              <a:ext uri="{FF2B5EF4-FFF2-40B4-BE49-F238E27FC236}">
                <a16:creationId xmlns:a16="http://schemas.microsoft.com/office/drawing/2014/main" id="{FBD7CA69-1C96-524A-B148-E59647FAA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42"/>
          <a:stretch>
            <a:fillRect/>
          </a:stretch>
        </p:blipFill>
        <p:spPr bwMode="auto">
          <a:xfrm>
            <a:off x="5178884" y="1293380"/>
            <a:ext cx="2250250" cy="490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en-media:image/png:701a0f642d2499cf7792738f90e1b6cf:none:none" descr="/var/folders/f6/m08cwcw55t740n01c04tmgsm0000gn/T/com.microsoft.Word/WebArchiveCopyPasteTempFiles/p1085">
            <a:extLst>
              <a:ext uri="{FF2B5EF4-FFF2-40B4-BE49-F238E27FC236}">
                <a16:creationId xmlns:a16="http://schemas.microsoft.com/office/drawing/2014/main" id="{D9F7F221-E111-2A42-8452-C4B735280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3"/>
          <a:stretch>
            <a:fillRect/>
          </a:stretch>
        </p:blipFill>
        <p:spPr bwMode="auto">
          <a:xfrm>
            <a:off x="7565637" y="1293379"/>
            <a:ext cx="2250249" cy="490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9190D8-5B85-E54F-BBF4-5AAC3CC230C1}"/>
              </a:ext>
            </a:extLst>
          </p:cNvPr>
          <p:cNvSpPr txBox="1"/>
          <p:nvPr/>
        </p:nvSpPr>
        <p:spPr>
          <a:xfrm>
            <a:off x="6850920" y="836841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8139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2613216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데이터셋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살펴보기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5" y="854336"/>
            <a:ext cx="10258425" cy="86979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데이터셋에</a:t>
            </a:r>
            <a:r>
              <a:rPr lang="ko-KR" altLang="en-US" dirty="0"/>
              <a:t> 들어있는 임의</a:t>
            </a:r>
            <a:r>
              <a:rPr lang="ko-KR" altLang="ko-KR" dirty="0"/>
              <a:t>의 사진</a:t>
            </a:r>
            <a:r>
              <a:rPr lang="en-US" altLang="ko-KR" dirty="0"/>
              <a:t>(090226.jpg)</a:t>
            </a:r>
            <a:r>
              <a:rPr lang="ko-KR" altLang="ko-KR" dirty="0"/>
              <a:t>에 대해서 </a:t>
            </a:r>
            <a:r>
              <a:rPr lang="en-US" altLang="ko-KR" dirty="0"/>
              <a:t>40</a:t>
            </a:r>
            <a:r>
              <a:rPr lang="ko-KR" altLang="ko-KR" dirty="0"/>
              <a:t>가지의 카테고리의 특징</a:t>
            </a:r>
            <a:r>
              <a:rPr lang="ko-KR" altLang="en-US" dirty="0"/>
              <a:t> 중 어떤 것을 갖고</a:t>
            </a:r>
            <a:r>
              <a:rPr lang="ko-KR" altLang="ko-KR" dirty="0"/>
              <a:t> 있는지 추출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D65A6F7-57C2-E44B-AFA0-D6C77C4D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en-media:image/png:bf270fa4768c5ae22824b72df4fc172c:none:none" descr="/var/folders/f6/m08cwcw55t740n01c04tmgsm0000gn/T/com.microsoft.Word/WebArchiveCopyPasteTempFiles/p1088">
            <a:extLst>
              <a:ext uri="{FF2B5EF4-FFF2-40B4-BE49-F238E27FC236}">
                <a16:creationId xmlns:a16="http://schemas.microsoft.com/office/drawing/2014/main" id="{40146670-D89A-6E42-AEB7-7B9D577D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6" y="1733532"/>
            <a:ext cx="10342044" cy="20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39EEFF4-2520-2D4B-8AB0-35A26561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411" y="7924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en-media:image/png:bc9edc3be07518c2e5f72221d3030626:none:none" descr="/var/folders/f6/m08cwcw55t740n01c04tmgsm0000gn/T/com.microsoft.Word/WebArchiveCopyPasteTempFiles/p1089">
            <a:extLst>
              <a:ext uri="{FF2B5EF4-FFF2-40B4-BE49-F238E27FC236}">
                <a16:creationId xmlns:a16="http://schemas.microsoft.com/office/drawing/2014/main" id="{E052F9E4-E8E3-1541-8166-474A1712A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64"/>
          <a:stretch>
            <a:fillRect/>
          </a:stretch>
        </p:blipFill>
        <p:spPr bwMode="auto">
          <a:xfrm>
            <a:off x="550821" y="4324757"/>
            <a:ext cx="1888756" cy="190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3809C1F9-CD17-7541-AF89-834FAC2E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811" y="9448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en-media:image/png:bc9edc3be07518c2e5f72221d3030626:none:none" descr="/var/folders/f6/m08cwcw55t740n01c04tmgsm0000gn/T/com.microsoft.Word/WebArchiveCopyPasteTempFiles/p1089">
            <a:extLst>
              <a:ext uri="{FF2B5EF4-FFF2-40B4-BE49-F238E27FC236}">
                <a16:creationId xmlns:a16="http://schemas.microsoft.com/office/drawing/2014/main" id="{53796206-B1EA-D847-BD4A-409BC3ACB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1" b="36715"/>
          <a:stretch>
            <a:fillRect/>
          </a:stretch>
        </p:blipFill>
        <p:spPr bwMode="auto">
          <a:xfrm>
            <a:off x="2523114" y="4228295"/>
            <a:ext cx="1841500" cy="21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">
            <a:extLst>
              <a:ext uri="{FF2B5EF4-FFF2-40B4-BE49-F238E27FC236}">
                <a16:creationId xmlns:a16="http://schemas.microsoft.com/office/drawing/2014/main" id="{5A2DE008-3E5C-A14D-8976-5D72DD280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811" y="59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en-media:image/png:bc9edc3be07518c2e5f72221d3030626:none:none" descr="/var/folders/f6/m08cwcw55t740n01c04tmgsm0000gn/T/com.microsoft.Word/WebArchiveCopyPasteTempFiles/p1089">
            <a:extLst>
              <a:ext uri="{FF2B5EF4-FFF2-40B4-BE49-F238E27FC236}">
                <a16:creationId xmlns:a16="http://schemas.microsoft.com/office/drawing/2014/main" id="{501C572C-8686-0247-BBB7-4215613C1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74"/>
          <a:stretch>
            <a:fillRect/>
          </a:stretch>
        </p:blipFill>
        <p:spPr bwMode="auto">
          <a:xfrm>
            <a:off x="4463929" y="4089511"/>
            <a:ext cx="1841500" cy="23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D3478727-05B1-D448-9B88-51FAA613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377" y="3783716"/>
            <a:ext cx="156227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en-media:image/png:3fd6b2cb77c62b105de212a75ebd88e4:none:none" descr="/var/folders/f6/m08cwcw55t740n01c04tmgsm0000gn/T/com.microsoft.Word/WebArchiveCopyPasteTempFiles/p1090">
            <a:extLst>
              <a:ext uri="{FF2B5EF4-FFF2-40B4-BE49-F238E27FC236}">
                <a16:creationId xmlns:a16="http://schemas.microsoft.com/office/drawing/2014/main" id="{CF057D62-28E2-4746-8E8F-7BE21E4B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03" y="4025511"/>
            <a:ext cx="2099308" cy="227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83C44B-FDCA-314E-8E9C-6BFC51E352D2}"/>
              </a:ext>
            </a:extLst>
          </p:cNvPr>
          <p:cNvSpPr txBox="1"/>
          <p:nvPr/>
        </p:nvSpPr>
        <p:spPr>
          <a:xfrm>
            <a:off x="8786693" y="4252743"/>
            <a:ext cx="2745901" cy="128528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해당 이미지가 갖고 있는 특성은 </a:t>
            </a:r>
            <a:r>
              <a:rPr lang="en-US" altLang="ko-KR" dirty="0"/>
              <a:t>1,</a:t>
            </a:r>
            <a:r>
              <a:rPr lang="ko-KR" altLang="en-US" dirty="0"/>
              <a:t> 갖고있지 않은 특징은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추출된다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E9E001-A6C1-FB44-B743-34F8543AF1DE}"/>
              </a:ext>
            </a:extLst>
          </p:cNvPr>
          <p:cNvSpPr txBox="1"/>
          <p:nvPr/>
        </p:nvSpPr>
        <p:spPr>
          <a:xfrm>
            <a:off x="916985" y="3883411"/>
            <a:ext cx="1156427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81581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627771" y="943210"/>
            <a:ext cx="10258425" cy="147732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데이터셋이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크기 때문에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Google </a:t>
            </a:r>
            <a:r>
              <a:rPr lang="en-US" altLang="ko-KR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Colaboratory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통해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GPU</a:t>
            </a:r>
            <a:r>
              <a:rPr lang="ko-KR" altLang="en-US" dirty="0" err="1">
                <a:latin typeface="a옛날사진관2" panose="02020600000000000000" pitchFamily="18" charset="-127"/>
                <a:ea typeface="a옛날사진관2" panose="02020600000000000000" pitchFamily="18" charset="-127"/>
              </a:rPr>
              <a:t>를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쓸 수 있는 환경을 구축한다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r>
              <a:rPr lang="en-US" altLang="ko-KR" dirty="0" err="1"/>
              <a:t>Colaboratory</a:t>
            </a:r>
            <a:r>
              <a:rPr lang="en-US" altLang="ko-KR" dirty="0"/>
              <a:t> </a:t>
            </a:r>
            <a:r>
              <a:rPr lang="ko-KR" altLang="ko-KR" dirty="0"/>
              <a:t>구글서비스를 등록하고 계정을 연동하여</a:t>
            </a:r>
            <a:r>
              <a:rPr lang="en-US" altLang="ko-KR" dirty="0"/>
              <a:t> GPU</a:t>
            </a:r>
            <a:r>
              <a:rPr lang="ko-KR" altLang="ko-KR" dirty="0" err="1"/>
              <a:t>를</a:t>
            </a:r>
            <a:r>
              <a:rPr lang="ko-KR" altLang="ko-KR" dirty="0"/>
              <a:t> 연결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GPU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가 제대로 연결되면 다음의 코드를 입력했을 때 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/device:GPU:0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이라고 뜬다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연동 방법은 아래 주소에 자세히 나와있다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  <a:hlinkClick r:id="rId2"/>
              </a:rPr>
              <a:t>https://blog.naver.com/skyshin0304/221328089139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562FDF1-4549-1343-A822-1EE7DBE89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en-media:image/png:8e309d3ab76a85447750e4bb4dc2fe9e:none:none" descr="/var/folders/f6/m08cwcw55t740n01c04tmgsm0000gn/T/com.microsoft.Word/WebArchiveCopyPasteTempFiles/p663">
            <a:extLst>
              <a:ext uri="{FF2B5EF4-FFF2-40B4-BE49-F238E27FC236}">
                <a16:creationId xmlns:a16="http://schemas.microsoft.com/office/drawing/2014/main" id="{C0E2B284-EF90-8B48-8430-A6FFE6E5E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b="34551"/>
          <a:stretch>
            <a:fillRect/>
          </a:stretch>
        </p:blipFill>
        <p:spPr bwMode="auto">
          <a:xfrm>
            <a:off x="627770" y="2665591"/>
            <a:ext cx="5648881" cy="177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46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5" y="1075056"/>
            <a:ext cx="10258425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r>
              <a:rPr lang="ko-KR" altLang="ko-KR" dirty="0"/>
              <a:t>에서 </a:t>
            </a:r>
            <a:r>
              <a:rPr lang="en-US" altLang="ko-KR" dirty="0" err="1"/>
              <a:t>kaggle</a:t>
            </a:r>
            <a:r>
              <a:rPr lang="en-US" altLang="ko-KR" dirty="0"/>
              <a:t> API</a:t>
            </a:r>
            <a:r>
              <a:rPr lang="ko-KR" altLang="ko-KR" dirty="0" err="1"/>
              <a:t>를</a:t>
            </a:r>
            <a:r>
              <a:rPr lang="ko-KR" altLang="ko-KR" dirty="0"/>
              <a:t> 통해 </a:t>
            </a:r>
            <a:r>
              <a:rPr lang="ko-KR" altLang="ko-KR" dirty="0" err="1"/>
              <a:t>데이터</a:t>
            </a:r>
            <a:r>
              <a:rPr lang="ko-KR" altLang="en-US" dirty="0" err="1"/>
              <a:t>셋을</a:t>
            </a:r>
            <a:r>
              <a:rPr lang="ko-KR" altLang="ko-KR" dirty="0"/>
              <a:t> 사용할 수 있다</a:t>
            </a:r>
            <a:r>
              <a:rPr lang="en-US" altLang="ko-KR" dirty="0"/>
              <a:t>. </a:t>
            </a:r>
            <a:r>
              <a:rPr lang="ko-KR" altLang="ko-KR" dirty="0"/>
              <a:t>이를 이용하면 </a:t>
            </a:r>
            <a:r>
              <a:rPr lang="ko-KR" altLang="en-US" dirty="0"/>
              <a:t>기가 단위의 </a:t>
            </a:r>
            <a:r>
              <a:rPr lang="ko-KR" altLang="ko-KR" dirty="0" err="1"/>
              <a:t>데이터셋을</a:t>
            </a:r>
            <a:r>
              <a:rPr lang="ko-KR" altLang="ko-KR" dirty="0"/>
              <a:t> 컴퓨터에</a:t>
            </a:r>
            <a:r>
              <a:rPr lang="ko-KR" altLang="en-US" dirty="0"/>
              <a:t> 직접</a:t>
            </a:r>
            <a:r>
              <a:rPr lang="ko-KR" altLang="ko-KR" dirty="0"/>
              <a:t> 다운받지 않아도 </a:t>
            </a:r>
            <a:r>
              <a:rPr lang="en-US" altLang="ko-KR" dirty="0"/>
              <a:t>google </a:t>
            </a:r>
            <a:r>
              <a:rPr lang="en-US" altLang="ko-KR" dirty="0" err="1"/>
              <a:t>colaboratory</a:t>
            </a:r>
            <a:r>
              <a:rPr lang="ko-KR" altLang="ko-KR" dirty="0"/>
              <a:t>에서 간편하게 사용할 수 있다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945C4A-9625-BD4C-8B2C-1A5A535713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375" y="2118155"/>
            <a:ext cx="2073910" cy="1758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43396F-042F-A143-AF2D-E857F7907BEC}"/>
              </a:ext>
            </a:extLst>
          </p:cNvPr>
          <p:cNvSpPr txBox="1"/>
          <p:nvPr/>
        </p:nvSpPr>
        <p:spPr>
          <a:xfrm>
            <a:off x="2833370" y="2118156"/>
            <a:ext cx="8139430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/>
              <a:t>우선 </a:t>
            </a:r>
            <a:r>
              <a:rPr lang="en-US" altLang="ko-KR" dirty="0" err="1"/>
              <a:t>kaggle</a:t>
            </a:r>
            <a:r>
              <a:rPr lang="ko-KR" altLang="ko-KR" dirty="0"/>
              <a:t>에서 </a:t>
            </a:r>
            <a:r>
              <a:rPr lang="en-US" altLang="ko-KR" dirty="0"/>
              <a:t>API </a:t>
            </a:r>
            <a:r>
              <a:rPr lang="ko-KR" altLang="ko-KR" dirty="0"/>
              <a:t>키를 만든다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en-US" altLang="ko-KR" dirty="0"/>
              <a:t>Kaggle</a:t>
            </a:r>
            <a:r>
              <a:rPr lang="ko-KR" altLang="ko-KR" dirty="0"/>
              <a:t>에 가입한 후 </a:t>
            </a:r>
            <a:r>
              <a:rPr lang="en-US" altLang="ko-KR" dirty="0"/>
              <a:t>Kaggle </a:t>
            </a:r>
            <a:r>
              <a:rPr lang="ko-KR" altLang="ko-KR" dirty="0"/>
              <a:t>홈페이지에서 </a:t>
            </a:r>
            <a:r>
              <a:rPr lang="en-US" altLang="ko-KR" dirty="0"/>
              <a:t>My Account </a:t>
            </a:r>
            <a:r>
              <a:rPr lang="ko-KR" altLang="ko-KR" dirty="0"/>
              <a:t>페이지를 선택한다</a:t>
            </a:r>
            <a:r>
              <a:rPr lang="en-US" altLang="ko-KR" dirty="0"/>
              <a:t>. </a:t>
            </a:r>
            <a:endParaRPr lang="ko-KR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C62266-EDD2-DC46-9E6E-31AB3E17C2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374" y="4008726"/>
            <a:ext cx="8527597" cy="1412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3D7528-3018-7148-84DC-2FA75F81F0CF}"/>
              </a:ext>
            </a:extLst>
          </p:cNvPr>
          <p:cNvSpPr txBox="1"/>
          <p:nvPr/>
        </p:nvSpPr>
        <p:spPr>
          <a:xfrm>
            <a:off x="714374" y="5504029"/>
            <a:ext cx="10258426" cy="6463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Create New API Token</a:t>
            </a:r>
            <a:r>
              <a:rPr lang="ko-KR" altLang="ko-KR" dirty="0"/>
              <a:t>을 통해 </a:t>
            </a:r>
            <a:r>
              <a:rPr lang="en-US" altLang="ko-KR" dirty="0"/>
              <a:t>API </a:t>
            </a:r>
            <a:r>
              <a:rPr lang="ko-KR" altLang="ko-KR" dirty="0"/>
              <a:t>키를 다운로드한다</a:t>
            </a:r>
            <a:r>
              <a:rPr lang="en-US" altLang="ko-KR" dirty="0"/>
              <a:t>. </a:t>
            </a:r>
            <a:r>
              <a:rPr lang="ko-KR" altLang="ko-KR" dirty="0"/>
              <a:t>컴퓨터에 </a:t>
            </a:r>
            <a:r>
              <a:rPr lang="en-US" altLang="ko-KR" dirty="0" err="1"/>
              <a:t>kaggle.json</a:t>
            </a:r>
            <a:r>
              <a:rPr lang="ko-KR" altLang="ko-KR" dirty="0"/>
              <a:t>이라는 파일이 다운로드 된다</a:t>
            </a:r>
            <a:r>
              <a:rPr lang="en-US" altLang="ko-KR" dirty="0"/>
              <a:t>. </a:t>
            </a:r>
            <a:r>
              <a:rPr lang="en-US" altLang="ko-KR" dirty="0" err="1"/>
              <a:t>Colab</a:t>
            </a:r>
            <a:r>
              <a:rPr lang="ko-KR" altLang="ko-KR" dirty="0"/>
              <a:t>에서 이 파일을 사용하여 </a:t>
            </a:r>
            <a:r>
              <a:rPr lang="en-US" altLang="ko-KR" dirty="0"/>
              <a:t>Kaggle </a:t>
            </a:r>
            <a:r>
              <a:rPr lang="ko-KR" altLang="ko-KR" dirty="0" err="1"/>
              <a:t>데이터</a:t>
            </a:r>
            <a:r>
              <a:rPr lang="ko-KR" altLang="en-US" dirty="0" err="1"/>
              <a:t>셋에</a:t>
            </a:r>
            <a:r>
              <a:rPr lang="ko-KR" altLang="en-US" dirty="0"/>
              <a:t> 접근</a:t>
            </a:r>
            <a:r>
              <a:rPr lang="ko-KR" altLang="ko-KR" dirty="0"/>
              <a:t> 할 수 있다</a:t>
            </a:r>
            <a:r>
              <a:rPr lang="en-US" altLang="ko-KR" dirty="0"/>
              <a:t>.</a:t>
            </a:r>
            <a:r>
              <a:rPr lang="ko-KR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9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719494" y="6434668"/>
            <a:ext cx="753009" cy="94593"/>
            <a:chOff x="5390287" y="6434669"/>
            <a:chExt cx="753009" cy="94593"/>
          </a:xfrm>
        </p:grpSpPr>
        <p:sp>
          <p:nvSpPr>
            <p:cNvPr id="79" name="타원 78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59D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47750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565658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학습환경 구축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학습 데이터 전처리</a:t>
            </a:r>
            <a:endParaRPr lang="ko-KR" altLang="en-US" sz="2000" dirty="0">
              <a:solidFill>
                <a:srgbClr val="565658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C73B-C431-4966-B393-80ED297B3EC6}"/>
              </a:ext>
            </a:extLst>
          </p:cNvPr>
          <p:cNvSpPr txBox="1"/>
          <p:nvPr/>
        </p:nvSpPr>
        <p:spPr>
          <a:xfrm>
            <a:off x="714375" y="1075056"/>
            <a:ext cx="10258425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Colaboratory</a:t>
            </a:r>
            <a:r>
              <a:rPr lang="ko-KR" altLang="en-US" dirty="0"/>
              <a:t>에서 </a:t>
            </a:r>
            <a:r>
              <a:rPr lang="ko-KR" altLang="ko-KR" dirty="0"/>
              <a:t>다음과 같은 코드를 입력해서 다운받은 </a:t>
            </a:r>
            <a:r>
              <a:rPr lang="en-US" altLang="ko-KR" dirty="0" err="1"/>
              <a:t>Kaggle.json</a:t>
            </a:r>
            <a:r>
              <a:rPr lang="en-US" altLang="ko-KR" dirty="0"/>
              <a:t> </a:t>
            </a:r>
            <a:r>
              <a:rPr lang="ko-KR" altLang="ko-KR" dirty="0"/>
              <a:t>파일을 업로드할 수 있다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4CC94E-847E-AC4F-B1AE-4A1C9F54C5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052" y="1553523"/>
            <a:ext cx="10830246" cy="2342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0484E3-9E19-7A4E-A5D2-B10D9A10D8D3}"/>
              </a:ext>
            </a:extLst>
          </p:cNvPr>
          <p:cNvSpPr txBox="1"/>
          <p:nvPr/>
        </p:nvSpPr>
        <p:spPr>
          <a:xfrm>
            <a:off x="721052" y="4060084"/>
            <a:ext cx="3932591" cy="36933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/>
              <a:t>다음과 같이 </a:t>
            </a:r>
            <a:r>
              <a:rPr lang="en-US" altLang="ko-KR" dirty="0"/>
              <a:t>Kaggle API</a:t>
            </a:r>
            <a:r>
              <a:rPr lang="ko-KR" altLang="ko-KR" dirty="0" err="1"/>
              <a:t>를</a:t>
            </a:r>
            <a:r>
              <a:rPr lang="ko-KR" altLang="ko-KR" dirty="0"/>
              <a:t> 설치한다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B79631-E2F7-5948-BFE6-0C63143AC41C}"/>
              </a:ext>
            </a:extLst>
          </p:cNvPr>
          <p:cNvPicPr/>
          <p:nvPr/>
        </p:nvPicPr>
        <p:blipFill rotWithShape="1">
          <a:blip r:embed="rId3"/>
          <a:srcRect r="81144" b="79202"/>
          <a:stretch/>
        </p:blipFill>
        <p:spPr>
          <a:xfrm>
            <a:off x="714375" y="4593972"/>
            <a:ext cx="2936548" cy="93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1451</Words>
  <Application>Microsoft Macintosh PowerPoint</Application>
  <PresentationFormat>와이드스크린</PresentationFormat>
  <Paragraphs>146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210 콤퓨타세탁 L</vt:lpstr>
      <vt:lpstr>Arial</vt:lpstr>
      <vt:lpstr>a옛날사진관4</vt:lpstr>
      <vt:lpstr>맑은 고딕</vt:lpstr>
      <vt:lpstr>a옛날사진관3</vt:lpstr>
      <vt:lpstr>a옛날사진관2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Yeo Chaelin</cp:lastModifiedBy>
  <cp:revision>94</cp:revision>
  <dcterms:created xsi:type="dcterms:W3CDTF">2017-05-10T07:33:19Z</dcterms:created>
  <dcterms:modified xsi:type="dcterms:W3CDTF">2019-06-22T14:36:49Z</dcterms:modified>
</cp:coreProperties>
</file>