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59" r:id="rId9"/>
    <p:sldId id="260" r:id="rId10"/>
    <p:sldId id="261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>
        <p:scale>
          <a:sx n="100" d="100"/>
          <a:sy n="100" d="100"/>
        </p:scale>
        <p:origin x="9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2C13-5D57-4C80-92A6-53B55E454AAE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DBEA-1F08-49E4-A0D1-C18BB473C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89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2C13-5D57-4C80-92A6-53B55E454AAE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DBEA-1F08-49E4-A0D1-C18BB473C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41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2C13-5D57-4C80-92A6-53B55E454AAE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DBEA-1F08-49E4-A0D1-C18BB473C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434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2C13-5D57-4C80-92A6-53B55E454AAE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DBEA-1F08-49E4-A0D1-C18BB473C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05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2C13-5D57-4C80-92A6-53B55E454AAE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DBEA-1F08-49E4-A0D1-C18BB473C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16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2C13-5D57-4C80-92A6-53B55E454AAE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DBEA-1F08-49E4-A0D1-C18BB473C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744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2C13-5D57-4C80-92A6-53B55E454AAE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DBEA-1F08-49E4-A0D1-C18BB473C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4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2C13-5D57-4C80-92A6-53B55E454AAE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DBEA-1F08-49E4-A0D1-C18BB473C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08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2C13-5D57-4C80-92A6-53B55E454AAE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DBEA-1F08-49E4-A0D1-C18BB473C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54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2C13-5D57-4C80-92A6-53B55E454AAE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DBEA-1F08-49E4-A0D1-C18BB473C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53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2C13-5D57-4C80-92A6-53B55E454AAE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DBEA-1F08-49E4-A0D1-C18BB473C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55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72C13-5D57-4C80-92A6-53B55E454AAE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5DBEA-1F08-49E4-A0D1-C18BB473C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2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rder"/>
          <p:cNvSpPr/>
          <p:nvPr/>
        </p:nvSpPr>
        <p:spPr>
          <a:xfrm>
            <a:off x="2657925" y="1900606"/>
            <a:ext cx="1333500" cy="1333500"/>
          </a:xfrm>
          <a:prstGeom prst="roundRect">
            <a:avLst>
              <a:gd name="adj" fmla="val 6118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Category1</a:t>
            </a:r>
          </a:p>
        </p:txBody>
      </p:sp>
      <p:sp>
        <p:nvSpPr>
          <p:cNvPr id="35" name="Border"/>
          <p:cNvSpPr/>
          <p:nvPr/>
        </p:nvSpPr>
        <p:spPr>
          <a:xfrm>
            <a:off x="3991425" y="3793882"/>
            <a:ext cx="1333500" cy="1333500"/>
          </a:xfrm>
          <a:prstGeom prst="roundRect">
            <a:avLst>
              <a:gd name="adj" fmla="val 6118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Category4</a:t>
            </a:r>
            <a:endParaRPr lang="en-US" sz="2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Border"/>
          <p:cNvSpPr/>
          <p:nvPr/>
        </p:nvSpPr>
        <p:spPr>
          <a:xfrm>
            <a:off x="7991925" y="1900606"/>
            <a:ext cx="1333500" cy="1333500"/>
          </a:xfrm>
          <a:prstGeom prst="roundRect">
            <a:avLst>
              <a:gd name="adj" fmla="val 6118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Category3</a:t>
            </a:r>
            <a:endParaRPr lang="en-US" sz="2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order"/>
          <p:cNvSpPr/>
          <p:nvPr/>
        </p:nvSpPr>
        <p:spPr>
          <a:xfrm>
            <a:off x="5324925" y="1900606"/>
            <a:ext cx="1333500" cy="1333500"/>
          </a:xfrm>
          <a:prstGeom prst="roundRect">
            <a:avLst>
              <a:gd name="adj" fmla="val 6118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Category2</a:t>
            </a:r>
            <a:endParaRPr lang="en-US" sz="2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Border"/>
          <p:cNvSpPr/>
          <p:nvPr/>
        </p:nvSpPr>
        <p:spPr>
          <a:xfrm>
            <a:off x="6658425" y="3793882"/>
            <a:ext cx="1333500" cy="1333500"/>
          </a:xfrm>
          <a:prstGeom prst="roundRect">
            <a:avLst>
              <a:gd name="adj" fmla="val 6118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Category5</a:t>
            </a:r>
            <a:endParaRPr lang="en-US" sz="2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6646" y="-461665"/>
            <a:ext cx="2453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Category/index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0295" y="6488668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Made By </a:t>
            </a:r>
            <a:r>
              <a:rPr lang="en-US" altLang="ko-KR" dirty="0" err="1"/>
              <a:t>Communis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12" y="209551"/>
            <a:ext cx="577372" cy="514349"/>
          </a:xfrm>
          <a:prstGeom prst="rect">
            <a:avLst/>
          </a:prstGeom>
        </p:spPr>
      </p:pic>
      <p:sp>
        <p:nvSpPr>
          <p:cNvPr id="30" name="Button"/>
          <p:cNvSpPr/>
          <p:nvPr/>
        </p:nvSpPr>
        <p:spPr>
          <a:xfrm>
            <a:off x="9855772" y="209551"/>
            <a:ext cx="2190749" cy="43376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관리자 페이지 이동</a:t>
            </a:r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Button"/>
          <p:cNvSpPr/>
          <p:nvPr/>
        </p:nvSpPr>
        <p:spPr>
          <a:xfrm>
            <a:off x="10757344" y="5878351"/>
            <a:ext cx="872922" cy="44691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</p:txBody>
      </p:sp>
      <p:sp>
        <p:nvSpPr>
          <p:cNvPr id="33" name="Button"/>
          <p:cNvSpPr/>
          <p:nvPr/>
        </p:nvSpPr>
        <p:spPr>
          <a:xfrm>
            <a:off x="8285839" y="5878350"/>
            <a:ext cx="1082041" cy="44691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Contact</a:t>
            </a:r>
          </a:p>
        </p:txBody>
      </p:sp>
      <p:sp>
        <p:nvSpPr>
          <p:cNvPr id="34" name="Button"/>
          <p:cNvSpPr/>
          <p:nvPr/>
        </p:nvSpPr>
        <p:spPr>
          <a:xfrm>
            <a:off x="9710295" y="5879014"/>
            <a:ext cx="704634" cy="44691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help</a:t>
            </a:r>
          </a:p>
        </p:txBody>
      </p:sp>
    </p:spTree>
    <p:extLst>
      <p:ext uri="{BB962C8B-B14F-4D97-AF65-F5344CB8AC3E}">
        <p14:creationId xmlns:p14="http://schemas.microsoft.com/office/powerpoint/2010/main" val="1766691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-461665"/>
            <a:ext cx="1919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Enroll/show</a:t>
            </a:r>
            <a:endParaRPr lang="ko-KR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710295" y="6488668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Made By </a:t>
            </a:r>
            <a:r>
              <a:rPr lang="en-US" altLang="ko-KR" dirty="0" err="1"/>
              <a:t>Communis</a:t>
            </a:r>
            <a:endParaRPr lang="ko-KR" altLang="en-US" dirty="0"/>
          </a:p>
        </p:txBody>
      </p:sp>
      <p:sp>
        <p:nvSpPr>
          <p:cNvPr id="9" name="Button"/>
          <p:cNvSpPr/>
          <p:nvPr/>
        </p:nvSpPr>
        <p:spPr>
          <a:xfrm>
            <a:off x="10757344" y="5878351"/>
            <a:ext cx="872922" cy="44691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</p:txBody>
      </p:sp>
      <p:sp>
        <p:nvSpPr>
          <p:cNvPr id="10" name="Button"/>
          <p:cNvSpPr/>
          <p:nvPr/>
        </p:nvSpPr>
        <p:spPr>
          <a:xfrm>
            <a:off x="8285839" y="5878350"/>
            <a:ext cx="1082041" cy="44691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Contact</a:t>
            </a:r>
          </a:p>
        </p:txBody>
      </p:sp>
      <p:sp>
        <p:nvSpPr>
          <p:cNvPr id="11" name="Button"/>
          <p:cNvSpPr/>
          <p:nvPr/>
        </p:nvSpPr>
        <p:spPr>
          <a:xfrm>
            <a:off x="9710295" y="5879014"/>
            <a:ext cx="704634" cy="44691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73183" y="101474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학번 </a:t>
            </a:r>
            <a:r>
              <a:rPr lang="en-US" altLang="ko-KR" dirty="0"/>
              <a:t>: </a:t>
            </a:r>
            <a:r>
              <a:rPr lang="en-US" altLang="ko-KR" dirty="0" err="1"/>
              <a:t>user_id</a:t>
            </a:r>
            <a:endParaRPr lang="en-US" altLang="ko-KR" dirty="0"/>
          </a:p>
          <a:p>
            <a:r>
              <a:rPr lang="ko-KR" altLang="en-US" dirty="0"/>
              <a:t>수강 신청 목록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828563"/>
              </p:ext>
            </p:extLst>
          </p:nvPr>
        </p:nvGraphicFramePr>
        <p:xfrm>
          <a:off x="2173183" y="808719"/>
          <a:ext cx="6768935" cy="45470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23302">
                  <a:extLst>
                    <a:ext uri="{9D8B030D-6E8A-4147-A177-3AD203B41FA5}">
                      <a16:colId xmlns:a16="http://schemas.microsoft.com/office/drawing/2014/main" val="2333621849"/>
                    </a:ext>
                  </a:extLst>
                </a:gridCol>
                <a:gridCol w="3545633">
                  <a:extLst>
                    <a:ext uri="{9D8B030D-6E8A-4147-A177-3AD203B41FA5}">
                      <a16:colId xmlns:a16="http://schemas.microsoft.com/office/drawing/2014/main" val="2807042030"/>
                    </a:ext>
                  </a:extLst>
                </a:gridCol>
              </a:tblGrid>
              <a:tr h="7578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>
                          <a:effectLst/>
                        </a:rPr>
                        <a:t>강의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>
                          <a:effectLst/>
                        </a:rPr>
                        <a:t>강의계획서</a:t>
                      </a: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519446639"/>
                  </a:ext>
                </a:extLst>
              </a:tr>
              <a:tr h="7578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 err="1">
                          <a:effectLst/>
                        </a:rPr>
                        <a:t>강의명</a:t>
                      </a:r>
                      <a:r>
                        <a:rPr lang="en-US" altLang="ko-KR" sz="3200" u="none" strike="noStrike" dirty="0">
                          <a:effectLst/>
                        </a:rPr>
                        <a:t>1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855328602"/>
                  </a:ext>
                </a:extLst>
              </a:tr>
              <a:tr h="7578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>
                          <a:effectLst/>
                        </a:rPr>
                        <a:t>강의명</a:t>
                      </a:r>
                      <a:r>
                        <a:rPr lang="en-US" altLang="ko-KR" sz="3200" u="none" strike="noStrike">
                          <a:effectLst/>
                        </a:rPr>
                        <a:t>2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728096933"/>
                  </a:ext>
                </a:extLst>
              </a:tr>
              <a:tr h="7578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>
                          <a:effectLst/>
                        </a:rPr>
                        <a:t>강의명</a:t>
                      </a:r>
                      <a:r>
                        <a:rPr lang="en-US" altLang="ko-KR" sz="3200" u="none" strike="noStrike">
                          <a:effectLst/>
                        </a:rPr>
                        <a:t>3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4284885631"/>
                  </a:ext>
                </a:extLst>
              </a:tr>
              <a:tr h="7578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>
                          <a:effectLst/>
                        </a:rPr>
                        <a:t>강의명</a:t>
                      </a:r>
                      <a:r>
                        <a:rPr lang="en-US" altLang="ko-KR" sz="3200" u="none" strike="noStrike">
                          <a:effectLst/>
                        </a:rPr>
                        <a:t>4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707837096"/>
                  </a:ext>
                </a:extLst>
              </a:tr>
              <a:tr h="7578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 err="1">
                          <a:effectLst/>
                        </a:rPr>
                        <a:t>강의명</a:t>
                      </a:r>
                      <a:r>
                        <a:rPr lang="en-US" altLang="ko-KR" sz="3200" u="none" strike="noStrike" dirty="0">
                          <a:effectLst/>
                        </a:rPr>
                        <a:t>5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253339571"/>
                  </a:ext>
                </a:extLst>
              </a:tr>
            </a:tbl>
          </a:graphicData>
        </a:graphic>
      </p:graphicFrame>
      <p:sp>
        <p:nvSpPr>
          <p:cNvPr id="15" name="Button"/>
          <p:cNvSpPr/>
          <p:nvPr/>
        </p:nvSpPr>
        <p:spPr>
          <a:xfrm>
            <a:off x="6432284" y="1721274"/>
            <a:ext cx="1364724" cy="43376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강의계획서</a:t>
            </a:r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Button"/>
          <p:cNvSpPr/>
          <p:nvPr/>
        </p:nvSpPr>
        <p:spPr>
          <a:xfrm>
            <a:off x="6432284" y="2485829"/>
            <a:ext cx="1364724" cy="43376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강의계획서</a:t>
            </a:r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Button"/>
          <p:cNvSpPr/>
          <p:nvPr/>
        </p:nvSpPr>
        <p:spPr>
          <a:xfrm>
            <a:off x="6432284" y="3250384"/>
            <a:ext cx="1364724" cy="43376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강의계획서</a:t>
            </a:r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Button"/>
          <p:cNvSpPr/>
          <p:nvPr/>
        </p:nvSpPr>
        <p:spPr>
          <a:xfrm>
            <a:off x="6432284" y="3973850"/>
            <a:ext cx="1364724" cy="43376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강의계획서</a:t>
            </a:r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Button"/>
          <p:cNvSpPr/>
          <p:nvPr/>
        </p:nvSpPr>
        <p:spPr>
          <a:xfrm>
            <a:off x="6432284" y="4702523"/>
            <a:ext cx="1364724" cy="43376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강의계획서</a:t>
            </a:r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257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-461665"/>
            <a:ext cx="3240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Lecture_admin</a:t>
            </a:r>
            <a:r>
              <a:rPr lang="en-US" altLang="ko-KR" sz="2400" b="1" dirty="0"/>
              <a:t>/index</a:t>
            </a:r>
            <a:endParaRPr lang="ko-KR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710295" y="6488668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Made By </a:t>
            </a:r>
            <a:r>
              <a:rPr lang="en-US" altLang="ko-KR" dirty="0" err="1"/>
              <a:t>Communis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12" y="209551"/>
            <a:ext cx="577372" cy="514349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739817"/>
              </p:ext>
            </p:extLst>
          </p:nvPr>
        </p:nvGraphicFramePr>
        <p:xfrm>
          <a:off x="3067050" y="1220788"/>
          <a:ext cx="6972300" cy="435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86150">
                  <a:extLst>
                    <a:ext uri="{9D8B030D-6E8A-4147-A177-3AD203B41FA5}">
                      <a16:colId xmlns:a16="http://schemas.microsoft.com/office/drawing/2014/main" val="314762245"/>
                    </a:ext>
                  </a:extLst>
                </a:gridCol>
                <a:gridCol w="3486150">
                  <a:extLst>
                    <a:ext uri="{9D8B030D-6E8A-4147-A177-3AD203B41FA5}">
                      <a16:colId xmlns:a16="http://schemas.microsoft.com/office/drawing/2014/main" val="3711078020"/>
                    </a:ext>
                  </a:extLst>
                </a:gridCol>
              </a:tblGrid>
              <a:tr h="86052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700" u="none" strike="noStrike" dirty="0">
                          <a:effectLst/>
                        </a:rPr>
                        <a:t>학번</a:t>
                      </a:r>
                      <a:r>
                        <a:rPr lang="en-US" altLang="ko-KR" sz="2700" u="none" strike="noStrike" dirty="0">
                          <a:effectLst/>
                        </a:rPr>
                        <a:t>/</a:t>
                      </a:r>
                      <a:r>
                        <a:rPr lang="ko-KR" altLang="en-US" sz="2700" u="none" strike="noStrike" dirty="0">
                          <a:effectLst/>
                        </a:rPr>
                        <a:t>교번</a:t>
                      </a:r>
                      <a:endParaRPr lang="ko-KR" alt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020" marR="9020" marT="9020" marB="43297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700" u="none" strike="noStrike" dirty="0">
                          <a:effectLst/>
                        </a:rPr>
                        <a:t>관리권한</a:t>
                      </a:r>
                      <a:endParaRPr lang="ko-KR" alt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020" marR="9020" marT="9020" marB="43297" anchor="ctr"/>
                </a:tc>
                <a:extLst>
                  <a:ext uri="{0D108BD9-81ED-4DB2-BD59-A6C34878D82A}">
                    <a16:rowId xmlns:a16="http://schemas.microsoft.com/office/drawing/2014/main" val="745086788"/>
                  </a:ext>
                </a:extLst>
              </a:tr>
              <a:tr h="5051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700" u="none" strike="noStrike">
                          <a:effectLst/>
                        </a:rPr>
                        <a:t>user_id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20" marR="9020" marT="9020" marB="43297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700" u="none" strike="noStrike" dirty="0" err="1">
                          <a:effectLst/>
                        </a:rPr>
                        <a:t>lecture_id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20" marR="9020" marT="9020" marB="43297" anchor="ctr"/>
                </a:tc>
                <a:extLst>
                  <a:ext uri="{0D108BD9-81ED-4DB2-BD59-A6C34878D82A}">
                    <a16:rowId xmlns:a16="http://schemas.microsoft.com/office/drawing/2014/main" val="2226911104"/>
                  </a:ext>
                </a:extLst>
              </a:tr>
              <a:tr h="86052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700" u="none" strike="noStrike">
                          <a:effectLst/>
                        </a:rPr>
                        <a:t>20153021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20" marR="9020" marT="9020" marB="43297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수정불가</a:t>
                      </a:r>
                      <a:endParaRPr lang="ko-KR" altLang="en-US" sz="27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020" marR="9020" marT="9020" marB="43297" anchor="ctr"/>
                </a:tc>
                <a:extLst>
                  <a:ext uri="{0D108BD9-81ED-4DB2-BD59-A6C34878D82A}">
                    <a16:rowId xmlns:a16="http://schemas.microsoft.com/office/drawing/2014/main" val="1295023527"/>
                  </a:ext>
                </a:extLst>
              </a:tr>
              <a:tr h="86052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700" u="none" strike="noStrike">
                          <a:effectLst/>
                        </a:rPr>
                        <a:t>12162123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20" marR="9020" marT="9020" marB="43297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수정가능</a:t>
                      </a:r>
                      <a:endParaRPr lang="ko-KR" altLang="en-US" sz="2700" b="0" i="0" u="none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020" marR="9020" marT="9020" marB="43297" anchor="ctr"/>
                </a:tc>
                <a:extLst>
                  <a:ext uri="{0D108BD9-81ED-4DB2-BD59-A6C34878D82A}">
                    <a16:rowId xmlns:a16="http://schemas.microsoft.com/office/drawing/2014/main" val="1746936176"/>
                  </a:ext>
                </a:extLst>
              </a:tr>
              <a:tr h="12646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700" u="none" strike="noStrike">
                          <a:effectLst/>
                        </a:rPr>
                        <a:t>11112642</a:t>
                      </a:r>
                      <a:endParaRPr lang="en-US" altLang="ko-KR" sz="2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20" marR="9020" marT="9020" marB="43297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7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수정가능</a:t>
                      </a:r>
                      <a:endParaRPr lang="ko-KR" altLang="en-US" sz="2700" b="0" i="0" u="none" strike="noStrike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020" marR="9020" marT="9020" marB="43297" anchor="ctr"/>
                </a:tc>
                <a:extLst>
                  <a:ext uri="{0D108BD9-81ED-4DB2-BD59-A6C34878D82A}">
                    <a16:rowId xmlns:a16="http://schemas.microsoft.com/office/drawing/2014/main" val="4235118095"/>
                  </a:ext>
                </a:extLst>
              </a:tr>
            </a:tbl>
          </a:graphicData>
        </a:graphic>
      </p:graphicFrame>
      <p:sp>
        <p:nvSpPr>
          <p:cNvPr id="10" name="Button"/>
          <p:cNvSpPr/>
          <p:nvPr/>
        </p:nvSpPr>
        <p:spPr>
          <a:xfrm>
            <a:off x="10757344" y="5878351"/>
            <a:ext cx="872922" cy="44691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</p:txBody>
      </p:sp>
      <p:sp>
        <p:nvSpPr>
          <p:cNvPr id="11" name="Button"/>
          <p:cNvSpPr/>
          <p:nvPr/>
        </p:nvSpPr>
        <p:spPr>
          <a:xfrm>
            <a:off x="8285839" y="5878350"/>
            <a:ext cx="1082041" cy="44691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Contact</a:t>
            </a:r>
          </a:p>
        </p:txBody>
      </p:sp>
      <p:sp>
        <p:nvSpPr>
          <p:cNvPr id="14" name="Button"/>
          <p:cNvSpPr/>
          <p:nvPr/>
        </p:nvSpPr>
        <p:spPr>
          <a:xfrm>
            <a:off x="9710295" y="5879014"/>
            <a:ext cx="704634" cy="44691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help</a:t>
            </a:r>
          </a:p>
        </p:txBody>
      </p:sp>
    </p:spTree>
    <p:extLst>
      <p:ext uri="{BB962C8B-B14F-4D97-AF65-F5344CB8AC3E}">
        <p14:creationId xmlns:p14="http://schemas.microsoft.com/office/powerpoint/2010/main" val="3748498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-461665"/>
            <a:ext cx="3042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Lecture_admin</a:t>
            </a:r>
            <a:r>
              <a:rPr lang="en-US" altLang="ko-KR" sz="2400" b="1" dirty="0"/>
              <a:t>/new</a:t>
            </a:r>
            <a:endParaRPr lang="ko-KR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710295" y="6488668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Made By </a:t>
            </a:r>
            <a:r>
              <a:rPr lang="en-US" altLang="ko-KR" dirty="0" err="1"/>
              <a:t>Communis</a:t>
            </a:r>
            <a:endParaRPr lang="ko-KR" altLang="en-US" dirty="0"/>
          </a:p>
        </p:txBody>
      </p:sp>
      <p:grpSp>
        <p:nvGrpSpPr>
          <p:cNvPr id="5" name="Input with Label"/>
          <p:cNvGrpSpPr/>
          <p:nvPr/>
        </p:nvGrpSpPr>
        <p:grpSpPr>
          <a:xfrm>
            <a:off x="3850504" y="3500962"/>
            <a:ext cx="5134005" cy="462402"/>
            <a:chOff x="1156283" y="2851884"/>
            <a:chExt cx="3230518" cy="170942"/>
          </a:xfrm>
        </p:grpSpPr>
        <p:sp>
          <p:nvSpPr>
            <p:cNvPr id="6" name="Input"/>
            <p:cNvSpPr/>
            <p:nvPr/>
          </p:nvSpPr>
          <p:spPr>
            <a:xfrm>
              <a:off x="1882101" y="2851884"/>
              <a:ext cx="2504700" cy="170942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콤보박스로</a:t>
              </a:r>
              <a:r>
                <a:rPr lang="ko-KR" altLang="en-US" sz="20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전체</a:t>
              </a:r>
              <a:r>
                <a:rPr lang="en-US" altLang="ko-KR" sz="20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20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교수</a:t>
              </a:r>
              <a:r>
                <a:rPr lang="en-US" altLang="ko-KR" sz="20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20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학생</a:t>
              </a:r>
              <a:endParaRPr lang="en-US" sz="2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Label"/>
            <p:cNvSpPr txBox="1"/>
            <p:nvPr/>
          </p:nvSpPr>
          <p:spPr>
            <a:xfrm>
              <a:off x="1156283" y="2873283"/>
              <a:ext cx="322775" cy="14222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20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권한</a:t>
              </a:r>
              <a:endParaRPr lang="en-US" sz="2000" b="1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" name="Input with Label"/>
          <p:cNvGrpSpPr/>
          <p:nvPr/>
        </p:nvGrpSpPr>
        <p:grpSpPr>
          <a:xfrm>
            <a:off x="3971532" y="2422439"/>
            <a:ext cx="5012978" cy="462402"/>
            <a:chOff x="1232438" y="2851884"/>
            <a:chExt cx="3154363" cy="170942"/>
          </a:xfrm>
        </p:grpSpPr>
        <p:sp>
          <p:nvSpPr>
            <p:cNvPr id="9" name="Input"/>
            <p:cNvSpPr/>
            <p:nvPr/>
          </p:nvSpPr>
          <p:spPr>
            <a:xfrm>
              <a:off x="1882101" y="2851884"/>
              <a:ext cx="2504700" cy="170942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학번</a:t>
              </a:r>
              <a:r>
                <a:rPr lang="en-US" altLang="ko-KR" sz="20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20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교번</a:t>
              </a:r>
              <a:endParaRPr lang="en-US" altLang="ko-KR" sz="2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Label"/>
            <p:cNvSpPr txBox="1"/>
            <p:nvPr/>
          </p:nvSpPr>
          <p:spPr>
            <a:xfrm>
              <a:off x="1232438" y="2873283"/>
              <a:ext cx="170466" cy="1281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5000"/>
                </a:lnSpc>
                <a:spcAft>
                  <a:spcPts val="500"/>
                </a:spcAft>
              </a:pPr>
              <a:r>
                <a:rPr lang="en-US" altLang="ko-KR" sz="20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ID</a:t>
              </a:r>
              <a:endParaRPr lang="en-US" sz="2000" b="1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" name="Button"/>
          <p:cNvSpPr/>
          <p:nvPr/>
        </p:nvSpPr>
        <p:spPr>
          <a:xfrm>
            <a:off x="5003989" y="5094832"/>
            <a:ext cx="724614" cy="46663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2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Button"/>
          <p:cNvSpPr/>
          <p:nvPr/>
        </p:nvSpPr>
        <p:spPr>
          <a:xfrm>
            <a:off x="6994249" y="5094832"/>
            <a:ext cx="724614" cy="46663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2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769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-461665"/>
            <a:ext cx="3006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Lecture_admin</a:t>
            </a:r>
            <a:r>
              <a:rPr lang="en-US" altLang="ko-KR" sz="2400" b="1" dirty="0"/>
              <a:t>/edit</a:t>
            </a:r>
            <a:endParaRPr lang="ko-KR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710295" y="6488668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Made By </a:t>
            </a:r>
            <a:r>
              <a:rPr lang="en-US" altLang="ko-KR" dirty="0" err="1"/>
              <a:t>Communis</a:t>
            </a:r>
            <a:endParaRPr lang="ko-KR" altLang="en-US" dirty="0"/>
          </a:p>
        </p:txBody>
      </p:sp>
      <p:grpSp>
        <p:nvGrpSpPr>
          <p:cNvPr id="5" name="Input with Label"/>
          <p:cNvGrpSpPr/>
          <p:nvPr/>
        </p:nvGrpSpPr>
        <p:grpSpPr>
          <a:xfrm>
            <a:off x="3850505" y="3500962"/>
            <a:ext cx="5134006" cy="462402"/>
            <a:chOff x="1156283" y="2851884"/>
            <a:chExt cx="3230518" cy="170942"/>
          </a:xfrm>
        </p:grpSpPr>
        <p:sp>
          <p:nvSpPr>
            <p:cNvPr id="6" name="Input"/>
            <p:cNvSpPr/>
            <p:nvPr/>
          </p:nvSpPr>
          <p:spPr>
            <a:xfrm>
              <a:off x="1882101" y="2851884"/>
              <a:ext cx="2504700" cy="170942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옵션 </a:t>
              </a:r>
              <a:r>
                <a:rPr lang="ko-KR" altLang="en-US" sz="20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콤보박스</a:t>
              </a:r>
              <a:endParaRPr lang="en-US" sz="2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Label"/>
            <p:cNvSpPr txBox="1"/>
            <p:nvPr/>
          </p:nvSpPr>
          <p:spPr>
            <a:xfrm>
              <a:off x="1156283" y="2873283"/>
              <a:ext cx="322775" cy="14222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20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권한</a:t>
              </a:r>
              <a:endParaRPr lang="en-US" sz="2000" b="1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" name="Input with Label"/>
          <p:cNvGrpSpPr/>
          <p:nvPr/>
        </p:nvGrpSpPr>
        <p:grpSpPr>
          <a:xfrm>
            <a:off x="3971532" y="2422439"/>
            <a:ext cx="5012978" cy="462402"/>
            <a:chOff x="1232438" y="2851884"/>
            <a:chExt cx="3154363" cy="170942"/>
          </a:xfrm>
        </p:grpSpPr>
        <p:sp>
          <p:nvSpPr>
            <p:cNvPr id="9" name="Input"/>
            <p:cNvSpPr/>
            <p:nvPr/>
          </p:nvSpPr>
          <p:spPr>
            <a:xfrm>
              <a:off x="1882101" y="2851884"/>
              <a:ext cx="2504700" cy="170942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학번</a:t>
              </a:r>
              <a:r>
                <a:rPr lang="en-US" altLang="ko-KR" sz="20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20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교번</a:t>
              </a:r>
              <a:endParaRPr lang="en-US" altLang="ko-KR" sz="2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Label"/>
            <p:cNvSpPr txBox="1"/>
            <p:nvPr/>
          </p:nvSpPr>
          <p:spPr>
            <a:xfrm>
              <a:off x="1232438" y="2873283"/>
              <a:ext cx="170466" cy="1281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5000"/>
                </a:lnSpc>
                <a:spcAft>
                  <a:spcPts val="500"/>
                </a:spcAft>
              </a:pPr>
              <a:r>
                <a:rPr lang="en-US" altLang="ko-KR" sz="20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ID</a:t>
              </a:r>
              <a:endParaRPr lang="en-US" sz="2000" b="1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" name="Button"/>
          <p:cNvSpPr/>
          <p:nvPr/>
        </p:nvSpPr>
        <p:spPr>
          <a:xfrm>
            <a:off x="5003989" y="5094832"/>
            <a:ext cx="724614" cy="46663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2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Button"/>
          <p:cNvSpPr/>
          <p:nvPr/>
        </p:nvSpPr>
        <p:spPr>
          <a:xfrm>
            <a:off x="6994249" y="5094832"/>
            <a:ext cx="724614" cy="46663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2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477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-461665"/>
            <a:ext cx="3206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Lecture_admin</a:t>
            </a:r>
            <a:r>
              <a:rPr lang="en-US" altLang="ko-KR" sz="2400" b="1" dirty="0"/>
              <a:t>/show</a:t>
            </a:r>
            <a:endParaRPr lang="ko-KR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710295" y="6488668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Made By </a:t>
            </a:r>
            <a:r>
              <a:rPr lang="en-US" altLang="ko-KR" dirty="0" err="1"/>
              <a:t>Communis</a:t>
            </a:r>
            <a:endParaRPr lang="ko-KR" altLang="en-US" dirty="0"/>
          </a:p>
        </p:txBody>
      </p:sp>
      <p:sp>
        <p:nvSpPr>
          <p:cNvPr id="6" name="Button"/>
          <p:cNvSpPr/>
          <p:nvPr/>
        </p:nvSpPr>
        <p:spPr>
          <a:xfrm>
            <a:off x="10757344" y="5878351"/>
            <a:ext cx="872922" cy="44691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</p:txBody>
      </p:sp>
      <p:sp>
        <p:nvSpPr>
          <p:cNvPr id="7" name="Button"/>
          <p:cNvSpPr/>
          <p:nvPr/>
        </p:nvSpPr>
        <p:spPr>
          <a:xfrm>
            <a:off x="8285839" y="5878350"/>
            <a:ext cx="1082041" cy="44691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Contact</a:t>
            </a:r>
          </a:p>
        </p:txBody>
      </p:sp>
      <p:sp>
        <p:nvSpPr>
          <p:cNvPr id="8" name="Button"/>
          <p:cNvSpPr/>
          <p:nvPr/>
        </p:nvSpPr>
        <p:spPr>
          <a:xfrm>
            <a:off x="9710295" y="5879014"/>
            <a:ext cx="704634" cy="44691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help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12" y="209551"/>
            <a:ext cx="577372" cy="514349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7577"/>
              </p:ext>
            </p:extLst>
          </p:nvPr>
        </p:nvGraphicFramePr>
        <p:xfrm>
          <a:off x="1257300" y="895350"/>
          <a:ext cx="9500044" cy="46453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61329">
                  <a:extLst>
                    <a:ext uri="{9D8B030D-6E8A-4147-A177-3AD203B41FA5}">
                      <a16:colId xmlns:a16="http://schemas.microsoft.com/office/drawing/2014/main" val="2772648891"/>
                    </a:ext>
                  </a:extLst>
                </a:gridCol>
                <a:gridCol w="2987571">
                  <a:extLst>
                    <a:ext uri="{9D8B030D-6E8A-4147-A177-3AD203B41FA5}">
                      <a16:colId xmlns:a16="http://schemas.microsoft.com/office/drawing/2014/main" val="908754953"/>
                    </a:ext>
                  </a:extLst>
                </a:gridCol>
                <a:gridCol w="2751144">
                  <a:extLst>
                    <a:ext uri="{9D8B030D-6E8A-4147-A177-3AD203B41FA5}">
                      <a16:colId xmlns:a16="http://schemas.microsoft.com/office/drawing/2014/main" val="2540974000"/>
                    </a:ext>
                  </a:extLst>
                </a:gridCol>
              </a:tblGrid>
              <a:tr h="154844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effectLst/>
                        </a:rPr>
                        <a:t>user_id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effectLst/>
                        </a:rPr>
                        <a:t>lecture_id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800" u="none" strike="noStrike">
                          <a:effectLst/>
                        </a:rPr>
                        <a:t>권한수정</a:t>
                      </a:r>
                      <a:endParaRPr lang="ko-KR" altLang="en-US" sz="2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627196697"/>
                  </a:ext>
                </a:extLst>
              </a:tr>
              <a:tr h="154844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800" u="none" strike="noStrike">
                          <a:effectLst/>
                        </a:rPr>
                        <a:t>관리자</a:t>
                      </a:r>
                      <a:r>
                        <a:rPr lang="en-US" altLang="ko-KR" sz="2800" u="none" strike="noStrike">
                          <a:effectLst/>
                        </a:rPr>
                        <a:t>1</a:t>
                      </a:r>
                      <a:r>
                        <a:rPr lang="ko-KR" altLang="en-US" sz="2800" u="none" strike="noStrike">
                          <a:effectLst/>
                        </a:rPr>
                        <a:t>번호</a:t>
                      </a:r>
                      <a:endParaRPr lang="ko-KR" alt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800" u="none" strike="noStrike" dirty="0">
                          <a:effectLst/>
                        </a:rPr>
                        <a:t>강의 번호</a:t>
                      </a:r>
                      <a:endParaRPr lang="ko-KR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523683114"/>
                  </a:ext>
                </a:extLst>
              </a:tr>
              <a:tr h="154844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800" u="none" strike="noStrike">
                          <a:effectLst/>
                        </a:rPr>
                        <a:t>관리자</a:t>
                      </a:r>
                      <a:r>
                        <a:rPr lang="en-US" altLang="ko-KR" sz="2800" u="none" strike="noStrike">
                          <a:effectLst/>
                        </a:rPr>
                        <a:t>2</a:t>
                      </a:r>
                      <a:r>
                        <a:rPr lang="ko-KR" altLang="en-US" sz="2800" u="none" strike="noStrike">
                          <a:effectLst/>
                        </a:rPr>
                        <a:t>번호</a:t>
                      </a:r>
                      <a:endParaRPr lang="ko-KR" alt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800" u="none" strike="noStrike">
                          <a:effectLst/>
                        </a:rPr>
                        <a:t>강의 번호</a:t>
                      </a:r>
                      <a:endParaRPr lang="ko-KR" altLang="en-US" sz="2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06840057"/>
                  </a:ext>
                </a:extLst>
              </a:tr>
            </a:tbl>
          </a:graphicData>
        </a:graphic>
      </p:graphicFrame>
      <p:sp>
        <p:nvSpPr>
          <p:cNvPr id="11" name="Button"/>
          <p:cNvSpPr/>
          <p:nvPr/>
        </p:nvSpPr>
        <p:spPr>
          <a:xfrm>
            <a:off x="8826859" y="2922270"/>
            <a:ext cx="907899" cy="59150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2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Button"/>
          <p:cNvSpPr/>
          <p:nvPr/>
        </p:nvSpPr>
        <p:spPr>
          <a:xfrm>
            <a:off x="8826859" y="4461747"/>
            <a:ext cx="907899" cy="59150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128016" tIns="91440" rIns="128016" bIns="9144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2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52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461665"/>
            <a:ext cx="2256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Category/new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710295" y="6488668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Made By </a:t>
            </a:r>
            <a:r>
              <a:rPr lang="en-US" altLang="ko-KR" dirty="0" err="1"/>
              <a:t>Communis</a:t>
            </a:r>
            <a:endParaRPr lang="ko-KR" altLang="en-US" dirty="0"/>
          </a:p>
        </p:txBody>
      </p:sp>
      <p:grpSp>
        <p:nvGrpSpPr>
          <p:cNvPr id="6" name="Input with Label"/>
          <p:cNvGrpSpPr/>
          <p:nvPr/>
        </p:nvGrpSpPr>
        <p:grpSpPr>
          <a:xfrm>
            <a:off x="3850504" y="3500962"/>
            <a:ext cx="5134005" cy="462402"/>
            <a:chOff x="1156283" y="2851884"/>
            <a:chExt cx="3230518" cy="170942"/>
          </a:xfrm>
        </p:grpSpPr>
        <p:sp>
          <p:nvSpPr>
            <p:cNvPr id="7" name="Input"/>
            <p:cNvSpPr/>
            <p:nvPr/>
          </p:nvSpPr>
          <p:spPr>
            <a:xfrm>
              <a:off x="1882101" y="2851884"/>
              <a:ext cx="2504700" cy="170942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input</a:t>
              </a:r>
            </a:p>
          </p:txBody>
        </p:sp>
        <p:sp>
          <p:nvSpPr>
            <p:cNvPr id="8" name="Label"/>
            <p:cNvSpPr txBox="1"/>
            <p:nvPr/>
          </p:nvSpPr>
          <p:spPr>
            <a:xfrm>
              <a:off x="1156283" y="2873283"/>
              <a:ext cx="322775" cy="14222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20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설명</a:t>
              </a:r>
              <a:endParaRPr lang="en-US" sz="2000" b="1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" name="Input with Label"/>
          <p:cNvGrpSpPr/>
          <p:nvPr/>
        </p:nvGrpSpPr>
        <p:grpSpPr>
          <a:xfrm>
            <a:off x="3850507" y="2422439"/>
            <a:ext cx="5134003" cy="462402"/>
            <a:chOff x="1156284" y="2851884"/>
            <a:chExt cx="3230517" cy="170942"/>
          </a:xfrm>
        </p:grpSpPr>
        <p:sp>
          <p:nvSpPr>
            <p:cNvPr id="16" name="Input"/>
            <p:cNvSpPr/>
            <p:nvPr/>
          </p:nvSpPr>
          <p:spPr>
            <a:xfrm>
              <a:off x="1882101" y="2851884"/>
              <a:ext cx="2504700" cy="170942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Text input</a:t>
              </a:r>
            </a:p>
          </p:txBody>
        </p:sp>
        <p:sp>
          <p:nvSpPr>
            <p:cNvPr id="17" name="Label"/>
            <p:cNvSpPr txBox="1"/>
            <p:nvPr/>
          </p:nvSpPr>
          <p:spPr>
            <a:xfrm>
              <a:off x="1156284" y="2873283"/>
              <a:ext cx="322775" cy="14222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20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이름</a:t>
              </a:r>
              <a:endParaRPr lang="en-US" sz="2000" b="1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" name="Button"/>
          <p:cNvSpPr/>
          <p:nvPr/>
        </p:nvSpPr>
        <p:spPr>
          <a:xfrm>
            <a:off x="5003989" y="5094832"/>
            <a:ext cx="724614" cy="46663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2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Button"/>
          <p:cNvSpPr/>
          <p:nvPr/>
        </p:nvSpPr>
        <p:spPr>
          <a:xfrm>
            <a:off x="6994249" y="5094832"/>
            <a:ext cx="724614" cy="46663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2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12" y="209551"/>
            <a:ext cx="577372" cy="51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461665"/>
            <a:ext cx="2219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Category/edit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710295" y="6488668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Made By </a:t>
            </a:r>
            <a:r>
              <a:rPr lang="en-US" altLang="ko-KR" dirty="0" err="1"/>
              <a:t>Communis</a:t>
            </a:r>
            <a:endParaRPr lang="ko-KR" altLang="en-US" dirty="0"/>
          </a:p>
        </p:txBody>
      </p:sp>
      <p:grpSp>
        <p:nvGrpSpPr>
          <p:cNvPr id="6" name="Input with Label"/>
          <p:cNvGrpSpPr/>
          <p:nvPr/>
        </p:nvGrpSpPr>
        <p:grpSpPr>
          <a:xfrm>
            <a:off x="3850504" y="3500962"/>
            <a:ext cx="5134005" cy="462402"/>
            <a:chOff x="1156283" y="2851884"/>
            <a:chExt cx="3230518" cy="170942"/>
          </a:xfrm>
        </p:grpSpPr>
        <p:sp>
          <p:nvSpPr>
            <p:cNvPr id="7" name="Input"/>
            <p:cNvSpPr/>
            <p:nvPr/>
          </p:nvSpPr>
          <p:spPr>
            <a:xfrm>
              <a:off x="1882101" y="2851884"/>
              <a:ext cx="2504700" cy="170942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Category info</a:t>
              </a:r>
            </a:p>
          </p:txBody>
        </p:sp>
        <p:sp>
          <p:nvSpPr>
            <p:cNvPr id="8" name="Label"/>
            <p:cNvSpPr txBox="1"/>
            <p:nvPr/>
          </p:nvSpPr>
          <p:spPr>
            <a:xfrm>
              <a:off x="1156283" y="2873283"/>
              <a:ext cx="322775" cy="14222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20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설명</a:t>
              </a:r>
              <a:endParaRPr lang="en-US" sz="2000" b="1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" name="Input with Label"/>
          <p:cNvGrpSpPr/>
          <p:nvPr/>
        </p:nvGrpSpPr>
        <p:grpSpPr>
          <a:xfrm>
            <a:off x="3850507" y="2422439"/>
            <a:ext cx="5134003" cy="462402"/>
            <a:chOff x="1156284" y="2851884"/>
            <a:chExt cx="3230517" cy="170942"/>
          </a:xfrm>
        </p:grpSpPr>
        <p:sp>
          <p:nvSpPr>
            <p:cNvPr id="10" name="Input"/>
            <p:cNvSpPr/>
            <p:nvPr/>
          </p:nvSpPr>
          <p:spPr>
            <a:xfrm>
              <a:off x="1882101" y="2851884"/>
              <a:ext cx="2504700" cy="170942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Category value</a:t>
              </a:r>
            </a:p>
          </p:txBody>
        </p:sp>
        <p:sp>
          <p:nvSpPr>
            <p:cNvPr id="11" name="Label"/>
            <p:cNvSpPr txBox="1"/>
            <p:nvPr/>
          </p:nvSpPr>
          <p:spPr>
            <a:xfrm>
              <a:off x="1156284" y="2873283"/>
              <a:ext cx="322775" cy="14222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20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이름</a:t>
              </a:r>
              <a:endParaRPr lang="en-US" sz="2000" b="1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" name="Button"/>
          <p:cNvSpPr/>
          <p:nvPr/>
        </p:nvSpPr>
        <p:spPr>
          <a:xfrm>
            <a:off x="5003989" y="5094832"/>
            <a:ext cx="724614" cy="46663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2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Button"/>
          <p:cNvSpPr/>
          <p:nvPr/>
        </p:nvSpPr>
        <p:spPr>
          <a:xfrm>
            <a:off x="6994249" y="5094832"/>
            <a:ext cx="724614" cy="46663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2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12" y="209551"/>
            <a:ext cx="577372" cy="51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3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-461665"/>
            <a:ext cx="4867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Category/show = Lecture/index</a:t>
            </a:r>
            <a:endParaRPr lang="ko-KR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710295" y="6488668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Made By </a:t>
            </a:r>
            <a:r>
              <a:rPr lang="en-US" altLang="ko-KR" dirty="0" err="1"/>
              <a:t>Communis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643679"/>
              </p:ext>
            </p:extLst>
          </p:nvPr>
        </p:nvGraphicFramePr>
        <p:xfrm>
          <a:off x="1892957" y="319329"/>
          <a:ext cx="7817338" cy="5281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5953">
                  <a:extLst>
                    <a:ext uri="{9D8B030D-6E8A-4147-A177-3AD203B41FA5}">
                      <a16:colId xmlns:a16="http://schemas.microsoft.com/office/drawing/2014/main" val="3991397754"/>
                    </a:ext>
                  </a:extLst>
                </a:gridCol>
                <a:gridCol w="1091382">
                  <a:extLst>
                    <a:ext uri="{9D8B030D-6E8A-4147-A177-3AD203B41FA5}">
                      <a16:colId xmlns:a16="http://schemas.microsoft.com/office/drawing/2014/main" val="3867974531"/>
                    </a:ext>
                  </a:extLst>
                </a:gridCol>
                <a:gridCol w="2284287">
                  <a:extLst>
                    <a:ext uri="{9D8B030D-6E8A-4147-A177-3AD203B41FA5}">
                      <a16:colId xmlns:a16="http://schemas.microsoft.com/office/drawing/2014/main" val="21317034"/>
                    </a:ext>
                  </a:extLst>
                </a:gridCol>
                <a:gridCol w="1675144">
                  <a:extLst>
                    <a:ext uri="{9D8B030D-6E8A-4147-A177-3AD203B41FA5}">
                      <a16:colId xmlns:a16="http://schemas.microsoft.com/office/drawing/2014/main" val="2136204983"/>
                    </a:ext>
                  </a:extLst>
                </a:gridCol>
                <a:gridCol w="1370572">
                  <a:extLst>
                    <a:ext uri="{9D8B030D-6E8A-4147-A177-3AD203B41FA5}">
                      <a16:colId xmlns:a16="http://schemas.microsoft.com/office/drawing/2014/main" val="3327581508"/>
                    </a:ext>
                  </a:extLst>
                </a:gridCol>
              </a:tblGrid>
              <a:tr h="5281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Category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Name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</a:rPr>
                        <a:t>personnel_limit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</a:rPr>
                        <a:t>url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info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628560"/>
                  </a:ext>
                </a:extLst>
              </a:tr>
              <a:tr h="52819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effectLst/>
                        </a:rPr>
                        <a:t>이수구분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 err="1">
                          <a:effectLst/>
                        </a:rPr>
                        <a:t>강의명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effectLst/>
                        </a:rPr>
                        <a:t>제한인원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effectLst/>
                        </a:rPr>
                        <a:t>강의계획서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effectLst/>
                        </a:rPr>
                        <a:t>강의정보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419283"/>
                  </a:ext>
                </a:extLst>
              </a:tr>
              <a:tr h="528198"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611792"/>
                  </a:ext>
                </a:extLst>
              </a:tr>
              <a:tr h="528198"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772566"/>
                  </a:ext>
                </a:extLst>
              </a:tr>
              <a:tr h="528198"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487992"/>
                  </a:ext>
                </a:extLst>
              </a:tr>
              <a:tr h="528198"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260326"/>
                  </a:ext>
                </a:extLst>
              </a:tr>
              <a:tr h="528198"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326477"/>
                  </a:ext>
                </a:extLst>
              </a:tr>
              <a:tr h="528198"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995073"/>
                  </a:ext>
                </a:extLst>
              </a:tr>
              <a:tr h="528198"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010168"/>
                  </a:ext>
                </a:extLst>
              </a:tr>
              <a:tr h="528198"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786656"/>
                  </a:ext>
                </a:extLst>
              </a:tr>
            </a:tbl>
          </a:graphicData>
        </a:graphic>
      </p:graphicFrame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12" y="209551"/>
            <a:ext cx="577372" cy="514349"/>
          </a:xfrm>
          <a:prstGeom prst="rect">
            <a:avLst/>
          </a:prstGeom>
        </p:spPr>
      </p:pic>
      <p:sp>
        <p:nvSpPr>
          <p:cNvPr id="25" name="Button"/>
          <p:cNvSpPr/>
          <p:nvPr/>
        </p:nvSpPr>
        <p:spPr>
          <a:xfrm>
            <a:off x="10757344" y="5878351"/>
            <a:ext cx="872922" cy="44691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</p:txBody>
      </p:sp>
      <p:sp>
        <p:nvSpPr>
          <p:cNvPr id="26" name="Button"/>
          <p:cNvSpPr/>
          <p:nvPr/>
        </p:nvSpPr>
        <p:spPr>
          <a:xfrm>
            <a:off x="8285839" y="5878350"/>
            <a:ext cx="1082041" cy="44691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Contact</a:t>
            </a:r>
          </a:p>
        </p:txBody>
      </p:sp>
      <p:sp>
        <p:nvSpPr>
          <p:cNvPr id="27" name="Button"/>
          <p:cNvSpPr/>
          <p:nvPr/>
        </p:nvSpPr>
        <p:spPr>
          <a:xfrm>
            <a:off x="9710295" y="5879014"/>
            <a:ext cx="704634" cy="44691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help</a:t>
            </a:r>
          </a:p>
        </p:txBody>
      </p:sp>
    </p:spTree>
    <p:extLst>
      <p:ext uri="{BB962C8B-B14F-4D97-AF65-F5344CB8AC3E}">
        <p14:creationId xmlns:p14="http://schemas.microsoft.com/office/powerpoint/2010/main" val="237194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-461665"/>
            <a:ext cx="1996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Lecture/new</a:t>
            </a:r>
            <a:endParaRPr lang="ko-KR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710295" y="6488668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Made By </a:t>
            </a:r>
            <a:r>
              <a:rPr lang="en-US" altLang="ko-KR" dirty="0" err="1"/>
              <a:t>Communis</a:t>
            </a:r>
            <a:endParaRPr lang="ko-KR" altLang="en-US" dirty="0"/>
          </a:p>
        </p:txBody>
      </p:sp>
      <p:sp>
        <p:nvSpPr>
          <p:cNvPr id="8" name="Button"/>
          <p:cNvSpPr/>
          <p:nvPr/>
        </p:nvSpPr>
        <p:spPr>
          <a:xfrm>
            <a:off x="4718239" y="6022038"/>
            <a:ext cx="724614" cy="46663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2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Button"/>
          <p:cNvSpPr/>
          <p:nvPr/>
        </p:nvSpPr>
        <p:spPr>
          <a:xfrm>
            <a:off x="6708499" y="6022038"/>
            <a:ext cx="724614" cy="46663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2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875403"/>
              </p:ext>
            </p:extLst>
          </p:nvPr>
        </p:nvGraphicFramePr>
        <p:xfrm>
          <a:off x="1996187" y="1840674"/>
          <a:ext cx="7714107" cy="31232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519">
                  <a:extLst>
                    <a:ext uri="{9D8B030D-6E8A-4147-A177-3AD203B41FA5}">
                      <a16:colId xmlns:a16="http://schemas.microsoft.com/office/drawing/2014/main" val="1811217120"/>
                    </a:ext>
                  </a:extLst>
                </a:gridCol>
                <a:gridCol w="1076969">
                  <a:extLst>
                    <a:ext uri="{9D8B030D-6E8A-4147-A177-3AD203B41FA5}">
                      <a16:colId xmlns:a16="http://schemas.microsoft.com/office/drawing/2014/main" val="148018984"/>
                    </a:ext>
                  </a:extLst>
                </a:gridCol>
                <a:gridCol w="2254123">
                  <a:extLst>
                    <a:ext uri="{9D8B030D-6E8A-4147-A177-3AD203B41FA5}">
                      <a16:colId xmlns:a16="http://schemas.microsoft.com/office/drawing/2014/main" val="3623401364"/>
                    </a:ext>
                  </a:extLst>
                </a:gridCol>
                <a:gridCol w="1653023">
                  <a:extLst>
                    <a:ext uri="{9D8B030D-6E8A-4147-A177-3AD203B41FA5}">
                      <a16:colId xmlns:a16="http://schemas.microsoft.com/office/drawing/2014/main" val="686619599"/>
                    </a:ext>
                  </a:extLst>
                </a:gridCol>
                <a:gridCol w="1352473">
                  <a:extLst>
                    <a:ext uri="{9D8B030D-6E8A-4147-A177-3AD203B41FA5}">
                      <a16:colId xmlns:a16="http://schemas.microsoft.com/office/drawing/2014/main" val="2355717902"/>
                    </a:ext>
                  </a:extLst>
                </a:gridCol>
              </a:tblGrid>
              <a:tr h="10410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Category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Name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>
                          <a:effectLst/>
                        </a:rPr>
                        <a:t>personnel_limit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url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info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175805066"/>
                  </a:ext>
                </a:extLst>
              </a:tr>
              <a:tr h="10410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</a:rPr>
                        <a:t>이수구분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effectLst/>
                        </a:rPr>
                        <a:t>강의명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</a:rPr>
                        <a:t>제한인원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effectLst/>
                        </a:rPr>
                        <a:t>강의계획서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effectLst/>
                        </a:rPr>
                        <a:t>강의정보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73456741"/>
                  </a:ext>
                </a:extLst>
              </a:tr>
              <a:tr h="1041070">
                <a:tc>
                  <a:txBody>
                    <a:bodyPr/>
                    <a:lstStyle/>
                    <a:p>
                      <a:pPr algn="ctr" fontAlgn="ctr"/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709545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95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-461665"/>
            <a:ext cx="1959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Lecture/edit</a:t>
            </a:r>
            <a:endParaRPr lang="ko-KR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710295" y="6488668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Made By </a:t>
            </a:r>
            <a:r>
              <a:rPr lang="en-US" altLang="ko-KR" dirty="0" err="1"/>
              <a:t>Communis</a:t>
            </a:r>
            <a:endParaRPr lang="ko-KR" altLang="en-US" dirty="0"/>
          </a:p>
        </p:txBody>
      </p:sp>
      <p:sp>
        <p:nvSpPr>
          <p:cNvPr id="6" name="Button"/>
          <p:cNvSpPr/>
          <p:nvPr/>
        </p:nvSpPr>
        <p:spPr>
          <a:xfrm>
            <a:off x="4718239" y="6022038"/>
            <a:ext cx="724614" cy="46663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2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Button"/>
          <p:cNvSpPr/>
          <p:nvPr/>
        </p:nvSpPr>
        <p:spPr>
          <a:xfrm>
            <a:off x="6708499" y="6022038"/>
            <a:ext cx="724614" cy="466630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2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1537"/>
              </p:ext>
            </p:extLst>
          </p:nvPr>
        </p:nvGraphicFramePr>
        <p:xfrm>
          <a:off x="1996187" y="1840674"/>
          <a:ext cx="7714107" cy="31232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519">
                  <a:extLst>
                    <a:ext uri="{9D8B030D-6E8A-4147-A177-3AD203B41FA5}">
                      <a16:colId xmlns:a16="http://schemas.microsoft.com/office/drawing/2014/main" val="1811217120"/>
                    </a:ext>
                  </a:extLst>
                </a:gridCol>
                <a:gridCol w="1076969">
                  <a:extLst>
                    <a:ext uri="{9D8B030D-6E8A-4147-A177-3AD203B41FA5}">
                      <a16:colId xmlns:a16="http://schemas.microsoft.com/office/drawing/2014/main" val="148018984"/>
                    </a:ext>
                  </a:extLst>
                </a:gridCol>
                <a:gridCol w="2254123">
                  <a:extLst>
                    <a:ext uri="{9D8B030D-6E8A-4147-A177-3AD203B41FA5}">
                      <a16:colId xmlns:a16="http://schemas.microsoft.com/office/drawing/2014/main" val="3623401364"/>
                    </a:ext>
                  </a:extLst>
                </a:gridCol>
                <a:gridCol w="1653023">
                  <a:extLst>
                    <a:ext uri="{9D8B030D-6E8A-4147-A177-3AD203B41FA5}">
                      <a16:colId xmlns:a16="http://schemas.microsoft.com/office/drawing/2014/main" val="686619599"/>
                    </a:ext>
                  </a:extLst>
                </a:gridCol>
                <a:gridCol w="1352473">
                  <a:extLst>
                    <a:ext uri="{9D8B030D-6E8A-4147-A177-3AD203B41FA5}">
                      <a16:colId xmlns:a16="http://schemas.microsoft.com/office/drawing/2014/main" val="2355717902"/>
                    </a:ext>
                  </a:extLst>
                </a:gridCol>
              </a:tblGrid>
              <a:tr h="10410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Category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Name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>
                          <a:effectLst/>
                        </a:rPr>
                        <a:t>personnel_limit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url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info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175805066"/>
                  </a:ext>
                </a:extLst>
              </a:tr>
              <a:tr h="10410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</a:rPr>
                        <a:t>이수구분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effectLst/>
                        </a:rPr>
                        <a:t>강의명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</a:rPr>
                        <a:t>제한인원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effectLst/>
                        </a:rPr>
                        <a:t>강의계획서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>
                          <a:effectLst/>
                        </a:rPr>
                        <a:t>강의정보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73456741"/>
                  </a:ext>
                </a:extLst>
              </a:tr>
              <a:tr h="1041070">
                <a:tc>
                  <a:txBody>
                    <a:bodyPr/>
                    <a:lstStyle/>
                    <a:p>
                      <a:pPr algn="ctr" fontAlgn="ctr"/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709545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28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-461665"/>
            <a:ext cx="215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Lecture/show</a:t>
            </a:r>
            <a:endParaRPr lang="ko-KR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710295" y="6488668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Made By </a:t>
            </a:r>
            <a:r>
              <a:rPr lang="en-US" altLang="ko-KR" dirty="0" err="1"/>
              <a:t>Communis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159" y="338860"/>
            <a:ext cx="7840136" cy="5303980"/>
          </a:xfrm>
          <a:prstGeom prst="rect">
            <a:avLst/>
          </a:prstGeom>
        </p:spPr>
      </p:pic>
      <p:sp>
        <p:nvSpPr>
          <p:cNvPr id="7" name="Button"/>
          <p:cNvSpPr/>
          <p:nvPr/>
        </p:nvSpPr>
        <p:spPr>
          <a:xfrm>
            <a:off x="10757344" y="5878351"/>
            <a:ext cx="872922" cy="44691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</p:txBody>
      </p:sp>
      <p:sp>
        <p:nvSpPr>
          <p:cNvPr id="8" name="Button"/>
          <p:cNvSpPr/>
          <p:nvPr/>
        </p:nvSpPr>
        <p:spPr>
          <a:xfrm>
            <a:off x="8285839" y="5878350"/>
            <a:ext cx="1082041" cy="44691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Contact</a:t>
            </a:r>
          </a:p>
        </p:txBody>
      </p:sp>
      <p:sp>
        <p:nvSpPr>
          <p:cNvPr id="9" name="Button"/>
          <p:cNvSpPr/>
          <p:nvPr/>
        </p:nvSpPr>
        <p:spPr>
          <a:xfrm>
            <a:off x="9710295" y="5879014"/>
            <a:ext cx="704634" cy="44691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help</a:t>
            </a:r>
          </a:p>
        </p:txBody>
      </p:sp>
    </p:spTree>
    <p:extLst>
      <p:ext uri="{BB962C8B-B14F-4D97-AF65-F5344CB8AC3E}">
        <p14:creationId xmlns:p14="http://schemas.microsoft.com/office/powerpoint/2010/main" val="1266644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189754"/>
              </p:ext>
            </p:extLst>
          </p:nvPr>
        </p:nvGraphicFramePr>
        <p:xfrm>
          <a:off x="2470068" y="831357"/>
          <a:ext cx="7414973" cy="4828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5847">
                  <a:extLst>
                    <a:ext uri="{9D8B030D-6E8A-4147-A177-3AD203B41FA5}">
                      <a16:colId xmlns:a16="http://schemas.microsoft.com/office/drawing/2014/main" val="4260533410"/>
                    </a:ext>
                  </a:extLst>
                </a:gridCol>
                <a:gridCol w="2658378">
                  <a:extLst>
                    <a:ext uri="{9D8B030D-6E8A-4147-A177-3AD203B41FA5}">
                      <a16:colId xmlns:a16="http://schemas.microsoft.com/office/drawing/2014/main" val="2796831129"/>
                    </a:ext>
                  </a:extLst>
                </a:gridCol>
                <a:gridCol w="2050748">
                  <a:extLst>
                    <a:ext uri="{9D8B030D-6E8A-4147-A177-3AD203B41FA5}">
                      <a16:colId xmlns:a16="http://schemas.microsoft.com/office/drawing/2014/main" val="1662974930"/>
                    </a:ext>
                  </a:extLst>
                </a:gridCol>
              </a:tblGrid>
              <a:tr h="8047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effectLst/>
                        </a:rPr>
                        <a:t>강의명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effectLst/>
                        </a:rPr>
                        <a:t>자세히 보기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</a:rPr>
                        <a:t>수강신청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93320903"/>
                  </a:ext>
                </a:extLst>
              </a:tr>
              <a:tr h="8047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Lecture_id_1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764018598"/>
                  </a:ext>
                </a:extLst>
              </a:tr>
              <a:tr h="8047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Lecture_id_2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242809337"/>
                  </a:ext>
                </a:extLst>
              </a:tr>
              <a:tr h="8047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Lecture_id_3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62107629"/>
                  </a:ext>
                </a:extLst>
              </a:tr>
              <a:tr h="8047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Lecture_id_4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746627151"/>
                  </a:ext>
                </a:extLst>
              </a:tr>
              <a:tr h="8047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Lecture_id_5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96033328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0" y="-461665"/>
            <a:ext cx="1952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Enroll/index</a:t>
            </a:r>
            <a:endParaRPr lang="ko-KR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710295" y="6488668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Made By </a:t>
            </a:r>
            <a:r>
              <a:rPr lang="en-US" altLang="ko-KR" dirty="0" err="1"/>
              <a:t>Communis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12" y="209551"/>
            <a:ext cx="577372" cy="514349"/>
          </a:xfrm>
          <a:prstGeom prst="rect">
            <a:avLst/>
          </a:prstGeom>
        </p:spPr>
      </p:pic>
      <p:sp>
        <p:nvSpPr>
          <p:cNvPr id="15" name="Button"/>
          <p:cNvSpPr/>
          <p:nvPr/>
        </p:nvSpPr>
        <p:spPr>
          <a:xfrm>
            <a:off x="10757344" y="5878351"/>
            <a:ext cx="872922" cy="44691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</p:txBody>
      </p:sp>
      <p:sp>
        <p:nvSpPr>
          <p:cNvPr id="16" name="Button"/>
          <p:cNvSpPr/>
          <p:nvPr/>
        </p:nvSpPr>
        <p:spPr>
          <a:xfrm>
            <a:off x="8285839" y="5878350"/>
            <a:ext cx="1082041" cy="44691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Contact</a:t>
            </a:r>
          </a:p>
        </p:txBody>
      </p:sp>
      <p:sp>
        <p:nvSpPr>
          <p:cNvPr id="17" name="Button"/>
          <p:cNvSpPr/>
          <p:nvPr/>
        </p:nvSpPr>
        <p:spPr>
          <a:xfrm>
            <a:off x="9710295" y="5879014"/>
            <a:ext cx="704634" cy="446913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help</a:t>
            </a:r>
          </a:p>
        </p:txBody>
      </p:sp>
      <p:sp>
        <p:nvSpPr>
          <p:cNvPr id="11" name="Button"/>
          <p:cNvSpPr/>
          <p:nvPr/>
        </p:nvSpPr>
        <p:spPr>
          <a:xfrm>
            <a:off x="5826643" y="4202717"/>
            <a:ext cx="1364724" cy="43376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강의계획서</a:t>
            </a:r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Button"/>
          <p:cNvSpPr/>
          <p:nvPr/>
        </p:nvSpPr>
        <p:spPr>
          <a:xfrm>
            <a:off x="5826643" y="5001118"/>
            <a:ext cx="1364724" cy="43376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강의계획서</a:t>
            </a:r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4322" y="46672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학번 </a:t>
            </a:r>
            <a:r>
              <a:rPr lang="en-US" altLang="ko-KR" dirty="0"/>
              <a:t>: </a:t>
            </a:r>
            <a:r>
              <a:rPr lang="en-US" altLang="ko-KR" dirty="0" err="1"/>
              <a:t>User_id</a:t>
            </a:r>
            <a:endParaRPr lang="ko-KR" altLang="en-US" dirty="0"/>
          </a:p>
        </p:txBody>
      </p:sp>
      <p:sp>
        <p:nvSpPr>
          <p:cNvPr id="20" name="Button"/>
          <p:cNvSpPr/>
          <p:nvPr/>
        </p:nvSpPr>
        <p:spPr>
          <a:xfrm>
            <a:off x="5826643" y="1863778"/>
            <a:ext cx="1364724" cy="43376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강의계획서</a:t>
            </a:r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Button"/>
          <p:cNvSpPr/>
          <p:nvPr/>
        </p:nvSpPr>
        <p:spPr>
          <a:xfrm>
            <a:off x="5826643" y="2634047"/>
            <a:ext cx="1364724" cy="43376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강의계획서</a:t>
            </a:r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Button"/>
          <p:cNvSpPr/>
          <p:nvPr/>
        </p:nvSpPr>
        <p:spPr>
          <a:xfrm>
            <a:off x="5826643" y="3404316"/>
            <a:ext cx="1364724" cy="43376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강의계획서</a:t>
            </a:r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Button"/>
          <p:cNvSpPr/>
          <p:nvPr/>
        </p:nvSpPr>
        <p:spPr>
          <a:xfrm>
            <a:off x="8238450" y="1863778"/>
            <a:ext cx="1129427" cy="43376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신청하기</a:t>
            </a:r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Button"/>
          <p:cNvSpPr/>
          <p:nvPr/>
        </p:nvSpPr>
        <p:spPr>
          <a:xfrm>
            <a:off x="8238451" y="2634007"/>
            <a:ext cx="1129427" cy="43376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신청하기</a:t>
            </a:r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Button"/>
          <p:cNvSpPr/>
          <p:nvPr/>
        </p:nvSpPr>
        <p:spPr>
          <a:xfrm>
            <a:off x="8238452" y="3404236"/>
            <a:ext cx="1129427" cy="43376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신청하기</a:t>
            </a:r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Button"/>
          <p:cNvSpPr/>
          <p:nvPr/>
        </p:nvSpPr>
        <p:spPr>
          <a:xfrm>
            <a:off x="8238449" y="4202637"/>
            <a:ext cx="1129427" cy="43376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신청하기</a:t>
            </a:r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Button"/>
          <p:cNvSpPr/>
          <p:nvPr/>
        </p:nvSpPr>
        <p:spPr>
          <a:xfrm>
            <a:off x="8239907" y="5001118"/>
            <a:ext cx="1129427" cy="43376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신청하기</a:t>
            </a:r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209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-461665"/>
            <a:ext cx="1755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Enroll/new</a:t>
            </a:r>
            <a:endParaRPr lang="ko-KR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710295" y="6488668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Made By </a:t>
            </a:r>
            <a:r>
              <a:rPr lang="en-US" altLang="ko-KR" dirty="0" err="1"/>
              <a:t>Communis</a:t>
            </a:r>
            <a:endParaRPr lang="ko-KR" altLang="en-US" dirty="0"/>
          </a:p>
        </p:txBody>
      </p:sp>
      <p:grpSp>
        <p:nvGrpSpPr>
          <p:cNvPr id="1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460568" y="2261060"/>
            <a:ext cx="7481454" cy="1795551"/>
            <a:chOff x="595686" y="1261241"/>
            <a:chExt cx="3222246" cy="1507359"/>
          </a:xfrm>
        </p:grpSpPr>
        <p:sp>
          <p:nvSpPr>
            <p:cNvPr id="17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6" y="1460827"/>
              <a:ext cx="3222246" cy="130777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3"/>
              </p:custDataLst>
            </p:nvPr>
          </p:nvSpPr>
          <p:spPr>
            <a:xfrm>
              <a:off x="595686" y="1575700"/>
              <a:ext cx="3222246" cy="730276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36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수강하시겠습니까</a:t>
              </a:r>
              <a:r>
                <a:rPr lang="en-US" altLang="ko-KR" sz="36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  <a:endParaRPr lang="en-US" sz="36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261241"/>
              <a:ext cx="3222246" cy="19958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</a:p>
          </p:txBody>
        </p:sp>
        <p:sp>
          <p:nvSpPr>
            <p:cNvPr id="20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727106" y="1321053"/>
              <a:ext cx="42392" cy="7996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1" name="Icons"/>
            <p:cNvGrpSpPr/>
            <p:nvPr/>
          </p:nvGrpSpPr>
          <p:grpSpPr>
            <a:xfrm>
              <a:off x="672285" y="1604817"/>
              <a:ext cx="196915" cy="331843"/>
              <a:chOff x="672285" y="1604817"/>
              <a:chExt cx="196915" cy="331843"/>
            </a:xfrm>
          </p:grpSpPr>
          <p:sp>
            <p:nvSpPr>
              <p:cNvPr id="26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85276" y="1604817"/>
                <a:ext cx="170933" cy="331841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672285" y="1604819"/>
                <a:ext cx="196915" cy="331841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84933" y="1604819"/>
                <a:ext cx="171618" cy="331841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2" name="Buttons"/>
            <p:cNvGrpSpPr/>
            <p:nvPr/>
          </p:nvGrpSpPr>
          <p:grpSpPr>
            <a:xfrm>
              <a:off x="1418341" y="2305976"/>
              <a:ext cx="1703318" cy="343631"/>
              <a:chOff x="1418341" y="2305976"/>
              <a:chExt cx="1703318" cy="343631"/>
            </a:xfrm>
          </p:grpSpPr>
          <p:sp>
            <p:nvSpPr>
              <p:cNvPr id="23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418341" y="2305979"/>
                <a:ext cx="465154" cy="302219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OK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Button 2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2473573" y="2305976"/>
                <a:ext cx="465154" cy="302219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836094" y="2447805"/>
                <a:ext cx="285565" cy="201802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48311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2246</TotalTime>
  <Words>237</Words>
  <Application>Microsoft Office PowerPoint</Application>
  <PresentationFormat>와이드스크린</PresentationFormat>
  <Paragraphs>170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안재영</dc:creator>
  <cp:lastModifiedBy>안재영</cp:lastModifiedBy>
  <cp:revision>38</cp:revision>
  <dcterms:created xsi:type="dcterms:W3CDTF">2017-05-13T15:22:30Z</dcterms:created>
  <dcterms:modified xsi:type="dcterms:W3CDTF">2017-05-22T07:35:14Z</dcterms:modified>
</cp:coreProperties>
</file>