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9" r:id="rId1"/>
  </p:sldMasterIdLst>
  <p:sldIdLst>
    <p:sldId id="261" r:id="rId2"/>
    <p:sldId id="303" r:id="rId3"/>
    <p:sldId id="287" r:id="rId4"/>
    <p:sldId id="318" r:id="rId5"/>
    <p:sldId id="305" r:id="rId6"/>
    <p:sldId id="322" r:id="rId7"/>
    <p:sldId id="321" r:id="rId8"/>
    <p:sldId id="323" r:id="rId9"/>
    <p:sldId id="324" r:id="rId10"/>
    <p:sldId id="326" r:id="rId11"/>
    <p:sldId id="327" r:id="rId12"/>
    <p:sldId id="331" r:id="rId13"/>
    <p:sldId id="328" r:id="rId14"/>
    <p:sldId id="329" r:id="rId15"/>
    <p:sldId id="336" r:id="rId16"/>
    <p:sldId id="288" r:id="rId17"/>
    <p:sldId id="325" r:id="rId18"/>
    <p:sldId id="332" r:id="rId19"/>
    <p:sldId id="289" r:id="rId20"/>
    <p:sldId id="297" r:id="rId21"/>
    <p:sldId id="290" r:id="rId22"/>
    <p:sldId id="298" r:id="rId23"/>
    <p:sldId id="333" r:id="rId24"/>
    <p:sldId id="330" r:id="rId25"/>
    <p:sldId id="334" r:id="rId26"/>
    <p:sldId id="291" r:id="rId27"/>
    <p:sldId id="299" r:id="rId28"/>
    <p:sldId id="335" r:id="rId29"/>
    <p:sldId id="292" r:id="rId30"/>
    <p:sldId id="300" r:id="rId31"/>
    <p:sldId id="337" r:id="rId32"/>
    <p:sldId id="338" r:id="rId33"/>
    <p:sldId id="339" r:id="rId34"/>
    <p:sldId id="340" r:id="rId35"/>
    <p:sldId id="341" r:id="rId36"/>
    <p:sldId id="342" r:id="rId37"/>
    <p:sldId id="343" r:id="rId38"/>
    <p:sldId id="344" r:id="rId39"/>
    <p:sldId id="306" r:id="rId40"/>
    <p:sldId id="307" r:id="rId41"/>
    <p:sldId id="294" r:id="rId42"/>
    <p:sldId id="302" r:id="rId43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27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90" y="7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slide" Target="slides/slide31.xml"  /><Relationship Id="rId33" Type="http://schemas.openxmlformats.org/officeDocument/2006/relationships/slide" Target="slides/slide32.xml"  /><Relationship Id="rId34" Type="http://schemas.openxmlformats.org/officeDocument/2006/relationships/slide" Target="slides/slide33.xml"  /><Relationship Id="rId35" Type="http://schemas.openxmlformats.org/officeDocument/2006/relationships/slide" Target="slides/slide34.xml"  /><Relationship Id="rId36" Type="http://schemas.openxmlformats.org/officeDocument/2006/relationships/slide" Target="slides/slide35.xml"  /><Relationship Id="rId37" Type="http://schemas.openxmlformats.org/officeDocument/2006/relationships/slide" Target="slides/slide36.xml"  /><Relationship Id="rId38" Type="http://schemas.openxmlformats.org/officeDocument/2006/relationships/slide" Target="slides/slide37.xml"  /><Relationship Id="rId39" Type="http://schemas.openxmlformats.org/officeDocument/2006/relationships/slide" Target="slides/slide38.xml"  /><Relationship Id="rId4" Type="http://schemas.openxmlformats.org/officeDocument/2006/relationships/slide" Target="slides/slide3.xml"  /><Relationship Id="rId40" Type="http://schemas.openxmlformats.org/officeDocument/2006/relationships/slide" Target="slides/slide39.xml"  /><Relationship Id="rId41" Type="http://schemas.openxmlformats.org/officeDocument/2006/relationships/slide" Target="slides/slide40.xml"  /><Relationship Id="rId42" Type="http://schemas.openxmlformats.org/officeDocument/2006/relationships/slide" Target="slides/slide41.xml"  /><Relationship Id="rId43" Type="http://schemas.openxmlformats.org/officeDocument/2006/relationships/slide" Target="slides/slide42.xml"  /><Relationship Id="rId44" Type="http://schemas.openxmlformats.org/officeDocument/2006/relationships/presProps" Target="presProps.xml"  /><Relationship Id="rId45" Type="http://schemas.openxmlformats.org/officeDocument/2006/relationships/viewProps" Target="viewProps.xml"  /><Relationship Id="rId46" Type="http://schemas.openxmlformats.org/officeDocument/2006/relationships/theme" Target="theme/theme1.xml"  /><Relationship Id="rId47" Type="http://schemas.openxmlformats.org/officeDocument/2006/relationships/tableStyles" Target="tableStyles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86E31-EE12-4647-B2FC-13CAE48F0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488118-4CEA-4B1F-BF92-7834CE9A7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EC2129-A994-402E-9CCB-BA63A16A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634230-C3DC-4A3C-834C-1B968E108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8A0770-492E-4A93-A48F-76235130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59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BEF4D-50E4-4CE6-B381-B96AC7D4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24F82F-7D3A-4031-8BDE-6DBFACF99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DC6D2F-0C16-4BF3-A873-38F7AB64F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6F07B8-7CD7-4DC8-BA30-903D5460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39DBC2-7A92-440A-84EF-AFA622635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22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E2A523-2CC8-454E-A386-C9A2F92CE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BC9732-CA77-49F3-A88E-BA6A79D42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5107D5-FCE3-4346-9A69-BA28C7D08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643E9D-430F-4AFB-91F8-9C5A3107A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DE9798-9BA5-41AD-AC67-C9BA2B6C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66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20770-0F6D-479B-9965-87F53D35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5075A0-B2D5-464D-98A7-384BB1631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0E1821-A131-47D6-BBE7-0169388F7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A292A4-8198-4CE5-AB75-C9F1873D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8A258-F0EF-46DF-BFAA-00E8C2F79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750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0B6CD-CFB9-46FD-8A54-6FFECDCC0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A58A3C-43FC-49F1-8ED8-409FE11F3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AFEA16-63D8-490F-8DAA-90EE860D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E74F07-FDBE-429C-BA12-FCA3DC2F5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4AAFBD-B215-459B-B277-0CDF4EAC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4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69AC2-913B-4BC1-ACCD-67664EB8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AFBB53-644D-4A61-8A4C-E5CBA1B68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104C08-64FC-47C3-BA83-811781B66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36262-8E2F-4ADB-AA56-724559A51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CF219F-BBD7-4EAF-8081-9C8922B26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80D90C-0A59-41C2-9944-4DA2637B1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37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5577B-236D-483B-A0DD-C57D19ADA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076933-31D6-48C1-9737-743652D0B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222D5B-E3D5-4CF5-9DC0-B2C736113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32A744-553F-4AEB-AD11-96EF24AF1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9A942F-3BBC-40D5-B72D-0317BFACA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25D10C-DCBE-4F16-9DC7-ADDE5EFA7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0D0D7A-6154-4961-8296-9B09D199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14BB44-A8B1-48D0-9A98-F7D1F250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315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89CC0-8516-4AED-B14A-92FFAD00C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09C81B-52EB-485D-9B1F-881EAA3F2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9BD7F4-18C5-4E43-B1F1-4A5143FF6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BD3829-3714-46BD-BE94-31FECB164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69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49A103-1C05-4625-B8C0-DEC7D954B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F98077-7D52-485D-B875-CB0947BC7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532820-5D38-4A60-A0BE-856070172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54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FFDA6-C5EF-4472-8106-E9DE073E2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0E6C03-57D3-4219-8CB4-A883A07E0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566A05-C5C1-4A1F-9942-6DDB68B97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359D5-EF18-4DF7-A780-CA23C7A8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818946-F116-47BA-8904-767E6439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04B4B3-A319-481E-823E-D767288C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25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10C5A-5EB3-4556-B56D-B3055FC19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7D5C2E-B3B8-49BF-B537-4C6046F2A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CCF84E-43B1-45D0-B081-4DFC90005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A099D5-9EFE-469A-AA63-8F2C7D46B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C25340-7603-4D11-B92E-5290B7E9C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3A27B1-3F4A-4727-ABCC-2BB96D5F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11523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CB185A-A97A-40F6-BFB5-978F2198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2A1022-6166-46AD-9462-C8C0A5231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4DFD70-2927-464E-80B8-7C93055B8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51A6B9-D237-482D-AA59-3D535B581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2D8D32-F17A-4F3A-9D2E-0679DD72B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09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tif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hyperlink" Target="https://m.blog.naver.com/PostView.naver?isHttpsRedirect=true&amp;blogId=elastica&amp;logNo=50071721556" TargetMode="External" /><Relationship Id="rId2" Type="http://schemas.openxmlformats.org/officeDocument/2006/relationships/hyperlink" Target="https://forensic-wetware.tistory.com/6" TargetMode="External" /><Relationship Id="rId3" Type="http://schemas.openxmlformats.org/officeDocument/2006/relationships/hyperlink" Target="https://swlock.blogspot.com/2019/07/reading-registry-data-in-python.html" TargetMode="External" /><Relationship Id="rId4" Type="http://schemas.openxmlformats.org/officeDocument/2006/relationships/hyperlink" Target="https://xenostudy.tistory.com/361" TargetMode="External" /><Relationship Id="rId5" Type="http://schemas.openxmlformats.org/officeDocument/2006/relationships/hyperlink" Target="http://www.forensic-artifacts.com/registry-forensics/sub05" TargetMode="External" /><Relationship Id="rId6" Type="http://schemas.openxmlformats.org/officeDocument/2006/relationships/hyperlink" Target="http://www.forensic-artifact.com/windows-forensics/userassist" TargetMode="External" /><Relationship Id="rId7" Type="http://schemas.openxmlformats.org/officeDocument/2006/relationships/hyperlink" Target="https://m.blog.naver.com/bitnang/70180095500" TargetMode="External" /><Relationship Id="rId8" Type="http://schemas.openxmlformats.org/officeDocument/2006/relationships/hyperlink" Target="https://blog.system32.kr/114" TargetMode="External" /><Relationship Id="rId9" Type="http://schemas.openxmlformats.org/officeDocument/2006/relationships/hyperlink" Target="https://whackur.tistory.com/54" TargetMode="External"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github.com/mkorman90/regipy" TargetMode="External" /><Relationship Id="rId3" Type="http://schemas.openxmlformats.org/officeDocument/2006/relationships/hyperlink" Target="https://coblin.xyz/11" TargetMode="External"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docs.python.org/ko/3/library/winreg.html" TargetMode="External" /><Relationship Id="rId3" Type="http://schemas.openxmlformats.org/officeDocument/2006/relationships/hyperlink" Target="https://www.tutorialexample.com/python-read-and-write-windows-registry-a-step-guide-python-tutorial/" TargetMode="External"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d0ngr0thy.tistory.com/44" TargetMode="External"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02103" y="1414500"/>
            <a:ext cx="1587795" cy="820026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 rot="0">
            <a:off x="8726136" y="6259709"/>
            <a:ext cx="3217699" cy="340818"/>
            <a:chOff x="1059307" y="6041782"/>
            <a:chExt cx="3217699" cy="340818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785048" y="6096946"/>
              <a:ext cx="491958" cy="285654"/>
            </a:xfrm>
            <a:prstGeom prst="rect">
              <a:avLst/>
            </a:prstGeom>
          </p:spPr>
        </p:pic>
        <p:sp>
          <p:nvSpPr>
            <p:cNvPr id="8" name="텍스트 상자 21"/>
            <p:cNvSpPr txBox="1"/>
            <p:nvPr/>
          </p:nvSpPr>
          <p:spPr>
            <a:xfrm>
              <a:off x="1059307" y="6212542"/>
              <a:ext cx="2746207" cy="143162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lvl="0">
                <a:defRPr/>
              </a:pPr>
              <a:r>
                <a:rPr lang="en-US" altLang="ko-KR" sz="700">
                  <a:cs typeface="맑은 고딕"/>
                </a:rPr>
                <a:t>Copyright © 2018 by </a:t>
              </a:r>
              <a:r>
                <a:rPr lang="en-US" altLang="ko-KR" sz="700">
                  <a:ea typeface="맑은 고딕"/>
                  <a:cs typeface="맑은 고딕"/>
                </a:rPr>
                <a:t>XionProcess,. Inc. </a:t>
              </a:r>
              <a:r>
                <a:rPr lang="en-US" altLang="ko-KR" sz="700">
                  <a:cs typeface="맑은 고딕"/>
                </a:rPr>
                <a:t>ALL RIGHTS RESERVED</a:t>
              </a:r>
              <a:endParaRPr lang="en-US" altLang="ko-KR" sz="700">
                <a:cs typeface="맑은 고딕"/>
              </a:endParaRPr>
            </a:p>
          </p:txBody>
        </p:sp>
        <p:sp>
          <p:nvSpPr>
            <p:cNvPr id="9" name="텍스트 상자 21"/>
            <p:cNvSpPr txBox="1"/>
            <p:nvPr/>
          </p:nvSpPr>
          <p:spPr>
            <a:xfrm>
              <a:off x="1059307" y="6041782"/>
              <a:ext cx="2725741" cy="190381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r">
                <a:defRPr/>
              </a:pPr>
              <a:r>
                <a:rPr lang="en-US" altLang="ko-KR" sz="1000">
                  <a:ea typeface="맑은 고딕"/>
                  <a:cs typeface="맑은 고딕"/>
                </a:rPr>
                <a:t>XionProcess,. Inc.</a:t>
              </a:r>
              <a:endParaRPr lang="ko-KR" altLang="en-US" sz="1000">
                <a:ea typeface="맑은 고딕"/>
                <a:cs typeface="맑은 고딕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㈜ 자이온프로세스</a:t>
            </a:r>
            <a:endParaRPr lang="ko-KR" altLang="en-US" sz="4800">
              <a:solidFill>
                <a:schemeClr val="bg1"/>
              </a:solidFill>
              <a:latin typeface="+mj-lt"/>
              <a:ea typeface="맑은 고딕"/>
              <a:cs typeface="맑은 고딕"/>
            </a:endParaRPr>
          </a:p>
        </p:txBody>
      </p:sp>
      <p:sp>
        <p:nvSpPr>
          <p:cNvPr id="11" name="부제목 2"/>
          <p:cNvSpPr txBox="1"/>
          <p:nvPr/>
        </p:nvSpPr>
        <p:spPr>
          <a:xfrm>
            <a:off x="6486525" y="4186238"/>
            <a:ext cx="5705475" cy="17728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단기현장 실습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en-US" altLang="ko-KR">
                <a:solidFill>
                  <a:schemeClr val="dk1">
                    <a:lumMod val="75000"/>
                  </a:schemeClr>
                </a:solidFill>
                <a:latin typeface="+mj-lt"/>
              </a:rPr>
              <a:t>2021,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 여름</a:t>
            </a:r>
            <a:endParaRPr lang="ko-KR" altLang="en-US">
              <a:solidFill>
                <a:schemeClr val="bg1">
                  <a:lumMod val="75000"/>
                </a:schemeClr>
              </a:solidFill>
              <a:latin typeface="+mj-lt"/>
              <a:ea typeface="맑은 고딕"/>
              <a:cs typeface="맑은 고딕"/>
            </a:endParaRPr>
          </a:p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소 속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대전대학교</a:t>
            </a:r>
            <a:r>
              <a:rPr lang="en-US" altLang="ko-KR">
                <a:solidFill>
                  <a:schemeClr val="dk1">
                    <a:lumMod val="75000"/>
                  </a:schemeClr>
                </a:solidFill>
                <a:latin typeface="+mj-lt"/>
              </a:rPr>
              <a:t>,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 정보보안학과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+mj-lt"/>
                <a:ea typeface="맑은 고딕"/>
                <a:cs typeface="맑은 고딕"/>
              </a:rPr>
              <a:t> </a:t>
            </a:r>
            <a:br>
              <a:rPr lang="en-US" altLang="ko-KR">
                <a:latin typeface="+mj-lt"/>
                <a:ea typeface="맑은 고딕"/>
                <a:cs typeface="맑은 고딕"/>
              </a:rPr>
            </a:br>
            <a:r>
              <a:rPr lang="ko-KR" altLang="en-US">
                <a:latin typeface="+mj-lt"/>
                <a:ea typeface="맑은 고딕"/>
                <a:cs typeface="맑은 고딕"/>
              </a:rPr>
              <a:t>이 름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홍준표</a:t>
            </a:r>
            <a:endParaRPr lang="ko-KR" altLang="en-US">
              <a:solidFill>
                <a:schemeClr val="dk1">
                  <a:lumMod val="75000"/>
                </a:schemeClr>
              </a:solidFill>
              <a:latin typeface="+mj-lt"/>
            </a:endParaRPr>
          </a:p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학번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en-US" altLang="ko-KR">
                <a:solidFill>
                  <a:schemeClr val="dk1">
                    <a:lumMod val="75000"/>
                  </a:schemeClr>
                </a:solidFill>
                <a:latin typeface="+mj-lt"/>
              </a:rPr>
              <a:t>20151854</a:t>
            </a:r>
            <a:endParaRPr lang="en-US" altLang="ko-KR">
              <a:solidFill>
                <a:schemeClr val="dk1">
                  <a:lumMod val="7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1.</a:t>
            </a:r>
            <a:r>
              <a:rPr kumimoji="1" lang="ko-KR" altLang="en-US" sz="4800"/>
              <a:t> 아이디어 도출</a:t>
            </a:r>
            <a:endParaRPr kumimoji="1" lang="ko-KR" altLang="en-US" sz="480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561042"/>
            <a:ext cx="12192000" cy="5296957"/>
          </a:xfrm>
        </p:spPr>
        <p:txBody>
          <a:bodyPr vert="horz" lIns="91440" tIns="45720" rIns="91440" bIns="45720"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사용자 기록 추적 프로그램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기록을 확인하고 싶은 매체의 종류 선택한다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USB,</a:t>
            </a:r>
            <a:r>
              <a:rPr lang="ko-KR" altLang="en-US"/>
              <a:t> 문서파일 사용기록</a:t>
            </a:r>
            <a:r>
              <a:rPr lang="en-US" altLang="ko-KR"/>
              <a:t>,</a:t>
            </a:r>
            <a:r>
              <a:rPr lang="ko-KR" altLang="en-US"/>
              <a:t> 크롬 사용기록</a:t>
            </a:r>
            <a:r>
              <a:rPr lang="en-US" altLang="ko-KR"/>
              <a:t>,</a:t>
            </a:r>
            <a:r>
              <a:rPr lang="ko-KR" altLang="en-US"/>
              <a:t> 응용 프로그램 기록</a:t>
            </a:r>
            <a:r>
              <a:rPr lang="en-US" altLang="ko-KR"/>
              <a:t> </a:t>
            </a:r>
            <a:r>
              <a:rPr lang="ko-KR" altLang="en-US"/>
              <a:t>등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추출할 데이터 종류를 선별하여 </a:t>
            </a:r>
            <a:r>
              <a:rPr lang="en-US" altLang="ko-KR"/>
              <a:t>.xlsx</a:t>
            </a:r>
            <a:r>
              <a:rPr lang="ko-KR" altLang="en-US"/>
              <a:t>파일로 정보 출력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상용화 </a:t>
            </a:r>
            <a:r>
              <a:rPr lang="en-US" altLang="ko-KR"/>
              <a:t>X</a:t>
            </a:r>
            <a:r>
              <a:rPr lang="ko-KR" altLang="en-US"/>
              <a:t> </a:t>
            </a:r>
            <a:r>
              <a:rPr lang="en-US" altLang="ko-KR"/>
              <a:t>---&gt;</a:t>
            </a:r>
            <a:r>
              <a:rPr lang="ko-KR" altLang="en-US"/>
              <a:t> 내가 사용할 것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레지스트리로 얻을 수 있는 정보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운영체제 정보</a:t>
            </a:r>
            <a:r>
              <a:rPr lang="en-US" altLang="ko-KR"/>
              <a:t>,</a:t>
            </a:r>
            <a:r>
              <a:rPr lang="ko-KR" altLang="en-US"/>
              <a:t> 사용자 계정 정보</a:t>
            </a:r>
            <a:r>
              <a:rPr lang="en-US" altLang="ko-KR"/>
              <a:t>,</a:t>
            </a:r>
            <a:r>
              <a:rPr lang="ko-KR" altLang="en-US"/>
              <a:t> 시스템 정보</a:t>
            </a:r>
            <a:r>
              <a:rPr lang="en-US" altLang="ko-KR"/>
              <a:t>,</a:t>
            </a:r>
            <a:r>
              <a:rPr lang="ko-KR" altLang="en-US"/>
              <a:t> 응용프로그램 실행 흔적</a:t>
            </a:r>
            <a:r>
              <a:rPr lang="en-US" altLang="ko-KR"/>
              <a:t>,</a:t>
            </a:r>
            <a:r>
              <a:rPr lang="ko-KR" altLang="en-US"/>
              <a:t> 최근 접근 문서 등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1.</a:t>
            </a:r>
            <a:r>
              <a:rPr kumimoji="1" lang="ko-KR" altLang="en-US" sz="4800"/>
              <a:t> 참고자료</a:t>
            </a:r>
            <a:endParaRPr kumimoji="1" lang="ko-KR" altLang="en-US" sz="480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561042"/>
            <a:ext cx="12192000" cy="5296957"/>
          </a:xfrm>
        </p:spPr>
        <p:txBody>
          <a:bodyPr vert="horz" lIns="91440" tIns="45720" rIns="91440" bIns="45720">
            <a:normAutofit fontScale="55000" lnSpcReduction="20000"/>
          </a:bodyPr>
          <a:lstStyle/>
          <a:p>
            <a:pPr lvl="0">
              <a:defRPr/>
            </a:pPr>
            <a:r>
              <a:rPr lang="ko-KR" altLang="en-US"/>
              <a:t>사용자 기록 추적 프로그램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window 10 timeline forensic</a:t>
            </a:r>
            <a:endParaRPr lang="en-US" altLang="ko-KR"/>
          </a:p>
          <a:p>
            <a:pPr lvl="0">
              <a:defRPr/>
            </a:pPr>
            <a:r>
              <a:rPr lang="en-US" altLang="ko-KR">
                <a:hlinkClick r:id="rId2"/>
              </a:rPr>
              <a:t>https://forensic-wetware.tistory.com/6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파이썬으로 윈도우 레지스트리 읽기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>
                <a:hlinkClick r:id="rId3"/>
              </a:rPr>
              <a:t>https://swlock.blogspot.com/2019/07/reading-registry-data-in-python.html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C++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>
                <a:hlinkClick r:id="rId4"/>
              </a:rPr>
              <a:t>https://xenostudy.tistory.com/361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추출할 데이터 위치 정보 </a:t>
            </a:r>
            <a:r>
              <a:rPr lang="en-US" altLang="ko-KR"/>
              <a:t>(reg)</a:t>
            </a:r>
            <a:endParaRPr lang="en-US" altLang="ko-KR"/>
          </a:p>
          <a:p>
            <a:pPr lvl="0">
              <a:defRPr/>
            </a:pPr>
            <a:r>
              <a:rPr lang="en-US" altLang="ko-KR">
                <a:hlinkClick r:id="rId5"/>
              </a:rPr>
              <a:t>http://www.forensic-artifacts.com/registry-forensics/sub05</a:t>
            </a:r>
            <a:endParaRPr lang="en-US" altLang="ko-KR"/>
          </a:p>
          <a:p>
            <a:pPr lvl="0">
              <a:defRPr/>
            </a:pPr>
            <a:r>
              <a:rPr lang="en-US" altLang="ko-KR">
                <a:hlinkClick r:id="rId6"/>
              </a:rPr>
              <a:t>http://www.forensic-artifact.com/windows-forensics/userassist</a:t>
            </a:r>
            <a:endParaRPr lang="en-US" altLang="ko-KR"/>
          </a:p>
          <a:p>
            <a:pPr lvl="0">
              <a:defRPr/>
            </a:pPr>
            <a:r>
              <a:rPr lang="en-US" altLang="ko-KR">
                <a:hlinkClick r:id="rId7"/>
              </a:rPr>
              <a:t>https://m.blog.naver.com/bitnang/70180095500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>
                <a:hlinkClick r:id="rId8"/>
              </a:rPr>
              <a:t>https://blog.system32.kr/114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윈도우 </a:t>
            </a:r>
            <a:r>
              <a:rPr lang="en-US" altLang="ko-KR"/>
              <a:t>manifest</a:t>
            </a:r>
            <a:r>
              <a:rPr lang="ko-KR" altLang="en-US"/>
              <a:t> 파일 수정하여 관리자 권한 요구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>
                <a:hlinkClick r:id="rId9"/>
              </a:rPr>
              <a:t>https://whackur.tistory.com/54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>
                <a:hlinkClick r:id="rId10"/>
              </a:rPr>
              <a:t>https://m.blog.naver.com/PostView.naver?isHttpsRedirect=true&amp;blogId=elastica&amp;logNo=50071721556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1.</a:t>
            </a:r>
            <a:r>
              <a:rPr kumimoji="1" lang="ko-KR" altLang="en-US" sz="4800"/>
              <a:t> 참고자료</a:t>
            </a:r>
            <a:endParaRPr kumimoji="1" lang="ko-KR" altLang="en-US" sz="480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561042"/>
            <a:ext cx="12192000" cy="5296957"/>
          </a:xfrm>
        </p:spPr>
        <p:txBody>
          <a:bodyPr vert="horz" lIns="91440" tIns="45720" rIns="91440" bIns="45720">
            <a:normAutofit fontScale="47500" lnSpcReduction="20000"/>
          </a:bodyPr>
          <a:lstStyle/>
          <a:p>
            <a:pPr lvl="0">
              <a:defRPr/>
            </a:pPr>
            <a:r>
              <a:rPr lang="ko-KR" altLang="en-US"/>
              <a:t>레지스트리에서 얻을 수 있는 정보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세부사항 </a:t>
            </a:r>
            <a:r>
              <a:rPr lang="en-US" altLang="ko-KR"/>
              <a:t>---&gt;</a:t>
            </a:r>
            <a:r>
              <a:rPr lang="ko-KR" altLang="en-US"/>
              <a:t> 다음페이지 정리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HKEY_CLASS_ROOT</a:t>
            </a:r>
            <a:endParaRPr lang="ko-KR" altLang="en-US"/>
          </a:p>
          <a:p>
            <a:pPr>
              <a:defRPr/>
            </a:pPr>
            <a:r>
              <a:rPr lang="ko-KR" altLang="en-US"/>
              <a:t>- 파일에 대한 확장자에 대한 정보와 프로그램 간의 연결 정보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HKEY_LOCAL_MACHINE</a:t>
            </a:r>
            <a:endParaRPr lang="ko-KR" altLang="en-US"/>
          </a:p>
          <a:p>
            <a:pPr>
              <a:defRPr/>
            </a:pPr>
            <a:r>
              <a:rPr lang="ko-KR" altLang="en-US"/>
              <a:t>- Default 로그온 계정 정보가 포함되어 있는 Root Key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HKEY_CURRNET_USER</a:t>
            </a:r>
            <a:endParaRPr lang="ko-KR" altLang="en-US"/>
          </a:p>
          <a:p>
            <a:pPr>
              <a:defRPr/>
            </a:pPr>
            <a:r>
              <a:rPr lang="ko-KR" altLang="en-US"/>
              <a:t>- 윈도우가 설정된 컴퓨터 환경 설정에 대한 정보</a:t>
            </a:r>
            <a:endParaRPr lang="ko-KR" altLang="en-US"/>
          </a:p>
          <a:p>
            <a:pPr>
              <a:defRPr/>
            </a:pPr>
            <a:r>
              <a:rPr lang="ko-KR" altLang="en-US"/>
              <a:t>- 현재 시스템에 로그온하고 있는 사용자와 관련된 시스템 정보를 저장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HKEY_USERS</a:t>
            </a:r>
            <a:endParaRPr lang="ko-KR" altLang="en-US"/>
          </a:p>
          <a:p>
            <a:pPr>
              <a:defRPr/>
            </a:pPr>
            <a:r>
              <a:rPr lang="ko-KR" altLang="en-US"/>
              <a:t>- 시스템에 있는 모든 계정과 그룹에 관한 정보를 저장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regipy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2"/>
              </a:rPr>
              <a:t>https://github.com/mkorman90/regipy</a:t>
            </a:r>
            <a:endParaRPr lang="en-US" altLang="ko-KR"/>
          </a:p>
          <a:p>
            <a:pPr>
              <a:defRPr/>
            </a:pPr>
            <a:r>
              <a:rPr lang="en-US" altLang="ko-KR"/>
              <a:t>code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3"/>
              </a:rPr>
              <a:t>https://coblin.xyz/11</a:t>
            </a:r>
            <a:endParaRPr lang="en-US" altLang="ko-KR"/>
          </a:p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1.</a:t>
            </a:r>
            <a:r>
              <a:rPr kumimoji="1" lang="ko-KR" altLang="en-US" sz="4800"/>
              <a:t> 참고자료</a:t>
            </a:r>
            <a:endParaRPr kumimoji="1" lang="en-US" altLang="ko-KR" sz="4800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7620" y="1352925"/>
            <a:ext cx="9167496" cy="5505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580" y="1374442"/>
            <a:ext cx="9646920" cy="5475938"/>
          </a:xfrm>
          <a:prstGeom prst="rect">
            <a:avLst/>
          </a:prstGeom>
        </p:spPr>
      </p:pic>
      <p:sp>
        <p:nvSpPr>
          <p:cNvPr id="6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1.</a:t>
            </a:r>
            <a:r>
              <a:rPr kumimoji="1" lang="ko-KR" altLang="en-US" sz="4800"/>
              <a:t> 참고자료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1.</a:t>
            </a:r>
            <a:r>
              <a:rPr kumimoji="1" lang="ko-KR" altLang="en-US" sz="4800"/>
              <a:t> 참고자료</a:t>
            </a:r>
            <a:endParaRPr kumimoji="1" lang="ko-KR" altLang="en-US" sz="4800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3932" y="2036921"/>
            <a:ext cx="12195932" cy="35699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요구사항 정의</a:t>
            </a:r>
            <a:endParaRPr lang="ko-KR" altLang="en-US" sz="4800">
              <a:solidFill>
                <a:schemeClr val="bg1"/>
              </a:solidFill>
              <a:latin typeface="+mj-lt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2.</a:t>
            </a:r>
            <a:r>
              <a:rPr kumimoji="1" lang="ko-KR" altLang="en-US" sz="4800"/>
              <a:t> 요구사항 정의</a:t>
            </a:r>
            <a:endParaRPr kumimoji="1" lang="ko-KR" altLang="en-US" sz="480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561042"/>
            <a:ext cx="12192000" cy="5296957"/>
          </a:xfrm>
        </p:spPr>
        <p:txBody>
          <a:bodyPr vert="horz" lIns="91440" tIns="45720" rIns="91440" bIns="45720"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사용자 기록 추적 프로그램 </a:t>
            </a:r>
            <a:r>
              <a:rPr lang="en-US" altLang="ko-KR"/>
              <a:t>(</a:t>
            </a:r>
            <a:r>
              <a:rPr lang="ko-KR" altLang="en-US"/>
              <a:t>레지스트리 이용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어떠한 매체의 기록을 분석할 지 선택해야 한다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매체를 선택하는 명령어는 숫자로 표현한다</a:t>
            </a:r>
            <a:r>
              <a:rPr lang="en-US" altLang="ko-KR"/>
              <a:t>. ex)</a:t>
            </a:r>
            <a:r>
              <a:rPr lang="ko-KR" altLang="en-US"/>
              <a:t> </a:t>
            </a:r>
            <a:r>
              <a:rPr lang="en-US" altLang="ko-KR"/>
              <a:t>1.</a:t>
            </a:r>
            <a:r>
              <a:rPr lang="ko-KR" altLang="en-US"/>
              <a:t> </a:t>
            </a:r>
            <a:r>
              <a:rPr lang="en-US" altLang="ko-KR"/>
              <a:t>USB 2. hwp</a:t>
            </a:r>
            <a:r>
              <a:rPr lang="ko-KR" altLang="en-US"/>
              <a:t> </a:t>
            </a:r>
            <a:r>
              <a:rPr lang="en-US" altLang="ko-KR"/>
              <a:t>3. excel</a:t>
            </a:r>
            <a:r>
              <a:rPr lang="ko-KR" altLang="en-US"/>
              <a:t> </a:t>
            </a:r>
            <a:r>
              <a:rPr lang="en-US" altLang="ko-KR"/>
              <a:t>...</a:t>
            </a:r>
            <a:r>
              <a:rPr lang="ko-KR" altLang="en-US"/>
              <a:t> 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마지막 선택 항목에 </a:t>
            </a:r>
            <a:r>
              <a:rPr lang="en-US" altLang="ko-KR"/>
              <a:t>help</a:t>
            </a:r>
            <a:r>
              <a:rPr lang="ko-KR" altLang="en-US"/>
              <a:t>명령어를 둔다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help</a:t>
            </a:r>
            <a:r>
              <a:rPr lang="ko-KR" altLang="en-US"/>
              <a:t>명령어가 있어야 한다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사용자가 어떠한 종류의 명령어가 있는지 알려주어야 한다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 - .xlsx</a:t>
            </a:r>
            <a:r>
              <a:rPr lang="ko-KR" altLang="en-US"/>
              <a:t>파일로 기록을 내보낼 위치는 바탕화면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2.</a:t>
            </a:r>
            <a:r>
              <a:rPr kumimoji="1" lang="ko-KR" altLang="en-US" sz="4800"/>
              <a:t> 요구사항 정의</a:t>
            </a:r>
            <a:endParaRPr kumimoji="1" lang="ko-KR" altLang="en-US" sz="480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561042"/>
            <a:ext cx="12192000" cy="5296957"/>
          </a:xfrm>
        </p:spPr>
        <p:txBody>
          <a:bodyPr vert="horz" lIns="91440" tIns="45720" rIns="91440" bIns="45720">
            <a:normAutofit fontScale="92500" lnSpcReduction="20000"/>
          </a:bodyPr>
          <a:lstStyle/>
          <a:p>
            <a:pPr lvl="0">
              <a:defRPr/>
            </a:pPr>
            <a:r>
              <a:rPr lang="ko-KR" altLang="en-US"/>
              <a:t>사용자 기록 추적 프로그램 </a:t>
            </a:r>
            <a:r>
              <a:rPr lang="en-US" altLang="ko-KR"/>
              <a:t>(</a:t>
            </a:r>
            <a:r>
              <a:rPr lang="ko-KR" altLang="en-US"/>
              <a:t>레지스트리 이용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분석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올바른 위치의 레지스트리 데이터를 정확하게 분석해야 한다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파일이 손상되거나 분석할 수 없는 경우 실패 메세지를 보여주어야 한다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-</a:t>
            </a:r>
            <a:r>
              <a:rPr lang="ko-KR" altLang="en-US"/>
              <a:t> 분석이 완료되면 완료 메세지를 보여주어야 한다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언어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구현을 위해 사용하는 언어는 </a:t>
            </a:r>
            <a:r>
              <a:rPr lang="en-US" altLang="ko-KR"/>
              <a:t>Python</a:t>
            </a:r>
            <a:r>
              <a:rPr lang="ko-KR" altLang="en-US"/>
              <a:t>으로 한다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한계점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 </a:t>
            </a:r>
            <a:r>
              <a:rPr lang="en-US" altLang="ko-KR"/>
              <a:t>-</a:t>
            </a:r>
            <a:r>
              <a:rPr lang="ko-KR" altLang="en-US"/>
              <a:t> 레지스트리 접근권한 해결 방안</a:t>
            </a: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계획 및 일정 수립</a:t>
            </a:r>
            <a:endParaRPr lang="ko-KR" altLang="en-US" sz="4800">
              <a:solidFill>
                <a:schemeClr val="bg1"/>
              </a:solidFill>
              <a:latin typeface="+mj-lt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03364" y="957263"/>
          <a:ext cx="11084719" cy="4605660"/>
        </p:xfrm>
        <a:graphic>
          <a:graphicData uri="http://schemas.openxmlformats.org/drawingml/2006/table">
            <a:tbl>
              <a:tblPr firstRow="1" bandRow="1"/>
              <a:tblGrid>
                <a:gridCol w="1291114"/>
                <a:gridCol w="1192530"/>
                <a:gridCol w="3386137"/>
                <a:gridCol w="5214938"/>
              </a:tblGrid>
              <a:tr h="511740">
                <a:tc rowSpan="9"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실습내용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  <a:ea typeface="함초롬바탕"/>
                      </a:endParaRPr>
                    </a:p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/>
                        </a:rPr>
                        <a:t>(</a:t>
                      </a:r>
                      <a:r>
                        <a:rPr lang="ko-KR" altLang="en-US" sz="1800" b="0" kern="0" spc="-6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/>
                        </a:rPr>
                        <a:t>실습분야</a:t>
                      </a:r>
                      <a:r>
                        <a:rPr lang="en-US" altLang="ko-KR" sz="1800" b="0" kern="0" spc="-6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/>
                        </a:rPr>
                        <a:t>)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 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내 용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비 고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5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  <a:ea typeface="함초롬바탕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오리엔테이션 및 제품 아이디어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6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  <a:ea typeface="함초롬바탕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계획 및 일정 수립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7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  <a:ea typeface="함초롬바탕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기획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8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  <a:ea typeface="함초롬바탕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개발 기획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개발 설계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개발 프로그래밍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검증 및 토의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실습 결과서 작성 및 토의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4"/>
          <p:cNvGraphicFramePr>
            <a:graphicFrameLocks noGrp="1"/>
          </p:cNvGraphicFramePr>
          <p:nvPr/>
        </p:nvGraphicFramePr>
        <p:xfrm>
          <a:off x="520441" y="1629919"/>
          <a:ext cx="10897590" cy="4954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9518"/>
                <a:gridCol w="2179518"/>
                <a:gridCol w="2179518"/>
                <a:gridCol w="2179518"/>
                <a:gridCol w="2179518"/>
              </a:tblGrid>
              <a:tr h="379509">
                <a:tc gridSpan="2"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7</a:t>
                      </a:r>
                      <a:r>
                        <a:rPr lang="ko-KR" altLang="en-US"/>
                        <a:t>월</a:t>
                      </a: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8</a:t>
                      </a:r>
                      <a:r>
                        <a:rPr lang="ko-KR" altLang="en-US"/>
                        <a:t>월</a:t>
                      </a: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9509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4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5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1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2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3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195537">
                <a:tc gridSpan="5"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3" name="직사각형 6"/>
          <p:cNvSpPr/>
          <p:nvPr/>
        </p:nvSpPr>
        <p:spPr>
          <a:xfrm>
            <a:off x="547440" y="2412789"/>
            <a:ext cx="2165208" cy="774559"/>
          </a:xfrm>
          <a:prstGeom prst="rect">
            <a:avLst/>
          </a:prstGeom>
          <a:solidFill>
            <a:srgbClr val="7a7c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>
              <a:buFontTx/>
              <a:buNone/>
              <a:defRPr/>
            </a:pPr>
            <a:r>
              <a:rPr lang="ko-KR" altLang="en-US" sz="1500"/>
              <a:t>아이디어 도출</a:t>
            </a:r>
            <a:endParaRPr lang="ko-KR" altLang="en-US" sz="1500"/>
          </a:p>
          <a:p>
            <a:pPr marL="0" indent="0" algn="ctr" defTabSz="508000">
              <a:buFontTx/>
              <a:buNone/>
              <a:defRPr/>
            </a:pPr>
            <a:r>
              <a:rPr lang="ko-KR" altLang="en-US" sz="1500"/>
              <a:t>및 주제 선정</a:t>
            </a:r>
            <a:endParaRPr lang="ko-KR" altLang="en-US" sz="1500"/>
          </a:p>
        </p:txBody>
      </p:sp>
      <p:sp>
        <p:nvSpPr>
          <p:cNvPr id="4" name="직사각형 6"/>
          <p:cNvSpPr/>
          <p:nvPr/>
        </p:nvSpPr>
        <p:spPr>
          <a:xfrm>
            <a:off x="2721257" y="3228975"/>
            <a:ext cx="2165208" cy="774559"/>
          </a:xfrm>
          <a:prstGeom prst="rect">
            <a:avLst/>
          </a:prstGeom>
          <a:solidFill>
            <a:srgbClr val="7a7c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>
              <a:buFontTx/>
              <a:buNone/>
              <a:defRPr/>
            </a:pPr>
            <a:r>
              <a:rPr lang="ko-KR" altLang="en-US" sz="1500"/>
              <a:t>요구사항 수집 및 분석</a:t>
            </a:r>
            <a:endParaRPr lang="ko-KR" altLang="en-US" sz="1500"/>
          </a:p>
        </p:txBody>
      </p:sp>
      <p:sp>
        <p:nvSpPr>
          <p:cNvPr id="5" name="직사각형 6"/>
          <p:cNvSpPr/>
          <p:nvPr/>
        </p:nvSpPr>
        <p:spPr>
          <a:xfrm>
            <a:off x="2728313" y="4082133"/>
            <a:ext cx="2165208" cy="774559"/>
          </a:xfrm>
          <a:prstGeom prst="rect">
            <a:avLst/>
          </a:prstGeom>
          <a:solidFill>
            <a:srgbClr val="7a7c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>
              <a:buFontTx/>
              <a:buNone/>
              <a:defRPr/>
            </a:pPr>
            <a:r>
              <a:rPr lang="ko-KR" altLang="en-US" sz="1500"/>
              <a:t>관련 기술 자료 조사</a:t>
            </a:r>
            <a:endParaRPr lang="ko-KR" altLang="en-US" sz="1500"/>
          </a:p>
        </p:txBody>
      </p:sp>
      <p:sp>
        <p:nvSpPr>
          <p:cNvPr id="6" name="직사각형 6"/>
          <p:cNvSpPr/>
          <p:nvPr/>
        </p:nvSpPr>
        <p:spPr>
          <a:xfrm>
            <a:off x="4908620" y="2441716"/>
            <a:ext cx="2165208" cy="774559"/>
          </a:xfrm>
          <a:prstGeom prst="rect">
            <a:avLst/>
          </a:prstGeom>
          <a:solidFill>
            <a:srgbClr val="7a7c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>
              <a:buFontTx/>
              <a:buNone/>
              <a:defRPr/>
            </a:pPr>
            <a:r>
              <a:rPr lang="ko-KR" altLang="en-US" sz="1500"/>
              <a:t>계획 및 일정 수립</a:t>
            </a:r>
            <a:endParaRPr lang="ko-KR" altLang="en-US" sz="1500"/>
          </a:p>
        </p:txBody>
      </p:sp>
      <p:sp>
        <p:nvSpPr>
          <p:cNvPr id="7" name="직사각형 6"/>
          <p:cNvSpPr/>
          <p:nvPr/>
        </p:nvSpPr>
        <p:spPr>
          <a:xfrm>
            <a:off x="4946721" y="4880116"/>
            <a:ext cx="4298809" cy="774559"/>
          </a:xfrm>
          <a:prstGeom prst="rect">
            <a:avLst/>
          </a:prstGeom>
          <a:solidFill>
            <a:srgbClr val="7a7c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>
              <a:buFontTx/>
              <a:buNone/>
              <a:defRPr/>
            </a:pPr>
            <a:r>
              <a:rPr lang="ko-KR" altLang="en-US" sz="1500"/>
              <a:t>화면 구성 및 코드 작업</a:t>
            </a:r>
            <a:endParaRPr lang="ko-KR" altLang="en-US" sz="1500"/>
          </a:p>
        </p:txBody>
      </p:sp>
      <p:sp>
        <p:nvSpPr>
          <p:cNvPr id="8" name="직사각형 6"/>
          <p:cNvSpPr/>
          <p:nvPr/>
        </p:nvSpPr>
        <p:spPr>
          <a:xfrm>
            <a:off x="9261545" y="4003817"/>
            <a:ext cx="2165208" cy="774559"/>
          </a:xfrm>
          <a:prstGeom prst="rect">
            <a:avLst/>
          </a:prstGeom>
          <a:solidFill>
            <a:srgbClr val="7a7c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>
              <a:buFontTx/>
              <a:buNone/>
              <a:defRPr/>
            </a:pPr>
            <a:r>
              <a:rPr lang="en-US" altLang="ko-KR" sz="1500"/>
              <a:t>prototype</a:t>
            </a:r>
            <a:r>
              <a:rPr lang="ko-KR" altLang="en-US" sz="1500"/>
              <a:t> 검증</a:t>
            </a:r>
            <a:endParaRPr lang="ko-KR" altLang="en-US" sz="1500"/>
          </a:p>
        </p:txBody>
      </p:sp>
      <p:sp>
        <p:nvSpPr>
          <p:cNvPr id="9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3.</a:t>
            </a:r>
            <a:r>
              <a:rPr kumimoji="1" lang="ko-KR" altLang="en-US" sz="4800"/>
              <a:t> 계획 및 일정 수립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기능 모듈 설계</a:t>
            </a:r>
            <a:endParaRPr lang="ko-KR" altLang="en-US" sz="4800">
              <a:solidFill>
                <a:schemeClr val="bg1"/>
              </a:solidFill>
              <a:latin typeface="+mj-lt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3500"/>
              <a:t>목표</a:t>
            </a:r>
            <a:endParaRPr lang="ko-KR" altLang="en-US" sz="3500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기능정의를 한다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정의 한 기능에 대해 </a:t>
            </a:r>
            <a:r>
              <a:rPr lang="en-US" altLang="ko-KR"/>
              <a:t>Flow</a:t>
            </a:r>
            <a:r>
              <a:rPr lang="ko-KR" altLang="en-US"/>
              <a:t>를 작성한다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4.</a:t>
            </a:r>
            <a:r>
              <a:rPr kumimoji="1" lang="ko-KR" altLang="en-US" sz="4800"/>
              <a:t> 기능정의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4.</a:t>
            </a:r>
            <a:r>
              <a:rPr kumimoji="1" lang="ko-KR" altLang="en-US" sz="4800"/>
              <a:t> 기능정의</a:t>
            </a:r>
            <a:endParaRPr kumimoji="1" lang="ko-KR" altLang="en-US" sz="480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599143"/>
            <a:ext cx="12192000" cy="5258856"/>
          </a:xfrm>
        </p:spPr>
        <p:txBody>
          <a:bodyPr vert="horz" lIns="91440" tIns="45720" rIns="91440" bIns="45720"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사용자 기록 추적 프로그램</a:t>
            </a: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화면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CLI</a:t>
            </a:r>
            <a:r>
              <a:rPr lang="ko-KR" altLang="en-US"/>
              <a:t>화면으로 구현한다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기능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winreg</a:t>
            </a:r>
            <a:r>
              <a:rPr lang="ko-KR" altLang="en-US"/>
              <a:t>모듈을 사용하여 레지스트리 접근 및 제어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python</a:t>
            </a:r>
            <a:r>
              <a:rPr lang="ko-KR" altLang="en-US"/>
              <a:t> 언어 사용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분석한 정보들을 내보낼 수 있는 명령어를 만들어 </a:t>
            </a:r>
            <a:r>
              <a:rPr lang="en-US" altLang="ko-KR"/>
              <a:t>.xlsx</a:t>
            </a:r>
            <a:r>
              <a:rPr lang="ko-KR" altLang="en-US"/>
              <a:t>파일로 저장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.xlsx</a:t>
            </a:r>
            <a:r>
              <a:rPr lang="ko-KR" altLang="en-US"/>
              <a:t>파일이 저장되는 위치는 바탕화면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4.</a:t>
            </a:r>
            <a:r>
              <a:rPr kumimoji="1" lang="ko-KR" altLang="en-US" sz="4800"/>
              <a:t> 기능정의 </a:t>
            </a:r>
            <a:r>
              <a:rPr kumimoji="1" lang="en-US" altLang="ko-KR" sz="4800"/>
              <a:t>(Flow_Chart)</a:t>
            </a:r>
            <a:endParaRPr kumimoji="1" lang="en-US" altLang="ko-KR" sz="4800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329210"/>
            <a:ext cx="3538954" cy="55287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4.</a:t>
            </a:r>
            <a:r>
              <a:rPr kumimoji="1" lang="ko-KR" altLang="en-US" sz="4800"/>
              <a:t> 기능정의</a:t>
            </a:r>
            <a:r>
              <a:rPr kumimoji="1" lang="en-US" altLang="ko-KR" sz="4800"/>
              <a:t> (Menu_Tree)</a:t>
            </a:r>
            <a:endParaRPr kumimoji="1" lang="en-US" altLang="ko-KR" sz="4800"/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881" y="1633079"/>
            <a:ext cx="12174118" cy="35918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기능 검토 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(</a:t>
            </a:r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근거자료 및 샘플코드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)</a:t>
            </a:r>
            <a:endParaRPr lang="ko-KR" altLang="en-US" sz="4800" dirty="0">
              <a:solidFill>
                <a:schemeClr val="bg1"/>
              </a:solidFill>
              <a:latin typeface="+mj-lt"/>
              <a:ea typeface="맑은 고딕" charset="-127"/>
              <a:cs typeface="맑은 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0779971"/>
      </p:ext>
    </p:extLst>
  </p:cSld>
  <p:clrMapOvr>
    <a:masterClrMapping/>
  </p:clrMapOvr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기능 구현에 필요한 기술을 알아본다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샘플 코드를 수집한다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5.</a:t>
            </a:r>
            <a:r>
              <a:rPr kumimoji="1" lang="ko-KR" altLang="en-US" sz="4800"/>
              <a:t> 기능검토</a:t>
            </a:r>
            <a:endParaRPr kumimoji="1" lang="ko-KR" altLang="en-US" sz="4800"/>
          </a:p>
        </p:txBody>
      </p:sp>
      <p:sp>
        <p:nvSpPr>
          <p:cNvPr id="14" name="내용 개체 틀 4"/>
          <p:cNvSpPr>
            <a:spLocks noGrp="1"/>
          </p:cNvSpPr>
          <p:nvPr>
            <p:ph idx="1"/>
          </p:nvPr>
        </p:nvSpPr>
        <p:spPr>
          <a:xfrm>
            <a:off x="0" y="1561042"/>
            <a:ext cx="12192000" cy="5296957"/>
          </a:xfrm>
        </p:spPr>
        <p:txBody>
          <a:bodyPr vert="horz" lIns="91440" tIns="45720" rIns="91440" bIns="45720">
            <a:normAutofit fontScale="92500" lnSpcReduction="10000"/>
          </a:bodyPr>
          <a:lstStyle/>
          <a:p>
            <a:pPr lvl="0">
              <a:defRPr/>
            </a:pPr>
            <a:r>
              <a:rPr lang="ko-KR" altLang="en-US"/>
              <a:t>필요 기술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레지스트리 접근 및 읽어올 방법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 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python</a:t>
            </a:r>
            <a:r>
              <a:rPr lang="ko-KR" altLang="en-US"/>
              <a:t>의 </a:t>
            </a:r>
            <a:r>
              <a:rPr lang="en-US" altLang="ko-KR"/>
              <a:t>winreg</a:t>
            </a:r>
            <a:r>
              <a:rPr lang="ko-KR" altLang="en-US"/>
              <a:t>모듈 사용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  </a:t>
            </a:r>
            <a:r>
              <a:rPr lang="en-US" altLang="ko-KR"/>
              <a:t>-</a:t>
            </a:r>
            <a:r>
              <a:rPr lang="ko-KR" altLang="en-US"/>
              <a:t> 샘플코드 有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cmd</a:t>
            </a:r>
            <a:r>
              <a:rPr lang="ko-KR" altLang="en-US"/>
              <a:t>에서 출력한 목록 </a:t>
            </a:r>
            <a:r>
              <a:rPr lang="en-US" altLang="ko-KR"/>
              <a:t>xlsx</a:t>
            </a:r>
            <a:r>
              <a:rPr lang="ko-KR" altLang="en-US"/>
              <a:t>로 저장하는 코드 필요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정보 종류에 따라 더 높은 레지스트리 접근 권한 필요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ㄴ 해결방안 찾는 중</a:t>
            </a:r>
            <a:endParaRPr lang="ko-KR" altLang="en-US"/>
          </a:p>
          <a:p>
            <a:pPr lvl="0">
              <a:defRPr/>
            </a:pPr>
            <a:r>
              <a:rPr lang="en-US" altLang="ko-KR">
                <a:hlinkClick r:id="rId2"/>
              </a:rPr>
              <a:t>https://docs.python.org/ko/3/library/winreg.html</a:t>
            </a:r>
            <a:endParaRPr lang="en-US" altLang="ko-KR"/>
          </a:p>
          <a:p>
            <a:pPr lvl="0">
              <a:defRPr/>
            </a:pPr>
            <a:r>
              <a:rPr lang="en-US" altLang="ko-KR">
                <a:hlinkClick r:id="rId3"/>
              </a:rPr>
              <a:t>https://www.tutorialexample.com/python-read-and-write-windows-registry-a-step-guide-python-tutorial/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스토리보드 제작</a:t>
            </a:r>
          </a:p>
        </p:txBody>
      </p:sp>
    </p:spTree>
    <p:extLst>
      <p:ext uri="{BB962C8B-B14F-4D97-AF65-F5344CB8AC3E}">
        <p14:creationId xmlns:p14="http://schemas.microsoft.com/office/powerpoint/2010/main" val="4131486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아이디어 도출</a:t>
            </a:r>
          </a:p>
        </p:txBody>
      </p:sp>
    </p:spTree>
    <p:extLst>
      <p:ext uri="{BB962C8B-B14F-4D97-AF65-F5344CB8AC3E}">
        <p14:creationId xmlns:p14="http://schemas.microsoft.com/office/powerpoint/2010/main" val="28004637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97B69-9031-4A28-901F-246C46549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537D8F-5982-4653-B96A-BB8B9CAB7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기능 구현에 대한 디자인 구상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디자인에 따른 동작을 기술하고 연계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3942396"/>
      </p:ext>
    </p:extLst>
  </p:cSld>
  <p:clrMapOvr>
    <a:masterClrMapping/>
  </p:clrMapOvr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6.</a:t>
            </a:r>
            <a:r>
              <a:rPr kumimoji="1" lang="ko-KR" altLang="en-US" sz="4800"/>
              <a:t> 스토리보드</a:t>
            </a:r>
            <a:endParaRPr kumimoji="1" lang="ko-KR" altLang="en-US" sz="4800"/>
          </a:p>
        </p:txBody>
      </p:sp>
      <p:sp>
        <p:nvSpPr>
          <p:cNvPr id="21" name=""/>
          <p:cNvSpPr/>
          <p:nvPr/>
        </p:nvSpPr>
        <p:spPr>
          <a:xfrm>
            <a:off x="0" y="1360609"/>
            <a:ext cx="5051505" cy="549738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C:\USERS\ &gt;&gt; python tool.py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정보를 확인할 프로그램의 옵션을 선택하세요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1. USB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2. .excel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3. .hwp,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word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4. .DD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5.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.exe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6. .txt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7.  help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C:\UESRS\ &gt;&gt; 1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USB</a:t>
            </a:r>
            <a:r>
              <a:rPr lang="ko-KR" altLang="en-US">
                <a:solidFill>
                  <a:schemeClr val="dk1"/>
                </a:solidFill>
              </a:rPr>
              <a:t>를 선택했습니다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22" name=""/>
          <p:cNvSpPr/>
          <p:nvPr/>
        </p:nvSpPr>
        <p:spPr>
          <a:xfrm>
            <a:off x="7607177" y="3777028"/>
            <a:ext cx="2679823" cy="914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명령어를 숫자로 받아 입력받은 매체의 종류 선택</a:t>
            </a:r>
            <a:endParaRPr lang="ko-KR" altLang="en-US"/>
          </a:p>
        </p:txBody>
      </p:sp>
      <p:cxnSp>
        <p:nvCxnSpPr>
          <p:cNvPr id="23" name=""/>
          <p:cNvCxnSpPr>
            <a:endCxn id="22" idx="1"/>
          </p:cNvCxnSpPr>
          <p:nvPr/>
        </p:nvCxnSpPr>
        <p:spPr>
          <a:xfrm flipV="1">
            <a:off x="1910494" y="4234228"/>
            <a:ext cx="5696683" cy="5502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"/>
          <p:cNvSpPr/>
          <p:nvPr/>
        </p:nvSpPr>
        <p:spPr>
          <a:xfrm>
            <a:off x="7608643" y="1560634"/>
            <a:ext cx="2679823" cy="186836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정보를 보고싶은 매체의 종류 출력</a:t>
            </a:r>
            <a:endParaRPr lang="ko-KR" altLang="en-US"/>
          </a:p>
          <a:p>
            <a:pPr algn="ctr">
              <a:defRPr/>
            </a:pPr>
            <a:r>
              <a:rPr lang="en-US" altLang="ko-KR"/>
              <a:t>help</a:t>
            </a:r>
            <a:r>
              <a:rPr lang="ko-KR" altLang="en-US"/>
              <a:t>의 경우 각 매체들의 어떤 정보를 볼 수 있는지 안내 메시지 출력</a:t>
            </a:r>
            <a:endParaRPr lang="ko-KR" altLang="en-US"/>
          </a:p>
        </p:txBody>
      </p:sp>
      <p:cxnSp>
        <p:nvCxnSpPr>
          <p:cNvPr id="25" name=""/>
          <p:cNvCxnSpPr>
            <a:endCxn id="24" idx="1"/>
          </p:cNvCxnSpPr>
          <p:nvPr/>
        </p:nvCxnSpPr>
        <p:spPr>
          <a:xfrm flipV="1">
            <a:off x="1654052" y="2494817"/>
            <a:ext cx="5954593" cy="2747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"/>
          <p:cNvSpPr/>
          <p:nvPr/>
        </p:nvSpPr>
        <p:spPr>
          <a:xfrm>
            <a:off x="7629890" y="5943600"/>
            <a:ext cx="2679823" cy="914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선택 받은 매체 확인 문구 출력</a:t>
            </a:r>
            <a:endParaRPr lang="ko-KR" altLang="en-US"/>
          </a:p>
        </p:txBody>
      </p:sp>
      <p:cxnSp>
        <p:nvCxnSpPr>
          <p:cNvPr id="28" name=""/>
          <p:cNvCxnSpPr>
            <a:endCxn id="27" idx="1"/>
          </p:cNvCxnSpPr>
          <p:nvPr/>
        </p:nvCxnSpPr>
        <p:spPr>
          <a:xfrm>
            <a:off x="2203571" y="5370635"/>
            <a:ext cx="5426320" cy="1030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6.</a:t>
            </a:r>
            <a:r>
              <a:rPr kumimoji="1" lang="ko-KR" altLang="en-US" sz="4800"/>
              <a:t> 스토리보드</a:t>
            </a:r>
            <a:endParaRPr kumimoji="1" lang="ko-KR" altLang="en-US" sz="4800"/>
          </a:p>
        </p:txBody>
      </p:sp>
      <p:sp>
        <p:nvSpPr>
          <p:cNvPr id="11" name=""/>
          <p:cNvSpPr/>
          <p:nvPr/>
        </p:nvSpPr>
        <p:spPr>
          <a:xfrm>
            <a:off x="0" y="1342292"/>
            <a:ext cx="9539247" cy="551570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C:\UESRS\ &gt;&gt; 1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USB</a:t>
            </a:r>
            <a:r>
              <a:rPr lang="ko-KR" altLang="en-US">
                <a:solidFill>
                  <a:schemeClr val="dk1"/>
                </a:solidFill>
              </a:rPr>
              <a:t>를 선택했습니다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결과를 내보내시겠습니까</a:t>
            </a:r>
            <a:r>
              <a:rPr lang="en-US" altLang="ko-KR">
                <a:solidFill>
                  <a:schemeClr val="dk1"/>
                </a:solidFill>
              </a:rPr>
              <a:t>?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(Y/N)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C:\USERS\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&gt;&gt;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Y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파일명을 입력하세요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C:\USERS\ &gt;&gt;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TEST1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TEST1.xlsx</a:t>
            </a:r>
            <a:r>
              <a:rPr lang="ko-KR" altLang="en-US">
                <a:solidFill>
                  <a:schemeClr val="dk1"/>
                </a:solidFill>
              </a:rPr>
              <a:t>로 저장합니다</a:t>
            </a:r>
            <a:endParaRPr lang="ko-KR" altLang="en-US">
              <a:solidFill>
                <a:schemeClr val="dk1"/>
              </a:solidFill>
            </a:endParaRPr>
          </a:p>
        </p:txBody>
      </p:sp>
      <p:graphicFrame>
        <p:nvGraphicFramePr>
          <p:cNvPr id="21" name=""/>
          <p:cNvGraphicFramePr>
            <a:graphicFrameLocks noGrp="1"/>
          </p:cNvGraphicFramePr>
          <p:nvPr/>
        </p:nvGraphicFramePr>
        <p:xfrm>
          <a:off x="19050" y="2844165"/>
          <a:ext cx="9482455" cy="13792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354666"/>
                <a:gridCol w="1354666"/>
                <a:gridCol w="1354666"/>
                <a:gridCol w="1354666"/>
                <a:gridCol w="1354455"/>
                <a:gridCol w="1354666"/>
                <a:gridCol w="1354666"/>
              </a:tblGrid>
              <a:tr h="19494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Device ID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Serial num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Size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볼륨명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mount</a:t>
                      </a:r>
                      <a:r>
                        <a:rPr lang="ko-KR" altLang="en-US"/>
                        <a:t>된 </a:t>
                      </a:r>
                      <a:r>
                        <a:rPr lang="en-US" altLang="ko-KR"/>
                        <a:t>volume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최초 연결 시각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마지막 연결 시각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3" name=""/>
          <p:cNvSpPr/>
          <p:nvPr/>
        </p:nvSpPr>
        <p:spPr>
          <a:xfrm>
            <a:off x="9512178" y="1560634"/>
            <a:ext cx="2679823" cy="914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레지스트리 정보를 받아 배열로 출력</a:t>
            </a:r>
            <a:endParaRPr lang="ko-KR" altLang="en-US"/>
          </a:p>
        </p:txBody>
      </p:sp>
      <p:cxnSp>
        <p:nvCxnSpPr>
          <p:cNvPr id="25" name=""/>
          <p:cNvCxnSpPr>
            <a:stCxn id="21" idx="0"/>
            <a:endCxn id="23" idx="1"/>
          </p:cNvCxnSpPr>
          <p:nvPr/>
        </p:nvCxnSpPr>
        <p:spPr>
          <a:xfrm flipV="1">
            <a:off x="4760278" y="2017834"/>
            <a:ext cx="4751900" cy="826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"/>
          <p:cNvSpPr/>
          <p:nvPr/>
        </p:nvSpPr>
        <p:spPr>
          <a:xfrm>
            <a:off x="9512177" y="4130919"/>
            <a:ext cx="2679823" cy="914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Yes/No</a:t>
            </a:r>
            <a:r>
              <a:rPr lang="ko-KR" altLang="en-US"/>
              <a:t>로 명령어를 입력 받아 파일로 출력할 지 결정</a:t>
            </a:r>
            <a:endParaRPr lang="ko-KR" altLang="en-US"/>
          </a:p>
        </p:txBody>
      </p:sp>
      <p:cxnSp>
        <p:nvCxnSpPr>
          <p:cNvPr id="27" name=""/>
          <p:cNvCxnSpPr>
            <a:endCxn id="26" idx="1"/>
          </p:cNvCxnSpPr>
          <p:nvPr/>
        </p:nvCxnSpPr>
        <p:spPr>
          <a:xfrm>
            <a:off x="3485783" y="4344865"/>
            <a:ext cx="6026393" cy="2432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"/>
          <p:cNvSpPr/>
          <p:nvPr/>
        </p:nvSpPr>
        <p:spPr>
          <a:xfrm>
            <a:off x="9512177" y="5437310"/>
            <a:ext cx="2679823" cy="914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파일명을 입력 받아 출력된 정보 </a:t>
            </a:r>
            <a:r>
              <a:rPr lang="en-US" altLang="ko-KR"/>
              <a:t>xlsx</a:t>
            </a:r>
            <a:r>
              <a:rPr lang="ko-KR" altLang="en-US"/>
              <a:t>파일 생성</a:t>
            </a:r>
            <a:endParaRPr lang="ko-KR" altLang="en-US"/>
          </a:p>
        </p:txBody>
      </p:sp>
      <p:cxnSp>
        <p:nvCxnSpPr>
          <p:cNvPr id="29" name=""/>
          <p:cNvCxnSpPr>
            <a:endCxn id="28" idx="1"/>
          </p:cNvCxnSpPr>
          <p:nvPr/>
        </p:nvCxnSpPr>
        <p:spPr>
          <a:xfrm>
            <a:off x="2368427" y="5498856"/>
            <a:ext cx="7143749" cy="395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"/>
          <p:cNvCxnSpPr>
            <a:endCxn id="28" idx="1"/>
          </p:cNvCxnSpPr>
          <p:nvPr/>
        </p:nvCxnSpPr>
        <p:spPr>
          <a:xfrm flipV="1">
            <a:off x="2716456" y="5894510"/>
            <a:ext cx="6795720" cy="685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6.</a:t>
            </a:r>
            <a:r>
              <a:rPr kumimoji="1" lang="ko-KR" altLang="en-US" sz="4800"/>
              <a:t> 스토리보드</a:t>
            </a:r>
            <a:endParaRPr kumimoji="1" lang="ko-KR" altLang="en-US" sz="4800"/>
          </a:p>
        </p:txBody>
      </p:sp>
      <p:sp>
        <p:nvSpPr>
          <p:cNvPr id="11" name=""/>
          <p:cNvSpPr/>
          <p:nvPr/>
        </p:nvSpPr>
        <p:spPr>
          <a:xfrm>
            <a:off x="0" y="1342292"/>
            <a:ext cx="9539247" cy="551570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C:\UESRS\ &gt;&gt; 2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excel</a:t>
            </a:r>
            <a:r>
              <a:rPr lang="ko-KR" altLang="en-US">
                <a:solidFill>
                  <a:schemeClr val="dk1"/>
                </a:solidFill>
              </a:rPr>
              <a:t>를 선택했습니다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결과를 내보내시겠습니까</a:t>
            </a:r>
            <a:r>
              <a:rPr lang="en-US" altLang="ko-KR">
                <a:solidFill>
                  <a:schemeClr val="dk1"/>
                </a:solidFill>
              </a:rPr>
              <a:t>?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(Y/N)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C:\USERS\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&gt;&gt;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Y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파일명을 입력하세요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C:\USERS\ &gt;&gt;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TEST2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TEST2.xlsx</a:t>
            </a:r>
            <a:r>
              <a:rPr lang="ko-KR" altLang="en-US">
                <a:solidFill>
                  <a:schemeClr val="dk1"/>
                </a:solidFill>
              </a:rPr>
              <a:t>로 저장합니다</a:t>
            </a:r>
            <a:endParaRPr lang="ko-KR" altLang="en-US">
              <a:solidFill>
                <a:schemeClr val="dk1"/>
              </a:solidFill>
            </a:endParaRPr>
          </a:p>
        </p:txBody>
      </p:sp>
      <p:graphicFrame>
        <p:nvGraphicFramePr>
          <p:cNvPr id="21" name=""/>
          <p:cNvGraphicFramePr>
            <a:graphicFrameLocks noGrp="1"/>
          </p:cNvGraphicFramePr>
          <p:nvPr/>
        </p:nvGraphicFramePr>
        <p:xfrm>
          <a:off x="19050" y="2844165"/>
          <a:ext cx="9481820" cy="13792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354455"/>
                <a:gridCol w="1354666"/>
                <a:gridCol w="1354666"/>
                <a:gridCol w="1354666"/>
                <a:gridCol w="1354455"/>
                <a:gridCol w="1354455"/>
                <a:gridCol w="1354455"/>
              </a:tblGrid>
              <a:tr h="19494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최근 열린 폴더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최근 사용한 파일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최근 사용한 페이지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최근 접근한 </a:t>
                      </a:r>
                      <a:r>
                        <a:rPr lang="en-US" altLang="ko-KR"/>
                        <a:t>URL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2" name=""/>
          <p:cNvSpPr/>
          <p:nvPr/>
        </p:nvSpPr>
        <p:spPr>
          <a:xfrm>
            <a:off x="9512177" y="4130919"/>
            <a:ext cx="2679823" cy="914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Yes/No</a:t>
            </a:r>
            <a:r>
              <a:rPr lang="ko-KR" altLang="en-US"/>
              <a:t>로 명령어를 입력 받아 파일로 출력할 지 결정</a:t>
            </a:r>
            <a:endParaRPr lang="ko-KR" altLang="en-US"/>
          </a:p>
        </p:txBody>
      </p:sp>
      <p:cxnSp>
        <p:nvCxnSpPr>
          <p:cNvPr id="23" name=""/>
          <p:cNvCxnSpPr>
            <a:endCxn id="22" idx="1"/>
          </p:cNvCxnSpPr>
          <p:nvPr/>
        </p:nvCxnSpPr>
        <p:spPr>
          <a:xfrm>
            <a:off x="3467465" y="4509721"/>
            <a:ext cx="6044710" cy="78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"/>
          <p:cNvSpPr/>
          <p:nvPr/>
        </p:nvSpPr>
        <p:spPr>
          <a:xfrm>
            <a:off x="9512177" y="5437310"/>
            <a:ext cx="2679823" cy="914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파일명을 입력 받아 출력된 정보 </a:t>
            </a:r>
            <a:r>
              <a:rPr lang="en-US" altLang="ko-KR"/>
              <a:t>xlsx</a:t>
            </a:r>
            <a:r>
              <a:rPr lang="ko-KR" altLang="en-US"/>
              <a:t>파일 생성</a:t>
            </a:r>
            <a:endParaRPr lang="ko-KR" altLang="en-US"/>
          </a:p>
        </p:txBody>
      </p:sp>
      <p:cxnSp>
        <p:nvCxnSpPr>
          <p:cNvPr id="25" name=""/>
          <p:cNvCxnSpPr>
            <a:endCxn id="24" idx="1"/>
          </p:cNvCxnSpPr>
          <p:nvPr/>
        </p:nvCxnSpPr>
        <p:spPr>
          <a:xfrm>
            <a:off x="2350109" y="5590442"/>
            <a:ext cx="7162066" cy="304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"/>
          <p:cNvCxnSpPr>
            <a:endCxn id="24" idx="1"/>
          </p:cNvCxnSpPr>
          <p:nvPr/>
        </p:nvCxnSpPr>
        <p:spPr>
          <a:xfrm flipV="1">
            <a:off x="2514966" y="5894510"/>
            <a:ext cx="6997210" cy="5202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"/>
          <p:cNvSpPr/>
          <p:nvPr/>
        </p:nvSpPr>
        <p:spPr>
          <a:xfrm>
            <a:off x="9512178" y="1560634"/>
            <a:ext cx="2679823" cy="914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레지스트리 정보를 받아 배열로 출력</a:t>
            </a:r>
            <a:endParaRPr lang="ko-KR" altLang="en-US"/>
          </a:p>
        </p:txBody>
      </p:sp>
      <p:cxnSp>
        <p:nvCxnSpPr>
          <p:cNvPr id="28" name=""/>
          <p:cNvCxnSpPr>
            <a:endCxn id="27" idx="1"/>
          </p:cNvCxnSpPr>
          <p:nvPr/>
        </p:nvCxnSpPr>
        <p:spPr>
          <a:xfrm flipV="1">
            <a:off x="4760278" y="2017834"/>
            <a:ext cx="4751900" cy="826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6.</a:t>
            </a:r>
            <a:r>
              <a:rPr kumimoji="1" lang="ko-KR" altLang="en-US" sz="4800"/>
              <a:t> 스토리보드</a:t>
            </a:r>
            <a:endParaRPr kumimoji="1" lang="ko-KR" altLang="en-US" sz="4800"/>
          </a:p>
        </p:txBody>
      </p:sp>
      <p:sp>
        <p:nvSpPr>
          <p:cNvPr id="11" name=""/>
          <p:cNvSpPr/>
          <p:nvPr/>
        </p:nvSpPr>
        <p:spPr>
          <a:xfrm>
            <a:off x="0" y="1342292"/>
            <a:ext cx="9539247" cy="551570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C:\UESRS\ &gt;&gt; 3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hwp, word </a:t>
            </a:r>
            <a:r>
              <a:rPr lang="ko-KR" altLang="en-US">
                <a:solidFill>
                  <a:schemeClr val="dk1"/>
                </a:solidFill>
              </a:rPr>
              <a:t>를 선택했습니다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결과를 내보내시겠습니까</a:t>
            </a:r>
            <a:r>
              <a:rPr lang="en-US" altLang="ko-KR">
                <a:solidFill>
                  <a:schemeClr val="dk1"/>
                </a:solidFill>
              </a:rPr>
              <a:t>?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(Y/N)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C:\USERS\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&gt;&gt;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Y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파일명을 입력하세요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C:\USERS\ &gt;&gt;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TEST3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TEST3.xlsx</a:t>
            </a:r>
            <a:r>
              <a:rPr lang="ko-KR" altLang="en-US">
                <a:solidFill>
                  <a:schemeClr val="dk1"/>
                </a:solidFill>
              </a:rPr>
              <a:t>로 저장합니다</a:t>
            </a:r>
            <a:endParaRPr lang="ko-KR" altLang="en-US">
              <a:solidFill>
                <a:schemeClr val="dk1"/>
              </a:solidFill>
            </a:endParaRPr>
          </a:p>
        </p:txBody>
      </p:sp>
      <p:graphicFrame>
        <p:nvGraphicFramePr>
          <p:cNvPr id="21" name=""/>
          <p:cNvGraphicFramePr>
            <a:graphicFrameLocks noGrp="1"/>
          </p:cNvGraphicFramePr>
          <p:nvPr/>
        </p:nvGraphicFramePr>
        <p:xfrm>
          <a:off x="19050" y="2844165"/>
          <a:ext cx="9482032" cy="110299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354666"/>
                <a:gridCol w="1354666"/>
                <a:gridCol w="1354666"/>
                <a:gridCol w="1354666"/>
                <a:gridCol w="1354455"/>
                <a:gridCol w="1354455"/>
                <a:gridCol w="1354455"/>
              </a:tblGrid>
              <a:tr h="19494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2" name=""/>
          <p:cNvSpPr/>
          <p:nvPr/>
        </p:nvSpPr>
        <p:spPr>
          <a:xfrm>
            <a:off x="9512177" y="4130919"/>
            <a:ext cx="2679823" cy="914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Yes/No</a:t>
            </a:r>
            <a:r>
              <a:rPr lang="ko-KR" altLang="en-US"/>
              <a:t>로 명령어를 입력 받아 파일로 출력할 지 결정</a:t>
            </a:r>
            <a:endParaRPr lang="ko-KR" altLang="en-US"/>
          </a:p>
        </p:txBody>
      </p:sp>
      <p:cxnSp>
        <p:nvCxnSpPr>
          <p:cNvPr id="23" name=""/>
          <p:cNvCxnSpPr>
            <a:endCxn id="22" idx="1"/>
          </p:cNvCxnSpPr>
          <p:nvPr/>
        </p:nvCxnSpPr>
        <p:spPr>
          <a:xfrm>
            <a:off x="3467465" y="4509721"/>
            <a:ext cx="6044710" cy="78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"/>
          <p:cNvSpPr/>
          <p:nvPr/>
        </p:nvSpPr>
        <p:spPr>
          <a:xfrm>
            <a:off x="9512177" y="5437310"/>
            <a:ext cx="2679823" cy="914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파일명을 입력 받아 출력된 정보 </a:t>
            </a:r>
            <a:r>
              <a:rPr lang="en-US" altLang="ko-KR"/>
              <a:t>xlsx</a:t>
            </a:r>
            <a:r>
              <a:rPr lang="ko-KR" altLang="en-US"/>
              <a:t>파일 생성</a:t>
            </a:r>
            <a:endParaRPr lang="ko-KR" altLang="en-US"/>
          </a:p>
        </p:txBody>
      </p:sp>
      <p:cxnSp>
        <p:nvCxnSpPr>
          <p:cNvPr id="25" name=""/>
          <p:cNvCxnSpPr>
            <a:endCxn id="24" idx="1"/>
          </p:cNvCxnSpPr>
          <p:nvPr/>
        </p:nvCxnSpPr>
        <p:spPr>
          <a:xfrm>
            <a:off x="2350109" y="5590442"/>
            <a:ext cx="7162066" cy="304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"/>
          <p:cNvCxnSpPr>
            <a:endCxn id="24" idx="1"/>
          </p:cNvCxnSpPr>
          <p:nvPr/>
        </p:nvCxnSpPr>
        <p:spPr>
          <a:xfrm flipV="1">
            <a:off x="2514966" y="5894510"/>
            <a:ext cx="6997210" cy="5202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"/>
          <p:cNvSpPr/>
          <p:nvPr/>
        </p:nvSpPr>
        <p:spPr>
          <a:xfrm>
            <a:off x="9512178" y="1560634"/>
            <a:ext cx="2679823" cy="914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레지스트리 정보를 받아 배열로 출력</a:t>
            </a:r>
            <a:endParaRPr lang="ko-KR" altLang="en-US"/>
          </a:p>
        </p:txBody>
      </p:sp>
      <p:cxnSp>
        <p:nvCxnSpPr>
          <p:cNvPr id="28" name=""/>
          <p:cNvCxnSpPr>
            <a:endCxn id="27" idx="1"/>
          </p:cNvCxnSpPr>
          <p:nvPr/>
        </p:nvCxnSpPr>
        <p:spPr>
          <a:xfrm flipV="1">
            <a:off x="4760278" y="2017834"/>
            <a:ext cx="4751900" cy="826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6.</a:t>
            </a:r>
            <a:r>
              <a:rPr kumimoji="1" lang="ko-KR" altLang="en-US" sz="4800"/>
              <a:t> 스토리보드</a:t>
            </a:r>
            <a:endParaRPr kumimoji="1" lang="ko-KR" altLang="en-US" sz="4800"/>
          </a:p>
        </p:txBody>
      </p:sp>
      <p:sp>
        <p:nvSpPr>
          <p:cNvPr id="11" name=""/>
          <p:cNvSpPr/>
          <p:nvPr/>
        </p:nvSpPr>
        <p:spPr>
          <a:xfrm>
            <a:off x="0" y="1342292"/>
            <a:ext cx="9539247" cy="551570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C:\UESRS\ &gt;&gt; 4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DD</a:t>
            </a:r>
            <a:r>
              <a:rPr lang="ko-KR" altLang="en-US">
                <a:solidFill>
                  <a:schemeClr val="dk1"/>
                </a:solidFill>
              </a:rPr>
              <a:t>를 선택했습니다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결과를 내보내시겠습니까</a:t>
            </a:r>
            <a:r>
              <a:rPr lang="en-US" altLang="ko-KR">
                <a:solidFill>
                  <a:schemeClr val="dk1"/>
                </a:solidFill>
              </a:rPr>
              <a:t>?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(Y/N)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C:\USERS\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&gt;&gt;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Y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파일명을 입력하세요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C:\USERS\ &gt;&gt;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TEST4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TEST4.xlsx</a:t>
            </a:r>
            <a:r>
              <a:rPr lang="ko-KR" altLang="en-US">
                <a:solidFill>
                  <a:schemeClr val="dk1"/>
                </a:solidFill>
              </a:rPr>
              <a:t>로 저장합니다</a:t>
            </a:r>
            <a:endParaRPr lang="ko-KR" altLang="en-US">
              <a:solidFill>
                <a:schemeClr val="dk1"/>
              </a:solidFill>
            </a:endParaRPr>
          </a:p>
        </p:txBody>
      </p:sp>
      <p:graphicFrame>
        <p:nvGraphicFramePr>
          <p:cNvPr id="22" name=""/>
          <p:cNvGraphicFramePr>
            <a:graphicFrameLocks noGrp="1"/>
          </p:cNvGraphicFramePr>
          <p:nvPr/>
        </p:nvGraphicFramePr>
        <p:xfrm>
          <a:off x="19050" y="2844165"/>
          <a:ext cx="9482032" cy="1102995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1354666"/>
                <a:gridCol w="1354666"/>
                <a:gridCol w="1354666"/>
                <a:gridCol w="1354666"/>
                <a:gridCol w="1354455"/>
                <a:gridCol w="1354455"/>
                <a:gridCol w="1354455"/>
              </a:tblGrid>
              <a:tr h="19494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3" name=""/>
          <p:cNvSpPr/>
          <p:nvPr/>
        </p:nvSpPr>
        <p:spPr>
          <a:xfrm>
            <a:off x="9512177" y="4130919"/>
            <a:ext cx="2679823" cy="914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Yes/No</a:t>
            </a:r>
            <a:r>
              <a:rPr lang="ko-KR" altLang="en-US"/>
              <a:t>로 명령어를 입력 받아 파일로 출력할 지 결정</a:t>
            </a:r>
            <a:endParaRPr lang="ko-KR" altLang="en-US"/>
          </a:p>
        </p:txBody>
      </p:sp>
      <p:cxnSp>
        <p:nvCxnSpPr>
          <p:cNvPr id="24" name=""/>
          <p:cNvCxnSpPr>
            <a:endCxn id="23" idx="1"/>
          </p:cNvCxnSpPr>
          <p:nvPr/>
        </p:nvCxnSpPr>
        <p:spPr>
          <a:xfrm>
            <a:off x="3467465" y="4509721"/>
            <a:ext cx="6044710" cy="78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"/>
          <p:cNvSpPr/>
          <p:nvPr/>
        </p:nvSpPr>
        <p:spPr>
          <a:xfrm>
            <a:off x="9512177" y="5437310"/>
            <a:ext cx="2679823" cy="914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파일명을 입력 받아 출력된 정보 </a:t>
            </a:r>
            <a:r>
              <a:rPr lang="en-US" altLang="ko-KR"/>
              <a:t>xlsx</a:t>
            </a:r>
            <a:r>
              <a:rPr lang="ko-KR" altLang="en-US"/>
              <a:t>파일 생성</a:t>
            </a:r>
            <a:endParaRPr lang="ko-KR" altLang="en-US"/>
          </a:p>
        </p:txBody>
      </p:sp>
      <p:cxnSp>
        <p:nvCxnSpPr>
          <p:cNvPr id="26" name=""/>
          <p:cNvCxnSpPr>
            <a:endCxn id="25" idx="1"/>
          </p:cNvCxnSpPr>
          <p:nvPr/>
        </p:nvCxnSpPr>
        <p:spPr>
          <a:xfrm>
            <a:off x="2350109" y="5590442"/>
            <a:ext cx="7162066" cy="304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"/>
          <p:cNvCxnSpPr>
            <a:endCxn id="25" idx="1"/>
          </p:cNvCxnSpPr>
          <p:nvPr/>
        </p:nvCxnSpPr>
        <p:spPr>
          <a:xfrm flipV="1">
            <a:off x="2514966" y="5894510"/>
            <a:ext cx="6997210" cy="5202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"/>
          <p:cNvSpPr/>
          <p:nvPr/>
        </p:nvSpPr>
        <p:spPr>
          <a:xfrm>
            <a:off x="9512178" y="1560634"/>
            <a:ext cx="2679823" cy="914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레지스트리 정보를 받아 배열로 출력</a:t>
            </a:r>
            <a:endParaRPr lang="ko-KR" altLang="en-US"/>
          </a:p>
        </p:txBody>
      </p:sp>
      <p:cxnSp>
        <p:nvCxnSpPr>
          <p:cNvPr id="29" name=""/>
          <p:cNvCxnSpPr>
            <a:endCxn id="28" idx="1"/>
          </p:cNvCxnSpPr>
          <p:nvPr/>
        </p:nvCxnSpPr>
        <p:spPr>
          <a:xfrm flipV="1">
            <a:off x="4760278" y="2017834"/>
            <a:ext cx="4751900" cy="826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6.</a:t>
            </a:r>
            <a:r>
              <a:rPr kumimoji="1" lang="ko-KR" altLang="en-US" sz="4800"/>
              <a:t> 스토리보드</a:t>
            </a:r>
            <a:endParaRPr kumimoji="1" lang="ko-KR" altLang="en-US" sz="4800"/>
          </a:p>
        </p:txBody>
      </p:sp>
      <p:sp>
        <p:nvSpPr>
          <p:cNvPr id="11" name=""/>
          <p:cNvSpPr/>
          <p:nvPr/>
        </p:nvSpPr>
        <p:spPr>
          <a:xfrm>
            <a:off x="0" y="1342292"/>
            <a:ext cx="9539247" cy="551570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C:\UESRS\ &gt;&gt; 5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.exe</a:t>
            </a:r>
            <a:r>
              <a:rPr lang="ko-KR" altLang="en-US">
                <a:solidFill>
                  <a:schemeClr val="dk1"/>
                </a:solidFill>
              </a:rPr>
              <a:t>를 선택했습니다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결과를 내보내시겠습니까</a:t>
            </a:r>
            <a:r>
              <a:rPr lang="en-US" altLang="ko-KR">
                <a:solidFill>
                  <a:schemeClr val="dk1"/>
                </a:solidFill>
              </a:rPr>
              <a:t>?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(Y/N)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C:\USERS\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&gt;&gt;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Y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파일명을 입력하세요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C:\USERS\ &gt;&gt;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TEST5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TEST5.xlsx</a:t>
            </a:r>
            <a:r>
              <a:rPr lang="ko-KR" altLang="en-US">
                <a:solidFill>
                  <a:schemeClr val="dk1"/>
                </a:solidFill>
              </a:rPr>
              <a:t>로 저장합니다</a:t>
            </a:r>
            <a:endParaRPr lang="ko-KR" altLang="en-US">
              <a:solidFill>
                <a:schemeClr val="dk1"/>
              </a:solidFill>
            </a:endParaRPr>
          </a:p>
        </p:txBody>
      </p:sp>
      <p:graphicFrame>
        <p:nvGraphicFramePr>
          <p:cNvPr id="22" name=""/>
          <p:cNvGraphicFramePr>
            <a:graphicFrameLocks noGrp="1"/>
          </p:cNvGraphicFramePr>
          <p:nvPr/>
        </p:nvGraphicFramePr>
        <p:xfrm>
          <a:off x="19050" y="2844165"/>
          <a:ext cx="9482032" cy="1102995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1354666"/>
                <a:gridCol w="1354666"/>
                <a:gridCol w="1354666"/>
                <a:gridCol w="1354666"/>
                <a:gridCol w="1354455"/>
                <a:gridCol w="1354455"/>
                <a:gridCol w="1354455"/>
              </a:tblGrid>
              <a:tr h="19494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3" name=""/>
          <p:cNvSpPr/>
          <p:nvPr/>
        </p:nvSpPr>
        <p:spPr>
          <a:xfrm>
            <a:off x="9512177" y="4130919"/>
            <a:ext cx="2679823" cy="914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Yes/No</a:t>
            </a:r>
            <a:r>
              <a:rPr lang="ko-KR" altLang="en-US"/>
              <a:t>로 명령어를 입력 받아 파일로 출력할 지 결정</a:t>
            </a:r>
            <a:endParaRPr lang="ko-KR" altLang="en-US"/>
          </a:p>
        </p:txBody>
      </p:sp>
      <p:cxnSp>
        <p:nvCxnSpPr>
          <p:cNvPr id="24" name=""/>
          <p:cNvCxnSpPr>
            <a:endCxn id="23" idx="1"/>
          </p:cNvCxnSpPr>
          <p:nvPr/>
        </p:nvCxnSpPr>
        <p:spPr>
          <a:xfrm>
            <a:off x="3467465" y="4509721"/>
            <a:ext cx="6044710" cy="78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"/>
          <p:cNvSpPr/>
          <p:nvPr/>
        </p:nvSpPr>
        <p:spPr>
          <a:xfrm>
            <a:off x="9512177" y="5437310"/>
            <a:ext cx="2679823" cy="914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파일명을 입력 받아 출력된 정보 </a:t>
            </a:r>
            <a:r>
              <a:rPr lang="en-US" altLang="ko-KR"/>
              <a:t>xlsx</a:t>
            </a:r>
            <a:r>
              <a:rPr lang="ko-KR" altLang="en-US"/>
              <a:t>파일 생성</a:t>
            </a:r>
            <a:endParaRPr lang="ko-KR" altLang="en-US"/>
          </a:p>
        </p:txBody>
      </p:sp>
      <p:cxnSp>
        <p:nvCxnSpPr>
          <p:cNvPr id="26" name=""/>
          <p:cNvCxnSpPr>
            <a:endCxn id="25" idx="1"/>
          </p:cNvCxnSpPr>
          <p:nvPr/>
        </p:nvCxnSpPr>
        <p:spPr>
          <a:xfrm>
            <a:off x="2350109" y="5590442"/>
            <a:ext cx="7162066" cy="304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"/>
          <p:cNvCxnSpPr>
            <a:endCxn id="25" idx="1"/>
          </p:cNvCxnSpPr>
          <p:nvPr/>
        </p:nvCxnSpPr>
        <p:spPr>
          <a:xfrm flipV="1">
            <a:off x="2514966" y="5894510"/>
            <a:ext cx="6997210" cy="5202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"/>
          <p:cNvSpPr/>
          <p:nvPr/>
        </p:nvSpPr>
        <p:spPr>
          <a:xfrm>
            <a:off x="9512178" y="1560634"/>
            <a:ext cx="2679823" cy="914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레지스트리 정보를 받아 배열로 출력</a:t>
            </a:r>
            <a:endParaRPr lang="ko-KR" altLang="en-US"/>
          </a:p>
        </p:txBody>
      </p:sp>
      <p:cxnSp>
        <p:nvCxnSpPr>
          <p:cNvPr id="29" name=""/>
          <p:cNvCxnSpPr>
            <a:endCxn id="28" idx="1"/>
          </p:cNvCxnSpPr>
          <p:nvPr/>
        </p:nvCxnSpPr>
        <p:spPr>
          <a:xfrm flipV="1">
            <a:off x="4760278" y="2017834"/>
            <a:ext cx="4751900" cy="826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6.</a:t>
            </a:r>
            <a:r>
              <a:rPr kumimoji="1" lang="ko-KR" altLang="en-US" sz="4800"/>
              <a:t> 스토리보드</a:t>
            </a:r>
            <a:endParaRPr kumimoji="1" lang="ko-KR" altLang="en-US" sz="4800"/>
          </a:p>
        </p:txBody>
      </p:sp>
      <p:sp>
        <p:nvSpPr>
          <p:cNvPr id="11" name=""/>
          <p:cNvSpPr/>
          <p:nvPr/>
        </p:nvSpPr>
        <p:spPr>
          <a:xfrm>
            <a:off x="0" y="1342292"/>
            <a:ext cx="9539247" cy="551570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C:\UESRS\ &gt;&gt; 6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.txt</a:t>
            </a:r>
            <a:r>
              <a:rPr lang="ko-KR" altLang="en-US">
                <a:solidFill>
                  <a:schemeClr val="dk1"/>
                </a:solidFill>
              </a:rPr>
              <a:t>를 선택했습니다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결과를 내보내시겠습니까</a:t>
            </a:r>
            <a:r>
              <a:rPr lang="en-US" altLang="ko-KR">
                <a:solidFill>
                  <a:schemeClr val="dk1"/>
                </a:solidFill>
              </a:rPr>
              <a:t>?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(Y/N)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C:\USERS\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&gt;&gt;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Y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파일명을 입력하세요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C:\USERS\ &gt;&gt;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TEST6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TEST6.xlsx</a:t>
            </a:r>
            <a:r>
              <a:rPr lang="ko-KR" altLang="en-US">
                <a:solidFill>
                  <a:schemeClr val="dk1"/>
                </a:solidFill>
              </a:rPr>
              <a:t>로 저장합니다</a:t>
            </a:r>
            <a:endParaRPr lang="ko-KR" altLang="en-US">
              <a:solidFill>
                <a:schemeClr val="dk1"/>
              </a:solidFill>
            </a:endParaRPr>
          </a:p>
        </p:txBody>
      </p:sp>
      <p:graphicFrame>
        <p:nvGraphicFramePr>
          <p:cNvPr id="22" name=""/>
          <p:cNvGraphicFramePr>
            <a:graphicFrameLocks noGrp="1"/>
          </p:cNvGraphicFramePr>
          <p:nvPr/>
        </p:nvGraphicFramePr>
        <p:xfrm>
          <a:off x="19050" y="2844165"/>
          <a:ext cx="9482032" cy="1102995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1354666"/>
                <a:gridCol w="1354666"/>
                <a:gridCol w="1354666"/>
                <a:gridCol w="1354666"/>
                <a:gridCol w="1354455"/>
                <a:gridCol w="1354455"/>
                <a:gridCol w="1354455"/>
              </a:tblGrid>
              <a:tr h="19494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3" name=""/>
          <p:cNvSpPr/>
          <p:nvPr/>
        </p:nvSpPr>
        <p:spPr>
          <a:xfrm>
            <a:off x="9512177" y="4130919"/>
            <a:ext cx="2679823" cy="914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Yes/No</a:t>
            </a:r>
            <a:r>
              <a:rPr lang="ko-KR" altLang="en-US"/>
              <a:t>로 명령어를 입력 받아 파일로 출력할 지 결정</a:t>
            </a:r>
            <a:endParaRPr lang="ko-KR" altLang="en-US"/>
          </a:p>
        </p:txBody>
      </p:sp>
      <p:cxnSp>
        <p:nvCxnSpPr>
          <p:cNvPr id="24" name=""/>
          <p:cNvCxnSpPr>
            <a:endCxn id="23" idx="1"/>
          </p:cNvCxnSpPr>
          <p:nvPr/>
        </p:nvCxnSpPr>
        <p:spPr>
          <a:xfrm>
            <a:off x="3467465" y="4509721"/>
            <a:ext cx="6044710" cy="78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"/>
          <p:cNvSpPr/>
          <p:nvPr/>
        </p:nvSpPr>
        <p:spPr>
          <a:xfrm>
            <a:off x="9512177" y="5437310"/>
            <a:ext cx="2679823" cy="914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파일명을 입력 받아 출력된 정보 </a:t>
            </a:r>
            <a:r>
              <a:rPr lang="en-US" altLang="ko-KR"/>
              <a:t>xlsx</a:t>
            </a:r>
            <a:r>
              <a:rPr lang="ko-KR" altLang="en-US"/>
              <a:t>파일 생성</a:t>
            </a:r>
            <a:endParaRPr lang="ko-KR" altLang="en-US"/>
          </a:p>
        </p:txBody>
      </p:sp>
      <p:cxnSp>
        <p:nvCxnSpPr>
          <p:cNvPr id="26" name=""/>
          <p:cNvCxnSpPr>
            <a:endCxn id="25" idx="1"/>
          </p:cNvCxnSpPr>
          <p:nvPr/>
        </p:nvCxnSpPr>
        <p:spPr>
          <a:xfrm>
            <a:off x="2350109" y="5590442"/>
            <a:ext cx="7162066" cy="304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"/>
          <p:cNvCxnSpPr>
            <a:endCxn id="25" idx="1"/>
          </p:cNvCxnSpPr>
          <p:nvPr/>
        </p:nvCxnSpPr>
        <p:spPr>
          <a:xfrm flipV="1">
            <a:off x="2514966" y="5894510"/>
            <a:ext cx="6997210" cy="5202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"/>
          <p:cNvSpPr/>
          <p:nvPr/>
        </p:nvSpPr>
        <p:spPr>
          <a:xfrm>
            <a:off x="9512178" y="1560634"/>
            <a:ext cx="2679823" cy="914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레지스트리 정보를 받아 배열로 출력</a:t>
            </a:r>
            <a:endParaRPr lang="ko-KR" altLang="en-US"/>
          </a:p>
        </p:txBody>
      </p:sp>
      <p:cxnSp>
        <p:nvCxnSpPr>
          <p:cNvPr id="29" name=""/>
          <p:cNvCxnSpPr>
            <a:endCxn id="28" idx="1"/>
          </p:cNvCxnSpPr>
          <p:nvPr/>
        </p:nvCxnSpPr>
        <p:spPr>
          <a:xfrm flipV="1">
            <a:off x="4760278" y="2017834"/>
            <a:ext cx="4751900" cy="826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6.</a:t>
            </a:r>
            <a:r>
              <a:rPr kumimoji="1" lang="ko-KR" altLang="en-US" sz="4800"/>
              <a:t> 스토리보드</a:t>
            </a:r>
            <a:endParaRPr kumimoji="1" lang="ko-KR" altLang="en-US" sz="4800"/>
          </a:p>
        </p:txBody>
      </p:sp>
      <p:sp>
        <p:nvSpPr>
          <p:cNvPr id="11" name=""/>
          <p:cNvSpPr/>
          <p:nvPr/>
        </p:nvSpPr>
        <p:spPr>
          <a:xfrm>
            <a:off x="0" y="1342292"/>
            <a:ext cx="9539247" cy="551570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C:\UESRS\ &gt;&gt; 7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Help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USB - </a:t>
            </a:r>
            <a:r>
              <a:rPr lang="ko-KR" altLang="en-US">
                <a:solidFill>
                  <a:schemeClr val="dk1"/>
                </a:solidFill>
              </a:rPr>
              <a:t>장치의 이름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시리얼 번호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크기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볼륨명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최초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마지막 연결시각 등의 정보를 보여줍니다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excel - 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hwp, word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.DD - 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.exe - 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.txt - 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C:\USERS\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&gt;&gt;</a:t>
            </a:r>
            <a:endParaRPr lang="en-US" altLang="ko-KR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1697315730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제목 </a:t>
            </a:r>
            <a:r>
              <a:rPr lang="en-US" altLang="ko-KR"/>
              <a:t>: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</a:rPr>
              <a:t>프로젝트 이름</a:t>
            </a:r>
            <a:endParaRPr lang="ko-KR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6981" y="135685"/>
            <a:ext cx="11749976" cy="6444019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55983" y="1742661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목적 </a:t>
            </a:r>
            <a:r>
              <a:rPr lang="en-US" altLang="ko-KR"/>
              <a:t>or</a:t>
            </a:r>
            <a:r>
              <a:rPr lang="ko-KR" altLang="en-US"/>
              <a:t> 목표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55983" y="3329759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기능 </a:t>
            </a:r>
            <a:r>
              <a:rPr lang="en-US" altLang="ko-KR"/>
              <a:t>or </a:t>
            </a:r>
            <a:r>
              <a:rPr lang="ko-KR" altLang="en-US"/>
              <a:t>제공할 서비스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149548" y="1742661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장점 및 단점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149548" y="3351068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다른 앱</a:t>
            </a:r>
            <a:r>
              <a:rPr lang="en-US" altLang="ko-KR"/>
              <a:t>(?)</a:t>
            </a:r>
            <a:r>
              <a:rPr lang="ko-KR" altLang="en-US"/>
              <a:t> 비교</a:t>
            </a:r>
            <a:endParaRPr lang="ko-KR" altLang="en-US"/>
          </a:p>
        </p:txBody>
      </p:sp>
      <p:graphicFrame>
        <p:nvGraphicFramePr>
          <p:cNvPr id="9" name="표 9"/>
          <p:cNvGraphicFramePr>
            <a:graphicFrameLocks noGrp="1"/>
          </p:cNvGraphicFramePr>
          <p:nvPr/>
        </p:nvGraphicFramePr>
        <p:xfrm>
          <a:off x="6553199" y="4896678"/>
          <a:ext cx="5071165" cy="1149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233"/>
                <a:gridCol w="1014233"/>
                <a:gridCol w="1014233"/>
                <a:gridCol w="1014233"/>
                <a:gridCol w="1014233"/>
              </a:tblGrid>
              <a:tr h="3831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만들 앱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앱 </a:t>
                      </a:r>
                      <a:r>
                        <a:rPr lang="en-US" altLang="ko-KR" sz="1000"/>
                        <a:t>A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앱 </a:t>
                      </a:r>
                      <a:r>
                        <a:rPr lang="en-US" altLang="ko-KR" sz="1000"/>
                        <a:t>B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앱 </a:t>
                      </a:r>
                      <a:r>
                        <a:rPr lang="en-US" altLang="ko-KR" sz="1000"/>
                        <a:t>C</a:t>
                      </a:r>
                      <a:endParaRPr lang="ko-KR" altLang="en-US" sz="1000"/>
                    </a:p>
                  </a:txBody>
                  <a:tcPr marL="91440" marR="91440" anchor="ctr"/>
                </a:tc>
              </a:tr>
              <a:tr h="3831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기능 </a:t>
                      </a:r>
                      <a:r>
                        <a:rPr lang="en-US" altLang="ko-KR" sz="1000"/>
                        <a:t>1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831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기능 </a:t>
                      </a:r>
                      <a:r>
                        <a:rPr lang="en-US" altLang="ko-KR" sz="1000"/>
                        <a:t>2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5F92A-65F5-4C7A-8C04-BF5F1990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1A4AE-E1C2-4042-9B9E-43F419C42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코드를 작성하고 버그를 수정한다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37334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제품 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Review</a:t>
            </a:r>
            <a:endParaRPr lang="ko-KR" altLang="en-US" sz="4800" dirty="0">
              <a:solidFill>
                <a:schemeClr val="bg1"/>
              </a:solidFill>
              <a:latin typeface="+mj-lt"/>
              <a:ea typeface="맑은 고딕" charset="-127"/>
              <a:cs typeface="맑은 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35772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5F92A-65F5-4C7A-8C04-BF5F1990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1A4AE-E1C2-4042-9B9E-43F419C42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목표한 제품이 맞는 검증한다</a:t>
            </a:r>
          </a:p>
        </p:txBody>
      </p:sp>
    </p:spTree>
    <p:extLst>
      <p:ext uri="{BB962C8B-B14F-4D97-AF65-F5344CB8AC3E}">
        <p14:creationId xmlns:p14="http://schemas.microsoft.com/office/powerpoint/2010/main" val="539587114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200" y="400403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아이디어 노트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ko-KR" altLang="en-US"/>
              <a:t>개발하고자 하는 아이디어에 대해 기술한다</a:t>
            </a:r>
            <a:r>
              <a:rPr lang="en-US" altLang="ko-KR"/>
              <a:t>.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목적</a:t>
            </a:r>
            <a:r>
              <a:rPr lang="en-US" altLang="ko-KR"/>
              <a:t>,</a:t>
            </a:r>
            <a:r>
              <a:rPr lang="ko-KR" altLang="en-US"/>
              <a:t> 목표</a:t>
            </a:r>
            <a:r>
              <a:rPr lang="en-US" altLang="ko-KR"/>
              <a:t>,</a:t>
            </a:r>
            <a:r>
              <a:rPr lang="ko-KR" altLang="en-US"/>
              <a:t> 기능</a:t>
            </a:r>
            <a:r>
              <a:rPr lang="en-US" altLang="ko-KR"/>
              <a:t>,</a:t>
            </a:r>
            <a:r>
              <a:rPr lang="ko-KR" altLang="en-US"/>
              <a:t> 제공할 서비스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331736"/>
            <a:ext cx="12192000" cy="5526263"/>
          </a:xfrm>
        </p:spPr>
        <p:txBody>
          <a:bodyPr vert="horz" lIns="91440" tIns="45720" rIns="91440" bIns="45720">
            <a:normAutofit fontScale="85000" lnSpcReduction="20000"/>
          </a:bodyPr>
          <a:lstStyle/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바이너리 파일 데이터 분석 프로그램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바이너리 파일을 분석하여 디스크의 특성을 추출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파일 타입</a:t>
            </a:r>
            <a:r>
              <a:rPr lang="en-US" altLang="ko-KR"/>
              <a:t>,</a:t>
            </a:r>
            <a:r>
              <a:rPr lang="ko-KR" altLang="en-US"/>
              <a:t> 파티션 타입</a:t>
            </a:r>
            <a:r>
              <a:rPr lang="en-US" altLang="ko-KR"/>
              <a:t>,</a:t>
            </a:r>
            <a:r>
              <a:rPr lang="ko-KR" altLang="en-US"/>
              <a:t> 예약 영역</a:t>
            </a:r>
            <a:r>
              <a:rPr lang="en-US" altLang="ko-KR"/>
              <a:t>,</a:t>
            </a:r>
            <a:r>
              <a:rPr lang="ko-KR" altLang="en-US"/>
              <a:t> 용량 등등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파일 시스템에 따라 바이너리 파일의 구조에 따른 분석 방법 확장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FAT32, NTFS, exFAT, HFS, refs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바이너리 파일 분석을 통한 카빙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기법에 따라 장단점을 확인 후 기능 적용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시그니처 기반 카빙</a:t>
            </a:r>
            <a:r>
              <a:rPr lang="en-US" altLang="ko-KR"/>
              <a:t>,</a:t>
            </a:r>
            <a:r>
              <a:rPr lang="ko-KR" altLang="en-US"/>
              <a:t> 램 슬랙 카빙</a:t>
            </a:r>
            <a:r>
              <a:rPr lang="en-US" altLang="ko-KR"/>
              <a:t>,</a:t>
            </a:r>
            <a:r>
              <a:rPr lang="ko-KR" altLang="en-US"/>
              <a:t> 파일 구조체 카빙</a:t>
            </a:r>
            <a:r>
              <a:rPr lang="en-US" altLang="ko-KR"/>
              <a:t>,</a:t>
            </a:r>
            <a:r>
              <a:rPr lang="ko-KR" altLang="en-US"/>
              <a:t> 파일 크기 획득 방법 기반의 카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  빙, 파일 구조 검증 방법 기반의 카빙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>
                <a:hlinkClick r:id="rId2"/>
              </a:rPr>
              <a:t>https://d0ngr0thy.tistory.com/44</a:t>
            </a: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</p:txBody>
      </p:sp>
      <p:sp>
        <p:nvSpPr>
          <p:cNvPr id="6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1.</a:t>
            </a:r>
            <a:r>
              <a:rPr kumimoji="1" lang="ko-KR" altLang="en-US" sz="4800"/>
              <a:t> 아이디어 도출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1.</a:t>
            </a:r>
            <a:r>
              <a:rPr kumimoji="1" lang="ko-KR" altLang="en-US" sz="4800"/>
              <a:t> 아이디어 도출</a:t>
            </a:r>
            <a:endParaRPr kumimoji="1" lang="ko-KR" altLang="en-US" sz="480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561042"/>
            <a:ext cx="12192000" cy="5296957"/>
          </a:xfrm>
        </p:spPr>
        <p:txBody>
          <a:bodyPr vert="horz" lIns="91440" tIns="45720" rIns="91440" bIns="45720">
            <a:normAutofit fontScale="85000" lnSpcReduction="20000"/>
          </a:bodyPr>
          <a:lstStyle/>
          <a:p>
            <a:pPr lvl="0">
              <a:defRPr/>
            </a:pPr>
            <a:r>
              <a:rPr lang="en-US" altLang="ko-KR"/>
              <a:t>USB</a:t>
            </a:r>
            <a:r>
              <a:rPr lang="ko-KR" altLang="en-US"/>
              <a:t> 복구 툴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M</a:t>
            </a:r>
            <a:r>
              <a:rPr lang="ko-KR" altLang="en-US"/>
              <a:t>BR 영역에 존재하는 파티션 테이블이 손상된 상태의 저장매체에서 파티션 테이블을 복구하여 파일시스템 안의 데이터를 복구</a:t>
            </a: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메타데이터가 삭제되지 않은 경우 복구 가능</a:t>
            </a: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Data Area에서 지워진 Directory Entry에서 지워지기 전에 해당 파일이 사용하던 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클러스터 번호를 확인 그 후 FAT Area에 확인한 클러스터 번호에 맞는 FAT Entry와 연결 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시켜주고 마지막으로 Directory Entry의  NAME항목에서 0xE5로 되어있는 부분을 수정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1.</a:t>
            </a:r>
            <a:r>
              <a:rPr kumimoji="1" lang="ko-KR" altLang="en-US" sz="4800"/>
              <a:t> 아이디어 도출</a:t>
            </a:r>
            <a:endParaRPr kumimoji="1" lang="ko-KR" altLang="en-US" sz="480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561042"/>
            <a:ext cx="12192000" cy="5296957"/>
          </a:xfrm>
        </p:spPr>
        <p:txBody>
          <a:bodyPr vert="horz" lIns="91440" tIns="45720" rIns="91440" bIns="45720"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웨어러블 기기 분석 툴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 -</a:t>
            </a:r>
            <a:r>
              <a:rPr lang="ko-KR" altLang="en-US"/>
              <a:t> 웨어러블 기기는</a:t>
            </a:r>
            <a:r>
              <a:rPr lang="en-US" altLang="ko-KR"/>
              <a:t> </a:t>
            </a:r>
            <a:r>
              <a:rPr lang="ko-KR" altLang="en-US"/>
              <a:t>항상 착용중이고</a:t>
            </a:r>
            <a:r>
              <a:rPr lang="en-US" altLang="ko-KR"/>
              <a:t>,</a:t>
            </a:r>
            <a:r>
              <a:rPr lang="ko-KR" altLang="en-US"/>
              <a:t> 많은 양의 개인식별</a:t>
            </a:r>
            <a:r>
              <a:rPr lang="en-US" altLang="ko-KR"/>
              <a:t>,</a:t>
            </a:r>
            <a:r>
              <a:rPr lang="ko-KR" altLang="en-US"/>
              <a:t> 생체적</a:t>
            </a:r>
            <a:r>
              <a:rPr lang="en-US" altLang="ko-KR"/>
              <a:t>,</a:t>
            </a:r>
            <a:r>
              <a:rPr lang="ko-KR" altLang="en-US"/>
              <a:t> 지역적 데이터를 포함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이러한 기기들은 범죄수사에 큰 증거물이 될 수 있음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기기의 다양성</a:t>
            </a:r>
            <a:r>
              <a:rPr lang="en-US" altLang="ko-KR"/>
              <a:t>,</a:t>
            </a:r>
            <a:r>
              <a:rPr lang="ko-KR" altLang="en-US"/>
              <a:t> 기기의 빠른 발전</a:t>
            </a:r>
            <a:r>
              <a:rPr lang="en-US" altLang="ko-KR"/>
              <a:t>,</a:t>
            </a:r>
            <a:r>
              <a:rPr lang="ko-KR" altLang="en-US"/>
              <a:t> 데이터의 다양성</a:t>
            </a:r>
            <a:r>
              <a:rPr lang="en-US" altLang="ko-KR"/>
              <a:t>,</a:t>
            </a:r>
            <a:r>
              <a:rPr lang="ko-KR" altLang="en-US"/>
              <a:t> 보안적 특징</a:t>
            </a:r>
            <a:r>
              <a:rPr lang="en-US" altLang="ko-KR"/>
              <a:t>,</a:t>
            </a:r>
            <a:r>
              <a:rPr lang="ko-KR" altLang="en-US"/>
              <a:t> 안티포렌식 메커니즘 등의 이유로 분석에 어려움이 존재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위치정보</a:t>
            </a:r>
            <a:r>
              <a:rPr lang="en-US" altLang="ko-KR"/>
              <a:t>,</a:t>
            </a:r>
            <a:r>
              <a:rPr lang="ko-KR" altLang="en-US"/>
              <a:t> 메신저 사용 기록 및 내용</a:t>
            </a:r>
            <a:r>
              <a:rPr lang="en-US" altLang="ko-KR"/>
              <a:t>,</a:t>
            </a:r>
            <a:r>
              <a:rPr lang="ko-KR" altLang="en-US"/>
              <a:t>  페어링 된 기기의 </a:t>
            </a:r>
            <a:r>
              <a:rPr lang="en-US" altLang="ko-KR"/>
              <a:t>MAC</a:t>
            </a:r>
            <a:r>
              <a:rPr lang="ko-KR" altLang="en-US"/>
              <a:t>주소 등을 분석하여 제공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1.</a:t>
            </a:r>
            <a:r>
              <a:rPr kumimoji="1" lang="ko-KR" altLang="en-US" sz="4800"/>
              <a:t> 아이디어 도출</a:t>
            </a:r>
            <a:endParaRPr kumimoji="1" lang="ko-KR" altLang="en-US" sz="480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561042"/>
            <a:ext cx="12192000" cy="5296957"/>
          </a:xfrm>
        </p:spPr>
        <p:txBody>
          <a:bodyPr vert="horz" lIns="91440" tIns="45720" rIns="91440" bIns="45720"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클라우드 포렌식 툴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 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계정의 동기화 기능은 뛰어난 접근성과 편의성을 제공하며 이러한 특징으로 클라우드 서비스의 이용 증가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포렌식 조사과정시 파일이 해당기기에서 생성된 것인지 또는 외부기기로부터 동기화 된 것인지에 대해 명확히 해야 하는 어려움 존재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Google </a:t>
            </a:r>
            <a:r>
              <a:rPr lang="ko-KR" altLang="en-US"/>
              <a:t>드라이브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Dropbox</a:t>
            </a:r>
            <a:r>
              <a:rPr lang="ko-KR" altLang="en-US"/>
              <a:t> 등과 같은 외국기업의 클라우드는 이미지 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파일을 얻기 힘듬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1064</ep:Words>
  <ep:PresentationFormat>와이드스크린</ep:PresentationFormat>
  <ep:Paragraphs>244</ep:Paragraphs>
  <ep:Slides>42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ep:HeadingPairs>
  <ep:TitlesOfParts>
    <vt:vector size="43" baseType="lpstr">
      <vt:lpstr>Office 테마</vt:lpstr>
      <vt:lpstr>슬라이드 1</vt:lpstr>
      <vt:lpstr>슬라이드 2</vt:lpstr>
      <vt:lpstr>슬라이드 3</vt:lpstr>
      <vt:lpstr>제목 : 프로젝트 이름</vt:lpstr>
      <vt:lpstr>아이디어 노트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2020-03-27T01:36:35.000</dcterms:created>
  <dc:creator>mirhlee</dc:creator>
  <cp:lastModifiedBy>YOUR</cp:lastModifiedBy>
  <dcterms:modified xsi:type="dcterms:W3CDTF">2021-08-10T08:51:50.884</dcterms:modified>
  <cp:revision>455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