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2" r:id="rId1"/>
  </p:sldMasterIdLst>
  <p:notesMasterIdLst>
    <p:notesMasterId r:id="rId2"/>
  </p:notesMasterIdLst>
  <p:sldIdLst>
    <p:sldId id="261" r:id="rId3"/>
    <p:sldId id="303" r:id="rId4"/>
    <p:sldId id="287" r:id="rId5"/>
    <p:sldId id="305" r:id="rId6"/>
    <p:sldId id="308" r:id="rId7"/>
    <p:sldId id="309" r:id="rId8"/>
    <p:sldId id="311" r:id="rId9"/>
    <p:sldId id="312" r:id="rId10"/>
    <p:sldId id="310" r:id="rId11"/>
    <p:sldId id="314" r:id="rId12"/>
    <p:sldId id="315" r:id="rId13"/>
    <p:sldId id="319" r:id="rId14"/>
    <p:sldId id="288" r:id="rId15"/>
    <p:sldId id="318" r:id="rId16"/>
    <p:sldId id="330" r:id="rId17"/>
    <p:sldId id="323" r:id="rId18"/>
    <p:sldId id="342" r:id="rId19"/>
    <p:sldId id="340" r:id="rId20"/>
    <p:sldId id="343" r:id="rId21"/>
    <p:sldId id="331" r:id="rId22"/>
    <p:sldId id="338" r:id="rId23"/>
    <p:sldId id="324" r:id="rId24"/>
    <p:sldId id="325" r:id="rId25"/>
    <p:sldId id="326" r:id="rId26"/>
    <p:sldId id="327" r:id="rId27"/>
    <p:sldId id="345" r:id="rId28"/>
    <p:sldId id="329" r:id="rId29"/>
    <p:sldId id="334" r:id="rId30"/>
    <p:sldId id="333" r:id="rId31"/>
    <p:sldId id="289" r:id="rId32"/>
    <p:sldId id="297" r:id="rId33"/>
    <p:sldId id="290" r:id="rId34"/>
    <p:sldId id="344" r:id="rId35"/>
    <p:sldId id="298" r:id="rId36"/>
    <p:sldId id="341" r:id="rId37"/>
    <p:sldId id="346" r:id="rId38"/>
    <p:sldId id="335" r:id="rId39"/>
    <p:sldId id="336" r:id="rId40"/>
    <p:sldId id="348" r:id="rId41"/>
    <p:sldId id="349" r:id="rId42"/>
    <p:sldId id="337" r:id="rId43"/>
    <p:sldId id="350" r:id="rId44"/>
    <p:sldId id="347" r:id="rId45"/>
    <p:sldId id="351" r:id="rId46"/>
    <p:sldId id="352" r:id="rId47"/>
    <p:sldId id="353" r:id="rId48"/>
    <p:sldId id="354" r:id="rId49"/>
    <p:sldId id="355" r:id="rId50"/>
    <p:sldId id="356" r:id="rId51"/>
    <p:sldId id="357" r:id="rId52"/>
    <p:sldId id="358" r:id="rId53"/>
    <p:sldId id="359" r:id="rId54"/>
    <p:sldId id="360" r:id="rId55"/>
    <p:sldId id="291" r:id="rId56"/>
    <p:sldId id="299" r:id="rId57"/>
    <p:sldId id="292" r:id="rId58"/>
    <p:sldId id="300" r:id="rId59"/>
    <p:sldId id="306" r:id="rId60"/>
    <p:sldId id="307" r:id="rId61"/>
    <p:sldId id="294" r:id="rId62"/>
    <p:sldId id="302" r:id="rId63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8096" autoAdjust="0"/>
    <p:restoredTop sz="99873"/>
  </p:normalViewPr>
  <p:slideViewPr>
    <p:cSldViewPr snapToGrid="0">
      <p:cViewPr varScale="1">
        <p:scale>
          <a:sx n="100" d="100"/>
          <a:sy n="100" d="100"/>
        </p:scale>
        <p:origin x="126" y="61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slide" Target="slides/slide49.xml"  /><Relationship Id="rId52" Type="http://schemas.openxmlformats.org/officeDocument/2006/relationships/slide" Target="slides/slide50.xml"  /><Relationship Id="rId53" Type="http://schemas.openxmlformats.org/officeDocument/2006/relationships/slide" Target="slides/slide51.xml"  /><Relationship Id="rId54" Type="http://schemas.openxmlformats.org/officeDocument/2006/relationships/slide" Target="slides/slide52.xml"  /><Relationship Id="rId55" Type="http://schemas.openxmlformats.org/officeDocument/2006/relationships/slide" Target="slides/slide53.xml"  /><Relationship Id="rId56" Type="http://schemas.openxmlformats.org/officeDocument/2006/relationships/slide" Target="slides/slide54.xml"  /><Relationship Id="rId57" Type="http://schemas.openxmlformats.org/officeDocument/2006/relationships/slide" Target="slides/slide55.xml"  /><Relationship Id="rId58" Type="http://schemas.openxmlformats.org/officeDocument/2006/relationships/slide" Target="slides/slide56.xml"  /><Relationship Id="rId59" Type="http://schemas.openxmlformats.org/officeDocument/2006/relationships/slide" Target="slides/slide57.xml"  /><Relationship Id="rId6" Type="http://schemas.openxmlformats.org/officeDocument/2006/relationships/slide" Target="slides/slide4.xml"  /><Relationship Id="rId60" Type="http://schemas.openxmlformats.org/officeDocument/2006/relationships/slide" Target="slides/slide58.xml"  /><Relationship Id="rId61" Type="http://schemas.openxmlformats.org/officeDocument/2006/relationships/slide" Target="slides/slide59.xml"  /><Relationship Id="rId62" Type="http://schemas.openxmlformats.org/officeDocument/2006/relationships/slide" Target="slides/slide60.xml"  /><Relationship Id="rId63" Type="http://schemas.openxmlformats.org/officeDocument/2006/relationships/slide" Target="slides/slide61.xml"  /><Relationship Id="rId64" Type="http://schemas.openxmlformats.org/officeDocument/2006/relationships/presProps" Target="presProps.xml"  /><Relationship Id="rId65" Type="http://schemas.openxmlformats.org/officeDocument/2006/relationships/viewProps" Target="viewProps.xml"  /><Relationship Id="rId66" Type="http://schemas.openxmlformats.org/officeDocument/2006/relationships/theme" Target="theme/theme1.xml"  /><Relationship Id="rId67" Type="http://schemas.openxmlformats.org/officeDocument/2006/relationships/tableStyles" Target="tableStyles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078427" cy="51173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1" y="0"/>
            <a:ext cx="3078427" cy="51173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40493" y="767596"/>
            <a:ext cx="6823075" cy="383798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6" y="4861441"/>
            <a:ext cx="5683250" cy="46055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1" y="9721106"/>
            <a:ext cx="3078427" cy="51173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57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2476917" y="1314409"/>
            <a:ext cx="1904495" cy="2743750"/>
          </a:xfrm>
          <a:prstGeom prst="rect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76200" tIns="76200" rIns="76200" bIns="76200" anchor="t">
            <a:noAutofit/>
          </a:bodyPr>
          <a:lstStyle/>
          <a:p>
            <a:pPr marL="0" indent="0" algn="ctr" defTabSz="508000">
              <a:buFontTx/>
              <a:buNone/>
              <a:defRPr/>
            </a:pPr>
            <a:endParaRPr lang="ko-KR" altLang="en-US"/>
          </a:p>
        </p:txBody>
      </p:sp>
      <p:sp>
        <p:nvSpPr>
          <p:cNvPr id="3" name="텍스트 개체 틀 58"/>
          <p:cNvSpPr txBox="1">
            <a:spLocks noGrp="1"/>
          </p:cNvSpPr>
          <p:nvPr>
            <p:ph type="body" idx="0"/>
          </p:nvPr>
        </p:nvSpPr>
        <p:spPr>
          <a:xfrm>
            <a:off x="685769" y="4400413"/>
            <a:ext cx="5487425" cy="3601608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/>
          <a:p>
            <a:pPr marL="0" indent="0" algn="l" defTabSz="508000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2"/>
          <p:cNvSpPr txBox="1">
            <a:spLocks noGrp="1"/>
          </p:cNvSpPr>
          <p:nvPr>
            <p:ph type="sldNum" idx="0"/>
          </p:nvPr>
        </p:nvSpPr>
        <p:spPr>
          <a:xfrm>
            <a:off x="3884756" y="8685261"/>
            <a:ext cx="2972937" cy="45972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>
            <a:lvl1pPr marL="0" indent="0" algn="r" defTabSz="508000">
              <a:buFontTx/>
              <a:buNone/>
              <a:defRPr lang="en-GB" altLang="en-US" sz="1200"/>
            </a:lvl1pPr>
          </a:lstStyle>
          <a:p>
            <a:pPr marL="0" indent="0" algn="l" defTabSz="508000" hangingPunct="1">
              <a:buFontTx/>
              <a:buNone/>
              <a:defRPr/>
            </a:pPr>
            <a:fld id="{B9320F77-B9A0-41C5-862A-B4B631284C64}" type="slidenum">
              <a:rPr lang="en-US" sz="1200">
                <a:latin typeface="+mn-lt"/>
                <a:ea typeface="+mn-ea"/>
                <a:cs typeface="+mn-cs"/>
              </a:rPr>
              <a:pPr marL="0" indent="0" algn="l" defTabSz="508000" hangingPunct="1">
                <a:buFontTx/>
                <a:buNone/>
                <a:defRPr/>
              </a:pPr>
              <a:t>33</a:t>
            </a:fld>
            <a:endParaRPr lang="en-US" sz="12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86E31-EE12-4647-B2FC-13CAE48F0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488118-4CEA-4B1F-BF92-7834CE9A7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C2129-A994-402E-9CCB-BA63A16A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34230-C3DC-4A3C-834C-1B968E10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A0770-492E-4A93-A48F-76235130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BEF4D-50E4-4CE6-B381-B96AC7D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24F82F-7D3A-4031-8BDE-6DBFACF99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C6D2F-0C16-4BF3-A873-38F7AB64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F07B8-7CD7-4DC8-BA30-903D5460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9DBC2-7A92-440A-84EF-AFA62263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2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E2A523-2CC8-454E-A386-C9A2F92CE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BC9732-CA77-49F3-A88E-BA6A79D42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107D5-FCE3-4346-9A69-BA28C7D0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43E9D-430F-4AFB-91F8-9C5A3107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E9798-9BA5-41AD-AC67-C9BA2B6C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6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20770-0F6D-479B-9965-87F53D35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075A0-B2D5-464D-98A7-384BB1631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E1821-A131-47D6-BBE7-0169388F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292A4-8198-4CE5-AB75-C9F1873D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8A258-F0EF-46DF-BFAA-00E8C2F7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5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0B6CD-CFB9-46FD-8A54-6FFECDC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58A3C-43FC-49F1-8ED8-409FE11F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FEA16-63D8-490F-8DAA-90EE860D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74F07-FDBE-429C-BA12-FCA3DC2F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AAFBD-B215-459B-B277-0CDF4EAC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9AC2-913B-4BC1-ACCD-67664EB8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FBB53-644D-4A61-8A4C-E5CBA1B68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104C08-64FC-47C3-BA83-811781B66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36262-8E2F-4ADB-AA56-724559A5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F219F-BBD7-4EAF-8081-9C8922B2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0D90C-0A59-41C2-9944-4DA2637B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7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5577B-236D-483B-A0DD-C57D19AD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076933-31D6-48C1-9737-743652D0B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222D5B-E3D5-4CF5-9DC0-B2C736113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32A744-553F-4AEB-AD11-96EF24AF1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9A942F-3BBC-40D5-B72D-0317BFACA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25D10C-DCBE-4F16-9DC7-ADDE5EFA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0D0D7A-6154-4961-8296-9B09D199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14BB44-A8B1-48D0-9A98-F7D1F250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1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89CC0-8516-4AED-B14A-92FFAD00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09C81B-52EB-485D-9B1F-881EAA3F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9BD7F4-18C5-4E43-B1F1-4A5143FF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BD3829-3714-46BD-BE94-31FECB16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9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9A103-1C05-4625-B8C0-DEC7D954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F98077-7D52-485D-B875-CB0947BC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32820-5D38-4A60-A0BE-85607017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4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FFDA6-C5EF-4472-8106-E9DE073E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E6C03-57D3-4219-8CB4-A883A07E0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566A05-C5C1-4A1F-9942-6DDB68B97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359D5-EF18-4DF7-A780-CA23C7A8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18946-F116-47BA-8904-767E6439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4B4B3-A319-481E-823E-D767288C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5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10C5A-5EB3-4556-B56D-B3055FC1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7D5C2E-B3B8-49BF-B537-4C6046F2A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CF84E-43B1-45D0-B081-4DFC90005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099D5-9EFE-469A-AA63-8F2C7D46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25340-7603-4D11-B92E-5290B7E9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A27B1-3F4A-4727-ABCC-2BB96D5F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11523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CB185A-A97A-40F6-BFB5-978F2198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2A1022-6166-46AD-9462-C8C0A5231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DFD70-2927-464E-80B8-7C93055B8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1A6B9-D237-482D-AA59-3D535B581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D8D32-F17A-4F3A-9D2E-0679DD72B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9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ti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m.post.naver.com/viewer/postView.nhn?volumeNo=6571874&amp;memberNo=28455927" TargetMode="External" /><Relationship Id="rId3" Type="http://schemas.openxmlformats.org/officeDocument/2006/relationships/hyperlink" Target="https://blog.naver.com/trust846/222391591566" TargetMode="External" /><Relationship Id="rId4" Type="http://schemas.openxmlformats.org/officeDocument/2006/relationships/hyperlink" Target="https://blog.naver.com/amazoncarrent/222213676649" TargetMode="External" /><Relationship Id="rId5" Type="http://schemas.openxmlformats.org/officeDocument/2006/relationships/hyperlink" Target="https://blog.naver.com/rexgarageic/222346030033" TargetMode="External" /><Relationship Id="rId6" Type="http://schemas.openxmlformats.org/officeDocument/2006/relationships/hyperlink" Target="https://yeolco.tistory.com/80?category=757621" TargetMode="External" /><Relationship Id="rId7" Type="http://schemas.openxmlformats.org/officeDocument/2006/relationships/hyperlink" Target="https://hyoin1223.tistory.com/entry/%EC%95%88%EB%93%9C%EB%A1%9C%EC%9D%B4%EB%93%9C-%EB%B8%94%EB%A3%A8%ED%88%AC%EC%8A%A4-%ED%94%84%EB%A1%9C%EA%B7%B8%EB%9E%98%EB%B0%8D" TargetMode="External" /><Relationship Id="rId8" Type="http://schemas.openxmlformats.org/officeDocument/2006/relationships/hyperlink" Target="https://developer.android.com/guide/topics/connectivity/bluetooth?hl=ko" TargetMode="External"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blog.naver.com/sbdnjfemqlwjs/222056053328" TargetMode="External" /><Relationship Id="rId3" Type="http://schemas.openxmlformats.org/officeDocument/2006/relationships/hyperlink" Target="https://blog.naver.com/hanclover/222166807306" TargetMode="External" /><Relationship Id="rId4" Type="http://schemas.openxmlformats.org/officeDocument/2006/relationships/hyperlink" Target="https://blog.daum.net/pspiel/12879385&#8217;" TargetMode="External" /><Relationship Id="rId5" Type="http://schemas.openxmlformats.org/officeDocument/2006/relationships/hyperlink" Target="https://cpcp127.tistory.com/21" TargetMode="External" /><Relationship Id="rId6" Type="http://schemas.openxmlformats.org/officeDocument/2006/relationships/hyperlink" Target="https://hanyeop.tistory.com/212" TargetMode="External" /><Relationship Id="rId7" Type="http://schemas.openxmlformats.org/officeDocument/2006/relationships/hyperlink" Target="http://yoonbumtae.com/?p=3287" TargetMode="External" /><Relationship Id="rId8" Type="http://schemas.openxmlformats.org/officeDocument/2006/relationships/hyperlink" Target="https://onecutwook.tistory.com/23" TargetMode="External" /><Relationship Id="rId9" Type="http://schemas.openxmlformats.org/officeDocument/2006/relationships/hyperlink" Target="https://thiago6.tistory.com/44?category=827160" TargetMode="Externa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nocutnews.co.kr/news/4882837" TargetMode="External" /><Relationship Id="rId3" Type="http://schemas.openxmlformats.org/officeDocument/2006/relationships/hyperlink" Target="https://fflask.tistory.com/36" TargetMode="External" /><Relationship Id="rId4" Type="http://schemas.openxmlformats.org/officeDocument/2006/relationships/hyperlink" Target="https://seopseop911.tistory.com/30" TargetMode="External" /><Relationship Id="rId5" Type="http://schemas.openxmlformats.org/officeDocument/2006/relationships/hyperlink" Target="https://yongku.tistory.com/entry/%EC%95%88%EB%93%9C%EB%A1%9C%EC%9D%B4%EB%93%9C-%EC%8A%A4%ED%8A%9C%EB%94%94%EC%98%A4Android-Studio-SQLite%EB%A5%BC-%EC%9D%B4%EC%9A%A9%ED%95%9C-%EB%8D%B0%EC%9D%B4%ED%84%B0%EB%B2%A0%EC%9D%B4%EC%8A%A4DB-%EB%A7%8C%EB%93%A4%EA%B8%B0" TargetMode="External" /><Relationship Id="rId6" Type="http://schemas.openxmlformats.org/officeDocument/2006/relationships/hyperlink" Target="https://github.com/heartyoh/green-fleet/commit/e67498e48569cdb682de0f006d8f690a57007414" TargetMode="External" /><Relationship Id="rId7" Type="http://schemas.openxmlformats.org/officeDocument/2006/relationships/hyperlink" Target="https://cos2.tistory.com/962" TargetMode="External" /><Relationship Id="rId8" Type="http://schemas.openxmlformats.org/officeDocument/2006/relationships/hyperlink" Target="https://velog.io/@kjh03160/1-%EC%86%8C%ED%94%84%ED%8A%B8%EC%9B%A8%EC%96%B4-%EC%84%A4%EA%B3%84.-1.-%EC%9A%94%EA%25B" TargetMode="External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Relationship Id="rId3" Type="http://schemas.openxmlformats.org/officeDocument/2006/relationships/image" Target="../media/image4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1.png"  /><Relationship Id="rId4" Type="http://schemas.openxmlformats.org/officeDocument/2006/relationships/image" Target="../media/image11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1.png"  /><Relationship Id="rId4" Type="http://schemas.openxmlformats.org/officeDocument/2006/relationships/image" Target="../media/image11.png"  /><Relationship Id="rId5" Type="http://schemas.openxmlformats.org/officeDocument/2006/relationships/image" Target="../media/image11.png"  /><Relationship Id="rId6" Type="http://schemas.openxmlformats.org/officeDocument/2006/relationships/image" Target="../media/image11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100.daum.net/encyclopedia/view/61XX79800029" TargetMode="External"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02103" y="1414500"/>
            <a:ext cx="1587795" cy="82002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 rot="0">
            <a:off x="8726136" y="6259709"/>
            <a:ext cx="3217699" cy="340818"/>
            <a:chOff x="1059307" y="6041782"/>
            <a:chExt cx="3217699" cy="34081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785048" y="6096946"/>
              <a:ext cx="491958" cy="285654"/>
            </a:xfrm>
            <a:prstGeom prst="rect">
              <a:avLst/>
            </a:prstGeom>
          </p:spPr>
        </p:pic>
        <p:sp>
          <p:nvSpPr>
            <p:cNvPr id="8" name="텍스트 상자 21"/>
            <p:cNvSpPr txBox="1"/>
            <p:nvPr/>
          </p:nvSpPr>
          <p:spPr>
            <a:xfrm>
              <a:off x="1059307" y="6212542"/>
              <a:ext cx="2746207" cy="14316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lvl="0">
                <a:defRPr/>
              </a:pPr>
              <a:r>
                <a:rPr lang="en-US" altLang="ko-KR" sz="700">
                  <a:cs typeface="맑은 고딕"/>
                </a:rPr>
                <a:t>Copyright © 2018 by </a:t>
              </a:r>
              <a:r>
                <a:rPr lang="en-US" altLang="ko-KR" sz="700">
                  <a:ea typeface="맑은 고딕"/>
                  <a:cs typeface="맑은 고딕"/>
                </a:rPr>
                <a:t>XionProcess,. Inc. </a:t>
              </a:r>
              <a:r>
                <a:rPr lang="en-US" altLang="ko-KR" sz="700">
                  <a:cs typeface="맑은 고딕"/>
                </a:rPr>
                <a:t>ALL RIGHTS RESERVED</a:t>
              </a:r>
              <a:endParaRPr lang="en-US" altLang="ko-KR" sz="700">
                <a:cs typeface="맑은 고딕"/>
              </a:endParaRPr>
            </a:p>
          </p:txBody>
        </p:sp>
        <p:sp>
          <p:nvSpPr>
            <p:cNvPr id="9" name="텍스트 상자 21"/>
            <p:cNvSpPr txBox="1"/>
            <p:nvPr/>
          </p:nvSpPr>
          <p:spPr>
            <a:xfrm>
              <a:off x="1059307" y="6041782"/>
              <a:ext cx="2725741" cy="190381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r">
                <a:defRPr/>
              </a:pPr>
              <a:r>
                <a:rPr lang="en-US" altLang="ko-KR" sz="1000">
                  <a:ea typeface="맑은 고딕"/>
                  <a:cs typeface="맑은 고딕"/>
                </a:rPr>
                <a:t>XionProcess,. Inc.</a:t>
              </a:r>
              <a:endParaRPr lang="ko-KR" altLang="en-US" sz="1000">
                <a:ea typeface="맑은 고딕"/>
                <a:cs typeface="맑은 고딕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㈜ 자이온프로세스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11" name="부제목 2"/>
          <p:cNvSpPr txBox="1"/>
          <p:nvPr/>
        </p:nvSpPr>
        <p:spPr>
          <a:xfrm>
            <a:off x="6486525" y="4186238"/>
            <a:ext cx="5705475" cy="17728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단기현장 실습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2021,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여름</a:t>
            </a:r>
            <a:endParaRPr lang="ko-KR" altLang="en-US">
              <a:solidFill>
                <a:schemeClr val="dk1">
                  <a:lumMod val="75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소 속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대전대학교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정보보안학과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 </a:t>
            </a:r>
            <a:br>
              <a:rPr lang="en-US" altLang="ko-KR">
                <a:latin typeface="+mj-lt"/>
                <a:ea typeface="맑은 고딕"/>
                <a:cs typeface="맑은 고딕"/>
              </a:rPr>
            </a:br>
            <a:r>
              <a:rPr lang="ko-KR" altLang="en-US">
                <a:latin typeface="+mj-lt"/>
                <a:ea typeface="맑은 고딕"/>
                <a:cs typeface="맑은 고딕"/>
              </a:rPr>
              <a:t>이 름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홍준표</a:t>
            </a:r>
            <a:endParaRPr lang="ko-KR" altLang="en-US">
              <a:solidFill>
                <a:schemeClr val="dk1">
                  <a:lumMod val="75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학번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20151854</a:t>
            </a:r>
            <a:endParaRPr lang="en-US" altLang="ko-KR">
              <a:solidFill>
                <a:schemeClr val="dk1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518227"/>
            <a:ext cx="12192000" cy="5339773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ko-KR" altLang="en-US"/>
              <a:t>부품별 교환 시기 자료</a:t>
            </a:r>
            <a:endParaRPr lang="ko-KR" altLang="en-US"/>
          </a:p>
          <a:p>
            <a:pPr>
              <a:defRPr/>
            </a:pPr>
            <a:r>
              <a:rPr lang="en-US" altLang="ko-KR">
                <a:hlinkClick r:id="rId2"/>
              </a:rPr>
              <a:t>https://m.post.naver.com/viewer/postView.nhn?volumeNo=6571874&amp;memberNo=28455927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3"/>
              </a:rPr>
              <a:t>https://blog.naver.com/trust846/222391591566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https://blog.naver.com/amazoncarrent/222213676649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5"/>
              </a:rPr>
              <a:t>https://blog.naver.com/rexgarageic/222346030033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추가 기능</a:t>
            </a:r>
            <a:endParaRPr lang="ko-KR" altLang="en-US"/>
          </a:p>
          <a:p>
            <a:pPr>
              <a:defRPr/>
            </a:pPr>
            <a:r>
              <a:rPr lang="ko-KR" altLang="en-US"/>
              <a:t>부품별 관리 </a:t>
            </a:r>
            <a:r>
              <a:rPr lang="en-US" altLang="ko-KR"/>
              <a:t>tip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블루투스 연동</a:t>
            </a:r>
            <a:endParaRPr lang="ko-KR" altLang="en-US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b="0" i="0" u="sng" strike="noStrike">
                <a:hlinkClick r:id="rId6"/>
              </a:rPr>
              <a:t>https://yeolco.tistory.com/80?category=757621</a:t>
            </a:r>
            <a:endParaRPr lang="en-US" altLang="ko-KR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b="0" i="0" u="sng" strike="noStrike">
                <a:hlinkClick r:id="rId7"/>
              </a:rPr>
              <a:t>https://hyoin1223.tistory.com/entry/%EC%95%88%EB%93%9C%EB%A1%9C%EC%9D%B4%EB%93%9C-%EB%B8%94%EB%A3%A8%ED%88%AC%EC%8A%A4-%ED%94%84%EB%A1%9C%EA%B7%B8%EB%9E%98%EB%B0%8D</a:t>
            </a:r>
            <a:endParaRPr lang="en-US" altLang="ko-KR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b="0" i="0" u="sng" strike="noStrike">
                <a:hlinkClick r:id="rId8"/>
              </a:rPr>
              <a:t>https://developer.android.com/guide/topics/connectivity/bluetooth?hl=ko</a:t>
            </a:r>
            <a:r>
              <a:rPr lang="ko-KR" altLang="en-US" b="0" i="0" u="sng" strike="noStrike"/>
              <a:t> </a:t>
            </a:r>
            <a:r>
              <a:rPr lang="en-US" altLang="ko-KR" b="0" i="0" u="sng" strike="noStrike"/>
              <a:t>-</a:t>
            </a:r>
            <a:r>
              <a:rPr lang="ko-KR" altLang="en-US" b="0" i="0" u="sng" strike="noStrike"/>
              <a:t> 연결관리</a:t>
            </a:r>
            <a:r>
              <a:rPr lang="en-US" altLang="ko-KR" b="0" i="0" u="sng" strike="noStrike"/>
              <a:t>/</a:t>
            </a:r>
            <a:r>
              <a:rPr lang="ko-KR" altLang="en-US" b="0" i="0" u="sng" strike="noStrike"/>
              <a:t>데이터 전송 방법</a:t>
            </a:r>
            <a:endParaRPr lang="ko-KR" altLang="en-US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b="0" i="0" u="sng" strike="noStrike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1325563"/>
          </a:xfr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ko-KR" altLang="en-US">
                <a:solidFill>
                  <a:schemeClr val="lt1"/>
                </a:solidFill>
              </a:rPr>
              <a:t>참고 자료</a:t>
            </a: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6261"/>
            <a:ext cx="10515600" cy="5840701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ko-KR" altLang="en-US"/>
              <a:t>참고자료</a:t>
            </a:r>
            <a:endParaRPr lang="ko-KR" altLang="en-US"/>
          </a:p>
          <a:p>
            <a:pPr>
              <a:defRPr/>
            </a:pPr>
            <a:r>
              <a:rPr lang="ko-KR" altLang="en-US"/>
              <a:t>관리 </a:t>
            </a:r>
            <a:r>
              <a:rPr lang="en-US" altLang="ko-KR"/>
              <a:t>tip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상황별 분류 </a:t>
            </a:r>
            <a:r>
              <a:rPr lang="en-US" altLang="ko-KR"/>
              <a:t>:</a:t>
            </a:r>
            <a:r>
              <a:rPr lang="ko-KR" altLang="en-US"/>
              <a:t> 눈</a:t>
            </a:r>
            <a:r>
              <a:rPr lang="en-US" altLang="ko-KR"/>
              <a:t>,</a:t>
            </a:r>
            <a:r>
              <a:rPr lang="ko-KR" altLang="en-US"/>
              <a:t> 비</a:t>
            </a:r>
            <a:r>
              <a:rPr lang="en-US" altLang="ko-KR"/>
              <a:t>,</a:t>
            </a:r>
            <a:r>
              <a:rPr lang="ko-KR" altLang="en-US"/>
              <a:t> 폭염 등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폭염 및 장마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2"/>
              </a:rPr>
              <a:t>https://blog.naver.com/sbdnjfemqlwjs/222056053328</a:t>
            </a:r>
            <a:endParaRPr lang="en-US" altLang="ko-KR"/>
          </a:p>
          <a:p>
            <a:pPr>
              <a:defRPr/>
            </a:pPr>
            <a:r>
              <a:rPr lang="ko-KR" altLang="en-US"/>
              <a:t>겨울철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3"/>
              </a:rPr>
              <a:t>https://blog.naver.com/hanclover/222166807306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주행거리별 </a:t>
            </a:r>
            <a:r>
              <a:rPr lang="en-US" altLang="ko-KR"/>
              <a:t>check list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https://blog.daum.net/pspiel/12879385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달력에 다이어리 기능 추가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5"/>
              </a:rPr>
              <a:t>https://cpcp127.tistory.com/21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6"/>
              </a:rPr>
              <a:t>https://hanyeop.tistory.com/212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아이콘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flaticon.com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flow chart </a:t>
            </a:r>
            <a:r>
              <a:rPr lang="ko-KR" altLang="en-US"/>
              <a:t>구성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draw.io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좋아요 기능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>
                <a:hlinkClick r:id="rId7"/>
              </a:rPr>
              <a:t>http://yoonbumtae.com/?p=3287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>
                <a:hlinkClick r:id="rId8"/>
              </a:rPr>
              <a:t>https://onecutwook.tistory.com/23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OAuth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>
                <a:hlinkClick r:id="rId9"/>
              </a:rPr>
              <a:t>https://thiago6.tistory.com/44?category=827160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47624"/>
            <a:ext cx="12192000" cy="68580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ko-KR">
                <a:hlinkClick r:id="rId2"/>
              </a:rPr>
              <a:t>https://www.nocutnews.co.kr/news/4882837</a:t>
            </a:r>
            <a:endParaRPr lang="en-US" altLang="ko-KR"/>
          </a:p>
          <a:p>
            <a:pPr>
              <a:defRPr/>
            </a:pPr>
            <a:r>
              <a:rPr lang="ko-KR" altLang="en-US"/>
              <a:t>겨울철 자동차 점검 뉴스자료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연비 계산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총주행거리</a:t>
            </a:r>
            <a:r>
              <a:rPr lang="en-US" altLang="ko-KR"/>
              <a:t>/</a:t>
            </a:r>
            <a:r>
              <a:rPr lang="ko-KR" altLang="en-US"/>
              <a:t>주유량</a:t>
            </a:r>
            <a:r>
              <a:rPr lang="en-US" altLang="ko-KR"/>
              <a:t>(</a:t>
            </a:r>
            <a:r>
              <a:rPr lang="ko-KR" altLang="en-US"/>
              <a:t>리터</a:t>
            </a:r>
            <a:r>
              <a:rPr lang="en-US" altLang="ko-KR"/>
              <a:t>))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연비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DB</a:t>
            </a:r>
            <a:r>
              <a:rPr lang="ko-KR" altLang="en-US"/>
              <a:t>연동 </a:t>
            </a:r>
            <a:r>
              <a:rPr lang="en-US" altLang="ko-KR">
                <a:hlinkClick r:id="rId3"/>
              </a:rPr>
              <a:t>https://fflask.tistory.com/36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https://seopseop911.tistory.com/30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5"/>
              </a:rPr>
              <a:t>https://yongku.tistory.com/entry/%EC%95%88%EB%93%9C%EB%A1%9C%EC%9D%B4%EB%93%9C-%EC%8A%A4%ED%8A%9C%EB%94%94%EC%98%A4Android-Studio-SQLite%EB%A5%BC-%EC%9D%B4%EC%9A%A9%ED%95%9C-%EB%8D%B0%EC%9D%B4%ED%84%B0%EB%B2%A0%EC%9D%B4%EC%8A%A4DB-%EB%A7%8C%EB%93%A4%EA%B8%B0</a:t>
            </a:r>
            <a:endParaRPr lang="en-US" altLang="ko-KR"/>
          </a:p>
          <a:p>
            <a:pPr>
              <a:defRPr/>
            </a:pPr>
            <a:r>
              <a:rPr lang="ko-KR" altLang="en-US"/>
              <a:t>코드참고</a:t>
            </a:r>
          </a:p>
          <a:p>
            <a:pPr>
              <a:defRPr/>
            </a:pPr>
            <a:r>
              <a:rPr lang="en-US" altLang="ko-KR">
                <a:hlinkClick r:id="rId6"/>
              </a:rPr>
              <a:t>https://github.com/heartyoh/green-fleet/commit/e67498e48569cdb682de0f006d8f690a57007414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요구사항 정의 및 분석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b="0" i="0" u="sng" strike="noStrike">
                <a:hlinkClick r:id="rId7"/>
              </a:rPr>
              <a:t>https://cos2.tistory.com/962</a:t>
            </a:r>
            <a:endParaRPr lang="EN-US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764" b="0" i="0" u="sng" strike="noStrike">
                <a:hlinkClick r:id="rId8"/>
              </a:rPr>
              <a:t>https://velog.io/@kjh03160/1-%EC%86%8C%ED%94%84%ED%8A%B8%EC%9B%A8%EC%96%B4-%EC%84%A4%EA%B3%84.-1.-%EC%9A%94%EA%B</a:t>
            </a:r>
            <a:endParaRPr lang="EN-US" sz="1764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764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764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764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764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요구사항 정의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025421" y="3924652"/>
            <a:ext cx="10515600" cy="2305226"/>
          </a:xfrm>
        </p:spPr>
        <p:txBody>
          <a:bodyPr vert="horz" lIns="91440" tIns="45720" rIns="91440" bIns="45720">
            <a:normAutofit/>
          </a:bodyPr>
          <a:lstStyle/>
          <a:p>
            <a:pPr>
              <a:defRPr/>
            </a:pPr>
            <a:r>
              <a:rPr lang="en-US" altLang="ko-KR"/>
              <a:t>2-1</a:t>
            </a:r>
            <a:r>
              <a:rPr lang="ko-KR" altLang="en-US"/>
              <a:t> 제품 설명 및 타사 </a:t>
            </a:r>
            <a:r>
              <a:rPr lang="en-US" altLang="ko-KR"/>
              <a:t>APP</a:t>
            </a:r>
            <a:r>
              <a:rPr lang="ko-KR" altLang="en-US"/>
              <a:t>과 기능 비교 </a:t>
            </a:r>
            <a:endParaRPr lang="ko-KR" altLang="en-US"/>
          </a:p>
          <a:p>
            <a:pPr>
              <a:defRPr/>
            </a:pPr>
            <a:r>
              <a:rPr lang="en-US" altLang="ko-KR"/>
              <a:t>2-2</a:t>
            </a:r>
            <a:r>
              <a:rPr lang="ko-KR" altLang="en-US"/>
              <a:t> 요구사항 수집 및 정의</a:t>
            </a:r>
            <a:endParaRPr lang="ko-KR" altLang="en-US"/>
          </a:p>
          <a:p>
            <a:pPr>
              <a:defRPr/>
            </a:pPr>
            <a:r>
              <a:rPr lang="en-US" altLang="ko-KR"/>
              <a:t>2-3</a:t>
            </a:r>
            <a:r>
              <a:rPr lang="ko-KR" altLang="en-US"/>
              <a:t> 요구사항 분석 및 기능 정의</a:t>
            </a:r>
            <a:endParaRPr lang="ko-KR" altLang="en-US"/>
          </a:p>
          <a:p>
            <a:pPr>
              <a:defRPr/>
            </a:pPr>
            <a:r>
              <a:rPr lang="en-US" altLang="ko-KR"/>
              <a:t>2-4</a:t>
            </a:r>
            <a:r>
              <a:rPr lang="ko-KR" altLang="en-US"/>
              <a:t> 데이터 흐름 구상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제목 </a:t>
            </a:r>
            <a:r>
              <a:rPr lang="en-US" altLang="ko-KR"/>
              <a:t>: </a:t>
            </a:r>
            <a:r>
              <a:rPr lang="ko-KR" altLang="en-US"/>
              <a:t>차량 관리 어플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6981" y="135685"/>
            <a:ext cx="11749976" cy="644401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동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5983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차량에 필요한 정비 요소 및 정비 일정관리에 편리함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5983" y="3329759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상품 추천</a:t>
            </a:r>
            <a:r>
              <a:rPr lang="en-US" altLang="ko-KR"/>
              <a:t>,</a:t>
            </a:r>
            <a:r>
              <a:rPr lang="ko-KR" altLang="en-US"/>
              <a:t> 예상 견적</a:t>
            </a:r>
            <a:r>
              <a:rPr lang="en-US" altLang="ko-KR"/>
              <a:t>,</a:t>
            </a:r>
            <a:r>
              <a:rPr lang="ko-KR" altLang="en-US"/>
              <a:t> 정비 예약</a:t>
            </a:r>
            <a:r>
              <a:rPr lang="en-US" altLang="ko-KR"/>
              <a:t>,</a:t>
            </a:r>
            <a:r>
              <a:rPr lang="ko-KR" altLang="en-US"/>
              <a:t> 다이어리</a:t>
            </a:r>
            <a:r>
              <a:rPr lang="en-US" altLang="ko-KR"/>
              <a:t>,</a:t>
            </a:r>
            <a:r>
              <a:rPr lang="ko-KR" altLang="en-US"/>
              <a:t> 게시판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49548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차량 관리에 용이함</a:t>
            </a:r>
            <a:endParaRPr lang="ko-KR" altLang="en-US"/>
          </a:p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49548" y="3351068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비교 자료 </a:t>
            </a:r>
            <a:r>
              <a:rPr lang="en-US" altLang="ko-KR"/>
              <a:t>18p</a:t>
            </a:r>
            <a:endParaRPr lang="en-US" altLang="ko-KR"/>
          </a:p>
        </p:txBody>
      </p:sp>
      <p:graphicFrame>
        <p:nvGraphicFramePr>
          <p:cNvPr id="9" name="표 9"/>
          <p:cNvGraphicFramePr>
            <a:graphicFrameLocks noGrp="1"/>
          </p:cNvGraphicFramePr>
          <p:nvPr/>
        </p:nvGraphicFramePr>
        <p:xfrm>
          <a:off x="6553199" y="4896678"/>
          <a:ext cx="5071165" cy="1149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33"/>
                <a:gridCol w="1014233"/>
                <a:gridCol w="1014233"/>
                <a:gridCol w="1014233"/>
                <a:gridCol w="1014233"/>
              </a:tblGrid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만들 앱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A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B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C</a:t>
                      </a:r>
                      <a:endParaRPr lang="ko-KR" altLang="en-US" sz="1000"/>
                    </a:p>
                  </a:txBody>
                  <a:tcPr marL="91440" marR="91440" anchor="ctr"/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2-1.</a:t>
            </a:r>
            <a:r>
              <a:rPr lang="ko-KR" altLang="en-US">
                <a:solidFill>
                  <a:schemeClr val="lt1"/>
                </a:solidFill>
              </a:rPr>
              <a:t> 제품설명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340826"/>
            <a:ext cx="12192000" cy="2088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목적</a:t>
            </a: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차량요인에 있어 큰 비중을 차지하는 것은 타이어 결함, 브레이크의 결함, 정비불량, 차량화재, 엔진결함 등이 존재</a:t>
            </a: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자율주행기능 등 차량이 첨단화되면서 소프트웨어 오류 등 전기∙전자 장치에 의한 결함 사고가 증가할 것으로 예상</a:t>
            </a: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정기적인 차량 점검으로 교통사고의 가능성 낮출 수 있음</a:t>
            </a: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부품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기상에 따른 관리 </a:t>
            </a:r>
            <a:r>
              <a:rPr lang="en-US" altLang="ko-KR">
                <a:solidFill>
                  <a:schemeClr val="dk1"/>
                </a:solidFill>
              </a:rPr>
              <a:t>tip</a:t>
            </a:r>
            <a:r>
              <a:rPr lang="ko-KR" altLang="en-US">
                <a:solidFill>
                  <a:schemeClr val="dk1"/>
                </a:solidFill>
              </a:rPr>
              <a:t>을 제공하여 관리에 용이하게 함</a:t>
            </a:r>
          </a:p>
          <a:p>
            <a:pPr>
              <a:spcBef>
                <a:spcPts val="0"/>
              </a:spcBef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차량의 부품 별 정비 받아야 할 시점이 달라 관리하기 어려운 점을 편리하게 해줌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2624" y="3429000"/>
            <a:ext cx="4302125" cy="2663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74783" y="3429000"/>
            <a:ext cx="5236633" cy="2808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09164" y="1164908"/>
          <a:ext cx="11773286" cy="54174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354580"/>
                <a:gridCol w="2354773"/>
                <a:gridCol w="2354773"/>
                <a:gridCol w="2354580"/>
                <a:gridCol w="2354580"/>
              </a:tblGrid>
              <a:tr h="581275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어플 명</a:t>
                      </a:r>
                      <a:r>
                        <a:rPr lang="en-US" altLang="ko-KR"/>
                        <a:t>/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ko-KR" altLang="en-US"/>
                        <a:t>주요 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만들 앱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마이클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카닥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비고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81275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부품 교체 예상 비용 측정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관리 </a:t>
                      </a:r>
                      <a:r>
                        <a:rPr lang="en-US" altLang="ko-KR"/>
                        <a:t>tip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마이클 </a:t>
                      </a:r>
                      <a:r>
                        <a:rPr lang="en-US" altLang="ko-KR"/>
                        <a:t>: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tip</a:t>
                      </a:r>
                      <a:r>
                        <a:rPr lang="ko-KR" altLang="en-US"/>
                        <a:t>제공과 함께 상품 추천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주행 거리별 </a:t>
                      </a:r>
                      <a:r>
                        <a:rPr lang="en-US" altLang="ko-KR"/>
                        <a:t>check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가까운 정비소 위치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자동차 관련 소식창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카닥 </a:t>
                      </a:r>
                      <a:r>
                        <a:rPr lang="en-US" altLang="ko-KR"/>
                        <a:t>:</a:t>
                      </a:r>
                      <a:r>
                        <a:rPr lang="ko-KR" altLang="en-US"/>
                        <a:t> 차량 액세서리 몰 운영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채팅창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게시판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예약기능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달력기능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963612"/>
          </a:xfr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2-1.</a:t>
            </a:r>
            <a:r>
              <a:rPr lang="ko-KR" altLang="en-US">
                <a:solidFill>
                  <a:schemeClr val="lt1"/>
                </a:solidFill>
              </a:rPr>
              <a:t> 기능 비교</a:t>
            </a: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065342" y="1305635"/>
          <a:ext cx="6199402" cy="9747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4832"/>
                <a:gridCol w="830944"/>
                <a:gridCol w="849617"/>
                <a:gridCol w="494832"/>
                <a:gridCol w="494832"/>
                <a:gridCol w="494832"/>
                <a:gridCol w="2539513"/>
              </a:tblGrid>
              <a:tr h="162454"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depth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비고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  <a:tr h="162454">
                <a:tc>
                  <a:txBody>
                    <a:bodyPr vert="horz" lIns="5602" tIns="5602" rIns="5602" bIns="0" anchor="ctr" anchorCtr="0"/>
                    <a:p>
                      <a:pPr algn="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  <a:tr h="162454"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회원가입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회원가입을 한다</a:t>
                      </a:r>
                      <a:r>
                        <a:rPr lang="en-US" altLang="ko-KR" sz="800" u="none" strike="noStrike">
                          <a:effectLst/>
                        </a:rPr>
                        <a:t>. </a:t>
                      </a:r>
                      <a:r>
                        <a:rPr lang="ko-KR" altLang="en-US" sz="800" u="none" strike="noStrike">
                          <a:effectLst/>
                        </a:rPr>
                        <a:t>아이디랑 이름 비번 이메일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  <a:tr h="162454"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로그아웃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로그아웃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  <a:tr h="162454"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아이디비번찾기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  <a:tr h="162454"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회원정보보기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65341" y="2987040"/>
          <a:ext cx="3898900" cy="44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/>
                <a:gridCol w="673100"/>
                <a:gridCol w="1511300"/>
                <a:gridCol w="1041400"/>
              </a:tblGrid>
              <a:tr h="220980"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ui/ux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ui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화면이나 버튼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보여지는거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ux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편이성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위치 이동방법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0" y="0"/>
            <a:ext cx="12192000" cy="963612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2-1.</a:t>
            </a:r>
            <a:r>
              <a:rPr kumimoji="0" lang="ko-KR" altLang="en-US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 경쟁 어플 기능 비교 </a:t>
            </a: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(</a:t>
            </a:r>
            <a:r>
              <a:rPr kumimoji="0" lang="ko-KR" altLang="en-US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마이클</a:t>
            </a: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)</a:t>
            </a:r>
            <a:endParaRPr kumimoji="0" lang="en-US" altLang="ko-KR" sz="4400" b="0" i="0" u="none" strike="noStrike" kern="1200" cap="none" spc="0" normalizeH="0" baseline="0">
              <a:solidFill>
                <a:schemeClr val="l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9646" y="963929"/>
            <a:ext cx="11092708" cy="5894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1040" y="1215390"/>
            <a:ext cx="11929919" cy="509397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/>
        </p:nvSpPr>
        <p:spPr>
          <a:xfrm>
            <a:off x="0" y="0"/>
            <a:ext cx="12192000" cy="963612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2-1.</a:t>
            </a:r>
            <a:r>
              <a:rPr kumimoji="0" lang="ko-KR" altLang="en-US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 경쟁 어플 기능 비교 </a:t>
            </a: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(</a:t>
            </a:r>
            <a:r>
              <a:rPr kumimoji="0" lang="ko-KR" altLang="en-US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마이클</a:t>
            </a: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)</a:t>
            </a:r>
            <a:endParaRPr kumimoji="0" lang="en-US" altLang="ko-KR" sz="4400" b="0" i="0" u="none" strike="noStrike" kern="1200" cap="none" spc="0" normalizeH="0" baseline="0">
              <a:solidFill>
                <a:schemeClr val="lt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3364" y="957263"/>
          <a:ext cx="11083799" cy="4605660"/>
        </p:xfrm>
        <a:graphic>
          <a:graphicData uri="http://schemas.openxmlformats.org/drawingml/2006/table">
            <a:tbl>
              <a:tblGrid>
                <a:gridCol w="1291114"/>
                <a:gridCol w="1191610"/>
                <a:gridCol w="3386137"/>
                <a:gridCol w="5214938"/>
              </a:tblGrid>
              <a:tr h="511740">
                <a:tc rowSpan="9"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실습내용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(</a:t>
                      </a:r>
                      <a:r>
                        <a:rPr lang="ko-KR" altLang="en-US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실습분야</a:t>
                      </a: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)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 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내 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비 고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1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오리엔테이션 및 제품 아이디어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차량 관리 </a:t>
                      </a: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APP</a:t>
                      </a:r>
                      <a:endParaRPr lang="en-US" altLang="ko-KR" sz="1800" b="0" kern="0" spc="-6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2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계획 및 일정 수립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요구사항 정의 및 문서화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3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요구사항 분석 및 기능 정의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4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기능 정의 문서화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5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설계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메뉴트리 및 메뉴시퀀스 작성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6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프로그래밍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7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검증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8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 결과서 작성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2-2.</a:t>
            </a:r>
            <a:r>
              <a:rPr lang="ko-KR" altLang="en-US">
                <a:solidFill>
                  <a:schemeClr val="lt1"/>
                </a:solidFill>
              </a:rPr>
              <a:t> 요구사항 수집 및 정의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66874"/>
            <a:ext cx="12192000" cy="5191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000"/>
              <a:t>제공 서비스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부품별</a:t>
            </a:r>
            <a:r>
              <a:rPr lang="en-US" altLang="ko-KR" sz="2000"/>
              <a:t>(ex :</a:t>
            </a:r>
            <a:r>
              <a:rPr lang="ko-KR" altLang="en-US" sz="2000"/>
              <a:t> 엔진</a:t>
            </a:r>
            <a:r>
              <a:rPr lang="en-US" altLang="ko-KR" sz="2000"/>
              <a:t>,</a:t>
            </a:r>
            <a:r>
              <a:rPr lang="ko-KR" altLang="en-US" sz="2000"/>
              <a:t> 타이어</a:t>
            </a:r>
            <a:r>
              <a:rPr lang="en-US" altLang="ko-KR" sz="2000"/>
              <a:t>,</a:t>
            </a:r>
            <a:r>
              <a:rPr lang="ko-KR" altLang="en-US" sz="2000"/>
              <a:t> 냉각수 등</a:t>
            </a:r>
            <a:r>
              <a:rPr lang="en-US" altLang="ko-KR" sz="2000"/>
              <a:t>)</a:t>
            </a:r>
            <a:r>
              <a:rPr lang="ko-KR" altLang="en-US" sz="2000"/>
              <a:t> 정비 시점을 알림</a:t>
            </a:r>
            <a:r>
              <a:rPr lang="en-US" altLang="ko-KR" sz="2000"/>
              <a:t>(</a:t>
            </a:r>
            <a:r>
              <a:rPr lang="ko-KR" altLang="en-US" sz="2000"/>
              <a:t>주행거리로 계산</a:t>
            </a:r>
            <a:r>
              <a:rPr lang="en-US" altLang="ko-KR" sz="2000"/>
              <a:t>)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부품 교체 예상 비용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 └ 부품의 시세 데이터 및 최저가 비교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달력으로 점검 날짜 알림 및 기록 입력</a:t>
            </a:r>
            <a:r>
              <a:rPr lang="en-US" altLang="ko-KR" sz="2000"/>
              <a:t>(</a:t>
            </a:r>
            <a:r>
              <a:rPr lang="ko-KR" altLang="en-US" sz="2000"/>
              <a:t>시간으로 계산</a:t>
            </a:r>
            <a:r>
              <a:rPr lang="en-US" altLang="ko-KR" sz="2000"/>
              <a:t>)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ko-KR" altLang="en-US" sz="2000"/>
              <a:t>  └ 달력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 └ 달력에 체크 및 메모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가까운 정비소 위치 제공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자동차 관련 소식 제공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부품 별 관리 </a:t>
            </a:r>
            <a:r>
              <a:rPr lang="en-US" altLang="ko-KR" sz="2000"/>
              <a:t>tip</a:t>
            </a: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2-2.</a:t>
            </a:r>
            <a:r>
              <a:rPr lang="ko-KR" altLang="en-US">
                <a:solidFill>
                  <a:schemeClr val="lt1"/>
                </a:solidFill>
              </a:rPr>
              <a:t> 요구사항 수집 및 정의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66874"/>
            <a:ext cx="12192000" cy="5191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000"/>
              <a:t>한계점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관련 어플 다수 존재 </a:t>
            </a:r>
            <a:r>
              <a:rPr lang="en-US" altLang="ko-KR" sz="2000"/>
              <a:t>(</a:t>
            </a:r>
            <a:r>
              <a:rPr lang="ko-KR" altLang="en-US" sz="2000"/>
              <a:t>마이클</a:t>
            </a:r>
            <a:r>
              <a:rPr lang="en-US" altLang="ko-KR" sz="2000"/>
              <a:t>,</a:t>
            </a:r>
            <a:r>
              <a:rPr lang="ko-KR" altLang="en-US" sz="2000"/>
              <a:t> </a:t>
            </a:r>
            <a:r>
              <a:rPr lang="en-US" altLang="ko-KR" sz="2000"/>
              <a:t>drivvo,</a:t>
            </a:r>
            <a:r>
              <a:rPr lang="ko-KR" altLang="en-US" sz="2000"/>
              <a:t> 오일나우</a:t>
            </a:r>
            <a:r>
              <a:rPr lang="en-US" altLang="ko-KR" sz="2000"/>
              <a:t>,</a:t>
            </a:r>
            <a:r>
              <a:rPr lang="ko-KR" altLang="en-US" sz="2000"/>
              <a:t> 카닥</a:t>
            </a:r>
            <a:r>
              <a:rPr lang="en-US" altLang="ko-KR" sz="2000"/>
              <a:t>,</a:t>
            </a:r>
            <a:r>
              <a:rPr lang="ko-KR" altLang="en-US" sz="2000"/>
              <a:t> 국민차계부</a:t>
            </a:r>
            <a:r>
              <a:rPr lang="en-US" altLang="ko-KR" sz="2000"/>
              <a:t>)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운전자의 운전 습관에 따라 부품의 마모 상태 달라짐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외제차는 수리가 불가한 경우가 있나</a:t>
            </a:r>
            <a:r>
              <a:rPr lang="en-US" altLang="ko-KR" sz="2000"/>
              <a:t>?</a:t>
            </a:r>
            <a:endParaRPr lang="en-US" altLang="ko-KR" sz="2000"/>
          </a:p>
          <a:p>
            <a:pPr lvl="0">
              <a:defRPr/>
            </a:pPr>
            <a:r>
              <a:rPr lang="ko-KR" altLang="en-US" sz="2000"/>
              <a:t>차량과 어플 블루투스 연결 어떻게 할건지</a:t>
            </a:r>
            <a:r>
              <a:rPr lang="en-US" altLang="ko-KR" sz="2000"/>
              <a:t>?</a:t>
            </a:r>
            <a:endParaRPr lang="en-US" altLang="ko-KR" sz="2000"/>
          </a:p>
          <a:p>
            <a:pPr lvl="0">
              <a:defRPr/>
            </a:pPr>
            <a:r>
              <a:rPr lang="ko-KR" altLang="en-US" sz="2000"/>
              <a:t>연결 된다면 어떻게 원하는 정보만 받을지</a:t>
            </a:r>
            <a:r>
              <a:rPr lang="en-US" altLang="ko-KR" sz="2000"/>
              <a:t>?</a:t>
            </a:r>
            <a:endParaRPr lang="en-US" altLang="ko-KR" sz="2000"/>
          </a:p>
          <a:p>
            <a:pPr marL="0" lv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차량과 어플 블루투스 연결로 받아야 하는 정보 </a:t>
            </a:r>
            <a:r>
              <a:rPr lang="en-US" altLang="ko-KR" sz="2000"/>
              <a:t>:</a:t>
            </a:r>
            <a:r>
              <a:rPr lang="ko-KR" altLang="en-US" sz="2000"/>
              <a:t> 주행거리</a:t>
            </a:r>
            <a:r>
              <a:rPr lang="en-US" altLang="ko-KR" sz="2000"/>
              <a:t>,</a:t>
            </a:r>
            <a:r>
              <a:rPr lang="ko-KR" altLang="en-US" sz="2000"/>
              <a:t> 주유량</a:t>
            </a:r>
            <a:r>
              <a:rPr lang="en-US" altLang="ko-KR" sz="2000"/>
              <a:t>,</a:t>
            </a:r>
            <a:r>
              <a:rPr lang="ko-KR" altLang="en-US" sz="2000"/>
              <a:t> 엔진오일</a:t>
            </a:r>
            <a:r>
              <a:rPr lang="en-US" altLang="ko-KR" sz="2000"/>
              <a:t>,</a:t>
            </a:r>
            <a:r>
              <a:rPr lang="ko-KR" altLang="en-US" sz="2000"/>
              <a:t> 냉각수</a:t>
            </a:r>
            <a:endParaRPr lang="ko-KR" altLang="en-US" sz="2000"/>
          </a:p>
          <a:p>
            <a:pPr lvl="0">
              <a:defRPr/>
            </a:pPr>
            <a:r>
              <a:rPr lang="ko-KR" altLang="en-US" sz="2000"/>
              <a:t> </a:t>
            </a:r>
            <a:r>
              <a:rPr lang="en-US" altLang="ko-KR" sz="2000"/>
              <a:t>-&gt;</a:t>
            </a:r>
            <a:r>
              <a:rPr lang="ko-KR" altLang="en-US" sz="2000"/>
              <a:t> 사진으로 대체 </a:t>
            </a:r>
            <a:r>
              <a:rPr lang="en-US" altLang="ko-KR" sz="2000"/>
              <a:t>-&gt;</a:t>
            </a:r>
            <a:r>
              <a:rPr lang="ko-KR" altLang="en-US" sz="2000"/>
              <a:t> 사진으로 대체하게 되면 글자 인식하는 기술 필요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351682"/>
            <a:ext cx="12192000" cy="528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dk1"/>
                </a:solidFill>
              </a:rPr>
              <a:t>기능적 요구사항</a:t>
            </a:r>
            <a:r>
              <a:rPr lang="en-US" altLang="ko-KR" b="1">
                <a:solidFill>
                  <a:schemeClr val="dk1"/>
                </a:solidFill>
              </a:rPr>
              <a:t>(Functional Requirement)</a:t>
            </a:r>
            <a:endParaRPr lang="en-US" altLang="ko-KR" b="1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회원가입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회원가입시 아이디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비밀번호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이름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전화번호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생년월일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차종의 정보를 받아야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중복되는 아이디는 가입이 되어선 안된다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중복되는 아이디로 가입시도시 아이디 입력 오류 메세지가 출력되어야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비밀번호는 특수문자 포함 </a:t>
            </a:r>
            <a:r>
              <a:rPr lang="en-US" altLang="ko-KR">
                <a:solidFill>
                  <a:schemeClr val="dk1"/>
                </a:solidFill>
              </a:rPr>
              <a:t>8</a:t>
            </a:r>
            <a:r>
              <a:rPr lang="ko-KR" altLang="en-US">
                <a:solidFill>
                  <a:schemeClr val="dk1"/>
                </a:solidFill>
              </a:rPr>
              <a:t>자리 이상 </a:t>
            </a:r>
            <a:r>
              <a:rPr lang="en-US" altLang="ko-KR">
                <a:solidFill>
                  <a:schemeClr val="dk1"/>
                </a:solidFill>
              </a:rPr>
              <a:t>12</a:t>
            </a:r>
            <a:r>
              <a:rPr lang="ko-KR" altLang="en-US">
                <a:solidFill>
                  <a:schemeClr val="dk1"/>
                </a:solidFill>
              </a:rPr>
              <a:t>자리 이하 이어야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회원가입을 위해 시도한 비밀번호가 </a:t>
            </a:r>
            <a:r>
              <a:rPr lang="en-US" altLang="ko-KR">
                <a:solidFill>
                  <a:schemeClr val="dk1"/>
                </a:solidFill>
              </a:rPr>
              <a:t>7</a:t>
            </a:r>
            <a:r>
              <a:rPr lang="ko-KR" altLang="en-US">
                <a:solidFill>
                  <a:schemeClr val="dk1"/>
                </a:solidFill>
              </a:rPr>
              <a:t>자리 이하이거나 </a:t>
            </a:r>
            <a:r>
              <a:rPr lang="en-US" altLang="ko-KR">
                <a:solidFill>
                  <a:schemeClr val="dk1"/>
                </a:solidFill>
              </a:rPr>
              <a:t>13</a:t>
            </a:r>
            <a:r>
              <a:rPr lang="ko-KR" altLang="en-US">
                <a:solidFill>
                  <a:schemeClr val="dk1"/>
                </a:solidFill>
              </a:rPr>
              <a:t>자리 이상일 경우 비밀번호 입력 오류 메세지가 출력되어야 한다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사용자 정보를 관리할 </a:t>
            </a:r>
            <a:r>
              <a:rPr lang="en-US" altLang="ko-KR">
                <a:solidFill>
                  <a:schemeClr val="dk1"/>
                </a:solidFill>
              </a:rPr>
              <a:t>DB</a:t>
            </a:r>
            <a:r>
              <a:rPr lang="ko-KR" altLang="en-US">
                <a:solidFill>
                  <a:schemeClr val="dk1"/>
                </a:solidFill>
              </a:rPr>
              <a:t>의 필요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회원가입시 필요한 정보 및 소유한 차량의 정보를 포함해야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소유한 차량이 여러 대의 경우 차량의 정보를 추가할 수 있어야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로그인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알맞은 </a:t>
            </a:r>
            <a:r>
              <a:rPr lang="en-US" altLang="ko-KR">
                <a:solidFill>
                  <a:schemeClr val="dk1"/>
                </a:solidFill>
              </a:rPr>
              <a:t>ID</a:t>
            </a:r>
            <a:r>
              <a:rPr lang="ko-KR" altLang="en-US">
                <a:solidFill>
                  <a:schemeClr val="dk1"/>
                </a:solidFill>
              </a:rPr>
              <a:t>값과 패스워드 값이 입력 될 경우 그에 맞는 회원 정보가 로그인 되어야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로그인 실패시 로그인 오류 메세지를 출력해야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로그인에 성공했다면 로그인 버튼이 아닌 로그 아웃버튼을 보여주어야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9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367936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함수의 계산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할인률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총액의 계산 과정에 오류가 있어선 안된다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화면 이동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목차를 만들어 현재화면에서 원하는 화면으로 이동 가능해야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목차는 모든 페이지에서 이동 가능해야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화면을 이동할 때 로그인이 해제되지 않아야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달력 화면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정비 날짜를 기록할 수 있도록 다이어리 형식으로 제공해야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부품 교체 예상 비용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교체할 부품을 선택 받아야한다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선택 된 부품은 값의 변조 없이 알맞은 값이 저장되어야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부품들의 시세변동을 지속적으로 업데이트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</p:txBody>
      </p:sp>
      <p:sp>
        <p:nvSpPr>
          <p:cNvPr id="8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650158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게시판 개설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게시판을 이용하기 위해서는 로그인을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게시판의 글을 삭제하거나 올리기 위한 </a:t>
            </a:r>
            <a:r>
              <a:rPr lang="en-US" altLang="ko-KR" sz="2000">
                <a:solidFill>
                  <a:schemeClr val="dk1"/>
                </a:solidFill>
              </a:rPr>
              <a:t>‘</a:t>
            </a:r>
            <a:r>
              <a:rPr lang="ko-KR" altLang="en-US" sz="2000">
                <a:solidFill>
                  <a:schemeClr val="dk1"/>
                </a:solidFill>
              </a:rPr>
              <a:t>글쓰기</a:t>
            </a:r>
            <a:r>
              <a:rPr lang="en-US" altLang="ko-KR" sz="2000">
                <a:solidFill>
                  <a:schemeClr val="dk1"/>
                </a:solidFill>
              </a:rPr>
              <a:t>’</a:t>
            </a:r>
            <a:r>
              <a:rPr lang="ko-KR" altLang="en-US" sz="2000">
                <a:solidFill>
                  <a:schemeClr val="dk1"/>
                </a:solidFill>
              </a:rPr>
              <a:t>버튼과 </a:t>
            </a:r>
            <a:r>
              <a:rPr lang="en-US" altLang="ko-KR" sz="2000">
                <a:solidFill>
                  <a:schemeClr val="dk1"/>
                </a:solidFill>
              </a:rPr>
              <a:t>“</a:t>
            </a:r>
            <a:r>
              <a:rPr lang="ko-KR" altLang="en-US" sz="2000">
                <a:solidFill>
                  <a:schemeClr val="dk1"/>
                </a:solidFill>
              </a:rPr>
              <a:t>글 삭제</a:t>
            </a:r>
            <a:r>
              <a:rPr lang="en-US" altLang="ko-KR" sz="2000">
                <a:solidFill>
                  <a:schemeClr val="dk1"/>
                </a:solidFill>
              </a:rPr>
              <a:t>”</a:t>
            </a:r>
            <a:r>
              <a:rPr lang="ko-KR" altLang="en-US" sz="2000">
                <a:solidFill>
                  <a:schemeClr val="dk1"/>
                </a:solidFill>
              </a:rPr>
              <a:t> 버튼이 있어야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게시판의 글들은 페이지당 </a:t>
            </a:r>
            <a:r>
              <a:rPr lang="en-US" altLang="ko-KR" sz="2000">
                <a:solidFill>
                  <a:schemeClr val="dk1"/>
                </a:solidFill>
              </a:rPr>
              <a:t>20</a:t>
            </a:r>
            <a:r>
              <a:rPr lang="ko-KR" altLang="en-US" sz="2000">
                <a:solidFill>
                  <a:schemeClr val="dk1"/>
                </a:solidFill>
              </a:rPr>
              <a:t>개씩 보여주어야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수정 기능을 통해 작성했던 글을 수정 할 수 있어야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채팅창 개설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채팅방 및 게시판에 들어가기 위해서는 로그인을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로그인 화면을 들어가게 되면 아이디와 비밀번호의 입력 창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회원가입 버튼과 로그인 버튼이 나와야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주행 거리별 </a:t>
            </a:r>
            <a:r>
              <a:rPr lang="en-US" altLang="ko-KR" sz="2000">
                <a:solidFill>
                  <a:schemeClr val="dk1"/>
                </a:solidFill>
              </a:rPr>
              <a:t>check list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 - </a:t>
            </a:r>
            <a:r>
              <a:rPr lang="ko-KR" altLang="en-US" sz="2000">
                <a:solidFill>
                  <a:schemeClr val="dk1"/>
                </a:solidFill>
              </a:rPr>
              <a:t>아이콘을 활용하여 한 눈에 확인하기 쉬워야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주행 거리 정보를 받아 계산하여 부품별 주행 거리 수명에 빼서 알려줘야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정비소 지도정보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정확한 위치의 지도 정보를 받아와야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사라지거나 위치가 바뀐 정보를 수시로 업데이트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</p:txBody>
      </p:sp>
      <p:sp>
        <p:nvSpPr>
          <p:cNvPr id="8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367936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b="1">
                <a:solidFill>
                  <a:schemeClr val="dk1"/>
                </a:solidFill>
              </a:rPr>
              <a:t>비기능적 요구사항</a:t>
            </a:r>
            <a:r>
              <a:rPr lang="en-US" altLang="ko-KR" sz="2000" b="1">
                <a:solidFill>
                  <a:schemeClr val="dk1"/>
                </a:solidFill>
              </a:rPr>
              <a:t>(Non-functional Requirements)</a:t>
            </a:r>
            <a:endParaRPr lang="en-US" altLang="ko-KR" sz="2000" b="1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보안성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등록된 사용자만이 자신이 등록한 차량의 정보를 확인해야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무결성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</a:t>
            </a:r>
            <a:r>
              <a:rPr lang="en-US" altLang="ko-KR" sz="2000">
                <a:solidFill>
                  <a:schemeClr val="dk1"/>
                </a:solidFill>
              </a:rPr>
              <a:t>APP</a:t>
            </a:r>
            <a:r>
              <a:rPr lang="ko-KR" altLang="en-US" sz="2000">
                <a:solidFill>
                  <a:schemeClr val="dk1"/>
                </a:solidFill>
              </a:rPr>
              <a:t> 종료시 입력된 데이터는 변조가 없어야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외부에서 받아오는 정보</a:t>
            </a:r>
            <a:r>
              <a:rPr lang="en-US" altLang="ko-KR" sz="2000">
                <a:solidFill>
                  <a:schemeClr val="dk1"/>
                </a:solidFill>
              </a:rPr>
              <a:t>(</a:t>
            </a:r>
            <a:r>
              <a:rPr lang="ko-KR" altLang="en-US" sz="2000">
                <a:solidFill>
                  <a:schemeClr val="dk1"/>
                </a:solidFill>
              </a:rPr>
              <a:t>지도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가격 등</a:t>
            </a:r>
            <a:r>
              <a:rPr lang="en-US" altLang="ko-KR" sz="2000">
                <a:solidFill>
                  <a:schemeClr val="dk1"/>
                </a:solidFill>
              </a:rPr>
              <a:t>)</a:t>
            </a:r>
            <a:r>
              <a:rPr lang="ko-KR" altLang="en-US" sz="2000">
                <a:solidFill>
                  <a:schemeClr val="dk1"/>
                </a:solidFill>
              </a:rPr>
              <a:t>에 변조가 없어야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정비 예약을 하는 과정에서 사용자가 선택한 지점과 선택된 지점의 정보가 일치해야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</a:t>
            </a:r>
            <a:r>
              <a:rPr lang="en-US" altLang="ko-KR" sz="2000">
                <a:solidFill>
                  <a:schemeClr val="dk1"/>
                </a:solidFill>
              </a:rPr>
              <a:t>DataBase</a:t>
            </a:r>
            <a:r>
              <a:rPr lang="ko-KR" altLang="en-US" sz="2000">
                <a:solidFill>
                  <a:schemeClr val="dk1"/>
                </a:solidFill>
              </a:rPr>
              <a:t>에 저장된 내용들은 변조가 없어야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 b="1">
                <a:solidFill>
                  <a:schemeClr val="dk1"/>
                </a:solidFill>
              </a:rPr>
              <a:t>수익적 요소</a:t>
            </a:r>
            <a:endParaRPr lang="ko-KR" altLang="en-US" sz="2000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어플의 예약기능을 통해 예약한 경우 업체로부터 일정 수수료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어플 내 광고 </a:t>
            </a:r>
            <a:r>
              <a:rPr lang="en-US" altLang="ko-KR" sz="2000">
                <a:solidFill>
                  <a:schemeClr val="dk1"/>
                </a:solidFill>
              </a:rPr>
              <a:t>ex)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~~</a:t>
            </a:r>
            <a:r>
              <a:rPr lang="ko-KR" altLang="en-US" sz="2000">
                <a:solidFill>
                  <a:schemeClr val="dk1"/>
                </a:solidFill>
              </a:rPr>
              <a:t>제품 할인등에 관한 광고</a:t>
            </a:r>
            <a:endParaRPr lang="ko-KR" altLang="en-US" sz="2000">
              <a:solidFill>
                <a:schemeClr val="dk1"/>
              </a:solidFill>
            </a:endParaRPr>
          </a:p>
        </p:txBody>
      </p:sp>
      <p:sp>
        <p:nvSpPr>
          <p:cNvPr id="8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57883" y="1336249"/>
            <a:ext cx="7076235" cy="5521750"/>
          </a:xfrm>
          <a:prstGeom prst="rect">
            <a:avLst/>
          </a:prstGeom>
        </p:spPr>
      </p:pic>
      <p:sp>
        <p:nvSpPr>
          <p:cNvPr id="5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  <p:sp>
        <p:nvSpPr>
          <p:cNvPr id="5" name="직사각형 4"/>
          <p:cNvSpPr/>
          <p:nvPr/>
        </p:nvSpPr>
        <p:spPr>
          <a:xfrm>
            <a:off x="0" y="1773630"/>
            <a:ext cx="12192000" cy="5074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b="1">
                <a:solidFill>
                  <a:schemeClr val="dk1"/>
                </a:solidFill>
              </a:rPr>
              <a:t>개발에 필요한 요구사항 분석 </a:t>
            </a:r>
            <a:r>
              <a:rPr lang="en-US" altLang="ko-KR" sz="2000" b="1">
                <a:solidFill>
                  <a:schemeClr val="dk1"/>
                </a:solidFill>
              </a:rPr>
              <a:t>(</a:t>
            </a:r>
            <a:r>
              <a:rPr lang="ko-KR" altLang="en-US" sz="2000" b="1">
                <a:solidFill>
                  <a:schemeClr val="dk1"/>
                </a:solidFill>
              </a:rPr>
              <a:t>실현성 확인</a:t>
            </a:r>
            <a:r>
              <a:rPr lang="en-US" altLang="ko-KR" sz="2000" b="1">
                <a:solidFill>
                  <a:schemeClr val="dk1"/>
                </a:solidFill>
              </a:rPr>
              <a:t>)</a:t>
            </a:r>
            <a:endParaRPr lang="en-US" altLang="ko-KR" sz="2000" b="1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Main</a:t>
            </a:r>
            <a:r>
              <a:rPr lang="ko-KR" altLang="en-US" sz="2000">
                <a:solidFill>
                  <a:schemeClr val="dk1"/>
                </a:solidFill>
              </a:rPr>
              <a:t> 화면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차량의 주행거리를 받아 총 주행거리와 정비가 필요한 목록을 보여줌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차량의 주행거리를 자동적으로 </a:t>
            </a:r>
            <a:r>
              <a:rPr lang="en-US" altLang="ko-KR" sz="2000">
                <a:solidFill>
                  <a:schemeClr val="dk1"/>
                </a:solidFill>
              </a:rPr>
              <a:t>DB</a:t>
            </a:r>
            <a:r>
              <a:rPr lang="ko-KR" altLang="en-US" sz="2000">
                <a:solidFill>
                  <a:schemeClr val="dk1"/>
                </a:solidFill>
              </a:rPr>
              <a:t>로 끌어올 수 있는지</a:t>
            </a:r>
            <a:r>
              <a:rPr lang="en-US" altLang="ko-KR" sz="2000">
                <a:solidFill>
                  <a:schemeClr val="dk1"/>
                </a:solidFill>
              </a:rPr>
              <a:t>?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핵심 검색해봐야 함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목록을 구성하여 각 화면에서 원하는 화면으로 전환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Android Studio - Navigation Drawer Activity</a:t>
            </a:r>
            <a:r>
              <a:rPr lang="ko-KR" altLang="en-US" sz="2000">
                <a:solidFill>
                  <a:schemeClr val="dk1"/>
                </a:solidFill>
              </a:rPr>
              <a:t> 활용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회원가입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FireBase DB</a:t>
            </a:r>
            <a:r>
              <a:rPr lang="ko-KR" altLang="en-US" sz="2000">
                <a:solidFill>
                  <a:schemeClr val="dk1"/>
                </a:solidFill>
              </a:rPr>
              <a:t>을 활용하여 회원 정보 및 차량 정보 관리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채팅창 및 게시판 개설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FireBase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DB</a:t>
            </a:r>
            <a:r>
              <a:rPr lang="ko-KR" altLang="en-US" sz="2000">
                <a:solidFill>
                  <a:schemeClr val="dk1"/>
                </a:solidFill>
              </a:rPr>
              <a:t>을 활용하여 모든 내용을 저장하여 관리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 strike="sngStrike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 strike="sngStrike">
                <a:solidFill>
                  <a:schemeClr val="dk1"/>
                </a:solidFill>
              </a:rPr>
              <a:t>가장 가까운 정비소 위치 찾기</a:t>
            </a:r>
            <a:endParaRPr lang="ko-KR" altLang="en-US" sz="2000" strike="sngStrike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데이터 부족</a:t>
            </a:r>
            <a:r>
              <a:rPr lang="en-US" altLang="ko-KR" sz="2000">
                <a:solidFill>
                  <a:schemeClr val="dk1"/>
                </a:solidFill>
              </a:rPr>
              <a:t>(</a:t>
            </a:r>
            <a:r>
              <a:rPr lang="ko-KR" altLang="en-US" sz="2000">
                <a:solidFill>
                  <a:schemeClr val="dk1"/>
                </a:solidFill>
              </a:rPr>
              <a:t>웹에서 검색 결과 적당한 결과물 </a:t>
            </a:r>
            <a:r>
              <a:rPr lang="en-US" altLang="ko-KR" sz="2000">
                <a:solidFill>
                  <a:schemeClr val="dk1"/>
                </a:solidFill>
              </a:rPr>
              <a:t>X,</a:t>
            </a:r>
            <a:r>
              <a:rPr lang="ko-KR" altLang="en-US" sz="2000">
                <a:solidFill>
                  <a:schemeClr val="dk1"/>
                </a:solidFill>
              </a:rPr>
              <a:t> 정비소 마다 취급하는 분야가 다른 경우도 있음</a:t>
            </a:r>
            <a:r>
              <a:rPr lang="en-US" altLang="ko-KR" sz="2000">
                <a:solidFill>
                  <a:schemeClr val="dk1"/>
                </a:solidFill>
              </a:rPr>
              <a:t>)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실현성 부족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  <p:sp>
        <p:nvSpPr>
          <p:cNvPr id="5" name="직사각형 4"/>
          <p:cNvSpPr/>
          <p:nvPr/>
        </p:nvSpPr>
        <p:spPr>
          <a:xfrm>
            <a:off x="0" y="1335480"/>
            <a:ext cx="12192000" cy="55129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b="1">
                <a:solidFill>
                  <a:schemeClr val="dk1"/>
                </a:solidFill>
              </a:rPr>
              <a:t>개발에 필요한 요구사항 분석 </a:t>
            </a:r>
            <a:r>
              <a:rPr lang="en-US" altLang="ko-KR" sz="2000" b="1">
                <a:solidFill>
                  <a:schemeClr val="dk1"/>
                </a:solidFill>
              </a:rPr>
              <a:t>(</a:t>
            </a:r>
            <a:r>
              <a:rPr lang="ko-KR" altLang="en-US" sz="2000" b="1">
                <a:solidFill>
                  <a:schemeClr val="dk1"/>
                </a:solidFill>
              </a:rPr>
              <a:t>실현성 확인</a:t>
            </a:r>
            <a:r>
              <a:rPr lang="en-US" altLang="ko-KR" sz="2000" b="1">
                <a:solidFill>
                  <a:schemeClr val="dk1"/>
                </a:solidFill>
              </a:rPr>
              <a:t>)</a:t>
            </a:r>
            <a:endParaRPr lang="en-US" altLang="ko-KR" sz="2000" b="1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 strike="sngStrike">
                <a:solidFill>
                  <a:schemeClr val="dk1"/>
                </a:solidFill>
              </a:rPr>
              <a:t>차량 관련 새소식</a:t>
            </a:r>
            <a:endParaRPr lang="ko-KR" altLang="en-US" sz="2000" strike="sngStrike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어플의 취지와 맞지 않는 의견이라 생각됨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삭제 예정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 strike="sngStrike">
                <a:solidFill>
                  <a:schemeClr val="dk1"/>
                </a:solidFill>
              </a:rPr>
              <a:t>채팅창</a:t>
            </a:r>
            <a:endParaRPr lang="ko-KR" altLang="en-US" sz="2000" strike="sngStrike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게시판과 기능 겹치는 부분이 많다고 생각됨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게시판의 댓글을 통해 충분히 소통 가능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채팅창이 아닌 쪽지 기능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고려해 볼 점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4850694" algn="l"/>
              </a:tabLst>
              <a:defRPr/>
            </a:pPr>
            <a:r>
              <a:rPr kumimoji="1" lang="en-US" altLang="ko-KR" sz="4800"/>
              <a:t>2-4.</a:t>
            </a:r>
            <a:r>
              <a:rPr kumimoji="1" lang="ko-KR" altLang="en-US" sz="4800"/>
              <a:t> 데이터 흐름도 구상</a:t>
            </a:r>
            <a:endParaRPr kumimoji="1" lang="ko-KR" altLang="en-US" sz="4800"/>
          </a:p>
        </p:txBody>
      </p:sp>
      <p:sp>
        <p:nvSpPr>
          <p:cNvPr id="5" name="직사각형 4"/>
          <p:cNvSpPr/>
          <p:nvPr/>
        </p:nvSpPr>
        <p:spPr>
          <a:xfrm>
            <a:off x="0" y="1367936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68487" y="1349407"/>
            <a:ext cx="6655024" cy="5508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아이디어 도출</a:t>
            </a:r>
          </a:p>
        </p:txBody>
      </p:sp>
    </p:spTree>
    <p:extLst>
      <p:ext uri="{BB962C8B-B14F-4D97-AF65-F5344CB8AC3E}">
        <p14:creationId xmlns:p14="http://schemas.microsoft.com/office/powerpoint/2010/main" val="2800463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계획 및 일정 수립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3.1</a:t>
            </a:r>
            <a:r>
              <a:rPr kumimoji="1" lang="ko-KR" altLang="en-US" sz="4800"/>
              <a:t> 계획 예상 일정 </a:t>
            </a:r>
            <a:r>
              <a:rPr kumimoji="1" lang="en-US" altLang="ko-KR" sz="4800"/>
              <a:t>(</a:t>
            </a:r>
            <a:r>
              <a:rPr kumimoji="1" lang="ko-KR" altLang="en-US" sz="4800"/>
              <a:t>미완</a:t>
            </a:r>
            <a:r>
              <a:rPr kumimoji="1" lang="en-US" altLang="ko-KR" sz="480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76449" y="1352990"/>
            <a:ext cx="8039100" cy="5303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기능 모듈 설계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0" y="3712308"/>
            <a:ext cx="12192000" cy="3145691"/>
          </a:xfr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 altLang="ko-KR"/>
              <a:t>4-1.</a:t>
            </a:r>
            <a:r>
              <a:rPr lang="ko-KR" altLang="en-US"/>
              <a:t> 기능 정의</a:t>
            </a:r>
          </a:p>
          <a:p>
            <a:pPr lvl="0">
              <a:defRPr/>
            </a:pPr>
            <a:r>
              <a:rPr lang="en-US" altLang="ko-KR"/>
              <a:t>4-2. Menu_Tree</a:t>
            </a:r>
          </a:p>
          <a:p>
            <a:pPr lvl="0">
              <a:defRPr/>
            </a:pPr>
            <a:r>
              <a:rPr lang="en-US" altLang="ko-KR"/>
              <a:t>4-3. Flow_Chart</a:t>
            </a:r>
          </a:p>
          <a:p>
            <a:pPr lvl="0">
              <a:defRPr/>
            </a:pPr>
            <a:r>
              <a:rPr lang="en-US" altLang="ko-KR"/>
              <a:t>4-4. Sequence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whood/AppData/Roaming/PolarisOffice/ETemp/12648_21828536/fImage24459610714347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40015" y="438523"/>
            <a:ext cx="12051985" cy="598095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기능정의를 한다</a:t>
            </a:r>
          </a:p>
          <a:p>
            <a:pPr lvl="0">
              <a:defRPr/>
            </a:pPr>
            <a:r>
              <a:rPr lang="ko-KR" altLang="en-US"/>
              <a:t>정의 한 기능에 대해 </a:t>
            </a:r>
            <a:r>
              <a:rPr lang="en-US" altLang="ko-KR"/>
              <a:t>Flow</a:t>
            </a:r>
            <a:r>
              <a:rPr lang="ko-KR" altLang="en-US"/>
              <a:t>를 작성한다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5" name="부제목 2"/>
          <p:cNvSpPr txBox="1"/>
          <p:nvPr/>
        </p:nvSpPr>
        <p:spPr>
          <a:xfrm>
            <a:off x="0" y="0"/>
            <a:ext cx="12192000" cy="138296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 algn="ctr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기능 모듈 설계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351682"/>
            <a:ext cx="12192000" cy="528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b="1">
                <a:solidFill>
                  <a:schemeClr val="dk1"/>
                </a:solidFill>
              </a:rPr>
              <a:t>메인 화면에서 메뉴 목록을 만들어 이동한다</a:t>
            </a:r>
            <a:r>
              <a:rPr lang="en-US" altLang="ko-KR" b="1">
                <a:solidFill>
                  <a:schemeClr val="dk1"/>
                </a:solidFill>
              </a:rPr>
              <a:t>.</a:t>
            </a:r>
            <a:endParaRPr lang="en-US" altLang="ko-KR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ex) </a:t>
            </a:r>
            <a:r>
              <a:rPr lang="ko-KR" altLang="en-US">
                <a:solidFill>
                  <a:schemeClr val="dk1"/>
                </a:solidFill>
              </a:rPr>
              <a:t>메인 </a:t>
            </a:r>
            <a:r>
              <a:rPr lang="en-US" altLang="ko-KR">
                <a:solidFill>
                  <a:schemeClr val="dk1"/>
                </a:solidFill>
              </a:rPr>
              <a:t>-&gt;</a:t>
            </a:r>
            <a:r>
              <a:rPr lang="ko-KR" altLang="en-US">
                <a:solidFill>
                  <a:schemeClr val="dk1"/>
                </a:solidFill>
              </a:rPr>
              <a:t> 목록 </a:t>
            </a:r>
            <a:r>
              <a:rPr lang="en-US" altLang="ko-KR">
                <a:solidFill>
                  <a:schemeClr val="dk1"/>
                </a:solidFill>
              </a:rPr>
              <a:t>-&gt;</a:t>
            </a:r>
            <a:r>
              <a:rPr lang="ko-KR" altLang="en-US">
                <a:solidFill>
                  <a:schemeClr val="dk1"/>
                </a:solidFill>
              </a:rPr>
              <a:t> 견적</a:t>
            </a:r>
            <a:r>
              <a:rPr lang="en-US" altLang="ko-KR">
                <a:solidFill>
                  <a:schemeClr val="dk1"/>
                </a:solidFill>
              </a:rPr>
              <a:t> or calendar, community</a:t>
            </a:r>
            <a:r>
              <a:rPr lang="ko-KR" altLang="en-US">
                <a:solidFill>
                  <a:schemeClr val="dk1"/>
                </a:solidFill>
              </a:rPr>
              <a:t> 등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chemeClr val="dk1"/>
                </a:solidFill>
              </a:rPr>
              <a:t>Check List</a:t>
            </a:r>
            <a:endParaRPr lang="en-US" altLang="ko-KR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 - </a:t>
            </a:r>
            <a:r>
              <a:rPr lang="ko-KR" altLang="en-US">
                <a:solidFill>
                  <a:schemeClr val="dk1"/>
                </a:solidFill>
              </a:rPr>
              <a:t> 아이콘으로 부품별 남은 수명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주행 거리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r>
              <a:rPr lang="ko-KR" altLang="en-US">
                <a:solidFill>
                  <a:schemeClr val="dk1"/>
                </a:solidFill>
              </a:rPr>
              <a:t>을 보여준다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 - </a:t>
            </a:r>
            <a:r>
              <a:rPr lang="ko-KR" altLang="en-US">
                <a:solidFill>
                  <a:schemeClr val="dk1"/>
                </a:solidFill>
              </a:rPr>
              <a:t> 남은 수명의 </a:t>
            </a:r>
            <a:r>
              <a:rPr lang="en-US" altLang="ko-KR">
                <a:solidFill>
                  <a:schemeClr val="dk1"/>
                </a:solidFill>
              </a:rPr>
              <a:t>%</a:t>
            </a:r>
            <a:r>
              <a:rPr lang="ko-KR" altLang="en-US">
                <a:solidFill>
                  <a:schemeClr val="dk1"/>
                </a:solidFill>
              </a:rPr>
              <a:t>마다 색이 달라진다 </a:t>
            </a:r>
            <a:r>
              <a:rPr lang="en-US" altLang="ko-KR">
                <a:solidFill>
                  <a:schemeClr val="dk1"/>
                </a:solidFill>
              </a:rPr>
              <a:t>(1/2</a:t>
            </a:r>
            <a:r>
              <a:rPr lang="ko-KR" altLang="en-US">
                <a:solidFill>
                  <a:schemeClr val="dk1"/>
                </a:solidFill>
              </a:rPr>
              <a:t>까지 초록 </a:t>
            </a:r>
            <a:r>
              <a:rPr lang="en-US" altLang="ko-KR">
                <a:solidFill>
                  <a:schemeClr val="dk1"/>
                </a:solidFill>
              </a:rPr>
              <a:t>~3/4</a:t>
            </a:r>
            <a:r>
              <a:rPr lang="ko-KR" altLang="en-US">
                <a:solidFill>
                  <a:schemeClr val="dk1"/>
                </a:solidFill>
              </a:rPr>
              <a:t> 노랑 </a:t>
            </a:r>
            <a:r>
              <a:rPr lang="en-US" altLang="ko-KR">
                <a:solidFill>
                  <a:schemeClr val="dk1"/>
                </a:solidFill>
              </a:rPr>
              <a:t>~</a:t>
            </a:r>
            <a:r>
              <a:rPr lang="ko-KR" altLang="en-US">
                <a:solidFill>
                  <a:schemeClr val="dk1"/>
                </a:solidFill>
              </a:rPr>
              <a:t> 빨강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chemeClr val="dk1"/>
                </a:solidFill>
              </a:rPr>
              <a:t>Diary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 달력에 정비 받은 날짜를 표시할 수 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 날짜 체크와 함께 어떤 것을 정비 받았는지 메모할 수 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chemeClr val="dk1"/>
                </a:solidFill>
              </a:rPr>
              <a:t>Community</a:t>
            </a:r>
            <a:endParaRPr lang="en-US" altLang="ko-KR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게시판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게시판 창을 통해 유저간의 </a:t>
            </a:r>
            <a:r>
              <a:rPr lang="en-US" altLang="ko-KR">
                <a:solidFill>
                  <a:schemeClr val="dk1"/>
                </a:solidFill>
              </a:rPr>
              <a:t>tip</a:t>
            </a:r>
            <a:r>
              <a:rPr lang="ko-KR" altLang="en-US">
                <a:solidFill>
                  <a:schemeClr val="dk1"/>
                </a:solidFill>
              </a:rPr>
              <a:t> 또는 업체등에 대한 정보를 얻을 수 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dk1"/>
                </a:solidFill>
              </a:rPr>
              <a:t>견적</a:t>
            </a:r>
            <a:endParaRPr lang="ko-KR" altLang="en-US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교체하고자 하는 부분을 선택하여 견적 및 정비 가능한 정비소의 목록을 보여준다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9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4-1.</a:t>
            </a:r>
            <a:r>
              <a:rPr kumimoji="1" lang="ko-KR" altLang="en-US" sz="4800"/>
              <a:t> 기능정의</a:t>
            </a:r>
            <a:endParaRPr kumimoji="1" lang="ko-KR" altLang="en-US" sz="4800"/>
          </a:p>
        </p:txBody>
      </p:sp>
      <p:grpSp>
        <p:nvGrpSpPr>
          <p:cNvPr id="35" name="그룹 34"/>
          <p:cNvGrpSpPr/>
          <p:nvPr/>
        </p:nvGrpSpPr>
        <p:grpSpPr>
          <a:xfrm rot="0">
            <a:off x="6727824" y="1746249"/>
            <a:ext cx="5464176" cy="4740276"/>
            <a:chOff x="6727824" y="1746249"/>
            <a:chExt cx="5464176" cy="4740276"/>
          </a:xfrm>
        </p:grpSpPr>
        <p:grpSp>
          <p:nvGrpSpPr>
            <p:cNvPr id="18" name="그룹 17"/>
            <p:cNvGrpSpPr/>
            <p:nvPr/>
          </p:nvGrpSpPr>
          <p:grpSpPr>
            <a:xfrm rot="0">
              <a:off x="6727824" y="1746249"/>
              <a:ext cx="5464176" cy="1476375"/>
              <a:chOff x="6727824" y="1952624"/>
              <a:chExt cx="5464176" cy="1476375"/>
            </a:xfrm>
          </p:grpSpPr>
          <p:grpSp>
            <p:nvGrpSpPr>
              <p:cNvPr id="16" name="그룹 15"/>
              <p:cNvGrpSpPr/>
              <p:nvPr/>
            </p:nvGrpSpPr>
            <p:grpSpPr>
              <a:xfrm rot="0">
                <a:off x="6727824" y="1952624"/>
                <a:ext cx="4606925" cy="1444626"/>
                <a:chOff x="7585074" y="1635124"/>
                <a:chExt cx="4606925" cy="1444626"/>
              </a:xfrm>
            </p:grpSpPr>
            <p:sp>
              <p:nvSpPr>
                <p:cNvPr id="12" name="순서도: 수행의 시작/종료 11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9be5c8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8896978" y="2069302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15" name="그룹 14"/>
                <p:cNvGrpSpPr/>
                <p:nvPr/>
              </p:nvGrpSpPr>
              <p:grpSpPr>
                <a:xfrm rot="0">
                  <a:off x="11684000" y="1635124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13" name="물결 12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14" name="직선 연결선 13"/>
                  <p:cNvCxnSpPr>
                    <a:stCxn id="13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7" name="TextBox 16"/>
              <p:cNvSpPr txBox="1"/>
              <p:nvPr/>
            </p:nvSpPr>
            <p:spPr>
              <a:xfrm>
                <a:off x="9255124" y="3065779"/>
                <a:ext cx="2936876" cy="363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2400km/5000km (48%)</a:t>
                </a:r>
                <a:endParaRPr lang="en-US" altLang="ko-KR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 rot="0">
              <a:off x="6727824" y="3428999"/>
              <a:ext cx="5464176" cy="1476376"/>
              <a:chOff x="6727824" y="1952623"/>
              <a:chExt cx="5464176" cy="1476376"/>
            </a:xfrm>
          </p:grpSpPr>
          <p:grpSp>
            <p:nvGrpSpPr>
              <p:cNvPr id="20" name="그룹 19"/>
              <p:cNvGrpSpPr/>
              <p:nvPr/>
            </p:nvGrpSpPr>
            <p:grpSpPr>
              <a:xfrm rot="0">
                <a:off x="6727824" y="1952623"/>
                <a:ext cx="4606925" cy="1425576"/>
                <a:chOff x="7585074" y="1635124"/>
                <a:chExt cx="4606925" cy="1425576"/>
              </a:xfrm>
            </p:grpSpPr>
            <p:sp>
              <p:nvSpPr>
                <p:cNvPr id="21" name="순서도: 수행의 시작/종료 20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ffd70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22" name="그림 21"/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9697078" y="2050252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23" name="그룹 22"/>
                <p:cNvGrpSpPr/>
                <p:nvPr/>
              </p:nvGrpSpPr>
              <p:grpSpPr>
                <a:xfrm rot="0">
                  <a:off x="11684000" y="1635124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24" name="물결 23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25" name="직선 연결선 24"/>
                  <p:cNvCxnSpPr>
                    <a:stCxn id="24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6" name="TextBox 25"/>
              <p:cNvSpPr txBox="1"/>
              <p:nvPr/>
            </p:nvSpPr>
            <p:spPr>
              <a:xfrm>
                <a:off x="9255124" y="3065779"/>
                <a:ext cx="2936876" cy="363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3500km/5000km (70%)</a:t>
                </a:r>
                <a:endParaRPr lang="en-US" altLang="ko-KR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 rot="0">
              <a:off x="6727824" y="5010150"/>
              <a:ext cx="5464176" cy="1476375"/>
              <a:chOff x="6727824" y="1952624"/>
              <a:chExt cx="5464176" cy="1476375"/>
            </a:xfrm>
          </p:grpSpPr>
          <p:grpSp>
            <p:nvGrpSpPr>
              <p:cNvPr id="28" name="그룹 27"/>
              <p:cNvGrpSpPr/>
              <p:nvPr/>
            </p:nvGrpSpPr>
            <p:grpSpPr>
              <a:xfrm rot="0">
                <a:off x="6727824" y="1952624"/>
                <a:ext cx="4606925" cy="1425576"/>
                <a:chOff x="7585074" y="1635125"/>
                <a:chExt cx="4606925" cy="1425576"/>
              </a:xfrm>
            </p:grpSpPr>
            <p:sp>
              <p:nvSpPr>
                <p:cNvPr id="29" name="순서도: 수행의 시작/종료 28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30" name="그림 29"/>
                <p:cNvPicPr>
                  <a:picLocks noChangeAspect="1"/>
                </p:cNvPicPr>
                <p:nvPr/>
              </p:nvPicPr>
              <p:blipFill rotWithShape="1">
                <a:blip r:embed="rId4"/>
                <a:stretch>
                  <a:fillRect/>
                </a:stretch>
              </p:blipFill>
              <p:spPr>
                <a:xfrm>
                  <a:off x="10478128" y="2050252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31" name="그룹 30"/>
                <p:cNvGrpSpPr/>
                <p:nvPr/>
              </p:nvGrpSpPr>
              <p:grpSpPr>
                <a:xfrm rot="0">
                  <a:off x="11684000" y="1635125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32" name="물결 31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33" name="직선 연결선 32"/>
                  <p:cNvCxnSpPr>
                    <a:stCxn id="32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4" name="TextBox 33"/>
              <p:cNvSpPr txBox="1"/>
              <p:nvPr/>
            </p:nvSpPr>
            <p:spPr>
              <a:xfrm>
                <a:off x="9255124" y="3065779"/>
                <a:ext cx="2936876" cy="363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4600km/5000km (92%)</a:t>
                </a:r>
                <a:endParaRPr lang="en-US" altLang="ko-KR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84942" y="1094386"/>
            <a:ext cx="8542500" cy="5763614"/>
          </a:xfrm>
          <a:prstGeom prst="rect">
            <a:avLst/>
          </a:prstGeom>
        </p:spPr>
      </p:pic>
      <p:sp>
        <p:nvSpPr>
          <p:cNvPr id="5" name="직사각형 9"/>
          <p:cNvSpPr/>
          <p:nvPr/>
        </p:nvSpPr>
        <p:spPr>
          <a:xfrm>
            <a:off x="0" y="0"/>
            <a:ext cx="12192001" cy="1010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4-2. Menu_Tree</a:t>
            </a:r>
            <a:endParaRPr kumimoji="1" lang="en-US" altLang="ko-KR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4-2. Menu_Tree</a:t>
            </a:r>
            <a:endParaRPr kumimoji="1" lang="en-US" altLang="ko-KR" sz="4800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98016" y="1336862"/>
            <a:ext cx="4997983" cy="5521137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353804"/>
            <a:ext cx="5164489" cy="5504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Flow_Chart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04495" y="1333914"/>
            <a:ext cx="8983010" cy="5524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"/>
          <p:cNvGrpSpPr/>
          <p:nvPr/>
        </p:nvGrpSpPr>
        <p:grpSpPr>
          <a:xfrm rot="0">
            <a:off x="0" y="1323976"/>
            <a:ext cx="5344583" cy="5534024"/>
            <a:chOff x="3423708" y="1098840"/>
            <a:chExt cx="5344583" cy="5534024"/>
          </a:xfrm>
        </p:grpSpPr>
        <p:grpSp>
          <p:nvGrpSpPr>
            <p:cNvPr id="23" name=""/>
            <p:cNvGrpSpPr/>
            <p:nvPr/>
          </p:nvGrpSpPr>
          <p:grpSpPr>
            <a:xfrm rot="0">
              <a:off x="3423708" y="1098840"/>
              <a:ext cx="5344583" cy="5534024"/>
              <a:chOff x="2874819" y="1323976"/>
              <a:chExt cx="5344583" cy="5534024"/>
            </a:xfrm>
          </p:grpSpPr>
          <p:grpSp>
            <p:nvGrpSpPr>
              <p:cNvPr id="6" name=""/>
              <p:cNvGrpSpPr/>
              <p:nvPr/>
            </p:nvGrpSpPr>
            <p:grpSpPr>
              <a:xfrm rot="0">
                <a:off x="2874819" y="1323976"/>
                <a:ext cx="5344583" cy="5534024"/>
                <a:chOff x="0" y="1323974"/>
                <a:chExt cx="5344583" cy="5534024"/>
              </a:xfrm>
            </p:grpSpPr>
            <p:sp>
              <p:nvSpPr>
                <p:cNvPr id="9" name=""/>
                <p:cNvSpPr/>
                <p:nvPr/>
              </p:nvSpPr>
              <p:spPr>
                <a:xfrm>
                  <a:off x="0" y="1323974"/>
                  <a:ext cx="5344583" cy="553402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Image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8" name=""/>
                <p:cNvSpPr/>
                <p:nvPr/>
              </p:nvSpPr>
              <p:spPr>
                <a:xfrm>
                  <a:off x="432955" y="3429000"/>
                  <a:ext cx="4606925" cy="1801668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20" name=""/>
              <p:cNvSpPr/>
              <p:nvPr/>
            </p:nvSpPr>
            <p:spPr>
              <a:xfrm>
                <a:off x="3315565" y="3438527"/>
                <a:ext cx="4603172" cy="602671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ID</a:t>
                </a:r>
                <a:r>
                  <a:rPr lang="ko-KR" altLang="en-US">
                    <a:solidFill>
                      <a:schemeClr val="dk1"/>
                    </a:solidFill>
                  </a:rPr>
                  <a:t> 입력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21" name=""/>
              <p:cNvSpPr/>
              <p:nvPr/>
            </p:nvSpPr>
            <p:spPr>
              <a:xfrm>
                <a:off x="3308636" y="4047258"/>
                <a:ext cx="4603172" cy="602671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PW</a:t>
                </a:r>
                <a:r>
                  <a:rPr lang="ko-KR" altLang="en-US">
                    <a:solidFill>
                      <a:schemeClr val="dk1"/>
                    </a:solidFill>
                  </a:rPr>
                  <a:t> 입력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2" name=""/>
            <p:cNvSpPr/>
            <p:nvPr/>
          </p:nvSpPr>
          <p:spPr>
            <a:xfrm>
              <a:off x="3858490" y="4410075"/>
              <a:ext cx="2237510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로그인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24" name=""/>
            <p:cNvSpPr/>
            <p:nvPr/>
          </p:nvSpPr>
          <p:spPr>
            <a:xfrm>
              <a:off x="6096000" y="4412673"/>
              <a:ext cx="2366857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회원 가입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26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r>
              <a:rPr kumimoji="1" lang="ko-KR" altLang="en-US" sz="4800"/>
              <a:t> </a:t>
            </a:r>
            <a:r>
              <a:rPr kumimoji="1" lang="en-US" altLang="ko-KR" sz="4800"/>
              <a:t>-</a:t>
            </a:r>
            <a:r>
              <a:rPr kumimoji="1" lang="ko-KR" altLang="en-US" sz="4800"/>
              <a:t> </a:t>
            </a:r>
            <a:r>
              <a:rPr kumimoji="1" lang="en-US" altLang="ko-KR" sz="4800"/>
              <a:t>login</a:t>
            </a:r>
            <a:endParaRPr kumimoji="1" lang="en-US" altLang="ko-KR" sz="4800"/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62625" y="1546860"/>
            <a:ext cx="3276600" cy="3002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아이디어 노트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개발하고자 하는 아이디어에 대해 기술한다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 - join</a:t>
            </a:r>
            <a:endParaRPr kumimoji="1" lang="en-US" altLang="ko-KR" sz="4800"/>
          </a:p>
        </p:txBody>
      </p:sp>
      <p:grpSp>
        <p:nvGrpSpPr>
          <p:cNvPr id="43" name=""/>
          <p:cNvGrpSpPr/>
          <p:nvPr/>
        </p:nvGrpSpPr>
        <p:grpSpPr>
          <a:xfrm rot="0">
            <a:off x="0" y="1333501"/>
            <a:ext cx="5344583" cy="5534024"/>
            <a:chOff x="0" y="1323976"/>
            <a:chExt cx="5344583" cy="5534024"/>
          </a:xfrm>
        </p:grpSpPr>
        <p:sp>
          <p:nvSpPr>
            <p:cNvPr id="9" name=""/>
            <p:cNvSpPr/>
            <p:nvPr/>
          </p:nvSpPr>
          <p:spPr>
            <a:xfrm>
              <a:off x="0" y="1323976"/>
              <a:ext cx="5344583" cy="55340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20" name=""/>
            <p:cNvSpPr/>
            <p:nvPr/>
          </p:nvSpPr>
          <p:spPr>
            <a:xfrm>
              <a:off x="419315" y="2826328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PW</a:t>
              </a:r>
              <a:r>
                <a:rPr lang="ko-KR" altLang="en-US">
                  <a:solidFill>
                    <a:schemeClr val="dk1"/>
                  </a:solidFill>
                </a:rPr>
                <a:t> 확인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21" name=""/>
            <p:cNvSpPr/>
            <p:nvPr/>
          </p:nvSpPr>
          <p:spPr>
            <a:xfrm>
              <a:off x="415850" y="3419475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이름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1" name=""/>
            <p:cNvSpPr/>
            <p:nvPr/>
          </p:nvSpPr>
          <p:spPr>
            <a:xfrm>
              <a:off x="419315" y="4016952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생년월일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3" name=""/>
            <p:cNvSpPr/>
            <p:nvPr/>
          </p:nvSpPr>
          <p:spPr>
            <a:xfrm>
              <a:off x="419315" y="2226253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PW</a:t>
              </a:r>
              <a:r>
                <a:rPr lang="ko-KR" altLang="en-US">
                  <a:solidFill>
                    <a:schemeClr val="dk1"/>
                  </a:solidFill>
                </a:rPr>
                <a:t> 입력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4" name=""/>
            <p:cNvSpPr/>
            <p:nvPr/>
          </p:nvSpPr>
          <p:spPr>
            <a:xfrm>
              <a:off x="419315" y="1626178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ID</a:t>
              </a:r>
              <a:r>
                <a:rPr lang="ko-KR" altLang="en-US">
                  <a:solidFill>
                    <a:schemeClr val="dk1"/>
                  </a:solidFill>
                </a:rPr>
                <a:t> 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2" name=""/>
            <p:cNvSpPr/>
            <p:nvPr/>
          </p:nvSpPr>
          <p:spPr>
            <a:xfrm>
              <a:off x="419315" y="4607502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성별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5" name=""/>
            <p:cNvSpPr/>
            <p:nvPr/>
          </p:nvSpPr>
          <p:spPr>
            <a:xfrm>
              <a:off x="3007518" y="4604906"/>
              <a:ext cx="1009649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남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6" name=""/>
            <p:cNvSpPr/>
            <p:nvPr/>
          </p:nvSpPr>
          <p:spPr>
            <a:xfrm>
              <a:off x="4007643" y="4604906"/>
              <a:ext cx="1009649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여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8" name=""/>
            <p:cNvSpPr/>
            <p:nvPr/>
          </p:nvSpPr>
          <p:spPr>
            <a:xfrm>
              <a:off x="1509494" y="4014356"/>
              <a:ext cx="1494558" cy="585353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년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9" name=""/>
            <p:cNvSpPr/>
            <p:nvPr/>
          </p:nvSpPr>
          <p:spPr>
            <a:xfrm>
              <a:off x="3004054" y="4019552"/>
              <a:ext cx="1009649" cy="585353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월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40" name=""/>
            <p:cNvSpPr/>
            <p:nvPr/>
          </p:nvSpPr>
          <p:spPr>
            <a:xfrm>
              <a:off x="4007642" y="4016954"/>
              <a:ext cx="1009649" cy="585353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일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41" name=""/>
            <p:cNvSpPr/>
            <p:nvPr/>
          </p:nvSpPr>
          <p:spPr>
            <a:xfrm>
              <a:off x="419314" y="5210753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휴대전화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42" name=""/>
            <p:cNvSpPr/>
            <p:nvPr/>
          </p:nvSpPr>
          <p:spPr>
            <a:xfrm>
              <a:off x="419413" y="5816310"/>
              <a:ext cx="460523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회원 가입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</p:grp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1464332"/>
            <a:ext cx="4008120" cy="5082539"/>
          </a:xfrm>
          <a:prstGeom prst="rect">
            <a:avLst/>
          </a:prstGeom>
        </p:spPr>
      </p:pic>
      <p:sp>
        <p:nvSpPr>
          <p:cNvPr id="45" name=""/>
          <p:cNvSpPr/>
          <p:nvPr/>
        </p:nvSpPr>
        <p:spPr>
          <a:xfrm>
            <a:off x="3853139" y="1640034"/>
            <a:ext cx="1177882" cy="602671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중복확인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grpSp>
        <p:nvGrpSpPr>
          <p:cNvPr id="24" name=""/>
          <p:cNvGrpSpPr/>
          <p:nvPr/>
        </p:nvGrpSpPr>
        <p:grpSpPr>
          <a:xfrm rot="0">
            <a:off x="0" y="1311274"/>
            <a:ext cx="5344583" cy="5546724"/>
            <a:chOff x="0" y="1311275"/>
            <a:chExt cx="5344583" cy="5546724"/>
          </a:xfrm>
        </p:grpSpPr>
        <p:grpSp>
          <p:nvGrpSpPr>
            <p:cNvPr id="23" name=""/>
            <p:cNvGrpSpPr/>
            <p:nvPr/>
          </p:nvGrpSpPr>
          <p:grpSpPr>
            <a:xfrm rot="0">
              <a:off x="0" y="1311275"/>
              <a:ext cx="5344583" cy="5546724"/>
              <a:chOff x="0" y="1311275"/>
              <a:chExt cx="5344583" cy="5546724"/>
            </a:xfrm>
          </p:grpSpPr>
          <p:grpSp>
            <p:nvGrpSpPr>
              <p:cNvPr id="18" name=""/>
              <p:cNvGrpSpPr/>
              <p:nvPr/>
            </p:nvGrpSpPr>
            <p:grpSpPr>
              <a:xfrm rot="0">
                <a:off x="0" y="1311275"/>
                <a:ext cx="5344583" cy="5546724"/>
                <a:chOff x="3423708" y="1311275"/>
                <a:chExt cx="5344583" cy="5546724"/>
              </a:xfrm>
            </p:grpSpPr>
            <p:grpSp>
              <p:nvGrpSpPr>
                <p:cNvPr id="15" name=""/>
                <p:cNvGrpSpPr/>
                <p:nvPr/>
              </p:nvGrpSpPr>
              <p:grpSpPr>
                <a:xfrm rot="0">
                  <a:off x="3423708" y="1323974"/>
                  <a:ext cx="5344583" cy="5534025"/>
                  <a:chOff x="0" y="1323974"/>
                  <a:chExt cx="5344583" cy="5534025"/>
                </a:xfrm>
              </p:grpSpPr>
              <p:sp>
                <p:nvSpPr>
                  <p:cNvPr id="5" name=""/>
                  <p:cNvSpPr/>
                  <p:nvPr/>
                </p:nvSpPr>
                <p:spPr>
                  <a:xfrm>
                    <a:off x="0" y="1323974"/>
                    <a:ext cx="5344583" cy="5534024"/>
                  </a:xfrm>
                  <a:prstGeom prst="rect">
                    <a:avLst/>
                  </a:prstGeom>
                  <a:solidFill>
                    <a:srgbClr val="f2f2f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p>
                    <a:pPr algn="ctr">
                      <a:defRPr/>
                    </a:pPr>
                    <a:endParaRPr lang="en-US" altLang="ko-KR"/>
                  </a:p>
                </p:txBody>
              </p:sp>
              <p:sp>
                <p:nvSpPr>
                  <p:cNvPr id="6" name=""/>
                  <p:cNvSpPr/>
                  <p:nvPr/>
                </p:nvSpPr>
                <p:spPr>
                  <a:xfrm>
                    <a:off x="0" y="6200774"/>
                    <a:ext cx="1066799" cy="657225"/>
                  </a:xfrm>
                  <a:prstGeom prst="rect">
                    <a:avLst/>
                  </a:prstGeom>
                  <a:solidFill>
                    <a:srgbClr val="faf3db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p>
                    <a:pPr algn="ctr">
                      <a:defRPr/>
                    </a:pPr>
                    <a:r>
                      <a:rPr lang="ko-KR" altLang="en-US">
                        <a:solidFill>
                          <a:schemeClr val="dk1"/>
                        </a:solidFill>
                      </a:rPr>
                      <a:t>정비</a:t>
                    </a:r>
                    <a:endParaRPr lang="ko-KR" alt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1" name=""/>
                  <p:cNvSpPr/>
                  <p:nvPr/>
                </p:nvSpPr>
                <p:spPr>
                  <a:xfrm>
                    <a:off x="1066800" y="6200774"/>
                    <a:ext cx="1066799" cy="657225"/>
                  </a:xfrm>
                  <a:prstGeom prst="rect">
                    <a:avLst/>
                  </a:prstGeom>
                  <a:solidFill>
                    <a:srgbClr val="faf3db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>
                        <a:solidFill>
                          <a:schemeClr val="dk1"/>
                        </a:solidFill>
                      </a:rPr>
                      <a:t>Community</a:t>
                    </a:r>
                    <a:endParaRPr lang="en-US" altLang="ko-KR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2" name=""/>
                  <p:cNvSpPr/>
                  <p:nvPr/>
                </p:nvSpPr>
                <p:spPr>
                  <a:xfrm>
                    <a:off x="2131483" y="6200774"/>
                    <a:ext cx="1066799" cy="657225"/>
                  </a:xfrm>
                  <a:prstGeom prst="rect">
                    <a:avLst/>
                  </a:prstGeom>
                  <a:solidFill>
                    <a:srgbClr val="faf3db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>
                        <a:solidFill>
                          <a:schemeClr val="dk1"/>
                        </a:solidFill>
                      </a:rPr>
                      <a:t>Home</a:t>
                    </a:r>
                    <a:endParaRPr lang="en-US" altLang="ko-KR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3" name=""/>
                  <p:cNvSpPr/>
                  <p:nvPr/>
                </p:nvSpPr>
                <p:spPr>
                  <a:xfrm>
                    <a:off x="3196166" y="6200774"/>
                    <a:ext cx="1066799" cy="657225"/>
                  </a:xfrm>
                  <a:prstGeom prst="rect">
                    <a:avLst/>
                  </a:prstGeom>
                  <a:solidFill>
                    <a:srgbClr val="faf3db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ko-KR" altLang="en-US">
                        <a:solidFill>
                          <a:schemeClr val="dk1"/>
                        </a:solidFill>
                      </a:rPr>
                      <a:t>알림</a:t>
                    </a:r>
                    <a:endParaRPr lang="ko-KR" alt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4" name=""/>
                  <p:cNvSpPr/>
                  <p:nvPr/>
                </p:nvSpPr>
                <p:spPr>
                  <a:xfrm>
                    <a:off x="4269317" y="6200774"/>
                    <a:ext cx="1066799" cy="657225"/>
                  </a:xfrm>
                  <a:prstGeom prst="rect">
                    <a:avLst/>
                  </a:prstGeom>
                  <a:solidFill>
                    <a:srgbClr val="faf3db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>
                        <a:solidFill>
                          <a:schemeClr val="dk1"/>
                        </a:solidFill>
                      </a:rPr>
                      <a:t>Setting</a:t>
                    </a:r>
                    <a:endParaRPr lang="en-US" altLang="ko-KR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16" name=""/>
                <p:cNvSpPr/>
                <p:nvPr/>
              </p:nvSpPr>
              <p:spPr>
                <a:xfrm>
                  <a:off x="3444874" y="1311275"/>
                  <a:ext cx="1066799" cy="65722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내 차고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7" name=""/>
                <p:cNvSpPr/>
                <p:nvPr/>
              </p:nvSpPr>
              <p:spPr>
                <a:xfrm>
                  <a:off x="4502149" y="1320800"/>
                  <a:ext cx="1831976" cy="65722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오너들의 차고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9" name=""/>
              <p:cNvSpPr/>
              <p:nvPr/>
            </p:nvSpPr>
            <p:spPr>
              <a:xfrm>
                <a:off x="0" y="2073275"/>
                <a:ext cx="4606925" cy="2101850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차량 정보                  총 주행 거리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</a:t>
                </a:r>
                <a:r>
                  <a:rPr lang="en-US" altLang="ko-KR">
                    <a:solidFill>
                      <a:schemeClr val="dk1"/>
                    </a:solidFill>
                  </a:rPr>
                  <a:t>K7</a:t>
                </a:r>
                <a:r>
                  <a:rPr lang="ko-KR" altLang="en-US">
                    <a:solidFill>
                      <a:schemeClr val="dk1"/>
                    </a:solidFill>
                  </a:rPr>
                  <a:t>                                  연비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일 평균 주행 시간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				더보기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20" name=""/>
              <p:cNvSpPr/>
              <p:nvPr/>
            </p:nvSpPr>
            <p:spPr>
              <a:xfrm>
                <a:off x="0" y="4400551"/>
                <a:ext cx="4606925" cy="1498600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내 차 메뉴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 이번달 지출금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점검 필요 사항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                     더보기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2" name=""/>
            <p:cNvSpPr/>
            <p:nvPr/>
          </p:nvSpPr>
          <p:spPr>
            <a:xfrm>
              <a:off x="0" y="2079623"/>
              <a:ext cx="4597399" cy="2095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  <a:effectLst>
                    <a:glow rad="63500">
                      <a:schemeClr val="accent1">
                        <a:satMod val="175000"/>
                        <a:alpha val="50000"/>
                      </a:schemeClr>
                    </a:glow>
                  </a:effectLst>
                </a:rPr>
                <a:t>Car Image</a:t>
              </a:r>
              <a:endParaRPr lang="en-US" altLang="ko-KR">
                <a:solidFill>
                  <a:schemeClr val="dk1"/>
                </a:solidFill>
                <a:effectLst>
                  <a:glow rad="63500">
                    <a:schemeClr val="accent1">
                      <a:satMod val="175000"/>
                      <a:alpha val="50000"/>
                    </a:schemeClr>
                  </a:glow>
                </a:effectLst>
              </a:endParaRPr>
            </a:p>
          </p:txBody>
        </p:sp>
      </p:grp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 </a:t>
            </a:r>
            <a:r>
              <a:rPr lang="ko-KR" altLang="en-US">
                <a:solidFill>
                  <a:schemeClr val="dk1"/>
                </a:solidFill>
              </a:rPr>
              <a:t>내 차고로 이동하여 내 차에 대한 자세한 정보를 얻을 수 있음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 오너들의 차고로 이동하여 차종의 평가정보를 얻을 수 있음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 </a:t>
            </a:r>
            <a:r>
              <a:rPr lang="ko-KR" altLang="en-US">
                <a:solidFill>
                  <a:schemeClr val="dk1"/>
                </a:solidFill>
              </a:rPr>
              <a:t>차량에 대한 기본 정보 표시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3.</a:t>
            </a:r>
            <a:r>
              <a:rPr lang="ko-KR" altLang="en-US">
                <a:solidFill>
                  <a:schemeClr val="dk1"/>
                </a:solidFill>
              </a:rPr>
              <a:t> 차량에 사용한 지출금 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주유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정비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범칙금 등 표시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점검 필요사항 표시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4.</a:t>
            </a:r>
            <a:r>
              <a:rPr lang="ko-KR" altLang="en-US">
                <a:solidFill>
                  <a:schemeClr val="dk1"/>
                </a:solidFill>
              </a:rPr>
              <a:t> 화면 선택하여 화면 전환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8" name="타원 55"/>
          <p:cNvSpPr/>
          <p:nvPr/>
        </p:nvSpPr>
        <p:spPr>
          <a:xfrm>
            <a:off x="0" y="129063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9" name="타원 55"/>
          <p:cNvSpPr/>
          <p:nvPr/>
        </p:nvSpPr>
        <p:spPr>
          <a:xfrm>
            <a:off x="1130102" y="1230018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0" name="타원 55"/>
          <p:cNvSpPr/>
          <p:nvPr/>
        </p:nvSpPr>
        <p:spPr>
          <a:xfrm>
            <a:off x="0" y="1890418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72125" y="1543367"/>
            <a:ext cx="2301194" cy="3511491"/>
          </a:xfrm>
          <a:prstGeom prst="rect">
            <a:avLst/>
          </a:prstGeom>
        </p:spPr>
      </p:pic>
      <p:sp>
        <p:nvSpPr>
          <p:cNvPr id="33" name="타원 55"/>
          <p:cNvSpPr/>
          <p:nvPr/>
        </p:nvSpPr>
        <p:spPr>
          <a:xfrm>
            <a:off x="0" y="4265317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4" name="타원 55"/>
          <p:cNvSpPr/>
          <p:nvPr/>
        </p:nvSpPr>
        <p:spPr>
          <a:xfrm>
            <a:off x="0" y="623612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grpSp>
        <p:nvGrpSpPr>
          <p:cNvPr id="24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grpSp>
          <p:nvGrpSpPr>
            <p:cNvPr id="23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grpSp>
            <p:nvGrpSpPr>
              <p:cNvPr id="15" name=""/>
              <p:cNvGrpSpPr/>
              <p:nvPr/>
            </p:nvGrpSpPr>
            <p:grpSpPr>
              <a:xfrm rot="0">
                <a:off x="0" y="1323974"/>
                <a:ext cx="5344583" cy="5534025"/>
                <a:chOff x="0" y="1323974"/>
                <a:chExt cx="5344583" cy="5534025"/>
              </a:xfrm>
            </p:grpSpPr>
            <p:sp>
              <p:nvSpPr>
                <p:cNvPr id="5" name=""/>
                <p:cNvSpPr/>
                <p:nvPr/>
              </p:nvSpPr>
              <p:spPr>
                <a:xfrm>
                  <a:off x="0" y="1323974"/>
                  <a:ext cx="5344583" cy="553402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6" name=""/>
                <p:cNvSpPr/>
                <p:nvPr/>
              </p:nvSpPr>
              <p:spPr>
                <a:xfrm>
                  <a:off x="0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정비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1" name=""/>
                <p:cNvSpPr/>
                <p:nvPr/>
              </p:nvSpPr>
              <p:spPr>
                <a:xfrm>
                  <a:off x="1066800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Community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2" name=""/>
                <p:cNvSpPr/>
                <p:nvPr/>
              </p:nvSpPr>
              <p:spPr>
                <a:xfrm>
                  <a:off x="2131483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Home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3" name=""/>
                <p:cNvSpPr/>
                <p:nvPr/>
              </p:nvSpPr>
              <p:spPr>
                <a:xfrm>
                  <a:off x="3196166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알림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4" name=""/>
                <p:cNvSpPr/>
                <p:nvPr/>
              </p:nvSpPr>
              <p:spPr>
                <a:xfrm>
                  <a:off x="4269317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Setting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9" name=""/>
              <p:cNvSpPr/>
              <p:nvPr/>
            </p:nvSpPr>
            <p:spPr>
              <a:xfrm>
                <a:off x="0" y="2073275"/>
                <a:ext cx="4606925" cy="2101850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차량 기본 정보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    차 번호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r>
                  <a:rPr lang="en-US" altLang="ko-KR">
                    <a:solidFill>
                      <a:schemeClr val="dk1"/>
                    </a:solidFill>
                  </a:rPr>
                  <a:t>52</a:t>
                </a:r>
                <a:r>
                  <a:rPr lang="ko-KR" altLang="en-US">
                    <a:solidFill>
                      <a:schemeClr val="dk1"/>
                    </a:solidFill>
                  </a:rPr>
                  <a:t>소 </a:t>
                </a:r>
                <a:r>
                  <a:rPr lang="en-US" altLang="ko-KR">
                    <a:solidFill>
                      <a:schemeClr val="dk1"/>
                    </a:solidFill>
                  </a:rPr>
                  <a:t>4127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차종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r>
                  <a:rPr lang="en-US" altLang="ko-KR">
                    <a:solidFill>
                      <a:schemeClr val="dk1"/>
                    </a:solidFill>
                  </a:rPr>
                  <a:t>K7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               연식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r>
                  <a:rPr lang="en-US" altLang="ko-KR">
                    <a:solidFill>
                      <a:schemeClr val="dk1"/>
                    </a:solidFill>
                  </a:rPr>
                  <a:t>2021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				더보기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20" name=""/>
              <p:cNvSpPr/>
              <p:nvPr/>
            </p:nvSpPr>
            <p:spPr>
              <a:xfrm>
                <a:off x="0" y="4238627"/>
                <a:ext cx="4606925" cy="855662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보험정보                                </a:t>
                </a:r>
                <a:r>
                  <a:rPr lang="en-US" altLang="ko-KR">
                    <a:solidFill>
                      <a:schemeClr val="dk1"/>
                    </a:solidFill>
                  </a:rPr>
                  <a:t>N</a:t>
                </a:r>
                <a:r>
                  <a:rPr lang="ko-KR" altLang="en-US">
                    <a:solidFill>
                      <a:schemeClr val="dk1"/>
                    </a:solidFill>
                  </a:rPr>
                  <a:t>년차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OO</a:t>
                </a:r>
                <a:r>
                  <a:rPr lang="ko-KR" altLang="en-US">
                    <a:solidFill>
                      <a:schemeClr val="dk1"/>
                    </a:solidFill>
                  </a:rPr>
                  <a:t>차량보험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                     더보기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2" name=""/>
            <p:cNvSpPr/>
            <p:nvPr/>
          </p:nvSpPr>
          <p:spPr>
            <a:xfrm>
              <a:off x="0" y="2079623"/>
              <a:ext cx="4597399" cy="2095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  <a:effectLst>
                    <a:glow rad="63500">
                      <a:schemeClr val="accent1">
                        <a:satMod val="175000"/>
                        <a:alpha val="50000"/>
                      </a:schemeClr>
                    </a:glow>
                  </a:effectLst>
                </a:rPr>
                <a:t>Car Image</a:t>
              </a:r>
              <a:endParaRPr lang="en-US" altLang="ko-KR">
                <a:solidFill>
                  <a:schemeClr val="dk1"/>
                </a:solidFill>
                <a:effectLst>
                  <a:glow rad="63500">
                    <a:schemeClr val="accent1">
                      <a:satMod val="175000"/>
                      <a:alpha val="50000"/>
                    </a:schemeClr>
                  </a:glow>
                </a:effectLst>
              </a:endParaRPr>
            </a:p>
          </p:txBody>
        </p:sp>
      </p:grp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 </a:t>
            </a:r>
            <a:r>
              <a:rPr lang="ko-KR" altLang="en-US">
                <a:solidFill>
                  <a:schemeClr val="dk1"/>
                </a:solidFill>
              </a:rPr>
              <a:t>뒤로가기 버튼을 이용하여 이전화면으로 이동 가능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</a:t>
            </a:r>
            <a:r>
              <a:rPr lang="ko-KR" altLang="en-US">
                <a:solidFill>
                  <a:schemeClr val="dk1"/>
                </a:solidFill>
              </a:rPr>
              <a:t> 현재 있는 창의 위치를 보여줌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3.</a:t>
            </a:r>
            <a:r>
              <a:rPr lang="ko-KR" altLang="en-US">
                <a:solidFill>
                  <a:schemeClr val="dk1"/>
                </a:solidFill>
              </a:rPr>
              <a:t> 차량의 기본 정보를 요약해서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더 보기란을 통해 추가 정보 제공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4.</a:t>
            </a:r>
            <a:r>
              <a:rPr lang="ko-KR" altLang="en-US">
                <a:solidFill>
                  <a:schemeClr val="dk1"/>
                </a:solidFill>
              </a:rPr>
              <a:t> 사용자의 보험정보를 요약해서 보여줌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더 보기란을 통해 추가 정보 제공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5.</a:t>
            </a:r>
            <a:r>
              <a:rPr lang="ko-KR" altLang="en-US">
                <a:solidFill>
                  <a:schemeClr val="dk1"/>
                </a:solidFill>
              </a:rPr>
              <a:t> 사용자의 방문 기록 및 메모를 요약하여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더 보기란을 통해 추가 정보 제공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6.</a:t>
            </a:r>
            <a:r>
              <a:rPr lang="ko-KR" altLang="en-US">
                <a:solidFill>
                  <a:schemeClr val="dk1"/>
                </a:solidFill>
              </a:rPr>
              <a:t> 화면 선택하여 화면 전환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8" name="타원 55"/>
          <p:cNvSpPr/>
          <p:nvPr/>
        </p:nvSpPr>
        <p:spPr>
          <a:xfrm>
            <a:off x="251113" y="1230018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0" name="타원 55"/>
          <p:cNvSpPr/>
          <p:nvPr/>
        </p:nvSpPr>
        <p:spPr>
          <a:xfrm>
            <a:off x="4225636" y="1353554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3" name=""/>
          <p:cNvSpPr/>
          <p:nvPr/>
        </p:nvSpPr>
        <p:spPr>
          <a:xfrm>
            <a:off x="0" y="5395913"/>
            <a:ext cx="4606925" cy="760412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방문 정비소 기록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메모                                           수정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4" name=""/>
          <p:cNvSpPr/>
          <p:nvPr/>
        </p:nvSpPr>
        <p:spPr>
          <a:xfrm>
            <a:off x="4259791" y="1346993"/>
            <a:ext cx="1066799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내 차고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5" name="타원 55"/>
          <p:cNvSpPr/>
          <p:nvPr/>
        </p:nvSpPr>
        <p:spPr>
          <a:xfrm>
            <a:off x="4724400" y="209477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6" name="타원 55"/>
          <p:cNvSpPr/>
          <p:nvPr/>
        </p:nvSpPr>
        <p:spPr>
          <a:xfrm>
            <a:off x="4689763" y="4276863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7" name="타원 55"/>
          <p:cNvSpPr/>
          <p:nvPr/>
        </p:nvSpPr>
        <p:spPr>
          <a:xfrm>
            <a:off x="4603171" y="5454500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8" name="타원 55"/>
          <p:cNvSpPr/>
          <p:nvPr/>
        </p:nvSpPr>
        <p:spPr>
          <a:xfrm>
            <a:off x="0" y="623612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grpSp>
        <p:nvGrpSpPr>
          <p:cNvPr id="23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4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0" y="2073275"/>
              <a:ext cx="5292725" cy="4044950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차종 </a:t>
              </a:r>
              <a:r>
                <a:rPr lang="en-US" altLang="ko-KR">
                  <a:solidFill>
                    <a:schemeClr val="dk1"/>
                  </a:solidFill>
                </a:rPr>
                <a:t>: ex)</a:t>
              </a:r>
              <a:r>
                <a:rPr lang="ko-KR" altLang="en-US">
                  <a:solidFill>
                    <a:schemeClr val="dk1"/>
                  </a:solidFill>
                </a:rPr>
                <a:t>그랜저 </a:t>
              </a:r>
              <a:r>
                <a:rPr lang="en-US" altLang="ko-KR">
                  <a:solidFill>
                    <a:schemeClr val="dk1"/>
                  </a:solidFill>
                </a:rPr>
                <a:t>IG</a:t>
              </a:r>
              <a:r>
                <a:rPr lang="ko-KR" altLang="en-US">
                  <a:solidFill>
                    <a:schemeClr val="dk1"/>
                  </a:solidFill>
                </a:rPr>
                <a:t> 자가용 가솔린 </a:t>
              </a:r>
              <a:r>
                <a:rPr lang="en-US" altLang="ko-KR">
                  <a:solidFill>
                    <a:schemeClr val="dk1"/>
                  </a:solidFill>
                </a:rPr>
                <a:t>2.4Premium Special A/T</a:t>
              </a:r>
              <a:r>
                <a:rPr lang="ko-KR" altLang="en-US">
                  <a:solidFill>
                    <a:schemeClr val="dk1"/>
                  </a:solidFill>
                </a:rPr>
                <a:t>런칭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                             차 번호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52</a:t>
              </a:r>
              <a:r>
                <a:rPr lang="ko-KR" altLang="en-US">
                  <a:solidFill>
                    <a:schemeClr val="dk1"/>
                  </a:solidFill>
                </a:rPr>
                <a:t>소 </a:t>
              </a:r>
              <a:r>
                <a:rPr lang="en-US" altLang="ko-KR">
                  <a:solidFill>
                    <a:schemeClr val="dk1"/>
                  </a:solidFill>
                </a:rPr>
                <a:t>4127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옵션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체크박스를 통해 표시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                              </a:t>
              </a:r>
              <a:r>
                <a:rPr lang="ko-KR" altLang="en-US">
                  <a:solidFill>
                    <a:schemeClr val="dk1"/>
                  </a:solidFill>
                </a:rPr>
                <a:t>총 주행거리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XXkm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                                       연비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OOkm/L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                  </a:t>
              </a:r>
              <a:r>
                <a:rPr lang="ko-KR" altLang="en-US">
                  <a:solidFill>
                    <a:schemeClr val="dk1"/>
                  </a:solidFill>
                </a:rPr>
                <a:t>주유량</a:t>
              </a:r>
              <a:r>
                <a:rPr lang="en-US" altLang="ko-KR">
                  <a:solidFill>
                    <a:schemeClr val="dk1"/>
                  </a:solidFill>
                </a:rPr>
                <a:t>/</a:t>
              </a:r>
              <a:r>
                <a:rPr lang="ko-KR" altLang="en-US">
                  <a:solidFill>
                    <a:schemeClr val="dk1"/>
                  </a:solidFill>
                </a:rPr>
                <a:t>주행가능거리</a:t>
              </a:r>
              <a:r>
                <a:rPr lang="en-US" altLang="ko-KR">
                  <a:solidFill>
                    <a:schemeClr val="dk1"/>
                  </a:solidFill>
                </a:rPr>
                <a:t> : OOL/OOkm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25" name=""/>
          <p:cNvSpPr/>
          <p:nvPr/>
        </p:nvSpPr>
        <p:spPr>
          <a:xfrm>
            <a:off x="5310938" y="1349374"/>
            <a:ext cx="6881061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</a:t>
            </a:r>
            <a:r>
              <a:rPr lang="ko-KR" altLang="en-US">
                <a:solidFill>
                  <a:schemeClr val="dk1"/>
                </a:solidFill>
              </a:rPr>
              <a:t> 뒤로가기 버튼을 이용하여 이전화면으로 이동 가능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</a:t>
            </a:r>
            <a:r>
              <a:rPr lang="ko-KR" altLang="en-US">
                <a:solidFill>
                  <a:schemeClr val="dk1"/>
                </a:solidFill>
              </a:rPr>
              <a:t>현재 있는 창의 위치를 보여줌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3.</a:t>
            </a:r>
            <a:r>
              <a:rPr lang="ko-KR" altLang="en-US">
                <a:solidFill>
                  <a:schemeClr val="dk1"/>
                </a:solidFill>
              </a:rPr>
              <a:t> 차량에 대한 정보를 자세하게 표시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옵션의 경우 아이콘으로 표시 약 </a:t>
            </a:r>
            <a:r>
              <a:rPr lang="en-US" altLang="ko-KR">
                <a:solidFill>
                  <a:schemeClr val="dk1"/>
                </a:solidFill>
              </a:rPr>
              <a:t>14</a:t>
            </a:r>
            <a:r>
              <a:rPr lang="ko-KR" altLang="en-US">
                <a:solidFill>
                  <a:schemeClr val="dk1"/>
                </a:solidFill>
              </a:rPr>
              <a:t>개 옵션 </a:t>
            </a:r>
            <a:r>
              <a:rPr lang="en-US" altLang="ko-KR">
                <a:solidFill>
                  <a:schemeClr val="dk1"/>
                </a:solidFill>
              </a:rPr>
              <a:t>-&gt;</a:t>
            </a:r>
            <a:r>
              <a:rPr lang="ko-KR" altLang="en-US">
                <a:solidFill>
                  <a:schemeClr val="dk1"/>
                </a:solidFill>
              </a:rPr>
              <a:t> 체크박스를 이용하여 입력 받은 값들 출력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4.</a:t>
            </a:r>
            <a:r>
              <a:rPr lang="ko-KR" altLang="en-US">
                <a:solidFill>
                  <a:schemeClr val="dk1"/>
                </a:solidFill>
              </a:rPr>
              <a:t> 총 주행거리와 주유에 대한 정보를 블루투스를 통해 입력 받아 연비를 계산하고 계산 결과를 토대로 주행가능거리 계산하여 출력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5.</a:t>
            </a:r>
            <a:r>
              <a:rPr lang="ko-KR" altLang="en-US">
                <a:solidFill>
                  <a:schemeClr val="dk1"/>
                </a:solidFill>
              </a:rPr>
              <a:t> 화면 선택하여 화면 전환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8" name="타원 55"/>
          <p:cNvSpPr/>
          <p:nvPr/>
        </p:nvSpPr>
        <p:spPr>
          <a:xfrm>
            <a:off x="293076" y="1251998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0" name="타원 55"/>
          <p:cNvSpPr/>
          <p:nvPr/>
        </p:nvSpPr>
        <p:spPr>
          <a:xfrm>
            <a:off x="2513134" y="494574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1263746" y="1346993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내 차고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차량정보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7" name="타원 55"/>
          <p:cNvSpPr/>
          <p:nvPr/>
        </p:nvSpPr>
        <p:spPr>
          <a:xfrm>
            <a:off x="4958604" y="2102589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8" name="타원 55"/>
          <p:cNvSpPr/>
          <p:nvPr/>
        </p:nvSpPr>
        <p:spPr>
          <a:xfrm>
            <a:off x="3332284" y="130719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0" name="타원 55"/>
          <p:cNvSpPr/>
          <p:nvPr/>
        </p:nvSpPr>
        <p:spPr>
          <a:xfrm>
            <a:off x="0" y="623612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grpSp>
        <p:nvGrpSpPr>
          <p:cNvPr id="23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4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0" y="2073275"/>
              <a:ext cx="5292725" cy="4044950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보험료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피 보험자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                      생년월일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휴대전화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차종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                             차량번호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현 가입 보험사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보험 만기일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가입 연차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대물배상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00</a:t>
              </a:r>
              <a:r>
                <a:rPr lang="ko-KR" altLang="en-US">
                  <a:solidFill>
                    <a:schemeClr val="dk1"/>
                  </a:solidFill>
                </a:rPr>
                <a:t>원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자기차량 손해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Y/N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긴급출동 특약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Y/N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할인할증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Y/N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</a:t>
            </a:r>
            <a:r>
              <a:rPr lang="ko-KR" altLang="en-US">
                <a:solidFill>
                  <a:schemeClr val="dk1"/>
                </a:solidFill>
              </a:rPr>
              <a:t> 뒤로가기 버튼을 이용하여 이전화면으로 이동 가능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</a:t>
            </a:r>
            <a:r>
              <a:rPr lang="ko-KR" altLang="en-US">
                <a:solidFill>
                  <a:schemeClr val="dk1"/>
                </a:solidFill>
              </a:rPr>
              <a:t>현재 있는 창의 위치를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3.</a:t>
            </a:r>
            <a:r>
              <a:rPr lang="ko-KR" altLang="en-US">
                <a:solidFill>
                  <a:schemeClr val="dk1"/>
                </a:solidFill>
              </a:rPr>
              <a:t> 사용자 보험에 대한 자세한 정보 제공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4.</a:t>
            </a:r>
            <a:r>
              <a:rPr lang="ko-KR" altLang="en-US">
                <a:solidFill>
                  <a:schemeClr val="dk1"/>
                </a:solidFill>
              </a:rPr>
              <a:t> 화면 선택하여 화면 전환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8" name="타원 55"/>
          <p:cNvSpPr/>
          <p:nvPr/>
        </p:nvSpPr>
        <p:spPr>
          <a:xfrm>
            <a:off x="293076" y="1251998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0" name="타원 55"/>
          <p:cNvSpPr/>
          <p:nvPr/>
        </p:nvSpPr>
        <p:spPr>
          <a:xfrm>
            <a:off x="3344406" y="1291609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1263746" y="1346993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내 차고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보험정보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7" name="타원 55"/>
          <p:cNvSpPr/>
          <p:nvPr/>
        </p:nvSpPr>
        <p:spPr>
          <a:xfrm>
            <a:off x="4841630" y="2152721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8" name="타원 55"/>
          <p:cNvSpPr/>
          <p:nvPr/>
        </p:nvSpPr>
        <p:spPr>
          <a:xfrm>
            <a:off x="0" y="623612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4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0" y="2073275"/>
              <a:ext cx="5292725" cy="1880176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방문 정비소 기록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38" name=""/>
          <p:cNvSpPr/>
          <p:nvPr/>
        </p:nvSpPr>
        <p:spPr>
          <a:xfrm>
            <a:off x="0" y="4012911"/>
            <a:ext cx="5292725" cy="1880176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메모 </a:t>
            </a:r>
            <a:r>
              <a:rPr lang="en-US" altLang="ko-KR">
                <a:solidFill>
                  <a:schemeClr val="dk1"/>
                </a:solidFill>
              </a:rPr>
              <a:t>: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</a:t>
            </a:r>
            <a:r>
              <a:rPr lang="ko-KR" altLang="en-US">
                <a:solidFill>
                  <a:schemeClr val="dk1"/>
                </a:solidFill>
              </a:rPr>
              <a:t> 뒤로가기 버튼을 이용하여 이전화면으로 이동 가능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</a:t>
            </a:r>
            <a:r>
              <a:rPr lang="ko-KR" altLang="en-US">
                <a:solidFill>
                  <a:schemeClr val="dk1"/>
                </a:solidFill>
              </a:rPr>
              <a:t>현재 있는 창의 위치를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3.</a:t>
            </a:r>
            <a:r>
              <a:rPr lang="ko-KR" altLang="en-US">
                <a:solidFill>
                  <a:schemeClr val="dk1"/>
                </a:solidFill>
              </a:rPr>
              <a:t> 방문했던 정비소에 대한 기록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위치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정비 내역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r>
              <a:rPr lang="ko-KR" altLang="en-US">
                <a:solidFill>
                  <a:schemeClr val="dk1"/>
                </a:solidFill>
              </a:rPr>
              <a:t>을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4.</a:t>
            </a:r>
            <a:r>
              <a:rPr lang="ko-KR" altLang="en-US">
                <a:solidFill>
                  <a:schemeClr val="dk1"/>
                </a:solidFill>
              </a:rPr>
              <a:t> 해당 차량에 대한 메모 및 정비사항을 메모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5.</a:t>
            </a:r>
            <a:r>
              <a:rPr lang="ko-KR" altLang="en-US">
                <a:solidFill>
                  <a:schemeClr val="dk1"/>
                </a:solidFill>
              </a:rPr>
              <a:t> 화면 선택하여 화면 전환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8" name="타원 55"/>
          <p:cNvSpPr/>
          <p:nvPr/>
        </p:nvSpPr>
        <p:spPr>
          <a:xfrm>
            <a:off x="536863" y="140786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0" name="타원 55"/>
          <p:cNvSpPr/>
          <p:nvPr/>
        </p:nvSpPr>
        <p:spPr>
          <a:xfrm>
            <a:off x="3136589" y="144747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1263746" y="1346993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내 차고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기타정보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9" name="타원 55"/>
          <p:cNvSpPr/>
          <p:nvPr/>
        </p:nvSpPr>
        <p:spPr>
          <a:xfrm>
            <a:off x="4951535" y="2136736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0" name="타원 55"/>
          <p:cNvSpPr/>
          <p:nvPr/>
        </p:nvSpPr>
        <p:spPr>
          <a:xfrm>
            <a:off x="5003489" y="4007100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1" name="타원 55"/>
          <p:cNvSpPr/>
          <p:nvPr/>
        </p:nvSpPr>
        <p:spPr>
          <a:xfrm>
            <a:off x="0" y="623612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</a:t>
            </a:r>
            <a:r>
              <a:rPr lang="ko-KR" altLang="en-US">
                <a:solidFill>
                  <a:schemeClr val="dk1"/>
                </a:solidFill>
              </a:rPr>
              <a:t> 뒤로가기 버튼을 이용하여 이전화면으로 이동 가능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</a:t>
            </a:r>
            <a:r>
              <a:rPr lang="ko-KR" altLang="en-US">
                <a:solidFill>
                  <a:schemeClr val="dk1"/>
                </a:solidFill>
              </a:rPr>
              <a:t>현재 있는 창의 위치를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3.</a:t>
            </a:r>
            <a:r>
              <a:rPr lang="ko-KR" altLang="en-US">
                <a:solidFill>
                  <a:schemeClr val="dk1"/>
                </a:solidFill>
              </a:rPr>
              <a:t> 차량에 대한 평점 및 리뷰를 작성할 수 있고 결과를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4.</a:t>
            </a:r>
            <a:r>
              <a:rPr lang="ko-KR" altLang="en-US">
                <a:solidFill>
                  <a:schemeClr val="dk1"/>
                </a:solidFill>
              </a:rPr>
              <a:t> 오너들의 평균 연비를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5.</a:t>
            </a:r>
            <a:r>
              <a:rPr lang="ko-KR" altLang="en-US">
                <a:solidFill>
                  <a:schemeClr val="dk1"/>
                </a:solidFill>
              </a:rPr>
              <a:t> 리콜 사례에 대한 게시판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6.</a:t>
            </a:r>
            <a:r>
              <a:rPr lang="ko-KR" altLang="en-US">
                <a:solidFill>
                  <a:schemeClr val="dk1"/>
                </a:solidFill>
              </a:rPr>
              <a:t> 게시판의 대표글들을 간략히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7.</a:t>
            </a:r>
            <a:r>
              <a:rPr lang="ko-KR" altLang="en-US">
                <a:solidFill>
                  <a:schemeClr val="dk1"/>
                </a:solidFill>
              </a:rPr>
              <a:t> 화면 선택하여 화면 전환</a:t>
            </a:r>
            <a:endParaRPr lang="ko-KR" altLang="en-US">
              <a:solidFill>
                <a:schemeClr val="dk1"/>
              </a:solidFill>
            </a:endParaRPr>
          </a:p>
        </p:txBody>
      </p:sp>
      <p:grpSp>
        <p:nvGrpSpPr>
          <p:cNvPr id="51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grpSp>
          <p:nvGrpSpPr>
            <p:cNvPr id="23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grpSp>
            <p:nvGrpSpPr>
              <p:cNvPr id="15" name=""/>
              <p:cNvGrpSpPr/>
              <p:nvPr/>
            </p:nvGrpSpPr>
            <p:grpSpPr>
              <a:xfrm rot="0">
                <a:off x="0" y="1323974"/>
                <a:ext cx="5344583" cy="5534025"/>
                <a:chOff x="0" y="1323974"/>
                <a:chExt cx="5344583" cy="5534025"/>
              </a:xfrm>
            </p:grpSpPr>
            <p:sp>
              <p:nvSpPr>
                <p:cNvPr id="5" name=""/>
                <p:cNvSpPr/>
                <p:nvPr/>
              </p:nvSpPr>
              <p:spPr>
                <a:xfrm>
                  <a:off x="0" y="1323974"/>
                  <a:ext cx="5344583" cy="553402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6" name=""/>
                <p:cNvSpPr/>
                <p:nvPr/>
              </p:nvSpPr>
              <p:spPr>
                <a:xfrm>
                  <a:off x="0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정비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1" name=""/>
                <p:cNvSpPr/>
                <p:nvPr/>
              </p:nvSpPr>
              <p:spPr>
                <a:xfrm>
                  <a:off x="1066800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Community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2" name=""/>
                <p:cNvSpPr/>
                <p:nvPr/>
              </p:nvSpPr>
              <p:spPr>
                <a:xfrm>
                  <a:off x="2131483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Home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3" name=""/>
                <p:cNvSpPr/>
                <p:nvPr/>
              </p:nvSpPr>
              <p:spPr>
                <a:xfrm>
                  <a:off x="3196166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알림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4" name=""/>
                <p:cNvSpPr/>
                <p:nvPr/>
              </p:nvSpPr>
              <p:spPr>
                <a:xfrm>
                  <a:off x="4269317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Setting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9" name=""/>
              <p:cNvSpPr/>
              <p:nvPr/>
            </p:nvSpPr>
            <p:spPr>
              <a:xfrm>
                <a:off x="0" y="2073275"/>
                <a:ext cx="3647497" cy="1880176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평점 </a:t>
                </a:r>
                <a:r>
                  <a:rPr lang="en-US" altLang="ko-KR">
                    <a:solidFill>
                      <a:schemeClr val="dk1"/>
                    </a:solidFill>
                  </a:rPr>
                  <a:t>&amp;</a:t>
                </a:r>
                <a:r>
                  <a:rPr lang="ko-KR" altLang="en-US">
                    <a:solidFill>
                      <a:schemeClr val="dk1"/>
                    </a:solidFill>
                  </a:rPr>
                  <a:t> 리뷰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XX : ~~~~~~~~~~~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OO : ~~~~~~~~~~~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38" name=""/>
            <p:cNvSpPr/>
            <p:nvPr/>
          </p:nvSpPr>
          <p:spPr>
            <a:xfrm>
              <a:off x="0" y="4012911"/>
              <a:ext cx="5292725" cy="1213427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리콜 사례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XX : ~~~~~~~~~~~~~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OO : ~~~~~~~~~~~~~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VV : ~~~~~~~~~~~~~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28" name="타원 55"/>
            <p:cNvSpPr/>
            <p:nvPr/>
          </p:nvSpPr>
          <p:spPr>
            <a:xfrm>
              <a:off x="536863" y="1407862"/>
              <a:ext cx="283718" cy="283718"/>
            </a:xfrm>
            <a:prstGeom prst="ellipse">
              <a:avLst/>
            </a:prstGeom>
            <a:solidFill>
              <a:srgbClr val="ffe7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1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30" name="타원 55"/>
            <p:cNvSpPr/>
            <p:nvPr/>
          </p:nvSpPr>
          <p:spPr>
            <a:xfrm>
              <a:off x="3136589" y="1447472"/>
              <a:ext cx="283718" cy="283718"/>
            </a:xfrm>
            <a:prstGeom prst="ellipse">
              <a:avLst/>
            </a:prstGeom>
            <a:solidFill>
              <a:srgbClr val="ffe7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2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32" name=""/>
            <p:cNvSpPr/>
            <p:nvPr/>
          </p:nvSpPr>
          <p:spPr>
            <a:xfrm>
              <a:off x="0" y="1428750"/>
              <a:ext cx="486282" cy="484632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34" name=""/>
            <p:cNvSpPr/>
            <p:nvPr/>
          </p:nvSpPr>
          <p:spPr>
            <a:xfrm>
              <a:off x="1263746" y="1346993"/>
              <a:ext cx="4062844" cy="6572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오너들의 차고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9" name="타원 55"/>
            <p:cNvSpPr/>
            <p:nvPr/>
          </p:nvSpPr>
          <p:spPr>
            <a:xfrm>
              <a:off x="4951535" y="2136736"/>
              <a:ext cx="283718" cy="283718"/>
            </a:xfrm>
            <a:prstGeom prst="ellipse">
              <a:avLst/>
            </a:prstGeom>
            <a:solidFill>
              <a:srgbClr val="ffe7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3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40" name="타원 55"/>
            <p:cNvSpPr/>
            <p:nvPr/>
          </p:nvSpPr>
          <p:spPr>
            <a:xfrm>
              <a:off x="5003489" y="4007100"/>
              <a:ext cx="283718" cy="283718"/>
            </a:xfrm>
            <a:prstGeom prst="ellipse">
              <a:avLst/>
            </a:prstGeom>
            <a:solidFill>
              <a:srgbClr val="ffe7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5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41" name=""/>
            <p:cNvSpPr/>
            <p:nvPr/>
          </p:nvSpPr>
          <p:spPr>
            <a:xfrm>
              <a:off x="3723409" y="2090593"/>
              <a:ext cx="1517360" cy="1880176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평균 연비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43" name=""/>
            <p:cNvSpPr/>
            <p:nvPr/>
          </p:nvSpPr>
          <p:spPr>
            <a:xfrm>
              <a:off x="0" y="2566555"/>
              <a:ext cx="350934" cy="36021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>
              <a:off x="966354" y="2566555"/>
              <a:ext cx="350934" cy="36021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1898072" y="2566555"/>
              <a:ext cx="350934" cy="36021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>
              <a:off x="1468582" y="2563091"/>
              <a:ext cx="350934" cy="36021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>
              <a:off x="460664" y="2563090"/>
              <a:ext cx="350934" cy="36021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>
              <a:off x="3791611" y="2619375"/>
              <a:ext cx="1354931" cy="10691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400">
                  <a:solidFill>
                    <a:schemeClr val="dk1"/>
                  </a:solidFill>
                </a:rPr>
                <a:t>0.0km/L</a:t>
              </a:r>
              <a:endParaRPr lang="en-US" altLang="ko-KR" sz="2400">
                <a:solidFill>
                  <a:schemeClr val="dk1"/>
                </a:solidFill>
              </a:endParaRPr>
            </a:p>
          </p:txBody>
        </p:sp>
      </p:grpSp>
      <p:sp>
        <p:nvSpPr>
          <p:cNvPr id="52" name=""/>
          <p:cNvSpPr/>
          <p:nvPr/>
        </p:nvSpPr>
        <p:spPr>
          <a:xfrm>
            <a:off x="0" y="5346411"/>
            <a:ext cx="5292725" cy="737177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게시판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~~~~~~~~~~~~~~~~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53" name="타원 55"/>
          <p:cNvSpPr/>
          <p:nvPr/>
        </p:nvSpPr>
        <p:spPr>
          <a:xfrm>
            <a:off x="1482247" y="2032341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4" name="타원 55"/>
          <p:cNvSpPr/>
          <p:nvPr/>
        </p:nvSpPr>
        <p:spPr>
          <a:xfrm>
            <a:off x="4960042" y="2151321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5" name="타원 55"/>
          <p:cNvSpPr/>
          <p:nvPr/>
        </p:nvSpPr>
        <p:spPr>
          <a:xfrm>
            <a:off x="5003489" y="5444509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0" y="623612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7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4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0" y="2073275"/>
              <a:ext cx="5292725" cy="1355724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일정관리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7/12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OO</a:t>
              </a:r>
              <a:r>
                <a:rPr lang="ko-KR" altLang="en-US">
                  <a:solidFill>
                    <a:schemeClr val="dk1"/>
                  </a:solidFill>
                </a:rPr>
                <a:t>교체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7/23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OO</a:t>
              </a:r>
              <a:r>
                <a:rPr lang="ko-KR" altLang="en-US">
                  <a:solidFill>
                    <a:schemeClr val="dk1"/>
                  </a:solidFill>
                </a:rPr>
                <a:t>정비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7/27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OO</a:t>
              </a:r>
              <a:r>
                <a:rPr lang="ko-KR" altLang="en-US">
                  <a:solidFill>
                    <a:schemeClr val="dk1"/>
                  </a:solidFill>
                </a:rPr>
                <a:t>예약                                     더보기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38" name=""/>
          <p:cNvSpPr/>
          <p:nvPr/>
        </p:nvSpPr>
        <p:spPr>
          <a:xfrm>
            <a:off x="0" y="3670011"/>
            <a:ext cx="5292725" cy="1270577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예약하기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아이콘 표시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타이어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엔진오일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에어컨필터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자동차 검사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</a:t>
            </a:r>
            <a:r>
              <a:rPr lang="ko-KR" altLang="en-US">
                <a:solidFill>
                  <a:schemeClr val="dk1"/>
                </a:solidFill>
              </a:rPr>
              <a:t> 현재 있는 창의 위치를 보여줌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더 보기란을 통해 자세한 정보 제공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0" name="타원 55"/>
          <p:cNvSpPr/>
          <p:nvPr/>
        </p:nvSpPr>
        <p:spPr>
          <a:xfrm>
            <a:off x="563168" y="1414051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4" name=""/>
          <p:cNvSpPr/>
          <p:nvPr/>
        </p:nvSpPr>
        <p:spPr>
          <a:xfrm>
            <a:off x="0" y="1363702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정비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9" name="타원 55"/>
          <p:cNvSpPr/>
          <p:nvPr/>
        </p:nvSpPr>
        <p:spPr>
          <a:xfrm>
            <a:off x="4951535" y="2136736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0" name="타원 55"/>
          <p:cNvSpPr/>
          <p:nvPr/>
        </p:nvSpPr>
        <p:spPr>
          <a:xfrm>
            <a:off x="4953358" y="377315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1" name=""/>
          <p:cNvSpPr/>
          <p:nvPr/>
        </p:nvSpPr>
        <p:spPr>
          <a:xfrm>
            <a:off x="0" y="5022561"/>
            <a:ext cx="5292725" cy="965777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모아보기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2" name="타원 55"/>
          <p:cNvSpPr/>
          <p:nvPr/>
        </p:nvSpPr>
        <p:spPr>
          <a:xfrm>
            <a:off x="4988784" y="5095289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3" name="타원 55"/>
          <p:cNvSpPr/>
          <p:nvPr/>
        </p:nvSpPr>
        <p:spPr>
          <a:xfrm>
            <a:off x="0" y="623612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sp>
          <p:nvSpPr>
            <p:cNvPr id="5" name=""/>
            <p:cNvSpPr/>
            <p:nvPr/>
          </p:nvSpPr>
          <p:spPr>
            <a:xfrm>
              <a:off x="0" y="1323974"/>
              <a:ext cx="5344583" cy="55340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6" name=""/>
            <p:cNvSpPr/>
            <p:nvPr/>
          </p:nvSpPr>
          <p:spPr>
            <a:xfrm>
              <a:off x="0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정비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1066800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Community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2131483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Home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3196166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알림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4269317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Setting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r>
              <a:rPr kumimoji="1" lang="ko-KR" altLang="en-US" sz="4800"/>
              <a:t> </a:t>
            </a:r>
            <a:r>
              <a:rPr kumimoji="1" lang="en-US" altLang="ko-KR" sz="4800"/>
              <a:t>-</a:t>
            </a:r>
            <a:r>
              <a:rPr kumimoji="1" lang="ko-KR" altLang="en-US" sz="4800"/>
              <a:t> </a:t>
            </a:r>
            <a:r>
              <a:rPr kumimoji="1" lang="en-US" altLang="ko-KR" sz="4800"/>
              <a:t>Calendar</a:t>
            </a:r>
            <a:endParaRPr kumimoji="1" lang="en-US" altLang="ko-KR" sz="4800"/>
          </a:p>
        </p:txBody>
      </p: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 </a:t>
            </a:r>
            <a:r>
              <a:rPr lang="ko-KR" altLang="en-US">
                <a:solidFill>
                  <a:schemeClr val="dk1"/>
                </a:solidFill>
              </a:rPr>
              <a:t>차량정보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내 차 메뉴로 큰 틀을 나누고 각 정보를 간략하게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더 보기란을 통해 자세한 정보 제공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8" name="타원 55"/>
          <p:cNvSpPr/>
          <p:nvPr/>
        </p:nvSpPr>
        <p:spPr>
          <a:xfrm>
            <a:off x="536863" y="140786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0" name="타원 55"/>
          <p:cNvSpPr/>
          <p:nvPr/>
        </p:nvSpPr>
        <p:spPr>
          <a:xfrm>
            <a:off x="3136589" y="144747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1263746" y="1346993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정비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일정관리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9" name="타원 55"/>
          <p:cNvSpPr/>
          <p:nvPr/>
        </p:nvSpPr>
        <p:spPr>
          <a:xfrm>
            <a:off x="4951535" y="2136736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0" name="타원 55"/>
          <p:cNvSpPr/>
          <p:nvPr/>
        </p:nvSpPr>
        <p:spPr>
          <a:xfrm>
            <a:off x="5003489" y="4007100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1" name=""/>
          <p:cNvSpPr/>
          <p:nvPr/>
        </p:nvSpPr>
        <p:spPr>
          <a:xfrm>
            <a:off x="0" y="2101561"/>
            <a:ext cx="5292725" cy="4007424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&lt;   2021</a:t>
            </a:r>
            <a:r>
              <a:rPr lang="ko-KR" altLang="en-US">
                <a:solidFill>
                  <a:schemeClr val="dk1"/>
                </a:solidFill>
              </a:rPr>
              <a:t>년 </a:t>
            </a:r>
            <a:r>
              <a:rPr lang="en-US" altLang="ko-KR">
                <a:solidFill>
                  <a:schemeClr val="dk1"/>
                </a:solidFill>
              </a:rPr>
              <a:t>7</a:t>
            </a:r>
            <a:r>
              <a:rPr lang="ko-KR" altLang="en-US">
                <a:solidFill>
                  <a:schemeClr val="dk1"/>
                </a:solidFill>
              </a:rPr>
              <a:t>월   </a:t>
            </a:r>
            <a:r>
              <a:rPr lang="en-US" altLang="ko-KR">
                <a:solidFill>
                  <a:schemeClr val="dk1"/>
                </a:solidFill>
              </a:rPr>
              <a:t>&gt;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일       월       화       수       목       금       토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			      </a:t>
            </a:r>
            <a:r>
              <a:rPr lang="en-US" altLang="ko-KR">
                <a:solidFill>
                  <a:schemeClr val="dk1"/>
                </a:solidFill>
              </a:rPr>
              <a:t>1</a:t>
            </a:r>
            <a:r>
              <a:rPr lang="ko-KR" altLang="en-US">
                <a:solidFill>
                  <a:schemeClr val="dk1"/>
                </a:solidFill>
              </a:rPr>
              <a:t>	     </a:t>
            </a:r>
            <a:r>
              <a:rPr lang="en-US" altLang="ko-KR">
                <a:solidFill>
                  <a:schemeClr val="dk1"/>
                </a:solidFill>
              </a:rPr>
              <a:t>2</a:t>
            </a:r>
            <a:r>
              <a:rPr lang="ko-KR" altLang="en-US">
                <a:solidFill>
                  <a:schemeClr val="dk1"/>
                </a:solidFill>
              </a:rPr>
              <a:t>	   </a:t>
            </a:r>
            <a:r>
              <a:rPr lang="en-US" altLang="ko-KR">
                <a:solidFill>
                  <a:schemeClr val="dk1"/>
                </a:solidFill>
              </a:rPr>
              <a:t>3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4</a:t>
            </a:r>
            <a:r>
              <a:rPr lang="ko-KR" altLang="en-US">
                <a:solidFill>
                  <a:schemeClr val="dk1"/>
                </a:solidFill>
              </a:rPr>
              <a:t>         </a:t>
            </a:r>
            <a:r>
              <a:rPr lang="en-US" altLang="ko-KR">
                <a:solidFill>
                  <a:schemeClr val="dk1"/>
                </a:solidFill>
              </a:rPr>
              <a:t>5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6</a:t>
            </a:r>
            <a:r>
              <a:rPr lang="ko-KR" altLang="en-US">
                <a:solidFill>
                  <a:schemeClr val="dk1"/>
                </a:solidFill>
              </a:rPr>
              <a:t>         </a:t>
            </a:r>
            <a:r>
              <a:rPr lang="en-US" altLang="ko-KR">
                <a:solidFill>
                  <a:schemeClr val="dk1"/>
                </a:solidFill>
              </a:rPr>
              <a:t>7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8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9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10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11</a:t>
            </a:r>
            <a:r>
              <a:rPr lang="ko-KR" altLang="en-US">
                <a:solidFill>
                  <a:schemeClr val="dk1"/>
                </a:solidFill>
              </a:rPr>
              <a:t>       </a:t>
            </a:r>
            <a:r>
              <a:rPr lang="en-US" altLang="ko-KR">
                <a:solidFill>
                  <a:schemeClr val="dk1"/>
                </a:solidFill>
              </a:rPr>
              <a:t>12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13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14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15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16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17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18</a:t>
            </a:r>
            <a:r>
              <a:rPr lang="ko-KR" altLang="en-US">
                <a:solidFill>
                  <a:schemeClr val="dk1"/>
                </a:solidFill>
              </a:rPr>
              <a:t>       </a:t>
            </a:r>
            <a:r>
              <a:rPr lang="en-US" altLang="ko-KR">
                <a:solidFill>
                  <a:schemeClr val="dk1"/>
                </a:solidFill>
              </a:rPr>
              <a:t>19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20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21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22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23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24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25</a:t>
            </a:r>
            <a:r>
              <a:rPr lang="ko-KR" altLang="en-US">
                <a:solidFill>
                  <a:schemeClr val="dk1"/>
                </a:solidFill>
              </a:rPr>
              <a:t>       </a:t>
            </a:r>
            <a:r>
              <a:rPr lang="en-US" altLang="ko-KR">
                <a:solidFill>
                  <a:schemeClr val="dk1"/>
                </a:solidFill>
              </a:rPr>
              <a:t>26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27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28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29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30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31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7/12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OO</a:t>
            </a:r>
            <a:r>
              <a:rPr lang="ko-KR" altLang="en-US">
                <a:solidFill>
                  <a:schemeClr val="dk1"/>
                </a:solidFill>
              </a:rPr>
              <a:t>교체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7/23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OO</a:t>
            </a:r>
            <a:r>
              <a:rPr lang="ko-KR" altLang="en-US">
                <a:solidFill>
                  <a:schemeClr val="dk1"/>
                </a:solidFill>
              </a:rPr>
              <a:t>정비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7/27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OO</a:t>
            </a:r>
            <a:r>
              <a:rPr lang="ko-KR" altLang="en-US">
                <a:solidFill>
                  <a:schemeClr val="dk1"/>
                </a:solidFill>
              </a:rPr>
              <a:t>예약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2" name=""/>
          <p:cNvSpPr/>
          <p:nvPr/>
        </p:nvSpPr>
        <p:spPr>
          <a:xfrm>
            <a:off x="880019" y="3429000"/>
            <a:ext cx="306916" cy="2645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3" name=""/>
          <p:cNvSpPr/>
          <p:nvPr/>
        </p:nvSpPr>
        <p:spPr>
          <a:xfrm>
            <a:off x="3967178" y="3676650"/>
            <a:ext cx="306916" cy="2645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"/>
          <p:cNvSpPr/>
          <p:nvPr/>
        </p:nvSpPr>
        <p:spPr>
          <a:xfrm>
            <a:off x="1600744" y="3977216"/>
            <a:ext cx="306916" cy="2645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타원 55"/>
          <p:cNvSpPr/>
          <p:nvPr/>
        </p:nvSpPr>
        <p:spPr>
          <a:xfrm>
            <a:off x="0" y="623612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6" name="타원 55"/>
          <p:cNvSpPr/>
          <p:nvPr/>
        </p:nvSpPr>
        <p:spPr>
          <a:xfrm>
            <a:off x="4949536" y="219752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4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0" y="2073275"/>
              <a:ext cx="5292725" cy="1355724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LIST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(</a:t>
              </a:r>
              <a:r>
                <a:rPr lang="ko-KR" altLang="en-US">
                  <a:solidFill>
                    <a:schemeClr val="dk1"/>
                  </a:solidFill>
                </a:rPr>
                <a:t>스피너</a:t>
              </a:r>
              <a:r>
                <a:rPr lang="en-US" altLang="ko-KR">
                  <a:solidFill>
                    <a:schemeClr val="dk1"/>
                  </a:solidFill>
                </a:rPr>
                <a:t>)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타이어</a:t>
              </a:r>
              <a:r>
                <a:rPr lang="en-US" altLang="ko-KR">
                  <a:solidFill>
                    <a:schemeClr val="dk1"/>
                  </a:solidFill>
                </a:rPr>
                <a:t>,</a:t>
              </a:r>
              <a:r>
                <a:rPr lang="ko-KR" altLang="en-US">
                  <a:solidFill>
                    <a:schemeClr val="dk1"/>
                  </a:solidFill>
                </a:rPr>
                <a:t> 엔진오일</a:t>
              </a:r>
              <a:r>
                <a:rPr lang="en-US" altLang="ko-KR">
                  <a:solidFill>
                    <a:schemeClr val="dk1"/>
                  </a:solidFill>
                </a:rPr>
                <a:t>~~</a:t>
              </a:r>
              <a:r>
                <a:rPr lang="ko-KR" altLang="en-US">
                  <a:solidFill>
                    <a:schemeClr val="dk1"/>
                  </a:solidFill>
                </a:rPr>
                <a:t> 선택하는 창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38" name=""/>
          <p:cNvSpPr/>
          <p:nvPr/>
        </p:nvSpPr>
        <p:spPr>
          <a:xfrm>
            <a:off x="0" y="3670011"/>
            <a:ext cx="2587625" cy="680027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00</a:t>
            </a:r>
            <a:r>
              <a:rPr lang="ko-KR" altLang="en-US">
                <a:solidFill>
                  <a:schemeClr val="dk1"/>
                </a:solidFill>
              </a:rPr>
              <a:t>월</a:t>
            </a:r>
            <a:r>
              <a:rPr lang="en-US" altLang="ko-KR">
                <a:solidFill>
                  <a:schemeClr val="dk1"/>
                </a:solidFill>
              </a:rPr>
              <a:t>00</a:t>
            </a:r>
            <a:r>
              <a:rPr lang="ko-KR" altLang="en-US">
                <a:solidFill>
                  <a:schemeClr val="dk1"/>
                </a:solidFill>
              </a:rPr>
              <a:t>일 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스피너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 </a:t>
            </a:r>
            <a:r>
              <a:rPr lang="ko-KR" altLang="en-US">
                <a:solidFill>
                  <a:schemeClr val="dk1"/>
                </a:solidFill>
              </a:rPr>
              <a:t>차량정보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내 차 메뉴로 큰 틀을 나누고 각 정보를 간략하게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더 보기란을 통해 자세한 정보 제공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8" name="타원 55"/>
          <p:cNvSpPr/>
          <p:nvPr/>
        </p:nvSpPr>
        <p:spPr>
          <a:xfrm>
            <a:off x="536863" y="140786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0" name="타원 55"/>
          <p:cNvSpPr/>
          <p:nvPr/>
        </p:nvSpPr>
        <p:spPr>
          <a:xfrm>
            <a:off x="3136589" y="144747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1263746" y="1346993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정비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예약하기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9" name="타원 55"/>
          <p:cNvSpPr/>
          <p:nvPr/>
        </p:nvSpPr>
        <p:spPr>
          <a:xfrm>
            <a:off x="4951535" y="2136736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0" name="타원 55"/>
          <p:cNvSpPr/>
          <p:nvPr/>
        </p:nvSpPr>
        <p:spPr>
          <a:xfrm>
            <a:off x="5003489" y="4007100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1" name=""/>
          <p:cNvSpPr/>
          <p:nvPr/>
        </p:nvSpPr>
        <p:spPr>
          <a:xfrm>
            <a:off x="0" y="4470111"/>
            <a:ext cx="5292725" cy="1518227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정비소 목록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2" name=""/>
          <p:cNvSpPr/>
          <p:nvPr/>
        </p:nvSpPr>
        <p:spPr>
          <a:xfrm>
            <a:off x="2686050" y="3670011"/>
            <a:ext cx="2587625" cy="680027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00</a:t>
            </a:r>
            <a:r>
              <a:rPr lang="ko-KR" altLang="en-US">
                <a:solidFill>
                  <a:schemeClr val="dk1"/>
                </a:solidFill>
              </a:rPr>
              <a:t>시 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스피너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4" name="타원 55"/>
          <p:cNvSpPr/>
          <p:nvPr/>
        </p:nvSpPr>
        <p:spPr>
          <a:xfrm>
            <a:off x="4913435" y="3778499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5" name="타원 55"/>
          <p:cNvSpPr/>
          <p:nvPr/>
        </p:nvSpPr>
        <p:spPr>
          <a:xfrm>
            <a:off x="4948071" y="4557817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6" name="타원 55"/>
          <p:cNvSpPr/>
          <p:nvPr/>
        </p:nvSpPr>
        <p:spPr>
          <a:xfrm>
            <a:off x="0" y="6254998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799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1-1.</a:t>
            </a:r>
            <a:r>
              <a:rPr lang="ko-KR" altLang="en-US"/>
              <a:t> 식단 관리 </a:t>
            </a:r>
            <a:r>
              <a:rPr lang="en-US" altLang="ko-KR"/>
              <a:t>APP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095625"/>
            <a:ext cx="12192000" cy="37623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1500"/>
              <a:t>사용자는 자신이 섭취한 식품의 종류 및 중량 입력</a:t>
            </a:r>
          </a:p>
          <a:p>
            <a:pPr>
              <a:defRPr/>
            </a:pPr>
            <a:r>
              <a:rPr lang="ko-KR" altLang="en-US" sz="1500"/>
              <a:t>입력한 자료들을 토대로 칼로리 계산</a:t>
            </a:r>
          </a:p>
          <a:p>
            <a:pPr>
              <a:defRPr/>
            </a:pPr>
            <a:r>
              <a:rPr lang="ko-KR" altLang="en-US" sz="1500"/>
              <a:t>체중에 따른 </a:t>
            </a:r>
            <a:r>
              <a:rPr lang="en-US" altLang="ko-KR" sz="1500"/>
              <a:t>in-body</a:t>
            </a:r>
            <a:r>
              <a:rPr lang="ko-KR" altLang="en-US" sz="1500"/>
              <a:t> 정보 체크</a:t>
            </a:r>
          </a:p>
          <a:p>
            <a:pPr>
              <a:defRPr/>
            </a:pPr>
            <a:r>
              <a:rPr lang="ko-KR" altLang="en-US" sz="1500"/>
              <a:t>남은 칼로리 계산하여 다음 식단 추천</a:t>
            </a:r>
          </a:p>
          <a:p>
            <a:pPr>
              <a:defRPr/>
            </a:pPr>
            <a:r>
              <a:rPr lang="en-US" altLang="ko-KR" sz="1500"/>
              <a:t>challenge</a:t>
            </a:r>
            <a:r>
              <a:rPr lang="ko-KR" altLang="en-US" sz="1500"/>
              <a:t>기능 추가 </a:t>
            </a:r>
            <a:r>
              <a:rPr lang="en-US" altLang="ko-KR" sz="1500"/>
              <a:t>(00</a:t>
            </a:r>
            <a:r>
              <a:rPr lang="ko-KR" altLang="en-US" sz="1500"/>
              <a:t>주간 </a:t>
            </a:r>
            <a:r>
              <a:rPr lang="en-US" altLang="ko-KR" sz="1500"/>
              <a:t>00</a:t>
            </a:r>
            <a:r>
              <a:rPr lang="ko-KR" altLang="en-US" sz="1500"/>
              <a:t>시간씩 운동을 한다 </a:t>
            </a:r>
            <a:r>
              <a:rPr lang="en-US" altLang="ko-KR" sz="1500"/>
              <a:t>-&gt;</a:t>
            </a:r>
            <a:r>
              <a:rPr lang="ko-KR" altLang="en-US" sz="1500"/>
              <a:t> 포인트 제공</a:t>
            </a:r>
            <a:r>
              <a:rPr lang="en-US" altLang="ko-KR" sz="1500"/>
              <a:t>)</a:t>
            </a:r>
          </a:p>
          <a:p>
            <a:pPr>
              <a:defRPr/>
            </a:pPr>
            <a:r>
              <a:rPr lang="ko-KR" altLang="en-US" sz="1500"/>
              <a:t>포인트는 추후 아이템 교환 가능 </a:t>
            </a:r>
            <a:r>
              <a:rPr lang="en-US" altLang="ko-KR" sz="1500"/>
              <a:t>(ex :　</a:t>
            </a:r>
            <a:r>
              <a:rPr lang="ko-KR" altLang="en-US" sz="1500"/>
              <a:t>이모티콘 등</a:t>
            </a:r>
            <a:r>
              <a:rPr lang="en-US" altLang="ko-KR" sz="1500"/>
              <a:t>)</a:t>
            </a:r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한계점</a:t>
            </a:r>
          </a:p>
          <a:p>
            <a:pPr>
              <a:defRPr/>
            </a:pPr>
            <a:r>
              <a:rPr lang="ko-KR" altLang="en-US" sz="1500"/>
              <a:t>경쟁 어플들이 다수 존재</a:t>
            </a:r>
          </a:p>
          <a:p>
            <a:pPr>
              <a:defRPr/>
            </a:pPr>
            <a:r>
              <a:rPr lang="ko-KR" altLang="en-US" sz="1500"/>
              <a:t>조리방법에 따른 칼로리 변화 예측 필요</a:t>
            </a:r>
          </a:p>
          <a:p>
            <a:pPr>
              <a:defRPr/>
            </a:pPr>
            <a:r>
              <a:rPr lang="en-US" altLang="ko-KR" sz="1500"/>
              <a:t>challenge</a:t>
            </a:r>
            <a:r>
              <a:rPr lang="ko-KR" altLang="en-US" sz="1500"/>
              <a:t>기능 확인</a:t>
            </a:r>
            <a:r>
              <a:rPr lang="en-US" altLang="ko-KR" sz="1500"/>
              <a:t>(</a:t>
            </a:r>
            <a:r>
              <a:rPr lang="ko-KR" altLang="en-US" sz="1500"/>
              <a:t>인증</a:t>
            </a:r>
            <a:r>
              <a:rPr lang="en-US" altLang="ko-KR" sz="1500"/>
              <a:t>)</a:t>
            </a:r>
            <a:r>
              <a:rPr lang="ko-KR" altLang="en-US" sz="1500"/>
              <a:t> 방법</a:t>
            </a:r>
            <a:r>
              <a:rPr lang="en-US" altLang="ko-KR" sz="1500"/>
              <a:t>?</a:t>
            </a:r>
          </a:p>
          <a:p>
            <a:pPr>
              <a:defRPr/>
            </a:pPr>
            <a:endParaRPr lang="ko-KR" altLang="en-US" sz="1500"/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0" y="1356013"/>
            <a:ext cx="12192000" cy="16697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500" b="0" i="0" u="none" strike="noStrike" kern="1200" cap="none" spc="0" normalizeH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식단 관리를 통해 건강한 삶 유지 가능</a:t>
            </a: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Covid-19</a:t>
            </a:r>
            <a:r>
              <a:rPr lang="ko-KR" altLang="en-US">
                <a:solidFill>
                  <a:schemeClr val="dk1"/>
                </a:solidFill>
              </a:rPr>
              <a:t>로 인해 재택근무의 증가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식단 관리를 할 수 있는 여건 증가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 </a:t>
            </a:r>
            <a:r>
              <a:rPr lang="ko-KR" altLang="en-US">
                <a:solidFill>
                  <a:schemeClr val="dk1"/>
                </a:solidFill>
              </a:rPr>
              <a:t>차량정보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내 차 메뉴로 큰 틀을 나누고 각 정보를 간략하게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더 보기란을 통해 자세한 정보 제공</a:t>
            </a:r>
            <a:endParaRPr lang="ko-KR" altLang="en-US">
              <a:solidFill>
                <a:schemeClr val="dk1"/>
              </a:solidFill>
            </a:endParaRPr>
          </a:p>
        </p:txBody>
      </p:sp>
      <p:grpSp>
        <p:nvGrpSpPr>
          <p:cNvPr id="51" name=""/>
          <p:cNvGrpSpPr/>
          <p:nvPr/>
        </p:nvGrpSpPr>
        <p:grpSpPr>
          <a:xfrm rot="0">
            <a:off x="0" y="1323975"/>
            <a:ext cx="5344583" cy="5534024"/>
            <a:chOff x="0" y="1323975"/>
            <a:chExt cx="5344583" cy="5534024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5"/>
              <a:ext cx="5344583" cy="5534024"/>
              <a:chOff x="0" y="1323975"/>
              <a:chExt cx="5344583" cy="5534024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5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34" name=""/>
            <p:cNvSpPr/>
            <p:nvPr/>
          </p:nvSpPr>
          <p:spPr>
            <a:xfrm>
              <a:off x="1263746" y="1327943"/>
              <a:ext cx="4062844" cy="6572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정비</a:t>
              </a:r>
              <a:r>
                <a:rPr lang="en-US" altLang="ko-KR">
                  <a:solidFill>
                    <a:schemeClr val="dk1"/>
                  </a:solidFill>
                </a:rPr>
                <a:t>/</a:t>
              </a:r>
              <a:r>
                <a:rPr lang="ko-KR" altLang="en-US">
                  <a:solidFill>
                    <a:schemeClr val="dk1"/>
                  </a:solidFill>
                </a:rPr>
                <a:t>모아보기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2" name=""/>
            <p:cNvSpPr/>
            <p:nvPr/>
          </p:nvSpPr>
          <p:spPr>
            <a:xfrm>
              <a:off x="0" y="1323975"/>
              <a:ext cx="486282" cy="484632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sp>
        <p:nvSpPr>
          <p:cNvPr id="105" name=""/>
          <p:cNvSpPr/>
          <p:nvPr/>
        </p:nvSpPr>
        <p:spPr>
          <a:xfrm>
            <a:off x="0" y="1771650"/>
            <a:ext cx="5277330" cy="4404301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grpSp>
        <p:nvGrpSpPr>
          <p:cNvPr id="103" name=""/>
          <p:cNvGrpSpPr/>
          <p:nvPr/>
        </p:nvGrpSpPr>
        <p:grpSpPr>
          <a:xfrm rot="0">
            <a:off x="1438271" y="1828658"/>
            <a:ext cx="6197865" cy="4351164"/>
            <a:chOff x="3374757" y="1400033"/>
            <a:chExt cx="4197615" cy="4798603"/>
          </a:xfrm>
        </p:grpSpPr>
        <p:grpSp>
          <p:nvGrpSpPr>
            <p:cNvPr id="54" name="그룹 17"/>
            <p:cNvGrpSpPr/>
            <p:nvPr/>
          </p:nvGrpSpPr>
          <p:grpSpPr>
            <a:xfrm rot="0">
              <a:off x="3549382" y="1400033"/>
              <a:ext cx="3975363" cy="922448"/>
              <a:chOff x="6544157" y="1952623"/>
              <a:chExt cx="8816495" cy="1972554"/>
            </a:xfrm>
          </p:grpSpPr>
          <p:grpSp>
            <p:nvGrpSpPr>
              <p:cNvPr id="55" name="그룹 15"/>
              <p:cNvGrpSpPr/>
              <p:nvPr/>
            </p:nvGrpSpPr>
            <p:grpSpPr>
              <a:xfrm rot="0">
                <a:off x="6727828" y="1952623"/>
                <a:ext cx="4606928" cy="1444629"/>
                <a:chOff x="7585074" y="1635124"/>
                <a:chExt cx="4606928" cy="1444628"/>
              </a:xfrm>
            </p:grpSpPr>
            <p:sp>
              <p:nvSpPr>
                <p:cNvPr id="56" name="순서도: 수행의 시작/종료 11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9be5c8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57" name="그림 10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8157638" y="2069305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58" name="그룹 14"/>
                <p:cNvGrpSpPr/>
                <p:nvPr/>
              </p:nvGrpSpPr>
              <p:grpSpPr>
                <a:xfrm rot="0">
                  <a:off x="11684002" y="1635124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59" name="물결 12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60" name="직선 연결선 13"/>
                  <p:cNvCxnSpPr>
                    <a:stCxn id="59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1" name="TextBox 16"/>
              <p:cNvSpPr txBox="1"/>
              <p:nvPr/>
            </p:nvSpPr>
            <p:spPr>
              <a:xfrm>
                <a:off x="6544157" y="3065771"/>
                <a:ext cx="8816495" cy="859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2400km/10000km (24%)</a:t>
                </a:r>
                <a:endParaRPr lang="en-US" altLang="ko-KR"/>
              </a:p>
            </p:txBody>
          </p:sp>
        </p:grpSp>
        <p:grpSp>
          <p:nvGrpSpPr>
            <p:cNvPr id="62" name="그룹 18"/>
            <p:cNvGrpSpPr/>
            <p:nvPr/>
          </p:nvGrpSpPr>
          <p:grpSpPr>
            <a:xfrm rot="0">
              <a:off x="3485884" y="2313957"/>
              <a:ext cx="3991240" cy="922414"/>
              <a:chOff x="6403328" y="1952621"/>
              <a:chExt cx="8851708" cy="1972479"/>
            </a:xfrm>
          </p:grpSpPr>
          <p:grpSp>
            <p:nvGrpSpPr>
              <p:cNvPr id="63" name="그룹 19"/>
              <p:cNvGrpSpPr/>
              <p:nvPr/>
            </p:nvGrpSpPr>
            <p:grpSpPr>
              <a:xfrm rot="0">
                <a:off x="6727822" y="1952621"/>
                <a:ext cx="4606924" cy="1425578"/>
                <a:chOff x="7585074" y="1635121"/>
                <a:chExt cx="4606924" cy="1425578"/>
              </a:xfrm>
            </p:grpSpPr>
            <p:sp>
              <p:nvSpPr>
                <p:cNvPr id="64" name="순서도: 수행의 시작/종료 20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ffd70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65" name="그림 21"/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9697078" y="2050252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66" name="그룹 22"/>
                <p:cNvGrpSpPr/>
                <p:nvPr/>
              </p:nvGrpSpPr>
              <p:grpSpPr>
                <a:xfrm rot="0">
                  <a:off x="11683998" y="1635121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67" name="물결 23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68" name="직선 연결선 24"/>
                  <p:cNvCxnSpPr>
                    <a:stCxn id="67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9" name="TextBox 25"/>
              <p:cNvSpPr txBox="1"/>
              <p:nvPr/>
            </p:nvSpPr>
            <p:spPr>
              <a:xfrm>
                <a:off x="6403328" y="3065769"/>
                <a:ext cx="8851708" cy="85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49000km/70000km (70%)</a:t>
                </a:r>
                <a:endParaRPr lang="en-US" altLang="ko-KR"/>
              </a:p>
            </p:txBody>
          </p:sp>
        </p:grpSp>
        <p:grpSp>
          <p:nvGrpSpPr>
            <p:cNvPr id="70" name="그룹 26"/>
            <p:cNvGrpSpPr/>
            <p:nvPr/>
          </p:nvGrpSpPr>
          <p:grpSpPr>
            <a:xfrm rot="0">
              <a:off x="3374757" y="4339247"/>
              <a:ext cx="4197615" cy="924487"/>
              <a:chOff x="6156878" y="1952635"/>
              <a:chExt cx="9309400" cy="1976912"/>
            </a:xfrm>
          </p:grpSpPr>
          <p:grpSp>
            <p:nvGrpSpPr>
              <p:cNvPr id="71" name="그룹 27"/>
              <p:cNvGrpSpPr/>
              <p:nvPr/>
            </p:nvGrpSpPr>
            <p:grpSpPr>
              <a:xfrm rot="0">
                <a:off x="6727832" y="1952635"/>
                <a:ext cx="4606924" cy="1425562"/>
                <a:chOff x="7585074" y="1635138"/>
                <a:chExt cx="4606924" cy="1425561"/>
              </a:xfrm>
            </p:grpSpPr>
            <p:sp>
              <p:nvSpPr>
                <p:cNvPr id="72" name="순서도: 수행의 시작/종료 28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73" name="그림 29"/>
                <p:cNvPicPr>
                  <a:picLocks noChangeAspect="1"/>
                </p:cNvPicPr>
                <p:nvPr/>
              </p:nvPicPr>
              <p:blipFill rotWithShape="1">
                <a:blip r:embed="rId4"/>
                <a:stretch>
                  <a:fillRect/>
                </a:stretch>
              </p:blipFill>
              <p:spPr>
                <a:xfrm>
                  <a:off x="10478128" y="2050252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74" name="그룹 30"/>
                <p:cNvGrpSpPr/>
                <p:nvPr/>
              </p:nvGrpSpPr>
              <p:grpSpPr>
                <a:xfrm rot="0">
                  <a:off x="11683998" y="1635138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75" name="물결 31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76" name="직선 연결선 32"/>
                  <p:cNvCxnSpPr>
                    <a:stCxn id="75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7" name="TextBox 33"/>
              <p:cNvSpPr txBox="1"/>
              <p:nvPr/>
            </p:nvSpPr>
            <p:spPr>
              <a:xfrm>
                <a:off x="6156878" y="3065774"/>
                <a:ext cx="9309400" cy="863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13,800km/15000km (92%)</a:t>
                </a:r>
                <a:endParaRPr lang="en-US" altLang="ko-KR"/>
              </a:p>
            </p:txBody>
          </p:sp>
        </p:grpSp>
        <p:grpSp>
          <p:nvGrpSpPr>
            <p:cNvPr id="79" name="그룹 17"/>
            <p:cNvGrpSpPr/>
            <p:nvPr/>
          </p:nvGrpSpPr>
          <p:grpSpPr>
            <a:xfrm rot="0">
              <a:off x="3549384" y="3254371"/>
              <a:ext cx="3937263" cy="916898"/>
              <a:chOff x="6544159" y="1952610"/>
              <a:chExt cx="8731997" cy="1960683"/>
            </a:xfrm>
          </p:grpSpPr>
          <p:grpSp>
            <p:nvGrpSpPr>
              <p:cNvPr id="80" name="그룹 15"/>
              <p:cNvGrpSpPr/>
              <p:nvPr/>
            </p:nvGrpSpPr>
            <p:grpSpPr>
              <a:xfrm rot="0">
                <a:off x="6727825" y="1952610"/>
                <a:ext cx="4606926" cy="1444631"/>
                <a:chOff x="7585074" y="1635118"/>
                <a:chExt cx="4606926" cy="1444631"/>
              </a:xfrm>
            </p:grpSpPr>
            <p:sp>
              <p:nvSpPr>
                <p:cNvPr id="81" name="순서도: 수행의 시작/종료 11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9be5c8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82" name="그림 10"/>
                <p:cNvPicPr>
                  <a:picLocks noChangeAspect="1"/>
                </p:cNvPicPr>
                <p:nvPr/>
              </p:nvPicPr>
              <p:blipFill rotWithShape="1">
                <a:blip r:embed="rId5"/>
                <a:stretch>
                  <a:fillRect/>
                </a:stretch>
              </p:blipFill>
              <p:spPr>
                <a:xfrm>
                  <a:off x="8896978" y="2069302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83" name="그룹 14"/>
                <p:cNvGrpSpPr/>
                <p:nvPr/>
              </p:nvGrpSpPr>
              <p:grpSpPr>
                <a:xfrm rot="0">
                  <a:off x="11684000" y="1635118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84" name="물결 12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85" name="직선 연결선 13"/>
                  <p:cNvCxnSpPr>
                    <a:stCxn id="84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6" name="TextBox 16"/>
              <p:cNvSpPr txBox="1"/>
              <p:nvPr/>
            </p:nvSpPr>
            <p:spPr>
              <a:xfrm>
                <a:off x="6544159" y="3065773"/>
                <a:ext cx="8731997" cy="8475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14,400km/30000km (48%)</a:t>
                </a:r>
                <a:endParaRPr lang="en-US" altLang="ko-KR"/>
              </a:p>
            </p:txBody>
          </p:sp>
        </p:grpSp>
        <p:grpSp>
          <p:nvGrpSpPr>
            <p:cNvPr id="87" name="그룹 18"/>
            <p:cNvGrpSpPr/>
            <p:nvPr/>
          </p:nvGrpSpPr>
          <p:grpSpPr>
            <a:xfrm rot="0">
              <a:off x="3485884" y="5279551"/>
              <a:ext cx="3972191" cy="919085"/>
              <a:chOff x="6403328" y="1952618"/>
              <a:chExt cx="8809460" cy="1965360"/>
            </a:xfrm>
          </p:grpSpPr>
          <p:grpSp>
            <p:nvGrpSpPr>
              <p:cNvPr id="88" name="그룹 19"/>
              <p:cNvGrpSpPr/>
              <p:nvPr/>
            </p:nvGrpSpPr>
            <p:grpSpPr>
              <a:xfrm rot="0">
                <a:off x="6727823" y="1952618"/>
                <a:ext cx="4606926" cy="1425579"/>
                <a:chOff x="7585074" y="1635122"/>
                <a:chExt cx="4606926" cy="1425579"/>
              </a:xfrm>
            </p:grpSpPr>
            <p:sp>
              <p:nvSpPr>
                <p:cNvPr id="89" name="순서도: 수행의 시작/종료 20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ffd70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90" name="그림 21"/>
                <p:cNvPicPr>
                  <a:picLocks noChangeAspect="1"/>
                </p:cNvPicPr>
                <p:nvPr/>
              </p:nvPicPr>
              <p:blipFill rotWithShape="1">
                <a:blip r:embed="rId6"/>
                <a:stretch>
                  <a:fillRect/>
                </a:stretch>
              </p:blipFill>
              <p:spPr>
                <a:xfrm>
                  <a:off x="9410932" y="2050254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91" name="그룹 22"/>
                <p:cNvGrpSpPr/>
                <p:nvPr/>
              </p:nvGrpSpPr>
              <p:grpSpPr>
                <a:xfrm rot="0">
                  <a:off x="11684000" y="1635122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92" name="물결 23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93" name="직선 연결선 24"/>
                  <p:cNvCxnSpPr>
                    <a:stCxn id="92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4" name="TextBox 25"/>
              <p:cNvSpPr txBox="1"/>
              <p:nvPr/>
            </p:nvSpPr>
            <p:spPr>
              <a:xfrm>
                <a:off x="6403328" y="3065768"/>
                <a:ext cx="8809459" cy="852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60,000km/100,000km (60%)</a:t>
                </a:r>
                <a:endParaRPr lang="en-US" altLang="ko-KR"/>
              </a:p>
            </p:txBody>
          </p:sp>
        </p:grpSp>
      </p:grpSp>
      <p:sp>
        <p:nvSpPr>
          <p:cNvPr id="104" name=""/>
          <p:cNvSpPr/>
          <p:nvPr/>
        </p:nvSpPr>
        <p:spPr>
          <a:xfrm>
            <a:off x="139186" y="2159000"/>
            <a:ext cx="1333500" cy="3958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타이어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타이밍벨트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플러그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엔진오일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냉각수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06" name="타원 55"/>
          <p:cNvSpPr/>
          <p:nvPr/>
        </p:nvSpPr>
        <p:spPr>
          <a:xfrm>
            <a:off x="3444669" y="1458716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07" name="타원 55"/>
          <p:cNvSpPr/>
          <p:nvPr/>
        </p:nvSpPr>
        <p:spPr>
          <a:xfrm>
            <a:off x="4986171" y="1859644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08" name="타원 55"/>
          <p:cNvSpPr/>
          <p:nvPr/>
        </p:nvSpPr>
        <p:spPr>
          <a:xfrm>
            <a:off x="0" y="6293099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4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0" y="1930400"/>
              <a:ext cx="997815" cy="507133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인기글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 </a:t>
            </a:r>
            <a:r>
              <a:rPr lang="ko-KR" altLang="en-US">
                <a:solidFill>
                  <a:schemeClr val="dk1"/>
                </a:solidFill>
              </a:rPr>
              <a:t>차량정보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내 차 메뉴로 큰 틀을 나누고 각 정보를 간략하게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더 보기란을 통해 자세한 정보 제공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8" name="타원 55"/>
          <p:cNvSpPr/>
          <p:nvPr/>
        </p:nvSpPr>
        <p:spPr>
          <a:xfrm>
            <a:off x="536863" y="140786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1263746" y="1346993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>
                <a:solidFill>
                  <a:schemeClr val="dk1"/>
                </a:solidFill>
              </a:rPr>
              <a:t>Community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9" name="타원 55"/>
          <p:cNvSpPr/>
          <p:nvPr/>
        </p:nvSpPr>
        <p:spPr>
          <a:xfrm>
            <a:off x="4951535" y="2136736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0" name="타원 55"/>
          <p:cNvSpPr/>
          <p:nvPr/>
        </p:nvSpPr>
        <p:spPr>
          <a:xfrm>
            <a:off x="5003489" y="4007100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3" name=""/>
          <p:cNvSpPr/>
          <p:nvPr/>
        </p:nvSpPr>
        <p:spPr>
          <a:xfrm>
            <a:off x="1057275" y="1930400"/>
            <a:ext cx="1101724" cy="50713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최신글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4" name=""/>
          <p:cNvSpPr/>
          <p:nvPr/>
        </p:nvSpPr>
        <p:spPr>
          <a:xfrm>
            <a:off x="2238375" y="1930400"/>
            <a:ext cx="1740404" cy="50713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자차게시판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5" name=""/>
          <p:cNvSpPr/>
          <p:nvPr/>
        </p:nvSpPr>
        <p:spPr>
          <a:xfrm>
            <a:off x="4043795" y="1926936"/>
            <a:ext cx="1205633" cy="50713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검색</a:t>
            </a:r>
            <a:endParaRPr lang="ko-KR" altLang="en-US">
              <a:solidFill>
                <a:schemeClr val="dk1"/>
              </a:solidFill>
            </a:endParaRPr>
          </a:p>
        </p:txBody>
      </p:sp>
      <p:graphicFrame>
        <p:nvGraphicFramePr>
          <p:cNvPr id="46" name=""/>
          <p:cNvGraphicFramePr>
            <a:graphicFrameLocks noGrp="1"/>
          </p:cNvGraphicFramePr>
          <p:nvPr/>
        </p:nvGraphicFramePr>
        <p:xfrm>
          <a:off x="0" y="2481791"/>
          <a:ext cx="5322454" cy="367665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7477"/>
                <a:gridCol w="4384976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OO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XX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AA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SS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DD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WW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RR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TT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YY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ZZ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sp>
          <p:nvSpPr>
            <p:cNvPr id="5" name=""/>
            <p:cNvSpPr/>
            <p:nvPr/>
          </p:nvSpPr>
          <p:spPr>
            <a:xfrm>
              <a:off x="0" y="1323974"/>
              <a:ext cx="5344583" cy="55340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6" name=""/>
            <p:cNvSpPr/>
            <p:nvPr/>
          </p:nvSpPr>
          <p:spPr>
            <a:xfrm>
              <a:off x="0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정비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1066800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Community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2131483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Home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3196166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알림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4269317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Setting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 </a:t>
            </a:r>
            <a:r>
              <a:rPr lang="ko-KR" altLang="en-US">
                <a:solidFill>
                  <a:schemeClr val="dk1"/>
                </a:solidFill>
              </a:rPr>
              <a:t>차량정보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내 차 메뉴로 큰 틀을 나누고 각 정보를 간략하게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더 보기란을 통해 자세한 정보 제공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8" name="타원 55"/>
          <p:cNvSpPr/>
          <p:nvPr/>
        </p:nvSpPr>
        <p:spPr>
          <a:xfrm>
            <a:off x="536863" y="140786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1263746" y="1346993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알림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0" name="타원 55"/>
          <p:cNvSpPr/>
          <p:nvPr/>
        </p:nvSpPr>
        <p:spPr>
          <a:xfrm>
            <a:off x="5003489" y="4007100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7" name=""/>
          <p:cNvSpPr/>
          <p:nvPr/>
        </p:nvSpPr>
        <p:spPr>
          <a:xfrm>
            <a:off x="0" y="4470111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8" name=""/>
          <p:cNvSpPr/>
          <p:nvPr/>
        </p:nvSpPr>
        <p:spPr>
          <a:xfrm>
            <a:off x="9525" y="4946361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9" name=""/>
          <p:cNvSpPr/>
          <p:nvPr/>
        </p:nvSpPr>
        <p:spPr>
          <a:xfrm>
            <a:off x="0" y="5413086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0" name=""/>
          <p:cNvSpPr/>
          <p:nvPr/>
        </p:nvSpPr>
        <p:spPr>
          <a:xfrm>
            <a:off x="0" y="4003386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1" name=""/>
          <p:cNvSpPr/>
          <p:nvPr/>
        </p:nvSpPr>
        <p:spPr>
          <a:xfrm>
            <a:off x="0" y="3536827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2" name=""/>
          <p:cNvSpPr/>
          <p:nvPr/>
        </p:nvSpPr>
        <p:spPr>
          <a:xfrm>
            <a:off x="0" y="3068311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3" name=""/>
          <p:cNvSpPr/>
          <p:nvPr/>
        </p:nvSpPr>
        <p:spPr>
          <a:xfrm>
            <a:off x="0" y="2599915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4" name=""/>
          <p:cNvSpPr/>
          <p:nvPr/>
        </p:nvSpPr>
        <p:spPr>
          <a:xfrm>
            <a:off x="0" y="2134192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sp>
          <p:nvSpPr>
            <p:cNvPr id="5" name=""/>
            <p:cNvSpPr/>
            <p:nvPr/>
          </p:nvSpPr>
          <p:spPr>
            <a:xfrm>
              <a:off x="0" y="1323974"/>
              <a:ext cx="5344583" cy="55340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6" name=""/>
            <p:cNvSpPr/>
            <p:nvPr/>
          </p:nvSpPr>
          <p:spPr>
            <a:xfrm>
              <a:off x="0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정비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1066800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Community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2131483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Home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3196166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알림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4269317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Setting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 </a:t>
            </a:r>
            <a:r>
              <a:rPr lang="ko-KR" altLang="en-US">
                <a:solidFill>
                  <a:schemeClr val="dk1"/>
                </a:solidFill>
              </a:rPr>
              <a:t>차량정보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내 차 메뉴로 큰 틀을 나누고 각 정보를 간략하게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더 보기란을 통해 자세한 정보 제공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8" name="타원 55"/>
          <p:cNvSpPr/>
          <p:nvPr/>
        </p:nvSpPr>
        <p:spPr>
          <a:xfrm>
            <a:off x="536863" y="140786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0" name="타원 55"/>
          <p:cNvSpPr/>
          <p:nvPr/>
        </p:nvSpPr>
        <p:spPr>
          <a:xfrm>
            <a:off x="3136589" y="144747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1263746" y="1346993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정비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예약하기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1" name=""/>
          <p:cNvSpPr/>
          <p:nvPr/>
        </p:nvSpPr>
        <p:spPr>
          <a:xfrm>
            <a:off x="0" y="3430261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Q&amp;A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2" name=""/>
          <p:cNvSpPr/>
          <p:nvPr/>
        </p:nvSpPr>
        <p:spPr>
          <a:xfrm>
            <a:off x="-9525" y="3909018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고객상담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3" name=""/>
          <p:cNvSpPr/>
          <p:nvPr/>
        </p:nvSpPr>
        <p:spPr>
          <a:xfrm>
            <a:off x="-9525" y="4373236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자주하는 질문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4" name=""/>
          <p:cNvSpPr/>
          <p:nvPr/>
        </p:nvSpPr>
        <p:spPr>
          <a:xfrm>
            <a:off x="-9525" y="2963536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알림 설정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5" name=""/>
          <p:cNvSpPr/>
          <p:nvPr/>
        </p:nvSpPr>
        <p:spPr>
          <a:xfrm>
            <a:off x="-9525" y="2496978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어플 설정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6" name=""/>
          <p:cNvSpPr/>
          <p:nvPr/>
        </p:nvSpPr>
        <p:spPr>
          <a:xfrm>
            <a:off x="-9525" y="2028462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회원정보 수정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7" name=""/>
          <p:cNvSpPr/>
          <p:nvPr/>
        </p:nvSpPr>
        <p:spPr>
          <a:xfrm>
            <a:off x="0" y="4841131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쿠폰 등록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검토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(</a:t>
            </a:r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근거자료 및 샘플코드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)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7799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기능 구현에 필요한 기술을 알아본다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차량과 어플 블루투스 연결 어떻게 할건지</a:t>
            </a:r>
            <a:r>
              <a:rPr lang="en-US" altLang="ko-KR"/>
              <a:t>?</a:t>
            </a:r>
          </a:p>
          <a:p>
            <a:pPr lvl="0">
              <a:defRPr/>
            </a:pPr>
            <a:r>
              <a:rPr lang="ko-KR" altLang="en-US"/>
              <a:t>연결 된다면 어떻게 원하는 정보만 받을지</a:t>
            </a:r>
            <a:r>
              <a:rPr lang="en-US" altLang="ko-KR"/>
              <a:t>?</a:t>
            </a:r>
          </a:p>
          <a:p>
            <a:pPr lvl="0">
              <a:defRPr/>
            </a:pPr>
            <a:r>
              <a:rPr lang="ko-KR" altLang="en-US"/>
              <a:t>차량과 어플 블루투스 연결로 받아야 하는 정보 </a:t>
            </a:r>
            <a:r>
              <a:rPr lang="en-US" altLang="ko-KR"/>
              <a:t>:</a:t>
            </a:r>
            <a:r>
              <a:rPr lang="ko-KR" altLang="en-US"/>
              <a:t> 주행거리</a:t>
            </a:r>
            <a:r>
              <a:rPr lang="en-US" altLang="ko-KR"/>
              <a:t>,</a:t>
            </a:r>
            <a:r>
              <a:rPr lang="ko-KR" altLang="en-US"/>
              <a:t> 주유량</a:t>
            </a:r>
            <a:r>
              <a:rPr lang="en-US" altLang="ko-KR"/>
              <a:t>,</a:t>
            </a:r>
            <a:r>
              <a:rPr lang="ko-KR" altLang="en-US"/>
              <a:t> 엔진오일</a:t>
            </a:r>
            <a:r>
              <a:rPr lang="en-US" altLang="ko-KR"/>
              <a:t>,</a:t>
            </a:r>
            <a:r>
              <a:rPr lang="ko-KR" altLang="en-US"/>
              <a:t> 냉각수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샘플 코드를 수집한다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5. </a:t>
            </a:r>
            <a:r>
              <a:rPr kumimoji="1" lang="ko-KR" altLang="en-US" sz="4800"/>
              <a:t>기능검토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스토리보드 제작</a:t>
            </a:r>
          </a:p>
        </p:txBody>
      </p:sp>
    </p:spTree>
    <p:extLst>
      <p:ext uri="{BB962C8B-B14F-4D97-AF65-F5344CB8AC3E}">
        <p14:creationId xmlns:p14="http://schemas.microsoft.com/office/powerpoint/2010/main" val="41314866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기능 구현에 대한 디자인 구상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디자인에 따른 동작을 기술하고 연계 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6973157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코드를 작성하고 버그를 수정한다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73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1-2.</a:t>
            </a:r>
            <a:r>
              <a:rPr lang="ko-KR" altLang="en-US"/>
              <a:t> 원격 벨소리</a:t>
            </a:r>
            <a:r>
              <a:rPr lang="en-US" altLang="ko-KR"/>
              <a:t>/</a:t>
            </a:r>
            <a:r>
              <a:rPr lang="ko-KR" altLang="en-US"/>
              <a:t>진동 변경 </a:t>
            </a:r>
            <a:r>
              <a:rPr lang="en-US" altLang="ko-KR"/>
              <a:t>APP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349375"/>
            <a:ext cx="12192000" cy="55086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500"/>
              <a:t>휴대폰을 잃어버리거나 어디에 두었는지 잊었을때 진동이나 무음일 경우 찾기 힘듬 </a:t>
            </a:r>
            <a:r>
              <a:rPr lang="en-US" altLang="ko-KR" sz="1500"/>
              <a:t>-&gt;</a:t>
            </a:r>
            <a:r>
              <a:rPr lang="ko-KR" altLang="en-US" sz="1500"/>
              <a:t> 어플이 설치되어 있다면 다른 핸드폰으로 어플로 인증하여 핸드폰의 음소거 상태 변경 가능</a:t>
            </a:r>
          </a:p>
          <a:p>
            <a:pPr marL="0" indent="0">
              <a:buNone/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추가 기능으로 예약설정을 해둔다면 취침시간이나 개인 공부에 도움이 될듯 함</a:t>
            </a:r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한계점</a:t>
            </a:r>
          </a:p>
          <a:p>
            <a:pPr>
              <a:defRPr/>
            </a:pPr>
            <a:r>
              <a:rPr lang="ko-KR" altLang="en-US" sz="1500"/>
              <a:t>구현 할 기능들이 너무 단순함</a:t>
            </a:r>
          </a:p>
          <a:p>
            <a:pPr>
              <a:defRPr/>
            </a:pPr>
            <a:r>
              <a:rPr lang="ko-KR" altLang="en-US" sz="1500"/>
              <a:t>아이폰의 경우 벨소리</a:t>
            </a:r>
            <a:r>
              <a:rPr lang="en-US" altLang="ko-KR" sz="1500"/>
              <a:t>/</a:t>
            </a:r>
            <a:r>
              <a:rPr lang="ko-KR" altLang="en-US" sz="1500"/>
              <a:t>진동모드 변경을 외부 </a:t>
            </a:r>
            <a:r>
              <a:rPr lang="en-US" altLang="ko-KR" sz="1500"/>
              <a:t>ON/OFF</a:t>
            </a:r>
            <a:r>
              <a:rPr lang="ko-KR" altLang="en-US" sz="1500"/>
              <a:t>버튼으로 함</a:t>
            </a:r>
          </a:p>
          <a:p>
            <a:pPr>
              <a:defRPr/>
            </a:pPr>
            <a:r>
              <a:rPr lang="ko-KR" altLang="en-US" sz="1500"/>
              <a:t> </a:t>
            </a:r>
            <a:r>
              <a:rPr lang="en-US" altLang="ko-KR" sz="1500"/>
              <a:t>-&gt;</a:t>
            </a:r>
            <a:r>
              <a:rPr lang="ko-KR" altLang="en-US" sz="1500"/>
              <a:t> 해결방안 생각해야 됨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제품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Review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5772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목표한 제품이 맞는 검증한다</a:t>
            </a:r>
          </a:p>
        </p:txBody>
      </p:sp>
    </p:spTree>
    <p:extLst>
      <p:ext uri="{BB962C8B-B14F-4D97-AF65-F5344CB8AC3E}">
        <p14:creationId xmlns:p14="http://schemas.microsoft.com/office/powerpoint/2010/main" val="539587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296699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1-3.</a:t>
            </a:r>
            <a:r>
              <a:rPr lang="ko-KR" altLang="en-US"/>
              <a:t> 컴퓨터 견적 추천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138918"/>
            <a:ext cx="12192000" cy="3719081"/>
          </a:xfrm>
        </p:spPr>
        <p:txBody>
          <a:bodyPr/>
          <a:lstStyle/>
          <a:p>
            <a:pPr>
              <a:defRPr/>
            </a:pPr>
            <a:r>
              <a:rPr lang="ko-KR" altLang="en-US" sz="1500"/>
              <a:t>사용자에게 사용목적</a:t>
            </a:r>
            <a:r>
              <a:rPr lang="en-US" altLang="ko-KR" sz="1500"/>
              <a:t>(</a:t>
            </a:r>
            <a:r>
              <a:rPr lang="ko-KR" altLang="en-US" sz="1500"/>
              <a:t>게임용</a:t>
            </a:r>
            <a:r>
              <a:rPr lang="en-US" altLang="ko-KR" sz="1500"/>
              <a:t>,</a:t>
            </a:r>
            <a:r>
              <a:rPr lang="ko-KR" altLang="en-US" sz="1500"/>
              <a:t> 사무용</a:t>
            </a:r>
            <a:r>
              <a:rPr lang="en-US" altLang="ko-KR" sz="1500"/>
              <a:t>,</a:t>
            </a:r>
            <a:r>
              <a:rPr lang="ko-KR" altLang="en-US" sz="1500"/>
              <a:t> 그래픽작업용 등</a:t>
            </a:r>
            <a:r>
              <a:rPr lang="en-US" altLang="ko-KR" sz="1500"/>
              <a:t>)</a:t>
            </a:r>
            <a:r>
              <a:rPr lang="ko-KR" altLang="en-US" sz="1500"/>
              <a:t>을 물어봄</a:t>
            </a:r>
          </a:p>
          <a:p>
            <a:pPr>
              <a:defRPr/>
            </a:pPr>
            <a:r>
              <a:rPr lang="ko-KR" altLang="en-US" sz="1500"/>
              <a:t>목적에 따른 사용 프로그램을 물어봄</a:t>
            </a:r>
            <a:r>
              <a:rPr lang="en-US" altLang="ko-KR" sz="1500"/>
              <a:t>(ex :</a:t>
            </a:r>
            <a:r>
              <a:rPr lang="ko-KR" altLang="en-US" sz="1500"/>
              <a:t> 게임용 </a:t>
            </a:r>
            <a:r>
              <a:rPr lang="en-US" altLang="ko-KR" sz="1500"/>
              <a:t>-</a:t>
            </a:r>
            <a:r>
              <a:rPr lang="ko-KR" altLang="en-US" sz="1500"/>
              <a:t> 어떤게임</a:t>
            </a:r>
            <a:r>
              <a:rPr lang="en-US" altLang="ko-KR" sz="1500"/>
              <a:t>?,</a:t>
            </a:r>
            <a:r>
              <a:rPr lang="ko-KR" altLang="en-US" sz="1500"/>
              <a:t> 코드 작업용 </a:t>
            </a:r>
            <a:r>
              <a:rPr lang="en-US" altLang="ko-KR" sz="1500"/>
              <a:t>-</a:t>
            </a:r>
            <a:r>
              <a:rPr lang="ko-KR" altLang="en-US" sz="1500"/>
              <a:t> 어떤 프로그램을 사용</a:t>
            </a:r>
            <a:r>
              <a:rPr lang="en-US" altLang="ko-KR" sz="1500"/>
              <a:t>? visualstudio</a:t>
            </a:r>
            <a:r>
              <a:rPr lang="ko-KR" altLang="en-US" sz="1500"/>
              <a:t>등</a:t>
            </a:r>
            <a:r>
              <a:rPr lang="en-US" altLang="ko-KR" sz="1500"/>
              <a:t>)</a:t>
            </a:r>
          </a:p>
          <a:p>
            <a:pPr>
              <a:defRPr/>
            </a:pPr>
            <a:r>
              <a:rPr lang="ko-KR" altLang="en-US" sz="1500"/>
              <a:t>물어본 프로그램에 적합한 </a:t>
            </a:r>
            <a:r>
              <a:rPr lang="en-US" altLang="ko-KR" sz="1500"/>
              <a:t>PC</a:t>
            </a:r>
            <a:r>
              <a:rPr lang="ko-KR" altLang="en-US" sz="1500"/>
              <a:t> 가격대 별 추천</a:t>
            </a:r>
          </a:p>
          <a:p>
            <a:pPr>
              <a:defRPr/>
            </a:pPr>
            <a:r>
              <a:rPr lang="ko-KR" altLang="en-US" sz="1500"/>
              <a:t>부품별 최저가 추천</a:t>
            </a:r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endParaRPr lang="ko-KR" altLang="en-US" sz="1500"/>
          </a:p>
        </p:txBody>
      </p:sp>
      <p:sp>
        <p:nvSpPr>
          <p:cNvPr id="5" name="직사각형 4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IT</a:t>
            </a:r>
            <a:r>
              <a:rPr lang="ko-KR" altLang="en-US">
                <a:solidFill>
                  <a:schemeClr val="dk1"/>
                </a:solidFill>
              </a:rPr>
              <a:t>기술의 발달로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필요로 하고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구매하고자 하는 사람들 증가</a:t>
            </a: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필요로 하지만 잘 모르는 사람들을 위해 사용 목적에 따라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 부품과 견적을 추천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1-4.</a:t>
            </a:r>
            <a:r>
              <a:rPr lang="ko-KR" altLang="en-US"/>
              <a:t> 주차시 사고발생 알림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806211"/>
            <a:ext cx="12192000" cy="40517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500"/>
              <a:t>주차를 해둔 뒤 충격 발생시 </a:t>
            </a:r>
            <a:r>
              <a:rPr lang="en-US" altLang="ko-KR" sz="1500"/>
              <a:t>-&gt;</a:t>
            </a:r>
            <a:r>
              <a:rPr lang="ko-KR" altLang="en-US" sz="1500"/>
              <a:t> 블랙박스 촬영</a:t>
            </a:r>
          </a:p>
          <a:p>
            <a:pPr>
              <a:defRPr/>
            </a:pPr>
            <a:r>
              <a:rPr lang="ko-KR" altLang="en-US" sz="1500"/>
              <a:t>촬영 외에도 핸드폰으로 연동시 알림</a:t>
            </a:r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기대 효과</a:t>
            </a:r>
          </a:p>
          <a:p>
            <a:pPr>
              <a:defRPr/>
            </a:pPr>
            <a:r>
              <a:rPr lang="ko-KR" altLang="en-US" sz="1500"/>
              <a:t>뺑소니 사고시 서버의 알림 목록등을 확인해 역추적 가능</a:t>
            </a:r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유사 제품</a:t>
            </a:r>
          </a:p>
          <a:p>
            <a:pPr>
              <a:defRPr/>
            </a:pPr>
            <a:r>
              <a:rPr lang="en-US" altLang="ko-KR" sz="1500">
                <a:hlinkClick r:id="rId2"/>
              </a:rPr>
              <a:t>https://100.daum.net/encyclopedia/view/61XX79800029</a:t>
            </a:r>
            <a:endParaRPr lang="en-US" altLang="ko-KR" sz="1500"/>
          </a:p>
          <a:p>
            <a:pPr marL="0" indent="0">
              <a:buNone/>
              <a:defRPr/>
            </a:pPr>
            <a:r>
              <a:rPr lang="en-US" altLang="ko-KR" sz="1500"/>
              <a:t>-</a:t>
            </a:r>
            <a:r>
              <a:rPr lang="ko-KR" altLang="en-US" sz="1500"/>
              <a:t> 커넥티드 카</a:t>
            </a:r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필요 기술</a:t>
            </a:r>
          </a:p>
          <a:p>
            <a:pPr>
              <a:defRPr/>
            </a:pPr>
            <a:r>
              <a:rPr lang="ko-KR" altLang="en-US" sz="1500"/>
              <a:t>휴대폰 </a:t>
            </a:r>
            <a:r>
              <a:rPr lang="en-US" altLang="ko-KR" sz="1500"/>
              <a:t>&lt;-&gt;</a:t>
            </a:r>
            <a:r>
              <a:rPr lang="ko-KR" altLang="en-US" sz="1500"/>
              <a:t> 블랙박스 연결하여 영상 전송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340826"/>
            <a:ext cx="12192000" cy="1408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주차 차량의 사고 발생시 즉각 대응 가능</a:t>
            </a: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알림 기능 외 블랙박스와 연동하여 주차 위치를 잊은 경우 블랙박스의 사진촬영으로 주차 위치 확인 및 지도로 확인 가능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1-5.</a:t>
            </a:r>
            <a:r>
              <a:rPr lang="ko-KR" altLang="en-US">
                <a:solidFill>
                  <a:schemeClr val="lt1"/>
                </a:solidFill>
              </a:rPr>
              <a:t> 차량 관리 어플</a:t>
            </a:r>
            <a:r>
              <a:rPr lang="en-US" altLang="ko-KR">
                <a:solidFill>
                  <a:schemeClr val="lt1"/>
                </a:solidFill>
              </a:rPr>
              <a:t> &lt;- </a:t>
            </a:r>
            <a:r>
              <a:rPr lang="ko-KR" altLang="en-US">
                <a:solidFill>
                  <a:schemeClr val="lt1"/>
                </a:solidFill>
              </a:rPr>
              <a:t>최종 결정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0" y="1368425"/>
            <a:ext cx="12192000" cy="5489575"/>
          </a:xfrm>
        </p:spPr>
        <p:txBody>
          <a:bodyPr vert="horz" lIns="91440" tIns="45720" rIns="91440" bIns="45720">
            <a:normAutofit/>
          </a:bodyPr>
          <a:lstStyle/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1)</a:t>
            </a:r>
            <a:r>
              <a:rPr lang="ko-KR" altLang="en-US" sz="2000">
                <a:solidFill>
                  <a:schemeClr val="dk1"/>
                </a:solidFill>
              </a:rPr>
              <a:t> 주행거리와 날씨 등을 고려하여 차량의 정비 요구 상태를 인지</a:t>
            </a:r>
          </a:p>
          <a:p>
            <a:pPr marL="0" indent="0"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   </a:t>
            </a: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차량 관리에 용이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2)</a:t>
            </a:r>
            <a:r>
              <a:rPr lang="ko-KR" altLang="en-US" sz="2000">
                <a:solidFill>
                  <a:schemeClr val="dk1"/>
                </a:solidFill>
              </a:rPr>
              <a:t> 주행거리를 아이콘을 통해 가시적으로 표시</a:t>
            </a:r>
          </a:p>
          <a:p>
            <a:pPr marL="0" indent="0"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   </a:t>
            </a: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점검 요구를 손쉽게 확인 가능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3)</a:t>
            </a:r>
            <a:r>
              <a:rPr lang="ko-KR" altLang="en-US" sz="2000">
                <a:solidFill>
                  <a:schemeClr val="dk1"/>
                </a:solidFill>
              </a:rPr>
              <a:t> 달력으로 점검 날짜 알림 기능 및 기록을 입력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4)</a:t>
            </a:r>
            <a:r>
              <a:rPr lang="ko-KR" altLang="en-US" sz="2000">
                <a:solidFill>
                  <a:schemeClr val="dk1"/>
                </a:solidFill>
              </a:rPr>
              <a:t> 부품 교체 예상 비용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5)</a:t>
            </a:r>
            <a:r>
              <a:rPr lang="ko-KR" altLang="en-US" sz="2000">
                <a:solidFill>
                  <a:schemeClr val="dk1"/>
                </a:solidFill>
              </a:rPr>
              <a:t> 부품 별 관리 </a:t>
            </a:r>
            <a:r>
              <a:rPr lang="en-US" altLang="ko-KR" sz="2000">
                <a:solidFill>
                  <a:schemeClr val="dk1"/>
                </a:solidFill>
              </a:rPr>
              <a:t>tip</a:t>
            </a:r>
            <a:r>
              <a:rPr lang="ko-KR" altLang="en-US" sz="2000">
                <a:solidFill>
                  <a:schemeClr val="dk1"/>
                </a:solidFill>
              </a:rPr>
              <a:t> 제공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6)</a:t>
            </a:r>
            <a:r>
              <a:rPr lang="ko-KR" altLang="en-US" sz="2000">
                <a:solidFill>
                  <a:schemeClr val="dk1"/>
                </a:solidFill>
              </a:rPr>
              <a:t> 가까운 정비소 위치 제공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7)</a:t>
            </a:r>
            <a:r>
              <a:rPr lang="ko-KR" altLang="en-US" sz="2000">
                <a:solidFill>
                  <a:schemeClr val="dk1"/>
                </a:solidFill>
              </a:rPr>
              <a:t> 같은 차 종의 운전자를 위한 채팅창 개설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2439</ep:Words>
  <ep:PresentationFormat>와이드스크린</ep:PresentationFormat>
  <ep:Paragraphs>428</ep:Paragraphs>
  <ep:Slides>61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ep:HeadingPairs>
  <ep:TitlesOfParts>
    <vt:vector size="62" baseType="lpstr">
      <vt:lpstr>Office 테마</vt:lpstr>
      <vt:lpstr>슬라이드 1</vt:lpstr>
      <vt:lpstr>슬라이드 2</vt:lpstr>
      <vt:lpstr>슬라이드 3</vt:lpstr>
      <vt:lpstr>아이디어 노트</vt:lpstr>
      <vt:lpstr>1-1. 식단 관리 APP</vt:lpstr>
      <vt:lpstr>1-2. 원격 벨소리/진동 변경 APP</vt:lpstr>
      <vt:lpstr>1-3. 컴퓨터 견적 추천</vt:lpstr>
      <vt:lpstr>1-4. 주차시 사고발생 알림</vt:lpstr>
      <vt:lpstr>1-5. 차량 관리 어플 &lt;- 최종 결정</vt:lpstr>
      <vt:lpstr>참고 자료</vt:lpstr>
      <vt:lpstr>슬라이드 11</vt:lpstr>
      <vt:lpstr>슬라이드 12</vt:lpstr>
      <vt:lpstr>슬라이드 13</vt:lpstr>
      <vt:lpstr>제목 : 차량 관리 어플</vt:lpstr>
      <vt:lpstr>2-1. 제품설명</vt:lpstr>
      <vt:lpstr>2-1. 기능 비교</vt:lpstr>
      <vt:lpstr>슬라이드 17</vt:lpstr>
      <vt:lpstr>슬라이드 18</vt:lpstr>
      <vt:lpstr>슬라이드 19</vt:lpstr>
      <vt:lpstr>2-2. 요구사항 수집 및 정의</vt:lpstr>
      <vt:lpstr>2-2. 요구사항 수집 및 정의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2020-03-27T01:36:35.000</dcterms:created>
  <dc:creator>mirhlee</dc:creator>
  <cp:lastModifiedBy>YOUR</cp:lastModifiedBy>
  <dcterms:modified xsi:type="dcterms:W3CDTF">2021-07-15T08:20:51.037</dcterms:modified>
  <cp:revision>592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