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7" r:id="rId1"/>
  </p:sldMasterIdLst>
  <p:sldIdLst>
    <p:sldId id="261" r:id="rId2"/>
    <p:sldId id="303" r:id="rId3"/>
    <p:sldId id="287" r:id="rId4"/>
    <p:sldId id="305" r:id="rId5"/>
    <p:sldId id="308" r:id="rId6"/>
    <p:sldId id="309" r:id="rId7"/>
    <p:sldId id="311" r:id="rId8"/>
    <p:sldId id="312" r:id="rId9"/>
    <p:sldId id="310" r:id="rId10"/>
    <p:sldId id="314" r:id="rId11"/>
    <p:sldId id="315" r:id="rId12"/>
    <p:sldId id="317" r:id="rId13"/>
    <p:sldId id="318" r:id="rId14"/>
    <p:sldId id="288" r:id="rId15"/>
    <p:sldId id="296" r:id="rId16"/>
    <p:sldId id="316" r:id="rId17"/>
    <p:sldId id="289" r:id="rId18"/>
    <p:sldId id="297" r:id="rId19"/>
    <p:sldId id="290" r:id="rId20"/>
    <p:sldId id="298" r:id="rId21"/>
    <p:sldId id="291" r:id="rId22"/>
    <p:sldId id="299" r:id="rId23"/>
    <p:sldId id="292" r:id="rId24"/>
    <p:sldId id="300" r:id="rId25"/>
    <p:sldId id="306" r:id="rId26"/>
    <p:sldId id="307" r:id="rId27"/>
    <p:sldId id="294" r:id="rId28"/>
    <p:sldId id="302" r:id="rId29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27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86E31-EE12-4647-B2FC-13CAE48F0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8118-4CEA-4B1F-BF92-7834CE9A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C2129-A994-402E-9CCB-BA63A16A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34230-C3DC-4A3C-834C-1B968E10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A0770-492E-4A93-A48F-76235130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BEF4D-50E4-4CE6-B381-B96AC7D4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4F82F-7D3A-4031-8BDE-6DBFACF99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C6D2F-0C16-4BF3-A873-38F7AB6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F07B8-7CD7-4DC8-BA30-903D5460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9DBC2-7A92-440A-84EF-AFA62263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E2A523-2CC8-454E-A386-C9A2F92CE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C9732-CA77-49F3-A88E-BA6A79D4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107D5-FCE3-4346-9A69-BA28C7D0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43E9D-430F-4AFB-91F8-9C5A3107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DE9798-9BA5-41AD-AC67-C9BA2B6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0770-0F6D-479B-9965-87F53D3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075A0-B2D5-464D-98A7-384BB1631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1821-A131-47D6-BBE7-0169388F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292A4-8198-4CE5-AB75-C9F1873D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8A258-F0EF-46DF-BFAA-00E8C2F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5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0B6CD-CFB9-46FD-8A54-6FFECDC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58A3C-43FC-49F1-8ED8-409FE11F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FEA16-63D8-490F-8DAA-90EE860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74F07-FDBE-429C-BA12-FCA3DC2F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AAFBD-B215-459B-B277-0CDF4EAC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9AC2-913B-4BC1-ACCD-67664EB8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FBB53-644D-4A61-8A4C-E5CBA1B68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104C08-64FC-47C3-BA83-811781B66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36262-8E2F-4ADB-AA56-724559A5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F219F-BBD7-4EAF-8081-9C8922B2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D90C-0A59-41C2-9944-4DA2637B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5577B-236D-483B-A0DD-C57D19AD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933-31D6-48C1-9737-743652D0B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222D5B-E3D5-4CF5-9DC0-B2C73611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32A744-553F-4AEB-AD11-96EF24AF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A942F-3BBC-40D5-B72D-0317BFAC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5D10C-DCBE-4F16-9DC7-ADDE5EF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0D0D7A-6154-4961-8296-9B09D199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14BB44-A8B1-48D0-9A98-F7D1F250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1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89CC0-8516-4AED-B14A-92FFAD0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9C81B-52EB-485D-9B1F-881EAA3F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BD7F4-18C5-4E43-B1F1-4A5143FF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BD3829-3714-46BD-BE94-31FECB1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9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9A103-1C05-4625-B8C0-DEC7D954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F98077-7D52-485D-B875-CB0947BC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32820-5D38-4A60-A0BE-8560701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5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FFDA6-C5EF-4472-8106-E9DE073E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E6C03-57D3-4219-8CB4-A883A07E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66A05-C5C1-4A1F-9942-6DDB68B97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359D5-EF18-4DF7-A780-CA23C7A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18946-F116-47BA-8904-767E6439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4B4B3-A319-481E-823E-D767288C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0C5A-5EB3-4556-B56D-B3055FC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7D5C2E-B3B8-49BF-B537-4C6046F2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CF84E-43B1-45D0-B081-4DFC90005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099D5-9EFE-469A-AA63-8F2C7D46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25340-7603-4D11-B92E-5290B7E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A27B1-3F4A-4727-ABCC-2BB96D5F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1152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CB185A-A97A-40F6-BFB5-978F2198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2A1022-6166-46AD-9462-C8C0A523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DFD70-2927-464E-80B8-7C93055B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A1A7E-00CC-4E46-9A6F-A605FF9EBA6C}" type="datetimeFigureOut">
              <a:rPr lang="ko-KR" altLang="en-US" smtClean="0"/>
              <a:t>2021-06-22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1A6B9-D237-482D-AA59-3D535B58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8D32-F17A-4F3A-9D2E-0679DD72B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3FA6-9C59-40F5-91EC-C5B03A3C87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t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m.post.naver.com/viewer/postView.nhn?volumeNo=6571874&amp;memberNo=28455927" TargetMode="External" /><Relationship Id="rId3" Type="http://schemas.openxmlformats.org/officeDocument/2006/relationships/hyperlink" Target="https://blog.naver.com/trust846/222391591566" TargetMode="External" /><Relationship Id="rId4" Type="http://schemas.openxmlformats.org/officeDocument/2006/relationships/hyperlink" Target="https://blog.naver.com/amazoncarrent/222213676649" TargetMode="External" /><Relationship Id="rId5" Type="http://schemas.openxmlformats.org/officeDocument/2006/relationships/hyperlink" Target="https://blog.naver.com/rexgarageic/222346030033" TargetMode="External" /><Relationship Id="rId6" Type="http://schemas.openxmlformats.org/officeDocument/2006/relationships/hyperlink" Target="https://www.localdata.go.kr/data/allDataView.do?menuNo=1000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blog.naver.com/sbdnjfemqlwjs/222056053328" TargetMode="External" /><Relationship Id="rId3" Type="http://schemas.openxmlformats.org/officeDocument/2006/relationships/hyperlink" Target="https://blog.naver.com/hanclover/222166807306" TargetMode="External" /><Relationship Id="rId4" Type="http://schemas.openxmlformats.org/officeDocument/2006/relationships/hyperlink" Target="https://blog.daum.net/pspiel/12879385&#8217;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100.daum.net/encyclopedia/view/61XX79800029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2103" y="1414500"/>
            <a:ext cx="1587795" cy="820026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 rot="0">
            <a:off x="8726136" y="6259709"/>
            <a:ext cx="3217699" cy="340818"/>
            <a:chOff x="1059307" y="6041782"/>
            <a:chExt cx="3217699" cy="34081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785048" y="6096946"/>
              <a:ext cx="491958" cy="285654"/>
            </a:xfrm>
            <a:prstGeom prst="rect">
              <a:avLst/>
            </a:prstGeom>
          </p:spPr>
        </p:pic>
        <p:sp>
          <p:nvSpPr>
            <p:cNvPr id="8" name="텍스트 상자 21"/>
            <p:cNvSpPr txBox="1"/>
            <p:nvPr/>
          </p:nvSpPr>
          <p:spPr>
            <a:xfrm>
              <a:off x="1059307" y="6212542"/>
              <a:ext cx="2746207" cy="14316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en-US" altLang="ko-KR" sz="700">
                  <a:cs typeface="맑은 고딕"/>
                </a:rPr>
                <a:t>Copyright © 2018 by </a:t>
              </a:r>
              <a:r>
                <a:rPr lang="en-US" altLang="ko-KR" sz="700">
                  <a:ea typeface="맑은 고딕"/>
                  <a:cs typeface="맑은 고딕"/>
                </a:rPr>
                <a:t>XionProcess,. Inc. </a:t>
              </a:r>
              <a:r>
                <a:rPr lang="en-US" altLang="ko-KR" sz="700">
                  <a:cs typeface="맑은 고딕"/>
                </a:rPr>
                <a:t>ALL RIGHTS RESERVED</a:t>
              </a:r>
              <a:endParaRPr lang="en-US" altLang="ko-KR" sz="700">
                <a:cs typeface="맑은 고딕"/>
              </a:endParaRPr>
            </a:p>
          </p:txBody>
        </p:sp>
        <p:sp>
          <p:nvSpPr>
            <p:cNvPr id="9" name="텍스트 상자 21"/>
            <p:cNvSpPr txBox="1"/>
            <p:nvPr/>
          </p:nvSpPr>
          <p:spPr>
            <a:xfrm>
              <a:off x="1059307" y="6041782"/>
              <a:ext cx="2725741" cy="1903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r">
                <a:defRPr/>
              </a:pPr>
              <a:r>
                <a:rPr lang="en-US" altLang="ko-KR" sz="1000">
                  <a:ea typeface="맑은 고딕"/>
                  <a:cs typeface="맑은 고딕"/>
                </a:rPr>
                <a:t>XionProcess,. Inc.</a:t>
              </a:r>
              <a:endParaRPr lang="ko-KR" altLang="en-US" sz="1000">
                <a:ea typeface="맑은 고딕"/>
                <a:cs typeface="맑은 고딕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㈜ 자이온프로세스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  <p:sp>
        <p:nvSpPr>
          <p:cNvPr id="11" name="부제목 2"/>
          <p:cNvSpPr txBox="1"/>
          <p:nvPr/>
        </p:nvSpPr>
        <p:spPr>
          <a:xfrm>
            <a:off x="6486525" y="4186238"/>
            <a:ext cx="5705475" cy="177283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단기현장 실습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2021,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여름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소 속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대전대학교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,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정보보안학과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 </a:t>
            </a:r>
            <a:br>
              <a:rPr lang="en-US" altLang="ko-KR">
                <a:latin typeface="+mj-lt"/>
                <a:ea typeface="맑은 고딕"/>
                <a:cs typeface="맑은 고딕"/>
              </a:rPr>
            </a:br>
            <a:r>
              <a:rPr lang="ko-KR" altLang="en-US">
                <a:latin typeface="+mj-lt"/>
                <a:ea typeface="맑은 고딕"/>
                <a:cs typeface="맑은 고딕"/>
              </a:rPr>
              <a:t>이 름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홍준표</a:t>
            </a:r>
            <a:endParaRPr lang="ko-KR" altLang="en-US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>
                <a:latin typeface="+mj-lt"/>
                <a:ea typeface="맑은 고딕"/>
                <a:cs typeface="맑은 고딕"/>
              </a:rPr>
              <a:t>학번 </a:t>
            </a:r>
            <a:r>
              <a:rPr lang="en-US" altLang="ko-KR">
                <a:latin typeface="+mj-lt"/>
                <a:ea typeface="맑은 고딕"/>
                <a:cs typeface="맑은 고딕"/>
              </a:rPr>
              <a:t>: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+mj-lt"/>
                <a:ea typeface="맑은 고딕"/>
                <a:cs typeface="맑은 고딕"/>
              </a:rPr>
              <a:t>20151854</a:t>
            </a:r>
            <a:endParaRPr lang="en-US" altLang="ko-KR">
              <a:solidFill>
                <a:schemeClr val="bg1">
                  <a:lumMod val="75000"/>
                </a:schemeClr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11727"/>
            <a:ext cx="10515600" cy="5865236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/>
              <a:t>부품별 교환 시기 자료</a:t>
            </a:r>
            <a:endParaRPr lang="ko-KR" altLang="en-US"/>
          </a:p>
          <a:p>
            <a:pPr>
              <a:defRPr/>
            </a:pPr>
            <a:r>
              <a:rPr lang="en-US" altLang="ko-KR">
                <a:hlinkClick r:id="rId2"/>
              </a:rPr>
              <a:t>https://m.post.naver.com/viewer/postView.nhn?volumeNo=6571874&amp;memberNo=28455927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3"/>
              </a:rPr>
              <a:t>https://blog.naver.com/trust846/222391591566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https://blog.naver.com/amazoncarrent/222213676649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5"/>
              </a:rPr>
              <a:t>https://blog.naver.com/rexgarageic/222346030033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추가 기능</a:t>
            </a:r>
            <a:endParaRPr lang="ko-KR" altLang="en-US"/>
          </a:p>
          <a:p>
            <a:pPr>
              <a:defRPr/>
            </a:pPr>
            <a:r>
              <a:rPr lang="ko-KR" altLang="en-US"/>
              <a:t>부품별 관리 </a:t>
            </a:r>
            <a:r>
              <a:rPr lang="en-US" altLang="ko-KR"/>
              <a:t>tip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가까운 정비소 위치</a:t>
            </a:r>
            <a:endParaRPr lang="ko-KR" altLang="en-US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6"/>
              </a:rPr>
              <a:t>https://www.localdata.go.kr/data/allDataView.do?menuNo=1000</a:t>
            </a:r>
            <a:endParaRPr lang="en-US" altLang="ko-KR"/>
          </a:p>
          <a:p>
            <a:pPr>
              <a:defRPr/>
            </a:pPr>
            <a:r>
              <a:rPr lang="ko-KR" altLang="en-US"/>
              <a:t>정비소 위치 정보 </a:t>
            </a:r>
            <a:r>
              <a:rPr lang="en-US" altLang="ko-KR"/>
              <a:t>-&gt;</a:t>
            </a:r>
            <a:r>
              <a:rPr lang="ko-KR" altLang="en-US"/>
              <a:t> 잘 안찾아짐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자동차 관련 소식</a:t>
            </a:r>
            <a:r>
              <a:rPr lang="en-US" altLang="ko-KR"/>
              <a:t>(</a:t>
            </a:r>
            <a:r>
              <a:rPr lang="ko-KR" altLang="en-US"/>
              <a:t>신차 출시 예정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6261"/>
            <a:ext cx="10515600" cy="5840701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참고자료</a:t>
            </a:r>
            <a:endParaRPr lang="ko-KR" altLang="en-US"/>
          </a:p>
          <a:p>
            <a:pPr>
              <a:defRPr/>
            </a:pPr>
            <a:r>
              <a:rPr lang="ko-KR" altLang="en-US"/>
              <a:t>관리 </a:t>
            </a:r>
            <a:r>
              <a:rPr lang="en-US" altLang="ko-KR"/>
              <a:t>tip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상황별 분류 </a:t>
            </a:r>
            <a:r>
              <a:rPr lang="en-US" altLang="ko-KR"/>
              <a:t>:</a:t>
            </a:r>
            <a:r>
              <a:rPr lang="ko-KR" altLang="en-US"/>
              <a:t> 눈</a:t>
            </a:r>
            <a:r>
              <a:rPr lang="en-US" altLang="ko-KR"/>
              <a:t>,</a:t>
            </a:r>
            <a:r>
              <a:rPr lang="ko-KR" altLang="en-US"/>
              <a:t> 비</a:t>
            </a:r>
            <a:r>
              <a:rPr lang="en-US" altLang="ko-KR"/>
              <a:t>,</a:t>
            </a:r>
            <a:r>
              <a:rPr lang="ko-KR" altLang="en-US"/>
              <a:t> 폭염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폭염 및 장마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https://blog.naver.com/sbdnjfemqlwjs/222056053328</a:t>
            </a:r>
            <a:endParaRPr lang="en-US" altLang="ko-KR"/>
          </a:p>
          <a:p>
            <a:pPr>
              <a:defRPr/>
            </a:pPr>
            <a:r>
              <a:rPr lang="ko-KR" altLang="en-US"/>
              <a:t>겨울철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https://blog.naver.com/hanclover/222166807306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주행거리별 </a:t>
            </a:r>
            <a:r>
              <a:rPr lang="en-US" altLang="ko-KR"/>
              <a:t>check list</a:t>
            </a:r>
            <a:endParaRPr lang="en-US" altLang="ko-KR"/>
          </a:p>
          <a:p>
            <a:pPr>
              <a:defRPr/>
            </a:pPr>
            <a:r>
              <a:rPr lang="en-US" altLang="ko-KR">
                <a:hlinkClick r:id="rId4"/>
              </a:rPr>
              <a:t>https://blog.daum.net/pspiel/12879385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아이콘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flaticon.com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flow chart </a:t>
            </a:r>
            <a:r>
              <a:rPr lang="ko-KR" altLang="en-US"/>
              <a:t>구성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draw.io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714375"/>
            <a:ext cx="6953250" cy="43053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" y="5279048"/>
            <a:ext cx="12191999" cy="1578952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통계에 의한 교통사고의 차량원인은 전체 사고에 비해 극히 미미하지만 차량의 구조적 결함이나 정비불량에 기인된 사고는 충돌사고에 겹쳐지면서 묻혀 버리는 경우가 많다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</a:t>
            </a:r>
            <a:r>
              <a:rPr lang="ko-KR" altLang="en-US">
                <a:solidFill>
                  <a:schemeClr val="dk1"/>
                </a:solidFill>
              </a:rPr>
              <a:t> 차량요인에 있어 큰 비중을 차지하는 것은 타이어 결함, 브레이크의 결함, 정비불량, 차량화재, 엔진결함 등이 존재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7616150" y="898621"/>
            <a:ext cx="4031288" cy="37426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기능 고장으로 인한 교통사고 그래프</a:t>
            </a: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예정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프로젝트 이름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6981" y="135685"/>
            <a:ext cx="11749976" cy="644401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5983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목적 </a:t>
            </a:r>
            <a:r>
              <a:rPr lang="en-US" altLang="ko-KR"/>
              <a:t>or</a:t>
            </a:r>
            <a:r>
              <a:rPr lang="ko-KR" altLang="en-US"/>
              <a:t> 목표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5983" y="3329759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기능 </a:t>
            </a:r>
            <a:r>
              <a:rPr lang="en-US" altLang="ko-KR"/>
              <a:t>or </a:t>
            </a:r>
            <a:r>
              <a:rPr lang="ko-KR" altLang="en-US"/>
              <a:t>제공할 서비스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9548" y="1742661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장점 및 단점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9548" y="3351068"/>
            <a:ext cx="338593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다른 앱</a:t>
            </a:r>
            <a:r>
              <a:rPr lang="en-US" altLang="ko-KR"/>
              <a:t>(?)</a:t>
            </a:r>
            <a:r>
              <a:rPr lang="ko-KR" altLang="en-US"/>
              <a:t> 비교</a:t>
            </a:r>
            <a:endParaRPr lang="ko-KR" altLang="en-US"/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6553199" y="4896678"/>
          <a:ext cx="5071165" cy="114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33"/>
                <a:gridCol w="1014233"/>
                <a:gridCol w="1014233"/>
                <a:gridCol w="1014233"/>
                <a:gridCol w="1014233"/>
              </a:tblGrid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만들 앱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A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B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앱 </a:t>
                      </a:r>
                      <a:r>
                        <a:rPr lang="en-US" altLang="ko-KR" sz="1000"/>
                        <a:t>C</a:t>
                      </a:r>
                      <a:endParaRPr lang="ko-KR" altLang="en-US" sz="1000"/>
                    </a:p>
                  </a:txBody>
                  <a:tcPr marL="91440" marR="91440" anchor="ctr"/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383171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/>
                        <a:t>기능 </a:t>
                      </a: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pattFill prst="wdUpDiag">
                      <a:fgClr>
                        <a:schemeClr val="accent1">
                          <a:tint val="4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2" name="부제목 2"/>
          <p:cNvSpPr txBox="1"/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bg1"/>
                </a:solidFill>
                <a:latin typeface="+mj-lt"/>
                <a:ea typeface="맑은 고딕"/>
                <a:cs typeface="맑은 고딕"/>
              </a:rPr>
              <a:t>요구사항 정의</a:t>
            </a:r>
            <a:endParaRPr lang="ko-KR" altLang="en-US" sz="4800">
              <a:solidFill>
                <a:schemeClr val="bg1"/>
              </a:solidFill>
              <a:latin typeface="+mj-lt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525" y="187324"/>
            <a:ext cx="11061700" cy="1325563"/>
          </a:xfrm>
          <a:solidFill>
            <a:schemeClr val="lt1"/>
          </a:solidFill>
          <a:ln>
            <a:solidFill>
              <a:schemeClr val="lt1"/>
            </a:solidFill>
          </a:ln>
        </p:spPr>
        <p:txBody>
          <a:bodyPr/>
          <a:lstStyle/>
          <a:p>
            <a:pPr lvl="0">
              <a:defRPr/>
            </a:pPr>
            <a:r>
              <a:rPr lang="ko-KR" altLang="en-US" sz="4000"/>
              <a:t>요구사항 수집 및 분석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22425"/>
            <a:ext cx="12192000" cy="5235575"/>
          </a:xfrm>
        </p:spPr>
        <p:txBody>
          <a:bodyPr/>
          <a:lstStyle/>
          <a:p>
            <a:pPr lvl="0">
              <a:defRPr/>
            </a:pPr>
            <a:r>
              <a:rPr lang="ko-KR" altLang="en-US" sz="2000"/>
              <a:t>회원 정보를 담은 </a:t>
            </a:r>
            <a:r>
              <a:rPr lang="en-US" altLang="ko-KR" sz="2000"/>
              <a:t>DB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회원가입을 하게 되면 회원의 차종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각각의 차량에 대한 정보</a:t>
            </a:r>
            <a:r>
              <a:rPr lang="en-US" altLang="ko-KR" sz="2000">
                <a:solidFill>
                  <a:srgbClr val="ff843a"/>
                </a:solidFill>
              </a:rPr>
              <a:t>(</a:t>
            </a:r>
            <a:r>
              <a:rPr lang="ko-KR" altLang="en-US" sz="2000">
                <a:solidFill>
                  <a:srgbClr val="ff843a"/>
                </a:solidFill>
              </a:rPr>
              <a:t>주행거리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연식 등</a:t>
            </a:r>
            <a:r>
              <a:rPr lang="en-US" altLang="ko-KR" sz="2000">
                <a:solidFill>
                  <a:srgbClr val="ff843a"/>
                </a:solidFill>
              </a:rPr>
              <a:t>)</a:t>
            </a:r>
            <a:r>
              <a:rPr lang="ko-KR" altLang="en-US" sz="2000">
                <a:solidFill>
                  <a:srgbClr val="ff843a"/>
                </a:solidFill>
              </a:rPr>
              <a:t>가 저장되어야 함</a:t>
            </a:r>
            <a:endParaRPr lang="ko-KR" altLang="en-US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회원 가입시 필요한 정보 </a:t>
            </a:r>
            <a:r>
              <a:rPr lang="en-US" altLang="ko-KR" sz="2000">
                <a:solidFill>
                  <a:srgbClr val="ff843a"/>
                </a:solidFill>
              </a:rPr>
              <a:t>(</a:t>
            </a:r>
            <a:r>
              <a:rPr lang="ko-KR" altLang="en-US" sz="2000">
                <a:solidFill>
                  <a:srgbClr val="ff843a"/>
                </a:solidFill>
              </a:rPr>
              <a:t>아이디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비밀번호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이름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생년월일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전화번호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차량에 대한 정보</a:t>
            </a:r>
            <a:r>
              <a:rPr lang="en-US" altLang="ko-KR" sz="2000">
                <a:solidFill>
                  <a:srgbClr val="ff843a"/>
                </a:solidFill>
              </a:rPr>
              <a:t>)</a:t>
            </a:r>
            <a:r>
              <a:rPr lang="ko-KR" altLang="en-US" sz="2000">
                <a:solidFill>
                  <a:srgbClr val="ff843a"/>
                </a:solidFill>
              </a:rPr>
              <a:t>를 포함해야 함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차종 별 다른 데이터 제공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SUV, </a:t>
            </a:r>
            <a:r>
              <a:rPr lang="ko-KR" altLang="en-US" sz="2000">
                <a:solidFill>
                  <a:srgbClr val="ff843a"/>
                </a:solidFill>
              </a:rPr>
              <a:t>승용차 등등 각 차종의 부품의 가격</a:t>
            </a:r>
            <a:r>
              <a:rPr lang="en-US" altLang="ko-KR" sz="2000">
                <a:solidFill>
                  <a:srgbClr val="ff843a"/>
                </a:solidFill>
              </a:rPr>
              <a:t>,</a:t>
            </a:r>
            <a:r>
              <a:rPr lang="ko-KR" altLang="en-US" sz="2000">
                <a:solidFill>
                  <a:srgbClr val="ff843a"/>
                </a:solidFill>
              </a:rPr>
              <a:t> 종류 다름</a:t>
            </a:r>
            <a:endParaRPr lang="ko-KR" altLang="en-US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가까운 정비소 지도 자료 제공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정비소 위치에 대한 데이터 아직 못 찾음</a:t>
            </a:r>
            <a:endParaRPr lang="ko-KR" altLang="en-US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 └ </a:t>
            </a:r>
            <a:r>
              <a:rPr lang="en-US" altLang="ko-KR" sz="2000">
                <a:solidFill>
                  <a:srgbClr val="ff843a"/>
                </a:solidFill>
              </a:rPr>
              <a:t>Google map</a:t>
            </a:r>
            <a:r>
              <a:rPr lang="ko-KR" altLang="en-US" sz="2000">
                <a:solidFill>
                  <a:srgbClr val="ff843a"/>
                </a:solidFill>
              </a:rPr>
              <a:t>을 이용해서 연동 가능한지</a:t>
            </a:r>
            <a:r>
              <a:rPr lang="en-US" altLang="ko-KR" sz="2000">
                <a:solidFill>
                  <a:srgbClr val="ff843a"/>
                </a:solidFill>
              </a:rPr>
              <a:t>?</a:t>
            </a:r>
            <a:endParaRPr lang="en-US" altLang="ko-KR" sz="2000"/>
          </a:p>
          <a:p>
            <a:pPr marL="0" lvl="0" indent="0">
              <a:buNone/>
              <a:defRPr/>
            </a:pP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525" y="187324"/>
            <a:ext cx="11061700" cy="1325563"/>
          </a:xfrm>
          <a:solidFill>
            <a:schemeClr val="lt1"/>
          </a:solidFill>
          <a:ln>
            <a:solidFill>
              <a:schemeClr val="lt1"/>
            </a:solidFill>
          </a:ln>
        </p:spPr>
        <p:txBody>
          <a:bodyPr/>
          <a:lstStyle/>
          <a:p>
            <a:pPr lvl="0">
              <a:defRPr/>
            </a:pPr>
            <a:r>
              <a:rPr lang="ko-KR" altLang="en-US" sz="4000"/>
              <a:t>요구사항 수집 및 분석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22425"/>
            <a:ext cx="12192000" cy="5235575"/>
          </a:xfrm>
        </p:spPr>
        <p:txBody>
          <a:bodyPr/>
          <a:lstStyle/>
          <a:p>
            <a:pPr lvl="0">
              <a:defRPr/>
            </a:pPr>
            <a:r>
              <a:rPr lang="ko-KR" altLang="en-US" sz="2000"/>
              <a:t>지속적 피드백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Google Playstore</a:t>
            </a:r>
            <a:r>
              <a:rPr lang="ko-KR" altLang="en-US" sz="2000">
                <a:solidFill>
                  <a:srgbClr val="ff843a"/>
                </a:solidFill>
              </a:rPr>
              <a:t>의 댓글 이용</a:t>
            </a:r>
            <a:endParaRPr lang="ko-KR" altLang="en-US" sz="2000">
              <a:solidFill>
                <a:srgbClr val="ff843a"/>
              </a:solidFill>
            </a:endParaRPr>
          </a:p>
          <a:p>
            <a:pPr marL="0" lvl="0" indent="0">
              <a:buNone/>
              <a:defRPr/>
            </a:pPr>
            <a:r>
              <a:rPr lang="ko-KR" altLang="en-US" sz="2000">
                <a:solidFill>
                  <a:srgbClr val="ff843a"/>
                </a:solidFill>
              </a:rPr>
              <a:t> </a:t>
            </a:r>
            <a:r>
              <a:rPr lang="en-US" altLang="ko-KR" sz="2000">
                <a:solidFill>
                  <a:srgbClr val="ff843a"/>
                </a:solidFill>
              </a:rPr>
              <a:t>-</a:t>
            </a:r>
            <a:r>
              <a:rPr lang="ko-KR" altLang="en-US" sz="2000">
                <a:solidFill>
                  <a:srgbClr val="ff843a"/>
                </a:solidFill>
              </a:rPr>
              <a:t> 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계획 및 일정 수립</a:t>
            </a:r>
          </a:p>
        </p:txBody>
      </p:sp>
    </p:spTree>
    <p:extLst>
      <p:ext uri="{BB962C8B-B14F-4D97-AF65-F5344CB8AC3E}">
        <p14:creationId xmlns:p14="http://schemas.microsoft.com/office/powerpoint/2010/main" val="641642769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0194" y="819150"/>
            <a:ext cx="8054340" cy="521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모듈 설계</a:t>
            </a:r>
          </a:p>
        </p:txBody>
      </p:sp>
    </p:spTree>
    <p:extLst>
      <p:ext uri="{BB962C8B-B14F-4D97-AF65-F5344CB8AC3E}">
        <p14:creationId xmlns:p14="http://schemas.microsoft.com/office/powerpoint/2010/main" val="363661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177A7-B90D-41ED-8B89-04B54D41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881640"/>
              </p:ext>
            </p:extLst>
          </p:nvPr>
        </p:nvGraphicFramePr>
        <p:xfrm>
          <a:off x="503364" y="957263"/>
          <a:ext cx="11083799" cy="4605660"/>
        </p:xfrm>
        <a:graphic>
          <a:graphicData uri="http://schemas.openxmlformats.org/drawingml/2006/table">
            <a:tbl>
              <a:tblPr/>
              <a:tblGrid>
                <a:gridCol w="1291114">
                  <a:extLst>
                    <a:ext uri="{9D8B030D-6E8A-4147-A177-3AD203B41FA5}">
                      <a16:colId xmlns:a16="http://schemas.microsoft.com/office/drawing/2014/main" val="1833039259"/>
                    </a:ext>
                  </a:extLst>
                </a:gridCol>
                <a:gridCol w="1191610">
                  <a:extLst>
                    <a:ext uri="{9D8B030D-6E8A-4147-A177-3AD203B41FA5}">
                      <a16:colId xmlns:a16="http://schemas.microsoft.com/office/drawing/2014/main" val="1400097356"/>
                    </a:ext>
                  </a:extLst>
                </a:gridCol>
                <a:gridCol w="3386137">
                  <a:extLst>
                    <a:ext uri="{9D8B030D-6E8A-4147-A177-3AD203B41FA5}">
                      <a16:colId xmlns:a16="http://schemas.microsoft.com/office/drawing/2014/main" val="2093435025"/>
                    </a:ext>
                  </a:extLst>
                </a:gridCol>
                <a:gridCol w="5214938">
                  <a:extLst>
                    <a:ext uri="{9D8B030D-6E8A-4147-A177-3AD203B41FA5}">
                      <a16:colId xmlns:a16="http://schemas.microsoft.com/office/drawing/2014/main" val="2818244587"/>
                    </a:ext>
                  </a:extLst>
                </a:gridCol>
              </a:tblGrid>
              <a:tr h="511740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실습내용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실습분야</a:t>
                      </a:r>
                      <a:r>
                        <a:rPr lang="en-US" altLang="ko-KR" sz="1800" b="0" kern="0" spc="-6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 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내 용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비 고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972868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오리엔테이션 및 제품 아이디어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7129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계획 및 일정 수립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6843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기획</a:t>
                      </a: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76315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기획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68660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설계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2602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6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제품 개발 프로그래밍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996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검증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05501"/>
                  </a:ext>
                </a:extLst>
              </a:tr>
              <a:tr h="5117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주차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-6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실습 결과서 작성 및 토의</a:t>
                      </a:r>
                      <a:endParaRPr lang="ko-KR" altLang="en-US" sz="1800" b="0" kern="0" spc="-6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b="0" kern="0" spc="-6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60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31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A2E3C-2FD9-439C-87BD-8AE3B27F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C695E-BF5C-4F1A-860C-8BD272E9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기능정의를 한다</a:t>
            </a:r>
            <a:endParaRPr lang="en-US" altLang="ko-KR" dirty="0"/>
          </a:p>
          <a:p>
            <a:r>
              <a:rPr lang="ko-KR" altLang="en-US" dirty="0"/>
              <a:t>정의 한 기능에 대해 </a:t>
            </a:r>
            <a:r>
              <a:rPr lang="en-US" altLang="ko-KR" dirty="0"/>
              <a:t>Flow</a:t>
            </a:r>
            <a:r>
              <a:rPr lang="ko-KR" altLang="en-US" dirty="0"/>
              <a:t>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914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기능 검토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(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근거자료 및 샘플코드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)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77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2A4A8-C5FD-473F-A41F-A660400B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8E77-0112-474B-BD84-18F7FC4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필요한 기술을 알아본다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샘플 코드를 수집한다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스토리보드 제작</a:t>
            </a:r>
          </a:p>
        </p:txBody>
      </p:sp>
    </p:spTree>
    <p:extLst>
      <p:ext uri="{BB962C8B-B14F-4D97-AF65-F5344CB8AC3E}">
        <p14:creationId xmlns:p14="http://schemas.microsoft.com/office/powerpoint/2010/main" val="4131486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97B69-9031-4A28-901F-246C465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37D8F-5982-4653-B96A-BB8B9CAB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 구현에 대한 디자인 구상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디자인에 따른 동작을 기술하고 연계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942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69731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작성하고 버그를 수정한다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33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제품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Review</a:t>
            </a:r>
            <a:endParaRPr lang="ko-KR" altLang="en-US" sz="4800" dirty="0">
              <a:solidFill>
                <a:schemeClr val="bg1"/>
              </a:solidFill>
              <a:latin typeface="+mj-lt"/>
              <a:ea typeface="맑은 고딕" charset="-127"/>
              <a:cs typeface="맑은 고딕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577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5F92A-65F5-4C7A-8C04-BF5F1990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1A4AE-E1C2-4042-9B9E-43F419C4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목표한 제품이 맞는 검증한다</a:t>
            </a:r>
          </a:p>
        </p:txBody>
      </p:sp>
    </p:spTree>
    <p:extLst>
      <p:ext uri="{BB962C8B-B14F-4D97-AF65-F5344CB8AC3E}">
        <p14:creationId xmlns:p14="http://schemas.microsoft.com/office/powerpoint/2010/main" val="53958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2398426"/>
            <a:ext cx="12192001" cy="13381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1" y="2608234"/>
            <a:ext cx="12192000" cy="7543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23" rtl="0" eaLnBrk="1" latinLnBrk="1" hangingPunct="1">
              <a:lnSpc>
                <a:spcPct val="90000"/>
              </a:lnSpc>
              <a:spcBef>
                <a:spcPts val="1001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800" dirty="0">
                <a:solidFill>
                  <a:schemeClr val="bg1"/>
                </a:solidFill>
                <a:latin typeface="+mj-lt"/>
                <a:ea typeface="맑은 고딕" charset="-127"/>
                <a:cs typeface="맑은 고딕" charset="-127"/>
              </a:rPr>
              <a:t>아이디어 도출</a:t>
            </a:r>
          </a:p>
        </p:txBody>
      </p:sp>
    </p:spTree>
    <p:extLst>
      <p:ext uri="{BB962C8B-B14F-4D97-AF65-F5344CB8AC3E}">
        <p14:creationId xmlns:p14="http://schemas.microsoft.com/office/powerpoint/2010/main" val="280046373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아이디어 노트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개발하고자 하는 아이디어에 대해 기술한다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799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식단 관리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095625"/>
            <a:ext cx="12192000" cy="37623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500"/>
              <a:t>사용자는 자신이 섭취한 식품의 종류 및 중량 입력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입력한 자료들을 토대로 칼로리 계산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체중에 따른 </a:t>
            </a:r>
            <a:r>
              <a:rPr lang="en-US" altLang="ko-KR" sz="1500"/>
              <a:t>in-body</a:t>
            </a:r>
            <a:r>
              <a:rPr lang="ko-KR" altLang="en-US" sz="1500"/>
              <a:t> 정보 체크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남은 칼로리 계산하여 다음 식단 추천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추가 </a:t>
            </a:r>
            <a:r>
              <a:rPr lang="en-US" altLang="ko-KR" sz="1500"/>
              <a:t>(00</a:t>
            </a:r>
            <a:r>
              <a:rPr lang="ko-KR" altLang="en-US" sz="1500"/>
              <a:t>주간 </a:t>
            </a:r>
            <a:r>
              <a:rPr lang="en-US" altLang="ko-KR" sz="1500"/>
              <a:t>00</a:t>
            </a:r>
            <a:r>
              <a:rPr lang="ko-KR" altLang="en-US" sz="1500"/>
              <a:t>시간씩 운동을 한다 </a:t>
            </a:r>
            <a:r>
              <a:rPr lang="en-US" altLang="ko-KR" sz="1500"/>
              <a:t>-&gt;</a:t>
            </a:r>
            <a:r>
              <a:rPr lang="ko-KR" altLang="en-US" sz="1500"/>
              <a:t> 포인트 제공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포인트는 추후 아이템 교환 가능 </a:t>
            </a:r>
            <a:r>
              <a:rPr lang="en-US" altLang="ko-KR" sz="1500"/>
              <a:t>(ex :　</a:t>
            </a:r>
            <a:r>
              <a:rPr lang="ko-KR" altLang="en-US" sz="1500"/>
              <a:t>이모티콘 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경쟁 어플들이 다수 존재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조리방법에 따른 칼로리 변화 예측 필요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challenge</a:t>
            </a:r>
            <a:r>
              <a:rPr lang="ko-KR" altLang="en-US" sz="1500"/>
              <a:t>기능 확인</a:t>
            </a:r>
            <a:r>
              <a:rPr lang="en-US" altLang="ko-KR" sz="1500"/>
              <a:t>(</a:t>
            </a:r>
            <a:r>
              <a:rPr lang="ko-KR" altLang="en-US" sz="1500"/>
              <a:t>인증</a:t>
            </a:r>
            <a:r>
              <a:rPr lang="en-US" altLang="ko-KR" sz="1500"/>
              <a:t>)</a:t>
            </a:r>
            <a:r>
              <a:rPr lang="ko-KR" altLang="en-US" sz="1500"/>
              <a:t> 방법</a:t>
            </a:r>
            <a:r>
              <a:rPr lang="en-US" altLang="ko-KR" sz="1500"/>
              <a:t>?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0" y="1356013"/>
            <a:ext cx="12192000" cy="166976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식단 관리를 통해 건강한 삶 유지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Covid-19</a:t>
            </a:r>
            <a:r>
              <a:rPr lang="ko-KR" altLang="en-US">
                <a:solidFill>
                  <a:schemeClr val="dk1"/>
                </a:solidFill>
              </a:rPr>
              <a:t>로 인해 재택근무의 증가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식단 관리를 할 수 있는 여건 증가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원격 벨소리</a:t>
            </a:r>
            <a:r>
              <a:rPr lang="en-US" altLang="ko-KR"/>
              <a:t>/</a:t>
            </a:r>
            <a:r>
              <a:rPr lang="ko-KR" altLang="en-US"/>
              <a:t>진동 변경 </a:t>
            </a:r>
            <a:r>
              <a:rPr lang="en-US" altLang="ko-KR"/>
              <a:t>APP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429000"/>
            <a:ext cx="12192000" cy="3429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휴대폰을 잃어버리거나 어디에 두었는지 잊었을때 진동이나 무음일 경우 찾기 힘듬 </a:t>
            </a:r>
            <a:r>
              <a:rPr lang="en-US" altLang="ko-KR" sz="1500"/>
              <a:t>-&gt;</a:t>
            </a:r>
            <a:r>
              <a:rPr lang="ko-KR" altLang="en-US" sz="1500"/>
              <a:t> 어플이 설치되어 있다면 다른 핸드폰으로 어플로 인증하여 핸드폰의 음소거 상태 변경 가능</a:t>
            </a:r>
            <a:endParaRPr lang="ko-KR" altLang="en-US" sz="1500"/>
          </a:p>
          <a:p>
            <a:pPr marL="0" indent="0">
              <a:buNone/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추가 기능으로 예약설정을 해둔다면 취침시간이나 개인 공부에 도움이 될듯 함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구현 할 기능들이 너무 단순함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아이폰의 경우 벨소리</a:t>
            </a:r>
            <a:r>
              <a:rPr lang="en-US" altLang="ko-KR" sz="1500"/>
              <a:t>/</a:t>
            </a:r>
            <a:r>
              <a:rPr lang="ko-KR" altLang="en-US" sz="1500"/>
              <a:t>진동모드 변경을 외부 </a:t>
            </a:r>
            <a:r>
              <a:rPr lang="en-US" altLang="ko-KR" sz="1500"/>
              <a:t>ON/OFF</a:t>
            </a:r>
            <a:r>
              <a:rPr lang="ko-KR" altLang="en-US" sz="1500"/>
              <a:t>버튼으로 함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 </a:t>
            </a:r>
            <a:r>
              <a:rPr lang="en-US" altLang="ko-KR" sz="1500"/>
              <a:t>-&gt;</a:t>
            </a:r>
            <a:r>
              <a:rPr lang="ko-KR" altLang="en-US" sz="1500"/>
              <a:t> 해결방안 생각해야 됨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296699"/>
          </a:xfrm>
        </p:spPr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컴퓨터 견적 추천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38918"/>
            <a:ext cx="12192000" cy="3719081"/>
          </a:xfrm>
        </p:spPr>
        <p:txBody>
          <a:bodyPr/>
          <a:lstStyle/>
          <a:p>
            <a:pPr>
              <a:defRPr/>
            </a:pPr>
            <a:r>
              <a:rPr lang="ko-KR" altLang="en-US" sz="1500"/>
              <a:t>사용자에게 사용목적</a:t>
            </a:r>
            <a:r>
              <a:rPr lang="en-US" altLang="ko-KR" sz="1500"/>
              <a:t>(</a:t>
            </a:r>
            <a:r>
              <a:rPr lang="ko-KR" altLang="en-US" sz="1500"/>
              <a:t>게임용</a:t>
            </a:r>
            <a:r>
              <a:rPr lang="en-US" altLang="ko-KR" sz="1500"/>
              <a:t>,</a:t>
            </a:r>
            <a:r>
              <a:rPr lang="ko-KR" altLang="en-US" sz="1500"/>
              <a:t> 사무용</a:t>
            </a:r>
            <a:r>
              <a:rPr lang="en-US" altLang="ko-KR" sz="1500"/>
              <a:t>,</a:t>
            </a:r>
            <a:r>
              <a:rPr lang="ko-KR" altLang="en-US" sz="1500"/>
              <a:t> 그래픽작업용 등</a:t>
            </a:r>
            <a:r>
              <a:rPr lang="en-US" altLang="ko-KR" sz="1500"/>
              <a:t>)</a:t>
            </a:r>
            <a:r>
              <a:rPr lang="ko-KR" altLang="en-US" sz="1500"/>
              <a:t>을 물어봄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목적에 따른 사용 프로그램을 물어봄</a:t>
            </a:r>
            <a:r>
              <a:rPr lang="en-US" altLang="ko-KR" sz="1500"/>
              <a:t>(ex :</a:t>
            </a:r>
            <a:r>
              <a:rPr lang="ko-KR" altLang="en-US" sz="1500"/>
              <a:t> 게임용 </a:t>
            </a:r>
            <a:r>
              <a:rPr lang="en-US" altLang="ko-KR" sz="1500"/>
              <a:t>-</a:t>
            </a:r>
            <a:r>
              <a:rPr lang="ko-KR" altLang="en-US" sz="1500"/>
              <a:t> 어떤게임</a:t>
            </a:r>
            <a:r>
              <a:rPr lang="en-US" altLang="ko-KR" sz="1500"/>
              <a:t>?,</a:t>
            </a:r>
            <a:r>
              <a:rPr lang="ko-KR" altLang="en-US" sz="1500"/>
              <a:t> 코드 작업용 </a:t>
            </a:r>
            <a:r>
              <a:rPr lang="en-US" altLang="ko-KR" sz="1500"/>
              <a:t>-</a:t>
            </a:r>
            <a:r>
              <a:rPr lang="ko-KR" altLang="en-US" sz="1500"/>
              <a:t> 어떤 프로그램을 사용</a:t>
            </a:r>
            <a:r>
              <a:rPr lang="en-US" altLang="ko-KR" sz="1500"/>
              <a:t>? dev-c++</a:t>
            </a:r>
            <a:r>
              <a:rPr lang="ko-KR" altLang="en-US" sz="1500"/>
              <a:t>등</a:t>
            </a:r>
            <a:r>
              <a:rPr lang="en-US" altLang="ko-KR" sz="1500"/>
              <a:t>)</a:t>
            </a:r>
            <a:endParaRPr lang="en-US" altLang="ko-KR" sz="1500"/>
          </a:p>
          <a:p>
            <a:pPr>
              <a:defRPr/>
            </a:pPr>
            <a:r>
              <a:rPr lang="ko-KR" altLang="en-US" sz="1500"/>
              <a:t>물어본 프로그램에 적합한 </a:t>
            </a:r>
            <a:r>
              <a:rPr lang="en-US" altLang="ko-KR" sz="1500"/>
              <a:t>PC</a:t>
            </a:r>
            <a:r>
              <a:rPr lang="ko-KR" altLang="en-US" sz="1500"/>
              <a:t> 가격대 별 추천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부품별 최저가 추천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5921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IT</a:t>
            </a:r>
            <a:r>
              <a:rPr lang="ko-KR" altLang="en-US">
                <a:solidFill>
                  <a:schemeClr val="dk1"/>
                </a:solidFill>
              </a:rPr>
              <a:t>기술의 발달로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하고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구매하고자 하는 사람들 증가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를 필요로 하지만 잘 모르는 사람들을 위해 사용 목적에 따라 </a:t>
            </a: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 부품과 견적을 추천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주차시 사고발생 알림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806211"/>
            <a:ext cx="12192000" cy="40517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1500"/>
              <a:t>주차를 해둔 뒤 충격 발생시 </a:t>
            </a:r>
            <a:r>
              <a:rPr lang="en-US" altLang="ko-KR" sz="1500"/>
              <a:t>-&gt;</a:t>
            </a:r>
            <a:r>
              <a:rPr lang="ko-KR" altLang="en-US" sz="1500"/>
              <a:t> 블랙박스 촬영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촬영 외에도 핸드폰으로 연동시 알림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기대 효과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뺑소니 사고시 서버의 알림 목록등을 확인해 역추적 가능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 sz="1500"/>
              <a:t>유사 제품</a:t>
            </a:r>
            <a:endParaRPr lang="ko-KR" altLang="en-US" sz="1500"/>
          </a:p>
          <a:p>
            <a:pPr>
              <a:defRPr/>
            </a:pPr>
            <a:r>
              <a:rPr lang="en-US" altLang="ko-KR" sz="1500">
                <a:hlinkClick r:id="rId2"/>
              </a:rPr>
              <a:t>https://100.daum.net/encyclopedia/view/61XX79800029</a:t>
            </a:r>
            <a:endParaRPr lang="en-US" altLang="ko-KR" sz="1500"/>
          </a:p>
          <a:p>
            <a:pPr marL="0" indent="0">
              <a:buNone/>
              <a:defRPr/>
            </a:pPr>
            <a:r>
              <a:rPr lang="en-US" altLang="ko-KR" sz="1500"/>
              <a:t>-</a:t>
            </a:r>
            <a:r>
              <a:rPr lang="ko-KR" altLang="en-US" sz="1500"/>
              <a:t> 커넥티드 카</a:t>
            </a:r>
            <a:endParaRPr lang="ko-KR" altLang="en-US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필요 기술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휴대폰 </a:t>
            </a:r>
            <a:r>
              <a:rPr lang="en-US" altLang="ko-KR" sz="1500"/>
              <a:t>&lt;-&gt;</a:t>
            </a:r>
            <a:r>
              <a:rPr lang="ko-KR" altLang="en-US" sz="1500"/>
              <a:t> 블랙박스 연결하여 영상 전송</a:t>
            </a: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1408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주차 차량의 사고 발생시 즉각 대응 가능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알림 기능 외 블랙박스와 연동하여 주차 위치를 잊은 경우 블랙박스의 사진촬영으로 주차 위치 확인 및 지도로 확인 가능</a:t>
            </a: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/>
          <p:cNvSpPr/>
          <p:nvPr/>
        </p:nvSpPr>
        <p:spPr>
          <a:xfrm>
            <a:off x="0" y="0"/>
            <a:ext cx="12192001" cy="1338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 차량 관리 어플</a:t>
            </a:r>
            <a:r>
              <a:rPr lang="en-US" altLang="ko-KR"/>
              <a:t> &lt;- </a:t>
            </a:r>
            <a:r>
              <a:rPr lang="ko-KR" altLang="en-US"/>
              <a:t>최종결정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428999"/>
            <a:ext cx="12192000" cy="3429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500"/>
              <a:t>차량의 부품 별 정비 받아야 할 시점이 다름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부품별</a:t>
            </a:r>
            <a:r>
              <a:rPr lang="en-US" altLang="ko-KR" sz="1500"/>
              <a:t>(ex :</a:t>
            </a:r>
            <a:r>
              <a:rPr lang="ko-KR" altLang="en-US" sz="1500"/>
              <a:t> 엔진</a:t>
            </a:r>
            <a:r>
              <a:rPr lang="en-US" altLang="ko-KR" sz="1500"/>
              <a:t>,</a:t>
            </a:r>
            <a:r>
              <a:rPr lang="ko-KR" altLang="en-US" sz="1500"/>
              <a:t> 타이어</a:t>
            </a:r>
            <a:r>
              <a:rPr lang="en-US" altLang="ko-KR" sz="1500"/>
              <a:t>,</a:t>
            </a:r>
            <a:r>
              <a:rPr lang="ko-KR" altLang="en-US" sz="1500"/>
              <a:t> 냉각수 등</a:t>
            </a:r>
            <a:r>
              <a:rPr lang="en-US" altLang="ko-KR" sz="1500"/>
              <a:t>)</a:t>
            </a:r>
            <a:r>
              <a:rPr lang="ko-KR" altLang="en-US" sz="1500"/>
              <a:t> 정비 시점을 알림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부품 교체 예상 비용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en-US" altLang="ko-KR" sz="1500"/>
          </a:p>
          <a:p>
            <a:pPr>
              <a:defRPr/>
            </a:pPr>
            <a:r>
              <a:rPr lang="ko-KR" altLang="en-US" sz="1500"/>
              <a:t>한계점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관련 어플 다수 존재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운전자의 운전 습관에 따라 부품의 마모 상태 달라짐</a:t>
            </a:r>
            <a:endParaRPr lang="ko-KR" altLang="en-US" sz="1500"/>
          </a:p>
          <a:p>
            <a:pPr>
              <a:defRPr/>
            </a:pPr>
            <a:r>
              <a:rPr lang="ko-KR" altLang="en-US" sz="1500"/>
              <a:t>외제차는 수리가 불가한 경우가 있나</a:t>
            </a:r>
            <a:r>
              <a:rPr lang="en-US" altLang="ko-KR" sz="1500"/>
              <a:t>?</a:t>
            </a:r>
            <a:endParaRPr lang="en-US" altLang="ko-KR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endParaRPr lang="ko-KR" altLang="en-US" sz="1500"/>
          </a:p>
        </p:txBody>
      </p:sp>
      <p:sp>
        <p:nvSpPr>
          <p:cNvPr id="5" name=""/>
          <p:cNvSpPr/>
          <p:nvPr/>
        </p:nvSpPr>
        <p:spPr>
          <a:xfrm>
            <a:off x="0" y="1340826"/>
            <a:ext cx="12192000" cy="2088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정기적인 차량 점검으로 교통사고의 가능성 낮출 수 있음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611</ep:Words>
  <ep:PresentationFormat>와이드스크린</ep:PresentationFormat>
  <ep:Paragraphs>111</ep:Paragraphs>
  <ep:Slides>28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Office 테마</vt:lpstr>
      <vt:lpstr>슬라이드 1</vt:lpstr>
      <vt:lpstr>슬라이드 2</vt:lpstr>
      <vt:lpstr>슬라이드 3</vt:lpstr>
      <vt:lpstr>아이디어 노트</vt:lpstr>
      <vt:lpstr>1. 식단 관리 APP</vt:lpstr>
      <vt:lpstr>2. 원격 벨소리/진동 변경 APP</vt:lpstr>
      <vt:lpstr>3. 컴퓨터 견적 추천</vt:lpstr>
      <vt:lpstr>4. 주차시 사고발생 알림</vt:lpstr>
      <vt:lpstr>5. 차량 관리 어플 &lt;- 최종결정</vt:lpstr>
      <vt:lpstr>슬라이드 10</vt:lpstr>
      <vt:lpstr>슬라이드 11</vt:lpstr>
      <vt:lpstr>슬라이드 12</vt:lpstr>
      <vt:lpstr>제목 : 프로젝트 이름</vt:lpstr>
      <vt:lpstr>슬라이드 14</vt:lpstr>
      <vt:lpstr>요구사항 수집 및 분석</vt:lpstr>
      <vt:lpstr>요구사항 수집 및 분석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2020-03-27T01:36:35.000</dcterms:created>
  <dc:creator>mirhlee</dc:creator>
  <cp:lastModifiedBy>YOUR</cp:lastModifiedBy>
  <dcterms:modified xsi:type="dcterms:W3CDTF">2021-06-25T08:17:37.385</dcterms:modified>
  <cp:revision>234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