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61" r:id="rId2"/>
    <p:sldId id="303" r:id="rId3"/>
    <p:sldId id="295" r:id="rId4"/>
    <p:sldId id="304" r:id="rId5"/>
    <p:sldId id="305" r:id="rId6"/>
    <p:sldId id="306" r:id="rId7"/>
    <p:sldId id="307" r:id="rId8"/>
    <p:sldId id="308" r:id="rId9"/>
    <p:sldId id="310" r:id="rId10"/>
    <p:sldId id="311" r:id="rId11"/>
    <p:sldId id="317" r:id="rId12"/>
    <p:sldId id="315" r:id="rId13"/>
    <p:sldId id="312" r:id="rId14"/>
    <p:sldId id="313" r:id="rId15"/>
    <p:sldId id="316" r:id="rId16"/>
    <p:sldId id="320" r:id="rId17"/>
    <p:sldId id="331" r:id="rId18"/>
    <p:sldId id="332" r:id="rId19"/>
    <p:sldId id="333" r:id="rId20"/>
    <p:sldId id="334" r:id="rId21"/>
    <p:sldId id="322" r:id="rId22"/>
    <p:sldId id="368" r:id="rId23"/>
    <p:sldId id="288" r:id="rId24"/>
    <p:sldId id="324" r:id="rId25"/>
    <p:sldId id="318" r:id="rId26"/>
    <p:sldId id="319" r:id="rId27"/>
    <p:sldId id="325" r:id="rId28"/>
    <p:sldId id="326" r:id="rId29"/>
    <p:sldId id="327" r:id="rId30"/>
    <p:sldId id="329" r:id="rId31"/>
    <p:sldId id="328" r:id="rId32"/>
    <p:sldId id="330" r:id="rId33"/>
    <p:sldId id="289" r:id="rId34"/>
    <p:sldId id="297" r:id="rId35"/>
    <p:sldId id="335" r:id="rId36"/>
    <p:sldId id="336" r:id="rId37"/>
    <p:sldId id="337" r:id="rId38"/>
    <p:sldId id="290" r:id="rId39"/>
    <p:sldId id="298" r:id="rId40"/>
    <p:sldId id="342" r:id="rId41"/>
    <p:sldId id="347" r:id="rId42"/>
    <p:sldId id="345" r:id="rId43"/>
    <p:sldId id="344" r:id="rId44"/>
    <p:sldId id="355" r:id="rId45"/>
    <p:sldId id="346" r:id="rId46"/>
    <p:sldId id="360" r:id="rId47"/>
    <p:sldId id="361" r:id="rId48"/>
    <p:sldId id="349" r:id="rId49"/>
    <p:sldId id="363" r:id="rId50"/>
    <p:sldId id="350" r:id="rId51"/>
    <p:sldId id="364" r:id="rId52"/>
    <p:sldId id="351" r:id="rId53"/>
    <p:sldId id="365" r:id="rId54"/>
    <p:sldId id="352" r:id="rId55"/>
    <p:sldId id="366" r:id="rId56"/>
    <p:sldId id="353" r:id="rId57"/>
    <p:sldId id="367" r:id="rId58"/>
    <p:sldId id="338" r:id="rId59"/>
    <p:sldId id="291" r:id="rId60"/>
    <p:sldId id="299" r:id="rId61"/>
    <p:sldId id="292" r:id="rId62"/>
    <p:sldId id="300" r:id="rId63"/>
    <p:sldId id="293" r:id="rId64"/>
    <p:sldId id="301" r:id="rId65"/>
    <p:sldId id="294" r:id="rId66"/>
    <p:sldId id="302" r:id="rId67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4="http://schemas.microsoft.com/office/powerpoint/2010/main" xmlns:p15="http://schemas.microsoft.com/office/powerpoint/2012/main">
        <p15:guide id="0" orient="horz" pos="2159" userDrawn="1">
          <p15:clr>
            <a:srgbClr val="A4A3A4"/>
          </p15:clr>
        </p15:guide>
        <p15:guide id="1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E3F3"/>
    <a:srgbClr val="E1A9D1"/>
    <a:srgbClr val="CC6EB1"/>
    <a:srgbClr val="BF9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55" autoAdjust="0"/>
  </p:normalViewPr>
  <p:slideViewPr>
    <p:cSldViewPr snapToGrid="0" snapToObjects="1">
      <p:cViewPr varScale="1">
        <p:scale>
          <a:sx n="51" d="100"/>
          <a:sy n="51" d="100"/>
        </p:scale>
        <p:origin x="-893" y="-72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/3039566/fileData.do" TargetMode="External"/><Relationship Id="rId2" Type="http://schemas.openxmlformats.org/officeDocument/2006/relationships/hyperlink" Target="https://m.blog.naver.com/PostView.nhn?blogId=cosmosjs&amp;logNo=221455368269&amp;proxyReferer=https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.go.kr/data/15013192/standard.do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kfk2747.tistory.com/22" TargetMode="External"/><Relationship Id="rId2" Type="http://schemas.openxmlformats.org/officeDocument/2006/relationships/hyperlink" Target="http://blog.naver.com/PostView.nhn?blogId=cosmosjs&amp;logNo=221295891057&amp;redirect=Dlog&amp;widgetTypeCall=true&amp;directAccess=fals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ikitree.co.kr/articles/201407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wg0624/22079533738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components/services?hl=ko" TargetMode="External"/><Relationship Id="rId2" Type="http://schemas.openxmlformats.org/officeDocument/2006/relationships/hyperlink" Target="https://www.ienlab.net/entry/%EC%9B%90%ED%98%95-%EC%A7%84%ED%96%89-%EB%B0%94-%EB%9D%BC%EC%9D%B4%EB%B8%8C%EB%9F%AC%EB%A6%AC-dinuscxj%EB%8B%98%EC%9D%98-CircleProgressBar-%EC%82%AC%EC%9A%A9%ED%95%98%EA%B8%B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9dkuiiBOms" TargetMode="External"/><Relationship Id="rId7" Type="http://schemas.openxmlformats.org/officeDocument/2006/relationships/hyperlink" Target="https://shacoding.com/2019/08/15/android-db%EC%97%86%EC%9D%B4-%EC%99%B8%EB%B6%80-%EB%8D%B0%EC%9D%B4%ED%84%B0-%EB%B6%88%EB%9F%AC%EC%98%A4%EA%B8%B0-with-%EC%BD%94%ED%8B%80%EB%A6%B0/" TargetMode="External"/><Relationship Id="rId2" Type="http://schemas.openxmlformats.org/officeDocument/2006/relationships/hyperlink" Target="https://woochan-dev.tistory.com/2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rebase.google.com/docs/database/android/lists-of-data?hl=ko" TargetMode="External"/><Relationship Id="rId5" Type="http://schemas.openxmlformats.org/officeDocument/2006/relationships/hyperlink" Target="https://m.blog.naver.com/PostView.nhn?blogId=cosmosjs&amp;logNo=221213617862&amp;proxyReferer=https://www.google.com/" TargetMode="External"/><Relationship Id="rId4" Type="http://schemas.openxmlformats.org/officeDocument/2006/relationships/hyperlink" Target="https://blog.naver.com/lej0790/221451586053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bileflow.co.kr/main/blog/220828691505" TargetMode="External"/><Relationship Id="rId7" Type="http://schemas.openxmlformats.org/officeDocument/2006/relationships/hyperlink" Target="https://github.com/Tgalshemeri/Calendario" TargetMode="External"/><Relationship Id="rId2" Type="http://schemas.openxmlformats.org/officeDocument/2006/relationships/hyperlink" Target="https://cnwlcjf.tistory.com/6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mzzibari.tistory.com/114?category=802914" TargetMode="External"/><Relationship Id="rId5" Type="http://schemas.openxmlformats.org/officeDocument/2006/relationships/hyperlink" Target="https://www.youtube.com/watch?v=XkYh6Lv2UJ8&amp;t=5s" TargetMode="External"/><Relationship Id="rId4" Type="http://schemas.openxmlformats.org/officeDocument/2006/relationships/hyperlink" Target="https://www.youtube.com/watch?v=7XBX4XZTnd8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ingyeongun-dev.tistory.com/18?category=753281" TargetMode="External"/><Relationship Id="rId7" Type="http://schemas.openxmlformats.org/officeDocument/2006/relationships/hyperlink" Target="https://dalgonakit.tistory.com/140" TargetMode="External"/><Relationship Id="rId2" Type="http://schemas.openxmlformats.org/officeDocument/2006/relationships/hyperlink" Target="https://github.com/PuzzleLeaf/FireBaseDBLogInReg/blob/master/app/src/main/java/puzzleleaf/tistory/com/firebasetest/RegisterActivity.java#L3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zzleleaf.tistory.com/39" TargetMode="External"/><Relationship Id="rId5" Type="http://schemas.openxmlformats.org/officeDocument/2006/relationships/hyperlink" Target="https://m.blog.naver.com/PostView.nhn?blogId=cosmosjs&amp;logNo=221213617862&amp;proxyReferer=https://www.google.com/" TargetMode="External"/><Relationship Id="rId4" Type="http://schemas.openxmlformats.org/officeDocument/2006/relationships/hyperlink" Target="https://corikachu.github.io/articles/android/firebase/android-firebase-realtime-chatting-ap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.kr/tcs/puc/selectPublicUseCaseView.do?pageIndex=7&amp;prcuseCaseSn=1017451&amp;hbrdSe=&amp;searchCondition1=&amp;searchCondition2=SJCN&amp;cndCtgryEdu=Y&amp;cndCtgryMngtTrt=Y&amp;cndCtgryPblAdmin=Y&amp;cndCtgryFnc=Y&amp;cndCtgryEmplIndst=Y&amp;cndCtgrySocWlf=Y&amp;cndCtgryFdHlth=Y&amp;cndCtgryCulTour=Y&amp;cndCtgryHlthCare=Y&amp;cndCtgryDisSfty=Y&amp;cndCtgryTrnsLgc=Y&amp;cndCtgryEnvWthr=Y&amp;cndCtgrySncTech=Y&amp;cndCtgryAgriFish=Y&amp;cndCtgryUnfc=Y&amp;cndCtgryLaw=Y&amp;bindCndCtgry=OC0001,OC0002,OC0003,OC0004,OC0005,OC0006,OC0007,OC0008,OC0009,OC0010,OC0011,OC0012,OC0013,OC0014,OC0015,OC0016&amp;sort-post=SJCN&amp;searchKeyword1=&amp;bg_radio_off_on=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700" dirty="0">
                  <a:cs typeface="맑은 고딕" charset="-127"/>
                </a:rPr>
                <a:t>Copyright © 2018 by </a:t>
              </a:r>
              <a:r>
                <a:rPr lang="en-US" altLang="ko-KR" sz="700" dirty="0">
                  <a:ea typeface="맑은 고딕" charset="-127"/>
                  <a:cs typeface="맑은 고딕" charset="-127"/>
                </a:rPr>
                <a:t>XionProcess,. Inc. </a:t>
              </a:r>
              <a:r>
                <a:rPr lang="en-US" altLang="ko-KR" sz="700" dirty="0">
                  <a:cs typeface="맑은 고딕" charset="-127"/>
                </a:rPr>
                <a:t>ALL RIGHTS RESERVED</a:t>
              </a: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dirty="0">
                  <a:ea typeface="맑은 고딕" charset="-127"/>
                  <a:cs typeface="맑은 고딕" charset="-127"/>
                </a:rPr>
                <a:t>XionProcess,. Inc.</a:t>
              </a:r>
              <a:endParaRPr lang="ko-KR" altLang="en-US" sz="1000" dirty="0">
                <a:ea typeface="맑은 고딕" charset="-127"/>
                <a:cs typeface="맑은 고딕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㈜ </a:t>
            </a:r>
            <a:r>
              <a:rPr lang="ko-KR" altLang="en-US" sz="4800" dirty="0" err="1" smtClean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자이온프로세스</a:t>
            </a:r>
            <a:r>
              <a:rPr lang="ko-KR" altLang="en-US" sz="4800" smtClean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  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xmlns="" id="{3698B24D-16C4-40E1-B2C8-7A61D0D44F96}"/>
              </a:ext>
            </a:extLst>
          </p:cNvPr>
          <p:cNvSpPr txBox="1">
            <a:spLocks/>
          </p:cNvSpPr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>
                <a:latin typeface="+mj-lt"/>
                <a:ea typeface="맑은 고딕" charset="-127"/>
                <a:cs typeface="맑은 고딕" charset="-127"/>
              </a:rPr>
              <a:t>2020</a:t>
            </a:r>
            <a:r>
              <a:rPr lang="ko-KR" altLang="en-US" dirty="0">
                <a:latin typeface="+mj-lt"/>
                <a:ea typeface="맑은 고딕" charset="-127"/>
                <a:cs typeface="맑은 고딕" charset="-127"/>
              </a:rPr>
              <a:t>년 하계 </a:t>
            </a:r>
            <a:r>
              <a:rPr lang="ko-KR" altLang="en-US">
                <a:latin typeface="+mj-lt"/>
                <a:ea typeface="맑은 고딕" charset="-127"/>
                <a:cs typeface="맑은 고딕" charset="-127"/>
              </a:rPr>
              <a:t>단기현장 </a:t>
            </a:r>
            <a:r>
              <a:rPr lang="ko-KR" altLang="en-US" smtClean="0">
                <a:latin typeface="+mj-lt"/>
                <a:ea typeface="맑은 고딕" charset="-127"/>
                <a:cs typeface="맑은 고딕" charset="-127"/>
              </a:rPr>
              <a:t>실습  </a:t>
            </a:r>
            <a:endParaRPr lang="en-US" altLang="ko-KR" dirty="0">
              <a:latin typeface="+mj-lt"/>
              <a:ea typeface="맑은 고딕" charset="-127"/>
              <a:cs typeface="맑은 고딕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+mj-lt"/>
                <a:ea typeface="맑은 고딕" charset="-127"/>
                <a:cs typeface="맑은 고딕" charset="-127"/>
              </a:rPr>
              <a:t>소 속 </a:t>
            </a:r>
            <a:r>
              <a:rPr lang="en-US" altLang="ko-KR" dirty="0">
                <a:latin typeface="+mj-lt"/>
                <a:ea typeface="맑은 고딕" charset="-127"/>
                <a:cs typeface="맑은 고딕" charset="-127"/>
              </a:rPr>
              <a:t>: </a:t>
            </a:r>
            <a:r>
              <a:rPr lang="ko-KR" altLang="en-US" sz="3200" dirty="0" smtClean="0">
                <a:ea typeface="맑은 고딕" charset="-127"/>
                <a:cs typeface="맑은 고딕" charset="-127"/>
              </a:rPr>
              <a:t>대전대학교 </a:t>
            </a:r>
            <a:r>
              <a:rPr lang="en-US" altLang="ko-KR" dirty="0">
                <a:latin typeface="+mj-lt"/>
                <a:ea typeface="맑은 고딕" charset="-127"/>
                <a:cs typeface="맑은 고딕" charset="-127"/>
              </a:rPr>
              <a:t/>
            </a:r>
            <a:br>
              <a:rPr lang="en-US" altLang="ko-KR" dirty="0">
                <a:latin typeface="+mj-lt"/>
                <a:ea typeface="맑은 고딕" charset="-127"/>
                <a:cs typeface="맑은 고딕" charset="-127"/>
              </a:rPr>
            </a:br>
            <a:r>
              <a:rPr lang="ko-KR" altLang="en-US" dirty="0">
                <a:latin typeface="+mj-lt"/>
                <a:ea typeface="맑은 고딕" charset="-127"/>
                <a:cs typeface="맑은 고딕" charset="-127"/>
              </a:rPr>
              <a:t>이 </a:t>
            </a:r>
            <a:r>
              <a:rPr lang="ko-KR" altLang="en-US" dirty="0" err="1">
                <a:latin typeface="+mj-lt"/>
                <a:ea typeface="맑은 고딕" charset="-127"/>
                <a:cs typeface="맑은 고딕" charset="-127"/>
              </a:rPr>
              <a:t>름</a:t>
            </a:r>
            <a:r>
              <a:rPr lang="ko-KR" altLang="en-US" dirty="0">
                <a:latin typeface="+mj-lt"/>
                <a:ea typeface="맑은 고딕" charset="-127"/>
                <a:cs typeface="맑은 고딕" charset="-127"/>
              </a:rPr>
              <a:t> </a:t>
            </a:r>
            <a:r>
              <a:rPr lang="en-US" altLang="ko-KR" dirty="0">
                <a:latin typeface="+mj-lt"/>
                <a:ea typeface="맑은 고딕" charset="-127"/>
                <a:cs typeface="맑은 고딕" charset="-127"/>
              </a:rPr>
              <a:t>: </a:t>
            </a:r>
            <a:r>
              <a:rPr lang="ko-KR" altLang="en-US" dirty="0" smtClean="0">
                <a:latin typeface="+mj-lt"/>
                <a:ea typeface="맑은 고딕" charset="-127"/>
                <a:cs typeface="맑은 고딕" charset="-127"/>
              </a:rPr>
              <a:t>정현욱 </a:t>
            </a:r>
            <a:endParaRPr lang="ko-KR" altLang="en-US" dirty="0"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7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B0E974-042F-42DD-BA4C-4B951EB36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음주량 및 흡연량을 직접 체크하여 본</a:t>
            </a:r>
            <a:r>
              <a:rPr lang="ko-KR" altLang="en-US" sz="2400" dirty="0"/>
              <a:t>인</a:t>
            </a:r>
            <a:r>
              <a:rPr lang="ko-KR" altLang="en-US" sz="2400" dirty="0" smtClean="0"/>
              <a:t>의 현 상황을 인지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 -&gt;</a:t>
            </a:r>
            <a:r>
              <a:rPr lang="ko-KR" altLang="en-US" sz="2400" b="1" dirty="0" err="1"/>
              <a:t>절주</a:t>
            </a:r>
            <a:r>
              <a:rPr lang="en-US" altLang="ko-KR" sz="2400" dirty="0"/>
              <a:t>(</a:t>
            </a:r>
            <a:r>
              <a:rPr lang="ko-KR" altLang="en-US" sz="2400" dirty="0" err="1"/>
              <a:t>節酒</a:t>
            </a:r>
            <a:r>
              <a:rPr lang="en-US" altLang="ko-KR" sz="2400" dirty="0"/>
              <a:t>)</a:t>
            </a:r>
            <a:r>
              <a:rPr lang="ko-KR" altLang="en-US" sz="2400" dirty="0"/>
              <a:t>와 </a:t>
            </a:r>
            <a:r>
              <a:rPr lang="ko-KR" altLang="en-US" sz="2400" b="1" dirty="0"/>
              <a:t>절연</a:t>
            </a:r>
            <a:r>
              <a:rPr lang="en-US" altLang="ko-KR" sz="2400" dirty="0"/>
              <a:t>(</a:t>
            </a:r>
            <a:r>
              <a:rPr lang="ko-KR" altLang="en-US" sz="2400" dirty="0"/>
              <a:t>節煙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에 도움을 줌</a:t>
            </a:r>
            <a:endParaRPr lang="en-US" altLang="ko-KR" sz="2400" dirty="0" smtClean="0"/>
          </a:p>
          <a:p>
            <a:r>
              <a:rPr lang="ko-KR" altLang="en-US" sz="2400" dirty="0" smtClean="0"/>
              <a:t>타</a:t>
            </a:r>
            <a:r>
              <a:rPr lang="ko-KR" altLang="en-US" sz="2400" dirty="0"/>
              <a:t>인</a:t>
            </a:r>
            <a:r>
              <a:rPr lang="ko-KR" altLang="en-US" sz="2400" dirty="0" smtClean="0"/>
              <a:t>과의 음주량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및 흡연량을 비교 및 분석 </a:t>
            </a:r>
            <a:r>
              <a:rPr lang="ko-KR" altLang="en-US" sz="2400" dirty="0"/>
              <a:t>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본인의 수치 확인</a:t>
            </a:r>
            <a:endParaRPr lang="en-US" altLang="ko-KR" sz="2400" dirty="0" smtClean="0"/>
          </a:p>
          <a:p>
            <a:r>
              <a:rPr lang="ko-KR" altLang="en-US" sz="2400" dirty="0" smtClean="0"/>
              <a:t>절제 목표를 설정 후 그 한계치를 초과할 경우 경고</a:t>
            </a:r>
            <a:endParaRPr lang="en-US" altLang="ko-KR" sz="2400" dirty="0" smtClean="0"/>
          </a:p>
          <a:p>
            <a:r>
              <a:rPr lang="ko-KR" altLang="en-US" sz="2400" dirty="0" smtClean="0"/>
              <a:t>음주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흡연 수치를 올릴 수 있는 </a:t>
            </a:r>
            <a:r>
              <a:rPr lang="ko-KR" altLang="en-US" sz="2400" dirty="0" err="1" smtClean="0"/>
              <a:t>위젯</a:t>
            </a:r>
            <a:r>
              <a:rPr lang="ko-KR" altLang="en-US" sz="2400" dirty="0" smtClean="0"/>
              <a:t> 제공</a:t>
            </a:r>
            <a:endParaRPr lang="en-US" altLang="ko-KR" sz="2400" dirty="0" smtClean="0"/>
          </a:p>
          <a:p>
            <a:r>
              <a:rPr lang="ko-KR" altLang="en-US" sz="2400" dirty="0" smtClean="0"/>
              <a:t>전국 금연구역 지도 제공</a:t>
            </a:r>
            <a:endParaRPr lang="en-US" altLang="ko-KR" sz="2400" dirty="0" smtClean="0"/>
          </a:p>
          <a:p>
            <a:r>
              <a:rPr lang="ko-KR" altLang="en-US" sz="2400" dirty="0" smtClean="0"/>
              <a:t>금연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금주하는 사람들의 </a:t>
            </a:r>
            <a:r>
              <a:rPr lang="ko-KR" altLang="en-US" sz="2400" dirty="0" err="1" smtClean="0"/>
              <a:t>채팅방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제공</a:t>
            </a:r>
            <a:endParaRPr lang="en-US" altLang="ko-KR" sz="2400" dirty="0" smtClean="0"/>
          </a:p>
          <a:p>
            <a:r>
              <a:rPr lang="ko-KR" altLang="en-US" sz="2400" dirty="0" smtClean="0"/>
              <a:t>금연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금주 프로젝트 기능 제공</a:t>
            </a:r>
            <a:endParaRPr lang="en-US" altLang="ko-KR" sz="2400" dirty="0" smtClean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51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음주량 및 흡연량 체크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최종결정</a:t>
            </a:r>
          </a:p>
        </p:txBody>
      </p:sp>
    </p:spTree>
    <p:extLst>
      <p:ext uri="{BB962C8B-B14F-4D97-AF65-F5344CB8AC3E}">
        <p14:creationId xmlns:p14="http://schemas.microsoft.com/office/powerpoint/2010/main" val="2220954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B0E974-042F-42DD-BA4C-4B951EB36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Firebase DB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err="1" smtClean="0"/>
              <a:t>안드로이드스튜디오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코틀린</a:t>
            </a:r>
            <a:r>
              <a:rPr lang="ko-KR" altLang="en-US" dirty="0" smtClean="0"/>
              <a:t> 언어 사용</a:t>
            </a:r>
            <a:endParaRPr lang="en-US" altLang="ko-KR" dirty="0" smtClean="0"/>
          </a:p>
          <a:p>
            <a:r>
              <a:rPr lang="ko-KR" altLang="en-US" dirty="0" smtClean="0"/>
              <a:t>공공데이터</a:t>
            </a:r>
            <a:r>
              <a:rPr lang="en-US" altLang="ko-KR" dirty="0"/>
              <a:t>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51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음주량 및 흡연량 체크</a:t>
            </a:r>
          </a:p>
        </p:txBody>
      </p:sp>
    </p:spTree>
    <p:extLst>
      <p:ext uri="{BB962C8B-B14F-4D97-AF65-F5344CB8AC3E}">
        <p14:creationId xmlns:p14="http://schemas.microsoft.com/office/powerpoint/2010/main" val="3169673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68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------</a:t>
            </a:r>
            <a:r>
              <a:rPr lang="ko-KR" altLang="en-US" dirty="0" smtClean="0"/>
              <a:t>개</a:t>
            </a:r>
            <a:r>
              <a:rPr lang="ko-KR" altLang="en-US" dirty="0"/>
              <a:t>인</a:t>
            </a:r>
            <a:r>
              <a:rPr lang="ko-KR" altLang="en-US" dirty="0" smtClean="0"/>
              <a:t> 활용 자료 </a:t>
            </a:r>
            <a:r>
              <a:rPr lang="en-US" altLang="ko-KR" dirty="0" smtClean="0"/>
              <a:t>------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B0E974-042F-42DD-BA4C-4B951EB36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음주량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흡연량 버튼 클릭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화면에 있는 버튼을 음주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흡연을 할 때마다 클릭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내 데이터에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수치가 증가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매일 </a:t>
            </a:r>
            <a:r>
              <a:rPr lang="en-US" altLang="ko-KR" dirty="0" smtClean="0"/>
              <a:t>00:00</a:t>
            </a:r>
            <a:r>
              <a:rPr lang="ko-KR" altLang="en-US" dirty="0" smtClean="0"/>
              <a:t>시에 초기화 되며 하루 수치 기록</a:t>
            </a:r>
            <a:endParaRPr lang="en-US" altLang="ko-KR" dirty="0" smtClean="0"/>
          </a:p>
          <a:p>
            <a:r>
              <a:rPr lang="ko-KR" altLang="en-US" dirty="0" smtClean="0"/>
              <a:t>음주량은 소주</a:t>
            </a:r>
            <a:r>
              <a:rPr lang="en-US" altLang="ko-KR" dirty="0" smtClean="0"/>
              <a:t>,</a:t>
            </a:r>
            <a:r>
              <a:rPr lang="ko-KR" altLang="en-US" dirty="0" smtClean="0"/>
              <a:t>맥주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소맥으로 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나머지는 추후 추가예정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한계치 초과시 그날의 기록은 달력에 빨간색으로 표시</a:t>
            </a:r>
            <a:r>
              <a:rPr lang="en-US" altLang="ko-KR" dirty="0" smtClean="0"/>
              <a:t>/ </a:t>
            </a:r>
            <a:r>
              <a:rPr lang="ko-KR" altLang="en-US" dirty="0" smtClean="0"/>
              <a:t>한계치에 도달하지 않았을 때는 노란</a:t>
            </a:r>
            <a:r>
              <a:rPr lang="ko-KR" altLang="en-US" dirty="0"/>
              <a:t>색</a:t>
            </a:r>
            <a:r>
              <a:rPr lang="ko-KR" altLang="en-US" dirty="0" smtClean="0"/>
              <a:t>으로 표시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마시지 않았을 때 초록색으로 표시</a:t>
            </a:r>
            <a:endParaRPr lang="en-US" altLang="ko-KR" dirty="0" smtClean="0"/>
          </a:p>
          <a:p>
            <a:r>
              <a:rPr lang="ko-KR" altLang="en-US" dirty="0" smtClean="0"/>
              <a:t>금연 </a:t>
            </a:r>
            <a:r>
              <a:rPr lang="ko-KR" altLang="en-US" dirty="0"/>
              <a:t>및 금주에 도움을 주는 프로젝트 진행</a:t>
            </a:r>
            <a:r>
              <a:rPr lang="en-US" altLang="ko-KR" dirty="0"/>
              <a:t>(</a:t>
            </a:r>
            <a:r>
              <a:rPr lang="ko-KR" altLang="en-US" dirty="0" err="1"/>
              <a:t>미확정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금연 및 금주 교육영상 첨부</a:t>
            </a:r>
            <a:r>
              <a:rPr lang="en-US" altLang="ko-KR" dirty="0"/>
              <a:t>(</a:t>
            </a:r>
            <a:r>
              <a:rPr lang="ko-KR" altLang="en-US" dirty="0"/>
              <a:t>금연</a:t>
            </a:r>
            <a:r>
              <a:rPr lang="en-US" altLang="ko-KR" dirty="0"/>
              <a:t>,</a:t>
            </a:r>
            <a:r>
              <a:rPr lang="ko-KR" altLang="en-US" dirty="0"/>
              <a:t>금주 동기부여</a:t>
            </a:r>
            <a:r>
              <a:rPr lang="en-US" altLang="ko-KR" dirty="0"/>
              <a:t>)(</a:t>
            </a:r>
            <a:r>
              <a:rPr lang="ko-KR" altLang="en-US" dirty="0"/>
              <a:t>미정</a:t>
            </a:r>
            <a:r>
              <a:rPr lang="en-US" altLang="ko-KR" dirty="0" smtClean="0"/>
              <a:t>)</a:t>
            </a:r>
          </a:p>
          <a:p>
            <a:r>
              <a:rPr lang="ko-KR" altLang="en-US" dirty="0"/>
              <a:t>금연 및 금주 시 절약된 금액</a:t>
            </a:r>
            <a:r>
              <a:rPr lang="en-US" altLang="ko-KR" dirty="0"/>
              <a:t>, </a:t>
            </a:r>
            <a:r>
              <a:rPr lang="ko-KR" altLang="en-US" dirty="0"/>
              <a:t>그 금액으로 살 수 있는 물건들</a:t>
            </a:r>
            <a:r>
              <a:rPr lang="en-US" altLang="ko-KR" dirty="0"/>
              <a:t>, </a:t>
            </a:r>
            <a:r>
              <a:rPr lang="ko-KR" altLang="en-US" dirty="0" err="1"/>
              <a:t>피지않은</a:t>
            </a:r>
            <a:r>
              <a:rPr lang="ko-KR" altLang="en-US" dirty="0"/>
              <a:t> 담배 개비 및 술의 양</a:t>
            </a:r>
            <a:r>
              <a:rPr lang="en-US" altLang="ko-KR" dirty="0"/>
              <a:t>, </a:t>
            </a:r>
            <a:r>
              <a:rPr lang="ko-KR" altLang="en-US" dirty="0"/>
              <a:t>그로 인해 얻게 되는 건강상의 장점 등을 </a:t>
            </a:r>
            <a:r>
              <a:rPr lang="ko-KR" altLang="en-US" dirty="0" err="1"/>
              <a:t>서브메인화면으로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늘어난 기대수명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절약된 금액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피우지 않은 담배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금연 시작일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금연 시간</a:t>
            </a:r>
            <a:r>
              <a:rPr lang="en-US" altLang="ko-KR" dirty="0"/>
              <a:t> </a:t>
            </a:r>
            <a:r>
              <a:rPr lang="ko-KR" altLang="en-US" dirty="0" smtClean="0"/>
              <a:t>인터페이스 구축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728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------</a:t>
            </a:r>
            <a:r>
              <a:rPr lang="ko-KR" altLang="en-US" dirty="0" smtClean="0"/>
              <a:t>개</a:t>
            </a:r>
            <a:r>
              <a:rPr lang="ko-KR" altLang="en-US" dirty="0"/>
              <a:t>인</a:t>
            </a:r>
            <a:r>
              <a:rPr lang="ko-KR" altLang="en-US" dirty="0" smtClean="0"/>
              <a:t> 활용 자료 </a:t>
            </a:r>
            <a:r>
              <a:rPr lang="en-US" altLang="ko-KR" dirty="0" smtClean="0"/>
              <a:t>-------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B0E974-042F-42DD-BA4C-4B951EB36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08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err="1"/>
              <a:t>구글</a:t>
            </a:r>
            <a:r>
              <a:rPr lang="ko-KR" altLang="en-US" sz="1800" dirty="0"/>
              <a:t> </a:t>
            </a:r>
            <a:r>
              <a:rPr lang="en-US" altLang="ko-KR" sz="1800" dirty="0"/>
              <a:t>Firebase DB </a:t>
            </a:r>
            <a:r>
              <a:rPr lang="ko-KR" altLang="en-US" sz="1800" dirty="0"/>
              <a:t>사용 </a:t>
            </a:r>
            <a:r>
              <a:rPr lang="en-US" altLang="ko-KR" sz="1800" dirty="0"/>
              <a:t>(chat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err="1" smtClean="0"/>
              <a:t>코틀린과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공공데이터 연동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hlinkClick r:id="rId2"/>
              </a:rPr>
              <a:t>https://m.blog.naver.com/PostView.nhn?blogId=cosmosjs&amp;logNo=221455368269&amp;proxyReferer=https:%2F%2Fwww.google.com%2F</a:t>
            </a:r>
            <a:endParaRPr lang="en-US" altLang="ko-KR" sz="1800" dirty="0"/>
          </a:p>
          <a:p>
            <a:r>
              <a:rPr lang="ko-KR" altLang="en-US" sz="1800" dirty="0" smtClean="0"/>
              <a:t>공공데이터 흡연 및 금연 정보를 활용하여 금연 동기부여 자료 제공 </a:t>
            </a:r>
            <a:r>
              <a:rPr lang="en-US" altLang="ko-KR" sz="1800" dirty="0" smtClean="0"/>
              <a:t>- </a:t>
            </a:r>
            <a:r>
              <a:rPr lang="en-US" altLang="ko-KR" sz="1800" dirty="0" smtClean="0">
                <a:hlinkClick r:id="rId3"/>
              </a:rPr>
              <a:t>https://www.data.go.kr/data/3039566/fileData.do</a:t>
            </a:r>
            <a:endParaRPr lang="en-US" altLang="ko-KR" sz="1800" dirty="0" smtClean="0"/>
          </a:p>
          <a:p>
            <a:r>
              <a:rPr lang="ko-KR" altLang="en-US" sz="1800" dirty="0" smtClean="0"/>
              <a:t>공공데이터 </a:t>
            </a:r>
            <a:r>
              <a:rPr lang="ko-KR" altLang="en-US" sz="1800" dirty="0"/>
              <a:t>전국금연구역표준데이터를 활용하여 금연구역 지도 제공</a:t>
            </a:r>
            <a:r>
              <a:rPr lang="en-US" altLang="ko-KR" sz="1800" dirty="0"/>
              <a:t>(</a:t>
            </a:r>
            <a:r>
              <a:rPr lang="ko-KR" altLang="en-US" sz="1800" dirty="0"/>
              <a:t>미정</a:t>
            </a:r>
            <a:r>
              <a:rPr lang="en-US" altLang="ko-KR" sz="1800" dirty="0"/>
              <a:t>) - </a:t>
            </a:r>
            <a:r>
              <a:rPr lang="en-US" altLang="ko-KR" sz="1800" dirty="0">
                <a:hlinkClick r:id="rId4"/>
              </a:rPr>
              <a:t>https://</a:t>
            </a:r>
            <a:r>
              <a:rPr lang="en-US" altLang="ko-KR" sz="1800" dirty="0" smtClean="0">
                <a:hlinkClick r:id="rId4"/>
              </a:rPr>
              <a:t>www.data.go.kr/data/15013192/standard.do</a:t>
            </a:r>
            <a:endParaRPr lang="en-US" altLang="ko-KR" sz="1800" dirty="0" smtClean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0547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------</a:t>
            </a:r>
            <a:r>
              <a:rPr lang="ko-KR" altLang="en-US" dirty="0" smtClean="0"/>
              <a:t>개</a:t>
            </a:r>
            <a:r>
              <a:rPr lang="ko-KR" altLang="en-US" dirty="0"/>
              <a:t>인</a:t>
            </a:r>
            <a:r>
              <a:rPr lang="ko-KR" altLang="en-US" dirty="0" smtClean="0"/>
              <a:t> 활용 자료 </a:t>
            </a:r>
            <a:r>
              <a:rPr lang="en-US" altLang="ko-KR" dirty="0" smtClean="0"/>
              <a:t>-------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B0E974-042F-42DD-BA4C-4B951EB36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08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앱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위젯</a:t>
            </a:r>
            <a:r>
              <a:rPr lang="ko-KR" altLang="en-US" sz="1800" dirty="0" smtClean="0"/>
              <a:t> 만들기 </a:t>
            </a:r>
            <a:r>
              <a:rPr lang="en-US" altLang="ko-KR" sz="1800" dirty="0" smtClean="0"/>
              <a:t>- </a:t>
            </a:r>
            <a:r>
              <a:rPr lang="en-US" altLang="ko-KR" sz="1800" dirty="0">
                <a:hlinkClick r:id="rId2"/>
              </a:rPr>
              <a:t>http://</a:t>
            </a:r>
            <a:r>
              <a:rPr lang="en-US" altLang="ko-KR" sz="1800" dirty="0" smtClean="0">
                <a:hlinkClick r:id="rId2"/>
              </a:rPr>
              <a:t>blog.naver.com/PostView.nhn?blogId=cosmosjs&amp;logNo=221295891057&amp;redirect=Dlog&amp;widgetTypeCall=true&amp;directAccess=false</a:t>
            </a:r>
            <a:endParaRPr lang="en-US" altLang="ko-KR" sz="1800" dirty="0"/>
          </a:p>
          <a:p>
            <a:r>
              <a:rPr lang="en-US" altLang="ko-KR" sz="1800" dirty="0" smtClean="0"/>
              <a:t>flaticon.com – </a:t>
            </a:r>
            <a:r>
              <a:rPr lang="ko-KR" altLang="en-US" sz="1800" dirty="0" smtClean="0"/>
              <a:t>무료아이콘다운로드</a:t>
            </a:r>
            <a:endParaRPr lang="en-US" altLang="ko-KR" sz="1800" dirty="0" smtClean="0"/>
          </a:p>
          <a:p>
            <a:r>
              <a:rPr lang="en-US" altLang="ko-KR" sz="1800" dirty="0" smtClean="0"/>
              <a:t>draw.io – </a:t>
            </a:r>
            <a:r>
              <a:rPr lang="ko-KR" altLang="en-US" sz="1800" dirty="0" smtClean="0"/>
              <a:t>인터페이스 구축</a:t>
            </a:r>
            <a:endParaRPr lang="ko-KR" altLang="en-US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--------------</a:t>
            </a:r>
            <a:r>
              <a:rPr lang="ko-KR" altLang="en-US" sz="1800" dirty="0" smtClean="0"/>
              <a:t>인수인계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>
                <a:hlinkClick r:id="rId3"/>
              </a:rPr>
              <a:t>https://</a:t>
            </a:r>
            <a:r>
              <a:rPr lang="en-US" altLang="ko-KR" sz="1800" dirty="0" smtClean="0">
                <a:hlinkClick r:id="rId3"/>
              </a:rPr>
              <a:t>dkfk2747.tistory.com/22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코틀린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얼럿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err="1"/>
              <a:t>코틀린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커스텀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다이얼로그 검색하여 만들기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7339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------</a:t>
            </a:r>
            <a:r>
              <a:rPr lang="ko-KR" altLang="en-US" dirty="0" smtClean="0"/>
              <a:t>개</a:t>
            </a:r>
            <a:r>
              <a:rPr lang="ko-KR" altLang="en-US" dirty="0"/>
              <a:t>인</a:t>
            </a:r>
            <a:r>
              <a:rPr lang="ko-KR" altLang="en-US" dirty="0" smtClean="0"/>
              <a:t> 활용 자료 </a:t>
            </a:r>
            <a:r>
              <a:rPr lang="en-US" altLang="ko-KR" dirty="0" smtClean="0"/>
              <a:t>-------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B0E974-042F-42DD-BA4C-4B951EB36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08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금연 시작 후 시간대별 몸의 변화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hlinkClick r:id="rId2"/>
              </a:rPr>
              <a:t>https://www.wikitree.co.kr/articles/201407</a:t>
            </a:r>
            <a:endParaRPr lang="ko-KR" altLang="en-US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Item 14</a:t>
            </a:r>
            <a:r>
              <a:rPr lang="ko-KR" altLang="en-US" sz="1800" dirty="0" smtClean="0"/>
              <a:t>개</a:t>
            </a:r>
            <a:endParaRPr lang="en-US" altLang="ko-KR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455" y="1558211"/>
            <a:ext cx="6109682" cy="4779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8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------</a:t>
            </a:r>
            <a:r>
              <a:rPr lang="ko-KR" altLang="en-US" dirty="0" smtClean="0"/>
              <a:t>개</a:t>
            </a:r>
            <a:r>
              <a:rPr lang="ko-KR" altLang="en-US" dirty="0"/>
              <a:t>인</a:t>
            </a:r>
            <a:r>
              <a:rPr lang="ko-KR" altLang="en-US" dirty="0" smtClean="0"/>
              <a:t> 활용 자료 </a:t>
            </a:r>
            <a:r>
              <a:rPr lang="en-US" altLang="ko-KR" dirty="0" smtClean="0"/>
              <a:t>-------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B0E974-042F-42DD-BA4C-4B951EB36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08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금주 시작 후 시간대별 몸의 변화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http://www.vogue.co.kr/2018/01/22/%EC%88%A0%EC%9E%94%EC%9D%84-%EB%82%B4%EB%A0%A4%EB%86%93%EC%95%98%EC%9D%84-%EB%95%8C-%EB%B2%8C%EC%96%B4%EC%A7%80%EB%8A%94-%EC%9D%BC</a:t>
            </a:r>
            <a:r>
              <a:rPr lang="en-US" altLang="ko-KR" sz="1800" dirty="0" smtClean="0"/>
              <a:t>/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Item 7</a:t>
            </a:r>
            <a:r>
              <a:rPr lang="ko-KR" altLang="en-US" sz="1800" dirty="0" smtClean="0"/>
              <a:t>개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69053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------</a:t>
            </a:r>
            <a:r>
              <a:rPr lang="ko-KR" altLang="en-US" dirty="0" smtClean="0"/>
              <a:t>개</a:t>
            </a:r>
            <a:r>
              <a:rPr lang="ko-KR" altLang="en-US" dirty="0"/>
              <a:t>인</a:t>
            </a:r>
            <a:r>
              <a:rPr lang="ko-KR" altLang="en-US" dirty="0" smtClean="0"/>
              <a:t> 활용 자료 </a:t>
            </a:r>
            <a:r>
              <a:rPr lang="en-US" altLang="ko-KR" dirty="0" smtClean="0"/>
              <a:t>-------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B0E974-042F-42DD-BA4C-4B951EB36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08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혈중 알코올 농도 계산 공식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C = A / (P × R) = mg / 10 = % 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en-US" altLang="ko-KR" sz="1800" dirty="0"/>
              <a:t>C = </a:t>
            </a:r>
            <a:r>
              <a:rPr lang="ko-KR" altLang="en-US" sz="1800" dirty="0"/>
              <a:t>혈중 알코올농도 최고치</a:t>
            </a:r>
            <a:r>
              <a:rPr lang="en-US" altLang="ko-KR" sz="1800" dirty="0"/>
              <a:t>(%)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en-US" altLang="ko-KR" sz="1800" dirty="0"/>
              <a:t>A = </a:t>
            </a:r>
            <a:r>
              <a:rPr lang="ko-KR" altLang="en-US" sz="1800" dirty="0"/>
              <a:t>운전자가 섭취한 알코올의 양</a:t>
            </a:r>
            <a:br>
              <a:rPr lang="ko-KR" altLang="en-US" sz="1800" dirty="0"/>
            </a:br>
            <a:r>
              <a:rPr lang="ko-KR" altLang="en-US" sz="1800" dirty="0"/>
              <a:t>    </a:t>
            </a:r>
            <a:r>
              <a:rPr lang="en-US" altLang="ko-KR" sz="1800" dirty="0"/>
              <a:t>(</a:t>
            </a:r>
            <a:r>
              <a:rPr lang="ko-KR" altLang="en-US" sz="1800" dirty="0"/>
              <a:t>음주량 </a:t>
            </a:r>
            <a:r>
              <a:rPr lang="en-US" altLang="ko-KR" sz="1800" dirty="0"/>
              <a:t>× </a:t>
            </a:r>
            <a:r>
              <a:rPr lang="ko-KR" altLang="en-US" sz="1800" dirty="0"/>
              <a:t>술의 농도</a:t>
            </a:r>
            <a:r>
              <a:rPr lang="en-US" altLang="ko-KR" sz="1800" dirty="0"/>
              <a:t>(%) × 0.7894)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en-US" altLang="ko-KR" sz="1800" dirty="0"/>
              <a:t>P = </a:t>
            </a:r>
            <a:r>
              <a:rPr lang="ko-KR" altLang="en-US" sz="1800" dirty="0"/>
              <a:t>사람의 체중</a:t>
            </a:r>
            <a:r>
              <a:rPr lang="en-US" altLang="ko-KR" sz="1800" dirty="0"/>
              <a:t>(kg)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en-US" altLang="ko-KR" sz="1800" dirty="0"/>
              <a:t>R = </a:t>
            </a:r>
            <a:r>
              <a:rPr lang="ko-KR" altLang="en-US" sz="1800" dirty="0"/>
              <a:t>성별에 대한 계수</a:t>
            </a:r>
            <a:r>
              <a:rPr lang="en-US" altLang="ko-KR" sz="1800" dirty="0"/>
              <a:t>(</a:t>
            </a:r>
            <a:r>
              <a:rPr lang="ko-KR" altLang="en-US" sz="1800" dirty="0"/>
              <a:t>남자는 </a:t>
            </a:r>
            <a:r>
              <a:rPr lang="en-US" altLang="ko-KR" sz="1800" dirty="0"/>
              <a:t>0.86, </a:t>
            </a:r>
            <a:r>
              <a:rPr lang="ko-KR" altLang="en-US" sz="1800" dirty="0"/>
              <a:t>여자는 </a:t>
            </a:r>
            <a:r>
              <a:rPr lang="en-US" altLang="ko-KR" sz="1800" dirty="0"/>
              <a:t>0.64)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ko-KR" altLang="en-US" sz="1800" dirty="0"/>
              <a:t>음주운전 당시 혈중알코올 </a:t>
            </a:r>
            <a:r>
              <a:rPr lang="en-US" altLang="ko-KR" sz="1800" dirty="0"/>
              <a:t>= </a:t>
            </a:r>
            <a:r>
              <a:rPr lang="ko-KR" altLang="en-US" sz="1800" dirty="0"/>
              <a:t>최고혈중알코올농도 </a:t>
            </a:r>
            <a:r>
              <a:rPr lang="en-US" altLang="ko-KR" sz="1800" dirty="0"/>
              <a:t>- (</a:t>
            </a:r>
            <a:r>
              <a:rPr lang="ko-KR" altLang="en-US" sz="1800" dirty="0"/>
              <a:t>경과시간 </a:t>
            </a:r>
            <a:r>
              <a:rPr lang="en-US" altLang="ko-KR" sz="1800" dirty="0"/>
              <a:t>× 0.015</a:t>
            </a:r>
            <a:r>
              <a:rPr lang="en-US" altLang="ko-KR" sz="1800" dirty="0" smtClean="0"/>
              <a:t>%)</a:t>
            </a:r>
          </a:p>
          <a:p>
            <a:pPr marL="0" indent="0">
              <a:buNone/>
            </a:pPr>
            <a:r>
              <a:rPr lang="en-US" altLang="ko-KR" sz="1800" dirty="0" smtClean="0"/>
              <a:t>*</a:t>
            </a:r>
            <a:r>
              <a:rPr lang="ko-KR" altLang="en-US" sz="1800" dirty="0" smtClean="0"/>
              <a:t>위의 내용은 참고사항으로 실제 혈중알코올농도와 다를 수 있습니다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혈중 알코올에 따른 처벌 기준 및 증상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>
                <a:hlinkClick r:id="rId2"/>
              </a:rPr>
              <a:t>https://m.blog.naver.com/pwg0624/220795337380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59663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------</a:t>
            </a:r>
            <a:r>
              <a:rPr lang="ko-KR" altLang="en-US" dirty="0" smtClean="0"/>
              <a:t>개</a:t>
            </a:r>
            <a:r>
              <a:rPr lang="ko-KR" altLang="en-US" dirty="0"/>
              <a:t>인</a:t>
            </a:r>
            <a:r>
              <a:rPr lang="ko-KR" altLang="en-US" dirty="0" smtClean="0"/>
              <a:t> 활용 자료 </a:t>
            </a:r>
            <a:r>
              <a:rPr lang="en-US" altLang="ko-KR" dirty="0" smtClean="0"/>
              <a:t>-------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B0E974-042F-42DD-BA4C-4B951EB36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08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800" dirty="0" smtClean="0"/>
              <a:t>서클 </a:t>
            </a:r>
            <a:r>
              <a:rPr lang="ko-KR" altLang="en-US" sz="1800" dirty="0" err="1" smtClean="0"/>
              <a:t>프로그래스바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>
                <a:hlinkClick r:id="rId2"/>
              </a:rPr>
              <a:t>https://www.ienlab.net/entry/%EC%9B%90%ED%98%95-%EC%A7%84%ED%96%89-%EB%B0%94-%EB%9D%BC%EC%9D%B4%EB%B8%8C%EB%9F%AC%EB%A6%AC-dinuscxj%EB%8B%98%EC%9D%98-CircleProgressBar-%</a:t>
            </a:r>
            <a:r>
              <a:rPr lang="en-US" altLang="ko-KR" sz="1800" dirty="0" smtClean="0">
                <a:hlinkClick r:id="rId2"/>
              </a:rPr>
              <a:t>EC%82%AC%EC%9A%A9%ED%95%98%EA%B8%B0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u="sng" dirty="0" err="1" smtClean="0">
                <a:solidFill>
                  <a:srgbClr val="FF0000"/>
                </a:solidFill>
              </a:rPr>
              <a:t>앱</a:t>
            </a:r>
            <a:r>
              <a:rPr lang="ko-KR" altLang="en-US" sz="1800" u="sng" dirty="0" smtClean="0">
                <a:solidFill>
                  <a:srgbClr val="FF0000"/>
                </a:solidFill>
              </a:rPr>
              <a:t> </a:t>
            </a:r>
            <a:r>
              <a:rPr lang="ko-KR" altLang="en-US" sz="1800" u="sng" dirty="0" err="1" smtClean="0">
                <a:solidFill>
                  <a:srgbClr val="FF0000"/>
                </a:solidFill>
              </a:rPr>
              <a:t>종료후에도</a:t>
            </a:r>
            <a:r>
              <a:rPr lang="ko-KR" altLang="en-US" sz="1800" u="sng" dirty="0" smtClean="0">
                <a:solidFill>
                  <a:srgbClr val="FF0000"/>
                </a:solidFill>
              </a:rPr>
              <a:t> 시간 흐르게 구현</a:t>
            </a:r>
            <a:endParaRPr lang="en-US" altLang="ko-KR" sz="1800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800" u="sng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en-US" altLang="ko-KR" sz="1800" u="sng" dirty="0" smtClean="0">
                <a:solidFill>
                  <a:srgbClr val="FF0000"/>
                </a:solidFill>
                <a:hlinkClick r:id="rId3"/>
              </a:rPr>
              <a:t>developer.android.com/guide/components/services?hl=ko</a:t>
            </a:r>
            <a:endParaRPr lang="en-US" altLang="ko-KR" sz="1800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800" u="sng" dirty="0" err="1" smtClean="0">
                <a:solidFill>
                  <a:srgbClr val="FF0000"/>
                </a:solidFill>
              </a:rPr>
              <a:t>코틀린</a:t>
            </a:r>
            <a:r>
              <a:rPr lang="ko-KR" altLang="en-US" sz="1800" u="sng" dirty="0" smtClean="0">
                <a:solidFill>
                  <a:srgbClr val="FF0000"/>
                </a:solidFill>
              </a:rPr>
              <a:t> 날짜계산 이용</a:t>
            </a:r>
            <a:r>
              <a:rPr lang="en-US" altLang="ko-KR" sz="1800" u="sng" dirty="0" smtClean="0">
                <a:solidFill>
                  <a:srgbClr val="FF0000"/>
                </a:solidFill>
              </a:rPr>
              <a:t>(</a:t>
            </a:r>
            <a:r>
              <a:rPr lang="ko-KR" altLang="en-US" sz="1800" u="sng" dirty="0" smtClean="0">
                <a:solidFill>
                  <a:srgbClr val="FF0000"/>
                </a:solidFill>
              </a:rPr>
              <a:t>완료</a:t>
            </a:r>
            <a:r>
              <a:rPr lang="en-US" altLang="ko-KR" sz="1800" u="sng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 smtClean="0"/>
              <a:t>Apk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디컴파일해서</a:t>
            </a:r>
            <a:r>
              <a:rPr lang="ko-KR" altLang="en-US" sz="1800" dirty="0" smtClean="0"/>
              <a:t> 소스 참고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 smtClean="0"/>
              <a:t>Dday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마이크로초</a:t>
            </a:r>
            <a:r>
              <a:rPr lang="ko-KR" altLang="en-US" sz="1800" dirty="0" smtClean="0"/>
              <a:t> 단위를 시 분 초 일 로 변환하여 그래프에 접목 </a:t>
            </a:r>
            <a:r>
              <a:rPr lang="en-US" altLang="ko-KR" sz="1800" dirty="0" smtClean="0"/>
              <a:t>or </a:t>
            </a:r>
            <a:r>
              <a:rPr lang="ko-KR" altLang="en-US" sz="1800" dirty="0" err="1" smtClean="0"/>
              <a:t>마이크로초단위</a:t>
            </a:r>
            <a:r>
              <a:rPr lang="ko-KR" altLang="en-US" sz="1800" dirty="0" smtClean="0"/>
              <a:t> 자체로 분류하여 그래프에 접목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84143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8D8177A7-B90D-41ED-8B89-04B54D419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21357"/>
              </p:ext>
            </p:extLst>
          </p:nvPr>
        </p:nvGraphicFramePr>
        <p:xfrm>
          <a:off x="503364" y="957263"/>
          <a:ext cx="11083799" cy="4605660"/>
        </p:xfrm>
        <a:graphic>
          <a:graphicData uri="http://schemas.openxmlformats.org/drawingml/2006/table">
            <a:tbl>
              <a:tblPr/>
              <a:tblGrid>
                <a:gridCol w="1291114">
                  <a:extLst>
                    <a:ext uri="{9D8B030D-6E8A-4147-A177-3AD203B41FA5}">
                      <a16:colId xmlns:a16="http://schemas.microsoft.com/office/drawing/2014/main" xmlns="" val="1833039259"/>
                    </a:ext>
                  </a:extLst>
                </a:gridCol>
                <a:gridCol w="1191610">
                  <a:extLst>
                    <a:ext uri="{9D8B030D-6E8A-4147-A177-3AD203B41FA5}">
                      <a16:colId xmlns:a16="http://schemas.microsoft.com/office/drawing/2014/main" xmlns="" val="1400097356"/>
                    </a:ext>
                  </a:extLst>
                </a:gridCol>
                <a:gridCol w="3386137">
                  <a:extLst>
                    <a:ext uri="{9D8B030D-6E8A-4147-A177-3AD203B41FA5}">
                      <a16:colId xmlns:a16="http://schemas.microsoft.com/office/drawing/2014/main" xmlns="" val="2093435025"/>
                    </a:ext>
                  </a:extLst>
                </a:gridCol>
                <a:gridCol w="5214938">
                  <a:extLst>
                    <a:ext uri="{9D8B030D-6E8A-4147-A177-3AD203B41FA5}">
                      <a16:colId xmlns:a16="http://schemas.microsoft.com/office/drawing/2014/main" xmlns="" val="2818244587"/>
                    </a:ext>
                  </a:extLst>
                </a:gridCol>
              </a:tblGrid>
              <a:tr h="511740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실습내용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800" b="0" kern="0" spc="-6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실습분야</a:t>
                      </a:r>
                      <a:r>
                        <a:rPr lang="en-US" altLang="ko-KR" sz="1800" b="0" kern="0" spc="-6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비 고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64972868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6.30~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35371292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7668430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제품 기획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5776315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4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6068660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02602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70399601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17405501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46604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831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------</a:t>
            </a:r>
            <a:r>
              <a:rPr lang="ko-KR" altLang="en-US" dirty="0" smtClean="0"/>
              <a:t>개</a:t>
            </a:r>
            <a:r>
              <a:rPr lang="ko-KR" altLang="en-US" dirty="0"/>
              <a:t>인</a:t>
            </a:r>
            <a:r>
              <a:rPr lang="ko-KR" altLang="en-US" dirty="0" smtClean="0"/>
              <a:t> 활용 자료 </a:t>
            </a:r>
            <a:r>
              <a:rPr lang="en-US" altLang="ko-KR" dirty="0" smtClean="0"/>
              <a:t>-------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B0E974-042F-42DD-BA4C-4B951EB36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08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ko-KR" altLang="en-US" sz="1800" dirty="0" smtClean="0"/>
              <a:t>달력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>
                <a:hlinkClick r:id="rId2"/>
              </a:rPr>
              <a:t>https://</a:t>
            </a:r>
            <a:r>
              <a:rPr lang="en-US" altLang="ko-KR" sz="1800" dirty="0" smtClean="0">
                <a:hlinkClick r:id="rId2"/>
              </a:rPr>
              <a:t>woochan-dev.tistory.com/27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2100" dirty="0">
                <a:hlinkClick r:id="rId3"/>
              </a:rPr>
              <a:t>https://</a:t>
            </a:r>
            <a:r>
              <a:rPr lang="en-US" altLang="ko-KR" sz="2100" dirty="0" smtClean="0">
                <a:hlinkClick r:id="rId3"/>
              </a:rPr>
              <a:t>www.youtube.com/watch?v=O9dkuiiBOms</a:t>
            </a:r>
            <a:endParaRPr lang="en-US" altLang="ko-KR" sz="2100" dirty="0" smtClean="0"/>
          </a:p>
          <a:p>
            <a:pPr marL="0" indent="0">
              <a:buNone/>
            </a:pPr>
            <a:endParaRPr lang="en-US" altLang="ko-KR" sz="2100" dirty="0"/>
          </a:p>
          <a:p>
            <a:pPr marL="0" indent="0">
              <a:buNone/>
            </a:pPr>
            <a:r>
              <a:rPr lang="en-US" altLang="ko-KR" sz="2100" dirty="0">
                <a:hlinkClick r:id="rId4"/>
              </a:rPr>
              <a:t>https://blog.naver.com/lej0790/221451586053</a:t>
            </a:r>
            <a:endParaRPr lang="en-US" altLang="ko-KR" sz="21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 smtClean="0"/>
              <a:t>파이어베이스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>
                <a:hlinkClick r:id="rId5"/>
              </a:rPr>
              <a:t>https://m.blog.naver.com/PostView.nhn?blogId=cosmosjs&amp;logNo=221213617862&amp;proxyReferer=https:%</a:t>
            </a:r>
            <a:r>
              <a:rPr lang="en-US" altLang="ko-KR" sz="1800" dirty="0" smtClean="0">
                <a:hlinkClick r:id="rId5"/>
              </a:rPr>
              <a:t>2F%2Fwww.google.com%2F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hlinkClick r:id="rId6"/>
              </a:rPr>
              <a:t>https://</a:t>
            </a:r>
            <a:r>
              <a:rPr lang="en-US" altLang="ko-KR" sz="1800" dirty="0" smtClean="0">
                <a:hlinkClick r:id="rId6"/>
              </a:rPr>
              <a:t>firebase.google.com/docs/database/android/lists-of-data?hl=ko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 smtClean="0"/>
              <a:t>ChildEventListener</a:t>
            </a:r>
            <a:r>
              <a:rPr lang="en-US" altLang="ko-KR" sz="1800" dirty="0" smtClean="0"/>
              <a:t> – </a:t>
            </a:r>
            <a:r>
              <a:rPr lang="en-US" altLang="ko-KR" sz="1800" dirty="0" err="1" smtClean="0"/>
              <a:t>onChildChanged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를 이용하여 유저가 </a:t>
            </a:r>
            <a:r>
              <a:rPr lang="en-US" altLang="ko-KR" sz="1800" dirty="0" smtClean="0"/>
              <a:t>firebase</a:t>
            </a:r>
            <a:r>
              <a:rPr lang="ko-KR" altLang="en-US" sz="1800" dirty="0" smtClean="0"/>
              <a:t>에 새로운 금연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목표를 </a:t>
            </a:r>
            <a:r>
              <a:rPr lang="ko-KR" altLang="en-US" sz="1800" dirty="0" err="1" smtClean="0"/>
              <a:t>세웟을</a:t>
            </a:r>
            <a:r>
              <a:rPr lang="ko-KR" altLang="en-US" sz="1800" dirty="0" smtClean="0"/>
              <a:t> 시에 발생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DB</a:t>
            </a:r>
            <a:r>
              <a:rPr lang="ko-KR" altLang="en-US" sz="1800" dirty="0" smtClean="0"/>
              <a:t>없이 데이터 저장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>
                <a:hlinkClick r:id="rId7"/>
              </a:rPr>
              <a:t>https://shacoding.com/2019/08/15/android-db%EC%97%86%EC%9D%B4-%EC%99%B8%EB%B6%80-%EB%8D%B0%EC%9D%B4%ED%84%B0-%EB%B6%88%EB%9F%AC%EC%98%A4%EA%B8%B0-with-%EC%BD%94%ED%8B%80%EB%A6%B0/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600" dirty="0"/>
              <a:t>https://</a:t>
            </a:r>
            <a:r>
              <a:rPr lang="en-US" altLang="ko-KR" sz="1600" dirty="0" smtClean="0"/>
              <a:t>leveloper.tistory.com/133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799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------</a:t>
            </a:r>
            <a:r>
              <a:rPr lang="ko-KR" altLang="en-US" dirty="0" smtClean="0"/>
              <a:t>다음날 확인자료 인수인계</a:t>
            </a:r>
            <a:r>
              <a:rPr lang="en-US" altLang="ko-KR" dirty="0" smtClean="0"/>
              <a:t>-------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B0E974-042F-42DD-BA4C-4B951EB36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08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hlinkClick r:id="rId2"/>
              </a:rPr>
              <a:t>https</a:t>
            </a:r>
            <a:r>
              <a:rPr lang="en-US" altLang="ko-KR" sz="1800" dirty="0">
                <a:hlinkClick r:id="rId2"/>
              </a:rPr>
              <a:t>://</a:t>
            </a:r>
            <a:r>
              <a:rPr lang="en-US" altLang="ko-KR" sz="1800" dirty="0" smtClean="0">
                <a:hlinkClick r:id="rId2"/>
              </a:rPr>
              <a:t>cnwlcjf.tistory.com/68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캘린더뷰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 smtClean="0"/>
              <a:t>메뉴트리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>
                <a:hlinkClick r:id="rId3"/>
              </a:rPr>
              <a:t>http://</a:t>
            </a:r>
            <a:r>
              <a:rPr lang="en-US" altLang="ko-KR" sz="1800" dirty="0" smtClean="0">
                <a:hlinkClick r:id="rId3"/>
              </a:rPr>
              <a:t>www.mobileflow.co.kr/main/blog/220828691505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err="1" smtClean="0"/>
              <a:t>리사이클러뷰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>
                <a:hlinkClick r:id="rId4"/>
              </a:rPr>
              <a:t>https://</a:t>
            </a:r>
            <a:r>
              <a:rPr lang="en-US" altLang="ko-KR" sz="1800" dirty="0" smtClean="0">
                <a:hlinkClick r:id="rId4"/>
              </a:rPr>
              <a:t>www.youtube.com/watch?v=7XBX4XZTnd8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>
                <a:hlinkClick r:id="rId5"/>
              </a:rPr>
              <a:t>https://</a:t>
            </a:r>
            <a:r>
              <a:rPr lang="en-US" altLang="ko-KR" sz="1800" dirty="0" smtClean="0">
                <a:hlinkClick r:id="rId5"/>
              </a:rPr>
              <a:t>www.youtube.com/watch?v=XkYh6Lv2UJ8&amp;t=5s</a:t>
            </a:r>
            <a:r>
              <a:rPr lang="en-US" altLang="ko-KR" sz="1800" dirty="0" smtClean="0"/>
              <a:t>  &lt;&lt;&lt;&lt;&lt;&lt;8.5</a:t>
            </a:r>
            <a:r>
              <a:rPr lang="ko-KR" altLang="en-US" sz="1800" dirty="0" smtClean="0"/>
              <a:t>일 </a:t>
            </a:r>
            <a:r>
              <a:rPr lang="ko-KR" altLang="en-US" sz="1800" dirty="0" err="1" smtClean="0"/>
              <a:t>확인해볼것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금연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금주 경과시간 전환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>
                <a:hlinkClick r:id="rId6"/>
              </a:rPr>
              <a:t>https://</a:t>
            </a:r>
            <a:r>
              <a:rPr lang="en-US" altLang="ko-KR" sz="1800" dirty="0" smtClean="0">
                <a:hlinkClick r:id="rId6"/>
              </a:rPr>
              <a:t>hamzzibari.tistory.com/114?category=802914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hlinkClick r:id="rId7"/>
              </a:rPr>
              <a:t>https://</a:t>
            </a:r>
            <a:r>
              <a:rPr lang="en-US" altLang="ko-KR" sz="1800" dirty="0" smtClean="0">
                <a:hlinkClick r:id="rId7"/>
              </a:rPr>
              <a:t>github.com/Tgalshemeri/Calendario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달력레이아웃 참고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74929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------</a:t>
            </a:r>
            <a:r>
              <a:rPr lang="ko-KR" altLang="en-US" dirty="0" smtClean="0"/>
              <a:t>다음날 확인자료 인수인계</a:t>
            </a:r>
            <a:r>
              <a:rPr lang="en-US" altLang="ko-KR" dirty="0" smtClean="0"/>
              <a:t>-------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B0E974-042F-42DD-BA4C-4B951EB36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08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sz="1800" dirty="0" smtClean="0"/>
              <a:t>실시간 </a:t>
            </a:r>
            <a:r>
              <a:rPr lang="ko-KR" altLang="en-US" sz="1800" dirty="0" err="1" smtClean="0"/>
              <a:t>채팅방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hlinkClick r:id="rId2"/>
              </a:rPr>
              <a:t>https://</a:t>
            </a:r>
            <a:r>
              <a:rPr lang="en-US" altLang="ko-KR" sz="1800" dirty="0" smtClean="0">
                <a:hlinkClick r:id="rId2"/>
              </a:rPr>
              <a:t>github.com/PuzzleLeaf/FireBaseDBLogInReg/blob/master/app/src/main/java/puzzleleaf/tistory/com/firebasetest/RegisterActivity.java#L35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hlinkClick r:id="rId3"/>
              </a:rPr>
              <a:t>https://</a:t>
            </a:r>
            <a:r>
              <a:rPr lang="en-US" altLang="ko-KR" sz="1800" dirty="0" smtClean="0">
                <a:hlinkClick r:id="rId3"/>
              </a:rPr>
              <a:t>mingyeongun-dev.tistory.com/18?category=753281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hlinkClick r:id="rId4"/>
              </a:rPr>
              <a:t>https://</a:t>
            </a:r>
            <a:r>
              <a:rPr lang="en-US" altLang="ko-KR" sz="1800" dirty="0" smtClean="0">
                <a:hlinkClick r:id="rId4"/>
              </a:rPr>
              <a:t>corikachu.github.io/articles/android/firebase/android-firebase-realtime-chatting-app</a:t>
            </a:r>
            <a:r>
              <a:rPr lang="en-US" altLang="ko-KR" sz="1800" dirty="0" smtClean="0"/>
              <a:t> &lt;&lt; </a:t>
            </a:r>
            <a:r>
              <a:rPr lang="ko-KR" altLang="en-US" sz="1800" dirty="0" smtClean="0"/>
              <a:t>우선적으로 </a:t>
            </a:r>
            <a:r>
              <a:rPr lang="ko-KR" altLang="en-US" sz="1800" dirty="0" err="1" smtClean="0"/>
              <a:t>볼것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hlinkClick r:id="rId5"/>
              </a:rPr>
              <a:t>https://m.blog.naver.com/PostView.nhn?blogId=cosmosjs&amp;logNo=221213617862&amp;proxyReferer=https</a:t>
            </a:r>
            <a:r>
              <a:rPr lang="en-US" altLang="ko-KR" sz="1800">
                <a:hlinkClick r:id="rId5"/>
              </a:rPr>
              <a:t>:%</a:t>
            </a:r>
            <a:r>
              <a:rPr lang="en-US" altLang="ko-KR" sz="1800" smtClean="0">
                <a:hlinkClick r:id="rId5"/>
              </a:rPr>
              <a:t>2F%2Fwww.google.com%2F</a:t>
            </a:r>
            <a:r>
              <a:rPr lang="ko-KR" altLang="en-US" sz="1800" smtClean="0"/>
              <a:t>ㅇ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hlinkClick r:id="rId6"/>
              </a:rPr>
              <a:t>https://puzzleleaf.tistory.com/39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>
                <a:hlinkClick r:id="rId7"/>
              </a:rPr>
              <a:t>https://</a:t>
            </a:r>
            <a:r>
              <a:rPr lang="en-US" altLang="ko-KR" sz="1800" dirty="0" smtClean="0">
                <a:hlinkClick r:id="rId7"/>
              </a:rPr>
              <a:t>dalgonakit.tistory.com/140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7504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요구사항 정의</a:t>
            </a:r>
          </a:p>
        </p:txBody>
      </p:sp>
    </p:spTree>
    <p:extLst>
      <p:ext uri="{BB962C8B-B14F-4D97-AF65-F5344CB8AC3E}">
        <p14:creationId xmlns:p14="http://schemas.microsoft.com/office/powerpoint/2010/main" val="61439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763B084-A25C-4CA8-B695-973990AE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534"/>
            <a:ext cx="10515600" cy="5094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기능 요소</a:t>
            </a:r>
            <a:endParaRPr lang="en-US" altLang="ko-KR" sz="1800" dirty="0" smtClean="0">
              <a:solidFill>
                <a:srgbClr val="FFC000"/>
              </a:solidFill>
            </a:endParaRPr>
          </a:p>
          <a:p>
            <a:r>
              <a:rPr lang="ko-KR" altLang="en-US" sz="1800" dirty="0" smtClean="0"/>
              <a:t>정보를 관리할 </a:t>
            </a:r>
            <a:r>
              <a:rPr lang="en-US" altLang="ko-KR" sz="1800" dirty="0" smtClean="0"/>
              <a:t>DB</a:t>
            </a:r>
            <a:r>
              <a:rPr lang="ko-KR" altLang="en-US" sz="1800" dirty="0" smtClean="0"/>
              <a:t>가 있어야 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  </a:t>
            </a:r>
            <a:r>
              <a:rPr lang="en-US" altLang="ko-KR" sz="1800" dirty="0" smtClean="0">
                <a:solidFill>
                  <a:srgbClr val="FFC000"/>
                </a:solidFill>
              </a:rPr>
              <a:t>-&gt; </a:t>
            </a:r>
            <a:r>
              <a:rPr lang="en-US" altLang="ko-KR" sz="1800" dirty="0" err="1" smtClean="0">
                <a:solidFill>
                  <a:srgbClr val="FFC000"/>
                </a:solidFill>
              </a:rPr>
              <a:t>google</a:t>
            </a:r>
            <a:r>
              <a:rPr lang="en-US" altLang="ko-KR" sz="1800" dirty="0" smtClean="0">
                <a:solidFill>
                  <a:srgbClr val="FFC000"/>
                </a:solidFill>
              </a:rPr>
              <a:t> Firebase DB </a:t>
            </a:r>
            <a:r>
              <a:rPr lang="ko-KR" altLang="en-US" sz="1800" dirty="0" smtClean="0">
                <a:solidFill>
                  <a:srgbClr val="FFC000"/>
                </a:solidFill>
              </a:rPr>
              <a:t>를 사용하여 </a:t>
            </a:r>
            <a:r>
              <a:rPr lang="ko-KR" altLang="en-US" sz="1800" dirty="0" err="1" smtClean="0">
                <a:solidFill>
                  <a:srgbClr val="FFC000"/>
                </a:solidFill>
              </a:rPr>
              <a:t>사용자별</a:t>
            </a:r>
            <a:r>
              <a:rPr lang="ko-KR" altLang="en-US" sz="1800" dirty="0" smtClean="0">
                <a:solidFill>
                  <a:srgbClr val="FFC000"/>
                </a:solidFill>
              </a:rPr>
              <a:t> 데이터를 관리해야 한다</a:t>
            </a:r>
            <a:r>
              <a:rPr lang="en-US" altLang="ko-KR" sz="1800" dirty="0" smtClean="0">
                <a:solidFill>
                  <a:srgbClr val="FFC000"/>
                </a:solidFill>
              </a:rPr>
              <a:t>.</a:t>
            </a:r>
            <a:endParaRPr lang="en-US" altLang="ko-KR" sz="1800" dirty="0" smtClean="0"/>
          </a:p>
          <a:p>
            <a:r>
              <a:rPr lang="ko-KR" altLang="en-US" sz="1800" dirty="0" smtClean="0"/>
              <a:t>사용자들의 피드백을 받을 수 있어야 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rgbClr val="FFC000"/>
                </a:solidFill>
              </a:rPr>
              <a:t>-&gt;</a:t>
            </a:r>
            <a:r>
              <a:rPr lang="ko-KR" altLang="en-US" sz="1800" dirty="0">
                <a:solidFill>
                  <a:srgbClr val="FFC000"/>
                </a:solidFill>
              </a:rPr>
              <a:t> </a:t>
            </a:r>
            <a:r>
              <a:rPr lang="en-US" altLang="ko-KR" sz="1800" dirty="0" err="1">
                <a:solidFill>
                  <a:srgbClr val="FFC000"/>
                </a:solidFill>
              </a:rPr>
              <a:t>playstore</a:t>
            </a:r>
            <a:r>
              <a:rPr lang="ko-KR" altLang="en-US" sz="1800" dirty="0">
                <a:solidFill>
                  <a:srgbClr val="FFC000"/>
                </a:solidFill>
              </a:rPr>
              <a:t> </a:t>
            </a:r>
            <a:r>
              <a:rPr lang="ko-KR" altLang="en-US" sz="1800" dirty="0" err="1">
                <a:solidFill>
                  <a:srgbClr val="FFC000"/>
                </a:solidFill>
              </a:rPr>
              <a:t>댓글</a:t>
            </a:r>
            <a:r>
              <a:rPr lang="ko-KR" altLang="en-US" sz="1800" dirty="0">
                <a:solidFill>
                  <a:srgbClr val="FFC000"/>
                </a:solidFill>
              </a:rPr>
              <a:t> 기능을 활용해야 한다</a:t>
            </a:r>
            <a:r>
              <a:rPr lang="en-US" altLang="ko-KR" sz="1800" dirty="0">
                <a:solidFill>
                  <a:srgbClr val="FFC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FFC000"/>
                </a:solidFill>
              </a:rPr>
              <a:t> </a:t>
            </a:r>
            <a:r>
              <a:rPr lang="en-US" altLang="ko-KR" sz="1800" dirty="0">
                <a:solidFill>
                  <a:srgbClr val="FFC000"/>
                </a:solidFill>
              </a:rPr>
              <a:t>-&gt; </a:t>
            </a:r>
            <a:r>
              <a:rPr lang="ko-KR" altLang="en-US" sz="1800" dirty="0">
                <a:solidFill>
                  <a:srgbClr val="FFC000"/>
                </a:solidFill>
              </a:rPr>
              <a:t>고객센터 인터페이스 구축하여 피드백을 받아야 한다</a:t>
            </a:r>
            <a:r>
              <a:rPr lang="en-US" altLang="ko-KR" sz="1800" dirty="0" smtClean="0">
                <a:solidFill>
                  <a:srgbClr val="FFC000"/>
                </a:solidFill>
              </a:rPr>
              <a:t>.</a:t>
            </a:r>
            <a:endParaRPr lang="en-US" altLang="ko-KR" sz="1800" dirty="0" smtClean="0"/>
          </a:p>
          <a:p>
            <a:r>
              <a:rPr lang="ko-KR" altLang="en-US" sz="1800" dirty="0" smtClean="0"/>
              <a:t>회원을 등록할 수 있어야 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C000"/>
                </a:solidFill>
              </a:rPr>
              <a:t> -&gt; </a:t>
            </a:r>
            <a:r>
              <a:rPr lang="ko-KR" altLang="en-US" sz="1800" dirty="0" smtClean="0">
                <a:solidFill>
                  <a:srgbClr val="FFC000"/>
                </a:solidFill>
              </a:rPr>
              <a:t>회원 정보는 아이디</a:t>
            </a:r>
            <a:r>
              <a:rPr lang="en-US" altLang="ko-KR" sz="1800" dirty="0" smtClean="0">
                <a:solidFill>
                  <a:srgbClr val="FFC000"/>
                </a:solidFill>
              </a:rPr>
              <a:t>, </a:t>
            </a:r>
            <a:r>
              <a:rPr lang="ko-KR" altLang="en-US" sz="1800" dirty="0" smtClean="0">
                <a:solidFill>
                  <a:srgbClr val="FFC000"/>
                </a:solidFill>
              </a:rPr>
              <a:t>비밀번호</a:t>
            </a:r>
            <a:r>
              <a:rPr lang="en-US" altLang="ko-KR" sz="1800" dirty="0" smtClean="0">
                <a:solidFill>
                  <a:srgbClr val="FFC000"/>
                </a:solidFill>
              </a:rPr>
              <a:t>, </a:t>
            </a:r>
            <a:r>
              <a:rPr lang="ko-KR" altLang="en-US" sz="1800" dirty="0" smtClean="0">
                <a:solidFill>
                  <a:srgbClr val="FFC000"/>
                </a:solidFill>
              </a:rPr>
              <a:t>이름</a:t>
            </a:r>
            <a:r>
              <a:rPr lang="en-US" altLang="ko-KR" sz="1800" dirty="0" smtClean="0">
                <a:solidFill>
                  <a:srgbClr val="FFC000"/>
                </a:solidFill>
              </a:rPr>
              <a:t>, </a:t>
            </a:r>
            <a:r>
              <a:rPr lang="ko-KR" altLang="en-US" sz="1800" dirty="0" smtClean="0">
                <a:solidFill>
                  <a:srgbClr val="FFC000"/>
                </a:solidFill>
              </a:rPr>
              <a:t>생년월일</a:t>
            </a:r>
            <a:r>
              <a:rPr lang="en-US" altLang="ko-KR" sz="1800" dirty="0" smtClean="0">
                <a:solidFill>
                  <a:srgbClr val="FFC000"/>
                </a:solidFill>
              </a:rPr>
              <a:t>, </a:t>
            </a:r>
            <a:r>
              <a:rPr lang="ko-KR" altLang="en-US" sz="1800" dirty="0" smtClean="0">
                <a:solidFill>
                  <a:srgbClr val="FFC000"/>
                </a:solidFill>
              </a:rPr>
              <a:t>성별</a:t>
            </a:r>
            <a:r>
              <a:rPr lang="en-US" altLang="ko-KR" sz="1800" dirty="0" smtClean="0">
                <a:solidFill>
                  <a:srgbClr val="FFC000"/>
                </a:solidFill>
              </a:rPr>
              <a:t>, </a:t>
            </a:r>
            <a:r>
              <a:rPr lang="ko-KR" altLang="en-US" sz="1800" dirty="0" smtClean="0">
                <a:solidFill>
                  <a:srgbClr val="FFC000"/>
                </a:solidFill>
              </a:rPr>
              <a:t>전화번호를 포함해야 한다</a:t>
            </a:r>
            <a:r>
              <a:rPr lang="en-US" altLang="ko-KR" sz="1800" dirty="0" smtClean="0">
                <a:solidFill>
                  <a:srgbClr val="FFC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C000"/>
                </a:solidFill>
              </a:rPr>
              <a:t> </a:t>
            </a:r>
            <a:r>
              <a:rPr lang="en-US" altLang="ko-KR" sz="1800" dirty="0" smtClean="0">
                <a:solidFill>
                  <a:srgbClr val="FFC000"/>
                </a:solidFill>
              </a:rPr>
              <a:t>-&gt; </a:t>
            </a:r>
            <a:r>
              <a:rPr lang="ko-KR" altLang="en-US" sz="1800" dirty="0" smtClean="0">
                <a:solidFill>
                  <a:srgbClr val="FFC000"/>
                </a:solidFill>
              </a:rPr>
              <a:t>아이디가 중복되는 회원은 등록할 수 없어야 한다</a:t>
            </a:r>
            <a:r>
              <a:rPr lang="en-US" altLang="ko-KR" sz="1800" dirty="0" smtClean="0">
                <a:solidFill>
                  <a:srgbClr val="FFC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C000"/>
                </a:solidFill>
              </a:rPr>
              <a:t> </a:t>
            </a:r>
            <a:r>
              <a:rPr lang="en-US" altLang="ko-KR" sz="1800" dirty="0" smtClean="0">
                <a:solidFill>
                  <a:srgbClr val="FFC000"/>
                </a:solidFill>
              </a:rPr>
              <a:t>-&gt; </a:t>
            </a:r>
            <a:r>
              <a:rPr lang="ko-KR" altLang="en-US" sz="1800" dirty="0" smtClean="0">
                <a:solidFill>
                  <a:srgbClr val="FFC000"/>
                </a:solidFill>
              </a:rPr>
              <a:t>회원들의 로그인 데이터가 각자 분리되어야 한다</a:t>
            </a:r>
            <a:r>
              <a:rPr lang="en-US" altLang="ko-KR" sz="1800" dirty="0" smtClean="0">
                <a:solidFill>
                  <a:srgbClr val="FFC000"/>
                </a:solidFill>
              </a:rPr>
              <a:t>.</a:t>
            </a:r>
          </a:p>
          <a:p>
            <a:r>
              <a:rPr lang="ko-KR" altLang="en-US" sz="1800" dirty="0" err="1" smtClean="0"/>
              <a:t>앱이</a:t>
            </a:r>
            <a:r>
              <a:rPr lang="ko-KR" altLang="en-US" sz="1800" dirty="0" smtClean="0"/>
              <a:t> 종료되어도 데이터의 </a:t>
            </a:r>
            <a:r>
              <a:rPr lang="ko-KR" altLang="en-US" sz="1800" dirty="0" err="1" smtClean="0"/>
              <a:t>무결성이</a:t>
            </a:r>
            <a:r>
              <a:rPr lang="ko-KR" altLang="en-US" sz="1800" dirty="0" smtClean="0"/>
              <a:t> 유지되어야 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FFC000"/>
                </a:solidFill>
              </a:rPr>
              <a:t> </a:t>
            </a:r>
            <a:r>
              <a:rPr lang="en-US" altLang="ko-KR" sz="1800" dirty="0">
                <a:solidFill>
                  <a:srgbClr val="FFC000"/>
                </a:solidFill>
              </a:rPr>
              <a:t>-&gt; </a:t>
            </a:r>
            <a:r>
              <a:rPr lang="ko-KR" altLang="en-US" sz="1800" dirty="0" err="1" smtClean="0">
                <a:solidFill>
                  <a:srgbClr val="FFC000"/>
                </a:solidFill>
              </a:rPr>
              <a:t>앱이</a:t>
            </a:r>
            <a:r>
              <a:rPr lang="ko-KR" altLang="en-US" sz="1800" dirty="0" smtClean="0">
                <a:solidFill>
                  <a:srgbClr val="FFC000"/>
                </a:solidFill>
              </a:rPr>
              <a:t> 종료되어도 데이터의 변동이 없어야 한다</a:t>
            </a:r>
            <a:r>
              <a:rPr lang="en-US" altLang="ko-KR" sz="1800" dirty="0" smtClean="0">
                <a:solidFill>
                  <a:srgbClr val="FFC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C000"/>
                </a:solidFill>
              </a:rPr>
              <a:t> </a:t>
            </a:r>
            <a:r>
              <a:rPr lang="en-US" altLang="ko-KR" sz="1800" dirty="0" smtClean="0">
                <a:solidFill>
                  <a:srgbClr val="FFC000"/>
                </a:solidFill>
              </a:rPr>
              <a:t>-&gt; </a:t>
            </a:r>
            <a:r>
              <a:rPr lang="ko-KR" altLang="en-US" sz="1800" dirty="0" err="1" smtClean="0">
                <a:solidFill>
                  <a:srgbClr val="FFC000"/>
                </a:solidFill>
              </a:rPr>
              <a:t>앱</a:t>
            </a:r>
            <a:r>
              <a:rPr lang="ko-KR" altLang="en-US" sz="1800" dirty="0" smtClean="0">
                <a:solidFill>
                  <a:srgbClr val="FFC000"/>
                </a:solidFill>
              </a:rPr>
              <a:t> 내부의 시간이 </a:t>
            </a:r>
            <a:r>
              <a:rPr lang="ko-KR" altLang="en-US" sz="1800" dirty="0" err="1" smtClean="0">
                <a:solidFill>
                  <a:srgbClr val="FFC000"/>
                </a:solidFill>
              </a:rPr>
              <a:t>앱</a:t>
            </a:r>
            <a:r>
              <a:rPr lang="ko-KR" altLang="en-US" sz="1800" dirty="0" smtClean="0">
                <a:solidFill>
                  <a:srgbClr val="FFC000"/>
                </a:solidFill>
              </a:rPr>
              <a:t> 종료 시 멈추어서는 </a:t>
            </a:r>
            <a:r>
              <a:rPr lang="ko-KR" altLang="en-US" sz="1800" dirty="0" err="1" smtClean="0">
                <a:solidFill>
                  <a:srgbClr val="FFC000"/>
                </a:solidFill>
              </a:rPr>
              <a:t>안된다</a:t>
            </a:r>
            <a:r>
              <a:rPr lang="en-US" altLang="ko-KR" sz="1800" dirty="0" smtClean="0">
                <a:solidFill>
                  <a:srgbClr val="FFC000"/>
                </a:solidFill>
              </a:rPr>
              <a:t>.</a:t>
            </a:r>
            <a:endParaRPr lang="en-US" altLang="ko-KR" sz="1800" dirty="0" smtClean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51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요구사항 수집 및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정의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262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763B084-A25C-4CA8-B695-973990AE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534"/>
            <a:ext cx="10515600" cy="50945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b="1" dirty="0" smtClean="0"/>
              <a:t>편의 요소</a:t>
            </a:r>
            <a:endParaRPr lang="en-US" altLang="ko-KR" b="1" dirty="0" smtClean="0"/>
          </a:p>
          <a:p>
            <a:r>
              <a:rPr lang="ko-KR" altLang="en-US" sz="2000" dirty="0" smtClean="0"/>
              <a:t>절연과 </a:t>
            </a:r>
            <a:r>
              <a:rPr lang="ko-KR" altLang="en-US" sz="2000" dirty="0" err="1" smtClean="0"/>
              <a:t>절주에</a:t>
            </a:r>
            <a:r>
              <a:rPr lang="ko-KR" altLang="en-US" sz="2000" dirty="0" smtClean="0"/>
              <a:t> 도움을 주어야 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 </a:t>
            </a:r>
            <a:r>
              <a:rPr lang="en-US" altLang="ko-KR" sz="2000" dirty="0" smtClean="0">
                <a:solidFill>
                  <a:srgbClr val="FFC000"/>
                </a:solidFill>
              </a:rPr>
              <a:t>-&gt; </a:t>
            </a:r>
            <a:r>
              <a:rPr lang="ko-KR" altLang="en-US" sz="2000" dirty="0" smtClean="0">
                <a:solidFill>
                  <a:srgbClr val="FFC000"/>
                </a:solidFill>
              </a:rPr>
              <a:t>주 고객층은 애연가 및 애주가이면서 절연</a:t>
            </a:r>
            <a:r>
              <a:rPr lang="en-US" altLang="ko-KR" sz="2000" dirty="0" smtClean="0">
                <a:solidFill>
                  <a:srgbClr val="FFC000"/>
                </a:solidFill>
              </a:rPr>
              <a:t>, </a:t>
            </a:r>
            <a:r>
              <a:rPr lang="ko-KR" altLang="en-US" sz="2000" dirty="0" err="1" smtClean="0">
                <a:solidFill>
                  <a:srgbClr val="FFC000"/>
                </a:solidFill>
              </a:rPr>
              <a:t>절주를</a:t>
            </a:r>
            <a:r>
              <a:rPr lang="ko-KR" altLang="en-US" sz="2000" dirty="0" smtClean="0">
                <a:solidFill>
                  <a:srgbClr val="FFC000"/>
                </a:solidFill>
              </a:rPr>
              <a:t> 희망하는 사람으로 한다</a:t>
            </a:r>
            <a:r>
              <a:rPr lang="en-US" altLang="ko-KR" sz="2000" dirty="0" smtClean="0">
                <a:solidFill>
                  <a:srgbClr val="FFC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C000"/>
                </a:solidFill>
              </a:rPr>
              <a:t> </a:t>
            </a:r>
            <a:r>
              <a:rPr lang="en-US" altLang="ko-KR" sz="2000" dirty="0" smtClean="0">
                <a:solidFill>
                  <a:srgbClr val="FFC000"/>
                </a:solidFill>
              </a:rPr>
              <a:t> -&gt; </a:t>
            </a:r>
            <a:r>
              <a:rPr lang="ko-KR" altLang="en-US" sz="2000" dirty="0">
                <a:solidFill>
                  <a:srgbClr val="FFC000"/>
                </a:solidFill>
              </a:rPr>
              <a:t>금연하는 </a:t>
            </a:r>
            <a:r>
              <a:rPr lang="ko-KR" altLang="en-US" sz="2000" dirty="0" err="1">
                <a:solidFill>
                  <a:srgbClr val="FFC000"/>
                </a:solidFill>
              </a:rPr>
              <a:t>기간동안</a:t>
            </a:r>
            <a:r>
              <a:rPr lang="ko-KR" altLang="en-US" sz="2000" dirty="0">
                <a:solidFill>
                  <a:srgbClr val="FFC000"/>
                </a:solidFill>
              </a:rPr>
              <a:t> 나타나는 몸의 변화상태를 </a:t>
            </a:r>
            <a:r>
              <a:rPr lang="ko-KR" altLang="en-US" sz="2000" dirty="0" smtClean="0">
                <a:solidFill>
                  <a:srgbClr val="FFC000"/>
                </a:solidFill>
              </a:rPr>
              <a:t>알려주어야 한다</a:t>
            </a:r>
            <a:r>
              <a:rPr lang="en-US" altLang="ko-KR" sz="2000" dirty="0" smtClean="0">
                <a:solidFill>
                  <a:srgbClr val="FFC000"/>
                </a:solidFill>
              </a:rPr>
              <a:t>.(</a:t>
            </a:r>
            <a:r>
              <a:rPr lang="en-US" altLang="ko-KR" sz="2000" dirty="0">
                <a:solidFill>
                  <a:srgbClr val="FFC000"/>
                </a:solidFill>
              </a:rPr>
              <a:t>ex. </a:t>
            </a:r>
            <a:r>
              <a:rPr lang="ko-KR" altLang="en-US" sz="2000" dirty="0">
                <a:solidFill>
                  <a:srgbClr val="FFC000"/>
                </a:solidFill>
              </a:rPr>
              <a:t>금연 </a:t>
            </a:r>
            <a:r>
              <a:rPr lang="en-US" altLang="ko-KR" sz="2000" dirty="0">
                <a:solidFill>
                  <a:srgbClr val="FFC000"/>
                </a:solidFill>
              </a:rPr>
              <a:t>120</a:t>
            </a:r>
            <a:r>
              <a:rPr lang="ko-KR" altLang="en-US" sz="2000" dirty="0">
                <a:solidFill>
                  <a:srgbClr val="FFC000"/>
                </a:solidFill>
              </a:rPr>
              <a:t>일차 </a:t>
            </a:r>
            <a:r>
              <a:rPr lang="en-US" altLang="ko-KR" sz="2000" dirty="0">
                <a:solidFill>
                  <a:srgbClr val="FFC000"/>
                </a:solidFill>
              </a:rPr>
              <a:t>- </a:t>
            </a:r>
            <a:r>
              <a:rPr lang="ko-KR" altLang="en-US" sz="2000" dirty="0">
                <a:solidFill>
                  <a:srgbClr val="FFC000"/>
                </a:solidFill>
              </a:rPr>
              <a:t>폐의 기능 </a:t>
            </a:r>
            <a:r>
              <a:rPr lang="en-US" altLang="ko-KR" sz="2000" dirty="0">
                <a:solidFill>
                  <a:srgbClr val="FFC000"/>
                </a:solidFill>
              </a:rPr>
              <a:t>75%</a:t>
            </a:r>
            <a:r>
              <a:rPr lang="ko-KR" altLang="en-US" sz="2000" dirty="0">
                <a:solidFill>
                  <a:srgbClr val="FFC000"/>
                </a:solidFill>
              </a:rPr>
              <a:t>회복</a:t>
            </a:r>
            <a:r>
              <a:rPr lang="en-US" altLang="ko-KR" sz="2000" dirty="0">
                <a:solidFill>
                  <a:srgbClr val="FFC000"/>
                </a:solidFill>
              </a:rPr>
              <a:t>, ~~~~)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C000"/>
                </a:solidFill>
              </a:rPr>
              <a:t>  -&gt; </a:t>
            </a:r>
            <a:r>
              <a:rPr lang="ko-KR" altLang="en-US" sz="2000" dirty="0" smtClean="0">
                <a:solidFill>
                  <a:srgbClr val="FFC000"/>
                </a:solidFill>
              </a:rPr>
              <a:t>서로의 정보를 공유할 </a:t>
            </a:r>
            <a:r>
              <a:rPr lang="ko-KR" altLang="en-US" sz="2000" dirty="0" err="1" smtClean="0">
                <a:solidFill>
                  <a:srgbClr val="FFC000"/>
                </a:solidFill>
              </a:rPr>
              <a:t>채팅방</a:t>
            </a:r>
            <a:r>
              <a:rPr lang="ko-KR" altLang="en-US" sz="2000" dirty="0" smtClean="0">
                <a:solidFill>
                  <a:srgbClr val="FFC000"/>
                </a:solidFill>
              </a:rPr>
              <a:t> 같은 공간이 구현되어야 한다</a:t>
            </a:r>
            <a:r>
              <a:rPr lang="en-US" altLang="ko-KR" sz="2000" dirty="0" smtClean="0">
                <a:solidFill>
                  <a:srgbClr val="FFC000"/>
                </a:solidFill>
              </a:rPr>
              <a:t>.</a:t>
            </a:r>
            <a:endParaRPr lang="en-US" altLang="ko-KR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FFC000"/>
                </a:solidFill>
              </a:rPr>
              <a:t>  -&gt; </a:t>
            </a:r>
            <a:r>
              <a:rPr lang="ko-KR" altLang="en-US" sz="2000" dirty="0">
                <a:solidFill>
                  <a:srgbClr val="FFC000"/>
                </a:solidFill>
              </a:rPr>
              <a:t>금연 및 금주하는 </a:t>
            </a:r>
            <a:r>
              <a:rPr lang="ko-KR" altLang="en-US" sz="2000" dirty="0" smtClean="0">
                <a:solidFill>
                  <a:srgbClr val="FFC000"/>
                </a:solidFill>
              </a:rPr>
              <a:t>기간 동안 </a:t>
            </a:r>
            <a:r>
              <a:rPr lang="ko-KR" altLang="en-US" sz="2000" dirty="0">
                <a:solidFill>
                  <a:srgbClr val="FFC000"/>
                </a:solidFill>
              </a:rPr>
              <a:t>절약된 금액을 보여줌으로써 동기 </a:t>
            </a:r>
            <a:r>
              <a:rPr lang="ko-KR" altLang="en-US" sz="2000" dirty="0" smtClean="0">
                <a:solidFill>
                  <a:srgbClr val="FFC000"/>
                </a:solidFill>
              </a:rPr>
              <a:t>부여가 가능해야 한다</a:t>
            </a:r>
            <a:r>
              <a:rPr lang="en-US" altLang="ko-KR" sz="2000" dirty="0" smtClean="0">
                <a:solidFill>
                  <a:srgbClr val="FFC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C000"/>
                </a:solidFill>
              </a:rPr>
              <a:t> </a:t>
            </a:r>
            <a:r>
              <a:rPr lang="en-US" altLang="ko-KR" sz="2000" dirty="0" smtClean="0">
                <a:solidFill>
                  <a:srgbClr val="FFC000"/>
                </a:solidFill>
              </a:rPr>
              <a:t> -&gt; </a:t>
            </a:r>
            <a:r>
              <a:rPr lang="ko-KR" altLang="en-US" sz="2000" dirty="0" smtClean="0">
                <a:solidFill>
                  <a:srgbClr val="FFC000"/>
                </a:solidFill>
              </a:rPr>
              <a:t>실시간 데이터를 제공해야 한다</a:t>
            </a:r>
            <a:r>
              <a:rPr lang="en-US" altLang="ko-KR" sz="2000" dirty="0" smtClean="0">
                <a:solidFill>
                  <a:srgbClr val="FFC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C000"/>
                </a:solidFill>
              </a:rPr>
              <a:t> </a:t>
            </a:r>
            <a:r>
              <a:rPr lang="en-US" altLang="ko-KR" sz="2000" dirty="0" smtClean="0">
                <a:solidFill>
                  <a:srgbClr val="FFC000"/>
                </a:solidFill>
              </a:rPr>
              <a:t> -&gt; </a:t>
            </a:r>
            <a:r>
              <a:rPr lang="ko-KR" altLang="en-US" sz="2000" dirty="0" smtClean="0">
                <a:solidFill>
                  <a:srgbClr val="FFC000"/>
                </a:solidFill>
              </a:rPr>
              <a:t>혈중 알코올 농도를 계산할 수 있는 기능이 있어야 한다</a:t>
            </a:r>
            <a:r>
              <a:rPr lang="en-US" altLang="ko-KR" sz="2000" dirty="0" smtClean="0">
                <a:solidFill>
                  <a:srgbClr val="FFC000"/>
                </a:solidFill>
              </a:rPr>
              <a:t>.</a:t>
            </a:r>
          </a:p>
          <a:p>
            <a:r>
              <a:rPr lang="ko-KR" altLang="en-US" sz="2000" dirty="0" smtClean="0"/>
              <a:t>어플리케이션을 사용하기 쉬워야 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 </a:t>
            </a:r>
            <a:r>
              <a:rPr lang="en-US" altLang="ko-KR" sz="2000" dirty="0" smtClean="0">
                <a:solidFill>
                  <a:srgbClr val="FFC000"/>
                </a:solidFill>
              </a:rPr>
              <a:t>-&gt; </a:t>
            </a:r>
            <a:r>
              <a:rPr lang="ko-KR" altLang="en-US" sz="2000" dirty="0" err="1" smtClean="0">
                <a:solidFill>
                  <a:srgbClr val="FFC000"/>
                </a:solidFill>
              </a:rPr>
              <a:t>위젯을</a:t>
            </a:r>
            <a:r>
              <a:rPr lang="ko-KR" altLang="en-US" sz="2000" dirty="0" smtClean="0">
                <a:solidFill>
                  <a:srgbClr val="FFC000"/>
                </a:solidFill>
              </a:rPr>
              <a:t> 활용하여 수치를 높이거나 직접 흡연</a:t>
            </a:r>
            <a:r>
              <a:rPr lang="en-US" altLang="ko-KR" sz="2000" dirty="0" smtClean="0">
                <a:solidFill>
                  <a:srgbClr val="FFC000"/>
                </a:solidFill>
              </a:rPr>
              <a:t>,</a:t>
            </a:r>
            <a:r>
              <a:rPr lang="ko-KR" altLang="en-US" sz="2000" dirty="0" smtClean="0">
                <a:solidFill>
                  <a:srgbClr val="FFC000"/>
                </a:solidFill>
              </a:rPr>
              <a:t>음주량 조절이 가능해야 한다</a:t>
            </a:r>
            <a:r>
              <a:rPr lang="en-US" altLang="ko-KR" sz="2000" dirty="0" smtClean="0">
                <a:solidFill>
                  <a:srgbClr val="FFC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C000"/>
                </a:solidFill>
              </a:rPr>
              <a:t> </a:t>
            </a:r>
            <a:r>
              <a:rPr lang="en-US" altLang="ko-KR" sz="2000" dirty="0" smtClean="0">
                <a:solidFill>
                  <a:srgbClr val="FFC000"/>
                </a:solidFill>
              </a:rPr>
              <a:t> -&gt; </a:t>
            </a:r>
            <a:r>
              <a:rPr lang="ko-KR" altLang="en-US" sz="2000" dirty="0" smtClean="0">
                <a:solidFill>
                  <a:srgbClr val="FFC000"/>
                </a:solidFill>
              </a:rPr>
              <a:t>음성인식 기능을 통해 명령어로 현 수치를 확인 가능해야 한다</a:t>
            </a:r>
            <a:r>
              <a:rPr lang="en-US" altLang="ko-KR" sz="2000" dirty="0" smtClean="0">
                <a:solidFill>
                  <a:srgbClr val="FFC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FFC000"/>
                </a:solidFill>
              </a:rPr>
              <a:t>  -&gt; </a:t>
            </a:r>
            <a:r>
              <a:rPr lang="ko-KR" altLang="en-US" sz="2000" dirty="0" smtClean="0">
                <a:solidFill>
                  <a:srgbClr val="FFC000"/>
                </a:solidFill>
              </a:rPr>
              <a:t>일일 데이터를 달력에 기록하듯 다이어리 형식으로 제공해야 한다</a:t>
            </a:r>
            <a:r>
              <a:rPr lang="en-US" altLang="ko-KR" sz="2000" dirty="0" smtClean="0">
                <a:solidFill>
                  <a:srgbClr val="FFC000"/>
                </a:solidFill>
              </a:rPr>
              <a:t>.</a:t>
            </a:r>
          </a:p>
          <a:p>
            <a:r>
              <a:rPr lang="ko-KR" altLang="en-US" sz="2000" dirty="0" smtClean="0"/>
              <a:t>다른 페이지로의 이동이 편해야 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 </a:t>
            </a:r>
            <a:r>
              <a:rPr lang="en-US" altLang="ko-KR" sz="2000" dirty="0" smtClean="0">
                <a:solidFill>
                  <a:srgbClr val="FFC000"/>
                </a:solidFill>
              </a:rPr>
              <a:t>-&gt; </a:t>
            </a:r>
            <a:r>
              <a:rPr lang="ko-KR" altLang="en-US" sz="2000" dirty="0" smtClean="0">
                <a:solidFill>
                  <a:srgbClr val="FFC000"/>
                </a:solidFill>
              </a:rPr>
              <a:t>목록버튼을 활성화하여 이동에 편의를 제공해야 한다</a:t>
            </a:r>
            <a:r>
              <a:rPr lang="en-US" altLang="ko-KR" sz="2000" dirty="0" smtClean="0">
                <a:solidFill>
                  <a:srgbClr val="FFC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C000"/>
                </a:solidFill>
              </a:rPr>
              <a:t> </a:t>
            </a:r>
            <a:r>
              <a:rPr lang="en-US" altLang="ko-KR" sz="2000" dirty="0" smtClean="0">
                <a:solidFill>
                  <a:srgbClr val="FFC000"/>
                </a:solidFill>
              </a:rPr>
              <a:t> -&gt; </a:t>
            </a:r>
            <a:r>
              <a:rPr lang="ko-KR" altLang="en-US" sz="2000" dirty="0" smtClean="0">
                <a:solidFill>
                  <a:srgbClr val="FFC000"/>
                </a:solidFill>
              </a:rPr>
              <a:t>페이지 이동간의 데이터 충돌이나 데이터 손실을 최소화해야 한다</a:t>
            </a:r>
            <a:r>
              <a:rPr lang="en-US" altLang="ko-KR" sz="2000" dirty="0" smtClean="0">
                <a:solidFill>
                  <a:srgbClr val="FFC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51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요구사항 수집 및 정의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149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763B084-A25C-4CA8-B695-973990AE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534"/>
            <a:ext cx="10515600" cy="5094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/>
              <a:t>편의 요소</a:t>
            </a:r>
            <a:endParaRPr lang="en-US" altLang="ko-KR" sz="2400" b="1" dirty="0"/>
          </a:p>
          <a:p>
            <a:r>
              <a:rPr lang="ko-KR" altLang="en-US" sz="2000" dirty="0" smtClean="0"/>
              <a:t>눈으로 쉽게 데이터를 확인할 수 있어야 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 </a:t>
            </a:r>
            <a:r>
              <a:rPr lang="en-US" altLang="ko-KR" sz="2000" dirty="0" smtClean="0">
                <a:solidFill>
                  <a:srgbClr val="FFC000"/>
                </a:solidFill>
              </a:rPr>
              <a:t>-&gt; </a:t>
            </a:r>
            <a:r>
              <a:rPr lang="ko-KR" altLang="en-US" sz="2000" dirty="0" smtClean="0">
                <a:solidFill>
                  <a:srgbClr val="FFC000"/>
                </a:solidFill>
              </a:rPr>
              <a:t>그래프를 통해 금연을 통한 기대치를 확인할 수 있어야 한다</a:t>
            </a:r>
            <a:r>
              <a:rPr lang="en-US" altLang="ko-KR" sz="2000" dirty="0" smtClean="0">
                <a:solidFill>
                  <a:srgbClr val="FFC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FFC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C000"/>
                </a:solidFill>
              </a:rPr>
              <a:t> </a:t>
            </a:r>
            <a:r>
              <a:rPr lang="en-US" altLang="ko-KR" sz="2000" dirty="0" smtClean="0">
                <a:solidFill>
                  <a:srgbClr val="FFC000"/>
                </a:solidFill>
              </a:rPr>
              <a:t>-&gt; </a:t>
            </a:r>
            <a:r>
              <a:rPr lang="ko-KR" altLang="en-US" sz="2000" dirty="0" smtClean="0">
                <a:solidFill>
                  <a:srgbClr val="FFC000"/>
                </a:solidFill>
              </a:rPr>
              <a:t>최대한 간결하고 필요한 정보만 넣어 복잡하지 않아야 한다</a:t>
            </a:r>
            <a:r>
              <a:rPr lang="en-US" altLang="ko-KR" sz="2000" dirty="0" smtClean="0">
                <a:solidFill>
                  <a:srgbClr val="FFC000"/>
                </a:solidFill>
              </a:rPr>
              <a:t>.</a:t>
            </a:r>
            <a:endParaRPr lang="en-US" altLang="ko-KR" sz="2000" b="1" dirty="0" smtClean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ko-KR" altLang="en-US" sz="2400" b="1" dirty="0" smtClean="0"/>
              <a:t>수익 요소</a:t>
            </a:r>
            <a:endParaRPr lang="en-US" altLang="ko-KR" sz="2400" b="1" dirty="0" smtClean="0"/>
          </a:p>
          <a:p>
            <a:r>
              <a:rPr lang="ko-KR" altLang="en-US" sz="2000" dirty="0" smtClean="0"/>
              <a:t>사용자들로부터의 수익은 어떻게 얻을 것인가</a:t>
            </a:r>
            <a:r>
              <a:rPr lang="en-US" altLang="ko-KR" sz="2000" dirty="0" smtClean="0"/>
              <a:t>?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C000"/>
                </a:solidFill>
              </a:rPr>
              <a:t> </a:t>
            </a:r>
            <a:r>
              <a:rPr lang="en-US" altLang="ko-KR" sz="2000" dirty="0" smtClean="0">
                <a:solidFill>
                  <a:srgbClr val="FFC000"/>
                </a:solidFill>
              </a:rPr>
              <a:t> -&gt; </a:t>
            </a:r>
            <a:r>
              <a:rPr lang="ko-KR" altLang="en-US" sz="2000" dirty="0" err="1" smtClean="0">
                <a:solidFill>
                  <a:srgbClr val="FFC000"/>
                </a:solidFill>
              </a:rPr>
              <a:t>구글에서</a:t>
            </a:r>
            <a:r>
              <a:rPr lang="ko-KR" altLang="en-US" sz="2000" dirty="0" smtClean="0">
                <a:solidFill>
                  <a:srgbClr val="FFC000"/>
                </a:solidFill>
              </a:rPr>
              <a:t> 제공하는 광고를 이용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r>
              <a:rPr lang="ko-KR" altLang="en-US" sz="2000" dirty="0" smtClean="0"/>
              <a:t>사용자들을 어떻게 모을 것인가</a:t>
            </a:r>
            <a:r>
              <a:rPr lang="en-US" altLang="ko-KR" sz="2000" dirty="0" smtClean="0"/>
              <a:t>?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C000"/>
                </a:solidFill>
              </a:rPr>
              <a:t> </a:t>
            </a:r>
            <a:r>
              <a:rPr lang="en-US" altLang="ko-KR" sz="2000" dirty="0" smtClean="0">
                <a:solidFill>
                  <a:srgbClr val="FFC000"/>
                </a:solidFill>
              </a:rPr>
              <a:t> -&gt; </a:t>
            </a:r>
            <a:r>
              <a:rPr lang="ko-KR" altLang="en-US" sz="2000" dirty="0" err="1" smtClean="0">
                <a:solidFill>
                  <a:srgbClr val="FFC000"/>
                </a:solidFill>
              </a:rPr>
              <a:t>앱을</a:t>
            </a:r>
            <a:r>
              <a:rPr lang="ko-KR" altLang="en-US" sz="2000" dirty="0" smtClean="0">
                <a:solidFill>
                  <a:srgbClr val="FFC000"/>
                </a:solidFill>
              </a:rPr>
              <a:t> 통하여 금연</a:t>
            </a:r>
            <a:r>
              <a:rPr lang="en-US" altLang="ko-KR" sz="2000" dirty="0" smtClean="0">
                <a:solidFill>
                  <a:srgbClr val="FFC000"/>
                </a:solidFill>
              </a:rPr>
              <a:t>, </a:t>
            </a:r>
            <a:r>
              <a:rPr lang="ko-KR" altLang="en-US" sz="2000" dirty="0" smtClean="0">
                <a:solidFill>
                  <a:srgbClr val="FFC000"/>
                </a:solidFill>
              </a:rPr>
              <a:t>금주하게 된 사례 홍보</a:t>
            </a:r>
            <a:endParaRPr lang="en-US" altLang="ko-KR" sz="2000" dirty="0" smtClean="0">
              <a:solidFill>
                <a:srgbClr val="FFC000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51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요구사항 수집 및 정의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463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요구사항 </a:t>
            </a:r>
            <a:r>
              <a:rPr lang="ko-KR" altLang="en-US" sz="4800" dirty="0" smtClean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분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석</a:t>
            </a:r>
          </a:p>
        </p:txBody>
      </p:sp>
    </p:spTree>
    <p:extLst>
      <p:ext uri="{BB962C8B-B14F-4D97-AF65-F5344CB8AC3E}">
        <p14:creationId xmlns:p14="http://schemas.microsoft.com/office/powerpoint/2010/main" val="326854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F0CB4B4-7523-4ABB-B81F-4F4FF0F88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로그인 기능 구현</a:t>
            </a:r>
            <a:endParaRPr lang="en-US" altLang="ko-KR" sz="2000" dirty="0" smtClean="0"/>
          </a:p>
          <a:p>
            <a:pPr>
              <a:buFont typeface="Wingdings" pitchFamily="2" charset="2"/>
              <a:buChar char="Ø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닉네임 설정 폼으로 이동하는 버튼이 있어야 한다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중복된 닉네임이 있을 시 닉네임 설정이 완료되어서는 </a:t>
            </a:r>
            <a:r>
              <a:rPr lang="ko-KR" altLang="en-US" sz="2000" dirty="0" err="1" smtClean="0"/>
              <a:t>안된다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51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요구사항 분석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048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F0CB4B4-7523-4ABB-B81F-4F4FF0F88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 err="1" smtClean="0"/>
              <a:t>채팅방</a:t>
            </a:r>
            <a:r>
              <a:rPr lang="ko-KR" altLang="en-US" sz="2000" dirty="0" smtClean="0"/>
              <a:t> 구현</a:t>
            </a:r>
            <a:endParaRPr lang="en-US" altLang="ko-KR" sz="2000" dirty="0" smtClean="0"/>
          </a:p>
          <a:p>
            <a:pPr>
              <a:buFont typeface="Wingdings" pitchFamily="2" charset="2"/>
              <a:buChar char="Ø"/>
            </a:pPr>
            <a:r>
              <a:rPr lang="en-US" altLang="ko-KR" sz="2000" dirty="0" smtClean="0"/>
              <a:t> ‘</a:t>
            </a:r>
            <a:r>
              <a:rPr lang="ko-KR" altLang="en-US" sz="2000" dirty="0" smtClean="0"/>
              <a:t>회원아이디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채팅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  형식으로 채팅 내용이 출력되어야 한다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실시간으로 데이터를 주고 받을 수 있어야 한다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채팅내용을 저장할 공간이 있어야 한다 </a:t>
            </a:r>
            <a:r>
              <a:rPr lang="en-US" altLang="ko-KR" sz="2000" dirty="0" smtClean="0"/>
              <a:t>(Firebase DB)</a:t>
            </a:r>
          </a:p>
          <a:p>
            <a:pPr>
              <a:buFont typeface="Wingdings" pitchFamily="2" charset="2"/>
              <a:buChar char="Ø"/>
            </a:pPr>
            <a:endParaRPr lang="en-US" altLang="ko-KR" sz="2000" dirty="0" smtClean="0"/>
          </a:p>
          <a:p>
            <a:r>
              <a:rPr lang="ko-KR" altLang="en-US" sz="2000" dirty="0" smtClean="0"/>
              <a:t>건강상태확인 기능 구현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음주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흡연 별도 구현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>
              <a:buFont typeface="Wingdings" pitchFamily="2" charset="2"/>
              <a:buChar char="Ø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금연시작 버튼 클릭 시 평소 흡연량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금연시작날짜 데이터 입력 시 타이머 동작</a:t>
            </a:r>
            <a:endParaRPr lang="en-US" altLang="ko-KR" sz="2000" dirty="0" smtClean="0"/>
          </a:p>
          <a:p>
            <a:pPr>
              <a:buFont typeface="Wingdings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금연 시작일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피우지 않은 담배 개수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절약된 금액 폼 구현</a:t>
            </a:r>
            <a:endParaRPr lang="en-US" altLang="ko-KR" sz="2000" dirty="0" smtClean="0"/>
          </a:p>
          <a:p>
            <a:pPr>
              <a:buFont typeface="Wingdings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음주량 확인도 위와 동일</a:t>
            </a:r>
            <a:endParaRPr lang="en-US" altLang="ko-KR" sz="2000" dirty="0" smtClean="0"/>
          </a:p>
          <a:p>
            <a:pPr>
              <a:buFont typeface="Wingdings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시간의 흐름에 따른 몸의 변화를 퍼센트</a:t>
            </a:r>
            <a:r>
              <a:rPr lang="en-US" altLang="ko-KR" sz="2000" dirty="0" smtClean="0"/>
              <a:t>(%)</a:t>
            </a:r>
            <a:r>
              <a:rPr lang="ko-KR" altLang="en-US" sz="2000" dirty="0" smtClean="0"/>
              <a:t>로 수치화하여 제공</a:t>
            </a:r>
            <a:endParaRPr lang="en-US" altLang="ko-KR" sz="2000" dirty="0" smtClean="0"/>
          </a:p>
          <a:p>
            <a:pPr>
              <a:buFont typeface="Wingdings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퍼센트가 </a:t>
            </a:r>
            <a:r>
              <a:rPr lang="en-US" altLang="ko-KR" sz="2000" dirty="0" smtClean="0"/>
              <a:t>100%</a:t>
            </a:r>
            <a:r>
              <a:rPr lang="ko-KR" altLang="en-US" sz="2000" dirty="0" smtClean="0"/>
              <a:t>가 될 경우 완료 문구 출력</a:t>
            </a:r>
            <a:endParaRPr lang="en-US" altLang="ko-KR" sz="2000" dirty="0" smtClean="0"/>
          </a:p>
          <a:p>
            <a:pPr>
              <a:buFont typeface="Wingdings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원형그래프를 통한 시각적 데이터 제공</a:t>
            </a:r>
            <a:endParaRPr lang="en-US" altLang="ko-KR" sz="2000" dirty="0" smtClean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51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요구사항 분석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44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업로드 명령어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B0E974-042F-42DD-BA4C-4B951EB36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pull origin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add –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commit –  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push origin master</a:t>
            </a:r>
          </a:p>
          <a:p>
            <a:endParaRPr lang="en-US" altLang="ko-KR" dirty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status – </a:t>
            </a:r>
            <a:r>
              <a:rPr lang="ko-KR" altLang="en-US" smtClean="0"/>
              <a:t>상태확인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728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F0CB4B4-7523-4ABB-B81F-4F4FF0F88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 err="1" smtClean="0"/>
              <a:t>메인화면</a:t>
            </a:r>
            <a:r>
              <a:rPr lang="ko-KR" altLang="en-US" sz="2000" dirty="0" smtClean="0"/>
              <a:t> 구성</a:t>
            </a:r>
            <a:endParaRPr lang="en-US" altLang="ko-KR" sz="2000" dirty="0" smtClean="0"/>
          </a:p>
          <a:p>
            <a:pPr>
              <a:buFont typeface="Wingdings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흡연량 및 음주량 출력 폼 구현</a:t>
            </a:r>
            <a:endParaRPr lang="en-US" altLang="ko-KR" sz="2000" dirty="0" smtClean="0"/>
          </a:p>
          <a:p>
            <a:pPr>
              <a:buFont typeface="Wingdings" pitchFamily="2" charset="2"/>
              <a:buChar char="Ø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일일 예상 흡연량 설정 기능 구현</a:t>
            </a:r>
            <a:endParaRPr lang="en-US" altLang="ko-KR" sz="2000" dirty="0" smtClean="0"/>
          </a:p>
          <a:p>
            <a:pPr>
              <a:buFont typeface="Wingdings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흡연 및 음주 횟수를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씩 올려주는 버튼 구현</a:t>
            </a:r>
            <a:endParaRPr lang="en-US" altLang="ko-KR" sz="2000" dirty="0" smtClean="0"/>
          </a:p>
          <a:p>
            <a:pPr>
              <a:buFont typeface="Wingdings" pitchFamily="2" charset="2"/>
              <a:buChar char="Ø"/>
            </a:pPr>
            <a:r>
              <a:rPr lang="en-US" altLang="ko-KR" sz="2000" dirty="0" smtClean="0"/>
              <a:t> 00:00</a:t>
            </a:r>
            <a:r>
              <a:rPr lang="ko-KR" altLang="en-US" sz="2000" dirty="0" smtClean="0"/>
              <a:t>시가 될 시 일일 데이터 저장 및 흡연 및 음주 수치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으로 초기화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다이어리 기능 구현</a:t>
            </a:r>
            <a:endParaRPr lang="en-US" altLang="ko-KR" sz="2000" dirty="0"/>
          </a:p>
          <a:p>
            <a:pPr>
              <a:buFont typeface="Wingdings" pitchFamily="2" charset="2"/>
              <a:buChar char="Ø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달력 형식으로 제공</a:t>
            </a:r>
            <a:endParaRPr lang="en-US" altLang="ko-KR" sz="2000" dirty="0" smtClean="0"/>
          </a:p>
          <a:p>
            <a:pPr>
              <a:buFont typeface="Wingdings" pitchFamily="2" charset="2"/>
              <a:buChar char="Ø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일일 예상 흡연량 수치 있</a:t>
            </a:r>
            <a:r>
              <a:rPr lang="ko-KR" altLang="en-US" sz="2000" dirty="0"/>
              <a:t>을</a:t>
            </a:r>
            <a:r>
              <a:rPr lang="ko-KR" altLang="en-US" sz="2000" dirty="0" smtClean="0"/>
              <a:t> 시 해당 날짜에 빨간 배경 출력</a:t>
            </a:r>
            <a:endParaRPr lang="en-US" altLang="ko-KR" sz="2000" dirty="0" smtClean="0"/>
          </a:p>
          <a:p>
            <a:pPr>
              <a:buFont typeface="Wingdings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일일 예상 음</a:t>
            </a:r>
            <a:r>
              <a:rPr lang="ko-KR" altLang="en-US" sz="2000" dirty="0"/>
              <a:t>주</a:t>
            </a:r>
            <a:r>
              <a:rPr lang="ko-KR" altLang="en-US" sz="2000" dirty="0" smtClean="0"/>
              <a:t>량 수치 있</a:t>
            </a:r>
            <a:r>
              <a:rPr lang="ko-KR" altLang="en-US" sz="2000" dirty="0"/>
              <a:t>을</a:t>
            </a:r>
            <a:r>
              <a:rPr lang="ko-KR" altLang="en-US" sz="2000" dirty="0" smtClean="0"/>
              <a:t> 시 해당 날짜에 초록 배경 출력</a:t>
            </a:r>
            <a:endParaRPr lang="en-US" altLang="ko-KR" sz="2000" dirty="0"/>
          </a:p>
          <a:p>
            <a:pPr>
              <a:buFont typeface="Wingdings" pitchFamily="2" charset="2"/>
              <a:buChar char="Ø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한 달 기준으로 데이터 제공</a:t>
            </a:r>
            <a:endParaRPr lang="en-US" altLang="ko-KR" sz="2000" dirty="0" smtClean="0"/>
          </a:p>
          <a:p>
            <a:pPr>
              <a:buFont typeface="Wingdings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날짜가 한 달이 지날 경우 자동으로 다음 달 데이터 제공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51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요구사항 분석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912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F0CB4B4-7523-4ABB-B81F-4F4FF0F88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 smtClean="0"/>
              <a:t>혈중 알코올 농도 계산기능 구현</a:t>
            </a:r>
            <a:endParaRPr lang="en-US" altLang="ko-KR" sz="2000" dirty="0"/>
          </a:p>
          <a:p>
            <a:pPr>
              <a:buFont typeface="Wingdings" pitchFamily="2" charset="2"/>
              <a:buChar char="Ø"/>
            </a:pP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위드마크</a:t>
            </a:r>
            <a:r>
              <a:rPr lang="ko-KR" altLang="en-US" sz="2000" dirty="0" smtClean="0"/>
              <a:t> 공식을 활용하여 사용자의 정보에 맞는 결과 도출</a:t>
            </a:r>
            <a:endParaRPr lang="en-US" altLang="ko-KR" sz="2000" dirty="0" smtClean="0"/>
          </a:p>
          <a:p>
            <a:pPr>
              <a:buFont typeface="Wingdings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현재 상태에 맞는 처벌기준 제시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앱</a:t>
            </a:r>
            <a:r>
              <a:rPr lang="ko-KR" altLang="en-US" sz="2000" dirty="0" smtClean="0"/>
              <a:t> 외부 기능 구현</a:t>
            </a:r>
            <a:endParaRPr lang="en-US" altLang="ko-KR" sz="2000" dirty="0" smtClean="0"/>
          </a:p>
          <a:p>
            <a:pPr>
              <a:buFont typeface="Wingdings" pitchFamily="2" charset="2"/>
              <a:buChar char="Ø"/>
            </a:pP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스마트폰의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메인화면에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위젯</a:t>
            </a:r>
            <a:r>
              <a:rPr lang="ko-KR" altLang="en-US" sz="2000" dirty="0" smtClean="0"/>
              <a:t> 아이콘 구현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음주 및 흡연량 </a:t>
            </a:r>
            <a:r>
              <a:rPr lang="en-US" altLang="ko-KR" sz="2000" dirty="0" smtClean="0"/>
              <a:t>+1 </a:t>
            </a:r>
            <a:endParaRPr lang="en-US" altLang="ko-KR" sz="2000" dirty="0"/>
          </a:p>
          <a:p>
            <a:pPr>
              <a:buFont typeface="Wingdings" pitchFamily="2" charset="2"/>
              <a:buChar char="Ø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음성인식을 통해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음</a:t>
            </a:r>
            <a:r>
              <a:rPr lang="ko-KR" altLang="en-US" sz="2000" dirty="0"/>
              <a:t>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흡</a:t>
            </a:r>
            <a:r>
              <a:rPr lang="ko-KR" altLang="en-US" sz="2000" dirty="0"/>
              <a:t>연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수치 알려줘</a:t>
            </a:r>
            <a:r>
              <a:rPr lang="en-US" altLang="ko-KR" sz="2000" dirty="0" smtClean="0"/>
              <a:t>” </a:t>
            </a:r>
            <a:r>
              <a:rPr lang="ko-KR" altLang="en-US" sz="2000" dirty="0" smtClean="0"/>
              <a:t>명령어 사용 시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금일 </a:t>
            </a:r>
            <a:r>
              <a:rPr lang="en-US" altLang="ko-KR" sz="2000" dirty="0" smtClean="0"/>
              <a:t>**</a:t>
            </a:r>
            <a:r>
              <a:rPr lang="ko-KR" altLang="en-US" sz="2000" dirty="0" smtClean="0"/>
              <a:t>잔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개비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마셨습니다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피웠습니다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메시지 음성출력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미정</a:t>
            </a:r>
            <a:r>
              <a:rPr lang="en-US" altLang="ko-KR" sz="2000" dirty="0" smtClean="0"/>
              <a:t>)</a:t>
            </a:r>
          </a:p>
          <a:p>
            <a:pPr>
              <a:buFont typeface="Wingdings" pitchFamily="2" charset="2"/>
              <a:buChar char="Ø"/>
            </a:pPr>
            <a:endParaRPr lang="en-US" altLang="ko-KR" sz="2000" dirty="0" smtClean="0"/>
          </a:p>
          <a:p>
            <a:r>
              <a:rPr lang="ko-KR" altLang="en-US" sz="2000" dirty="0" smtClean="0"/>
              <a:t>데이터베이스 구축</a:t>
            </a:r>
            <a:endParaRPr lang="en-US" altLang="ko-KR" sz="2000" dirty="0"/>
          </a:p>
          <a:p>
            <a:pPr>
              <a:buFont typeface="Wingdings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 err="1" smtClean="0"/>
              <a:t>구글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파이어베이스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활용</a:t>
            </a:r>
            <a:endParaRPr lang="en-US" altLang="ko-KR" sz="2000" dirty="0" smtClean="0"/>
          </a:p>
          <a:p>
            <a:pPr>
              <a:buFont typeface="Wingdings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로그인 정보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채팅내용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흡연 및 음주 횟수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매월 흡연 및 음주 데이터 보관장소 구축</a:t>
            </a:r>
            <a:endParaRPr lang="en-US" altLang="ko-KR" sz="2000" dirty="0" smtClean="0"/>
          </a:p>
          <a:p>
            <a:pPr>
              <a:buFont typeface="Wingdings" pitchFamily="2" charset="2"/>
              <a:buChar char="Ø"/>
            </a:pPr>
            <a:endParaRPr lang="en-US" altLang="ko-KR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51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요구사항 분석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3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ng03\OneDrive\Desktop\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77" y="1655511"/>
            <a:ext cx="4149154" cy="480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581331" y="3540792"/>
            <a:ext cx="1436915" cy="671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46" y="1346035"/>
            <a:ext cx="6120349" cy="52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51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요구사항 분석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14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계획 및 일정 수립</a:t>
            </a:r>
          </a:p>
        </p:txBody>
      </p:sp>
    </p:spTree>
    <p:extLst>
      <p:ext uri="{BB962C8B-B14F-4D97-AF65-F5344CB8AC3E}">
        <p14:creationId xmlns:p14="http://schemas.microsoft.com/office/powerpoint/2010/main" val="6416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3C97AF6-84B1-4A4B-A5CC-C59F1C40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F0CB4B4-7523-4ABB-B81F-4F4FF0F88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 descr="C:\Users\ing03\Downloads\process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" y="137160"/>
            <a:ext cx="10974070" cy="628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10946" y="5728996"/>
            <a:ext cx="32843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Prototype Model create</a:t>
            </a:r>
            <a:endParaRPr lang="ko-KR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080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DC695E-BF5C-4F1A-860C-8BD272E9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6.29 ~ 7.3 - </a:t>
            </a:r>
            <a:r>
              <a:rPr lang="ko-KR" altLang="en-US" sz="2000" dirty="0" smtClean="0"/>
              <a:t>아이디어 도출 및 주제 선정</a:t>
            </a:r>
            <a:endParaRPr lang="en-US" altLang="ko-KR" sz="2000" dirty="0" smtClean="0"/>
          </a:p>
          <a:p>
            <a:r>
              <a:rPr lang="en-US" altLang="ko-KR" sz="2000" dirty="0" smtClean="0"/>
              <a:t>7.6 ~ 7.10 - </a:t>
            </a:r>
            <a:r>
              <a:rPr lang="ko-KR" altLang="en-US" sz="2000" dirty="0" smtClean="0"/>
              <a:t>요구사항 수집 및 분석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기능 구현가능성 모색</a:t>
            </a:r>
            <a:endParaRPr lang="en-US" altLang="ko-KR" sz="2000" dirty="0" smtClean="0"/>
          </a:p>
          <a:p>
            <a:r>
              <a:rPr lang="en-US" altLang="ko-KR" sz="2000" dirty="0" smtClean="0"/>
              <a:t>7.13 ~ 7.17 - </a:t>
            </a:r>
            <a:r>
              <a:rPr lang="ko-KR" altLang="en-US" sz="2000" dirty="0" smtClean="0"/>
              <a:t>계획 및 일정 수립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일부 기능 모듈화</a:t>
            </a:r>
            <a:endParaRPr lang="en-US" altLang="ko-KR" sz="2000" dirty="0" smtClean="0"/>
          </a:p>
          <a:p>
            <a:r>
              <a:rPr lang="en-US" altLang="ko-KR" sz="2000" dirty="0" smtClean="0"/>
              <a:t>7.20 ~ 7.24 - </a:t>
            </a:r>
            <a:r>
              <a:rPr lang="ko-KR" altLang="en-US" sz="2000" dirty="0" smtClean="0"/>
              <a:t>모듈화 진행</a:t>
            </a:r>
            <a:r>
              <a:rPr lang="en-US" altLang="ko-KR" sz="2000" dirty="0" smtClean="0"/>
              <a:t>(step1) </a:t>
            </a:r>
          </a:p>
          <a:p>
            <a:r>
              <a:rPr lang="en-US" altLang="ko-KR" sz="2000" dirty="0" smtClean="0"/>
              <a:t>7.27 ~ 7.31 - </a:t>
            </a:r>
            <a:r>
              <a:rPr lang="ko-KR" altLang="en-US" sz="2000" dirty="0" smtClean="0"/>
              <a:t>인터페이스 구축</a:t>
            </a:r>
            <a:r>
              <a:rPr lang="en-US" altLang="ko-KR" sz="2000" dirty="0" smtClean="0"/>
              <a:t>(step2)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/ DB</a:t>
            </a:r>
            <a:r>
              <a:rPr lang="ko-KR" altLang="en-US" sz="2000" dirty="0" smtClean="0"/>
              <a:t>구축 및 연동</a:t>
            </a:r>
            <a:endParaRPr lang="en-US" altLang="ko-KR" sz="2000" dirty="0" smtClean="0"/>
          </a:p>
          <a:p>
            <a:r>
              <a:rPr lang="en-US" altLang="ko-KR" sz="2000" dirty="0" smtClean="0"/>
              <a:t>8.3 ~ 8.7 - </a:t>
            </a:r>
            <a:r>
              <a:rPr lang="ko-KR" altLang="en-US" sz="2000" dirty="0" smtClean="0"/>
              <a:t>기능 테스트 및 수정</a:t>
            </a:r>
            <a:r>
              <a:rPr lang="en-US" altLang="ko-KR" sz="2000" dirty="0" smtClean="0"/>
              <a:t>(step3)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// </a:t>
            </a:r>
            <a:r>
              <a:rPr lang="ko-KR" altLang="en-US" sz="2000" dirty="0" smtClean="0"/>
              <a:t>성공 </a:t>
            </a:r>
            <a:r>
              <a:rPr lang="en-US" altLang="ko-KR" sz="2000" dirty="0" smtClean="0"/>
              <a:t>-&gt; step5 / </a:t>
            </a:r>
            <a:r>
              <a:rPr lang="ko-KR" altLang="en-US" sz="2000" dirty="0" smtClean="0"/>
              <a:t>실패 </a:t>
            </a:r>
            <a:r>
              <a:rPr lang="en-US" altLang="ko-KR" sz="2000" dirty="0" smtClean="0"/>
              <a:t>-&gt; step 1    (step4)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 - </a:t>
            </a:r>
            <a:r>
              <a:rPr lang="ko-KR" altLang="en-US" sz="2000" dirty="0" err="1" smtClean="0"/>
              <a:t>프로토타입</a:t>
            </a:r>
            <a:r>
              <a:rPr lang="ko-KR" altLang="en-US" sz="2000" dirty="0" smtClean="0"/>
              <a:t> 모델 도출</a:t>
            </a:r>
            <a:endParaRPr lang="en-US" altLang="ko-KR" sz="2000" dirty="0" smtClean="0"/>
          </a:p>
          <a:p>
            <a:r>
              <a:rPr lang="en-US" altLang="ko-KR" sz="2000" dirty="0" smtClean="0"/>
              <a:t>8.10 ~ 8.14 - </a:t>
            </a:r>
            <a:r>
              <a:rPr lang="ko-KR" altLang="en-US" sz="2000" dirty="0" err="1" smtClean="0"/>
              <a:t>앱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구축 및 디자인 </a:t>
            </a:r>
            <a:r>
              <a:rPr lang="en-US" altLang="ko-KR" sz="2000" dirty="0" smtClean="0"/>
              <a:t>/ </a:t>
            </a:r>
            <a:r>
              <a:rPr lang="ko-KR" altLang="en-US" sz="2000" dirty="0" err="1" smtClean="0"/>
              <a:t>위젯기능</a:t>
            </a:r>
            <a:r>
              <a:rPr lang="ko-KR" altLang="en-US" sz="2000" dirty="0" smtClean="0"/>
              <a:t> 추가</a:t>
            </a:r>
            <a:endParaRPr lang="en-US" altLang="ko-KR" sz="2000" dirty="0" smtClean="0"/>
          </a:p>
          <a:p>
            <a:r>
              <a:rPr lang="en-US" altLang="ko-KR" sz="2000" dirty="0" smtClean="0"/>
              <a:t>8.17 ~ 8.21 - </a:t>
            </a:r>
            <a:r>
              <a:rPr lang="ko-KR" altLang="en-US" sz="2000" dirty="0" smtClean="0"/>
              <a:t>최종 테스트 및 유지보수</a:t>
            </a:r>
            <a:endParaRPr lang="en-US" altLang="ko-KR" sz="2000" dirty="0" smtClean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51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개발일정</a:t>
            </a:r>
          </a:p>
        </p:txBody>
      </p:sp>
    </p:spTree>
    <p:extLst>
      <p:ext uri="{BB962C8B-B14F-4D97-AF65-F5344CB8AC3E}">
        <p14:creationId xmlns:p14="http://schemas.microsoft.com/office/powerpoint/2010/main" val="222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03201"/>
              </p:ext>
            </p:extLst>
          </p:nvPr>
        </p:nvGraphicFramePr>
        <p:xfrm>
          <a:off x="520441" y="1418253"/>
          <a:ext cx="11170816" cy="4954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352"/>
                <a:gridCol w="1396352"/>
                <a:gridCol w="1396352"/>
                <a:gridCol w="1396352"/>
                <a:gridCol w="1396352"/>
                <a:gridCol w="1396352"/>
                <a:gridCol w="1396352"/>
                <a:gridCol w="1396352"/>
              </a:tblGrid>
              <a:tr h="379509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9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</a:tr>
              <a:tr h="4195537">
                <a:tc gridSpan="8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0545" y="2313940"/>
            <a:ext cx="1353185" cy="4387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아이디어 도출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및 주제 선정</a:t>
            </a:r>
            <a:endParaRPr lang="ko-KR" altLang="en-US" sz="1100" dirty="0"/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1905635" y="2525395"/>
            <a:ext cx="1353820" cy="439420"/>
          </a:xfrm>
          <a:prstGeom prst="rect">
            <a:avLst/>
          </a:prstGeom>
          <a:solidFill>
            <a:srgbClr val="00B0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1100"/>
              <a:t>요구사항 수집 및 분석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940560" y="3051175"/>
            <a:ext cx="1353185" cy="4387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기능 구현가능성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모</a:t>
            </a:r>
            <a:r>
              <a:rPr lang="ko-KR" altLang="en-US" sz="1100" dirty="0"/>
              <a:t>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21685" y="2306320"/>
            <a:ext cx="1353185" cy="4387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계획 및 일정수립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3321685" y="3489960"/>
            <a:ext cx="2538095" cy="4387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모듈화 진행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(step1)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5934075" y="3162935"/>
            <a:ext cx="1570355" cy="4387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인터페이스 구축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(step2)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5934075" y="3741420"/>
            <a:ext cx="1561465" cy="4387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DB</a:t>
            </a:r>
            <a:r>
              <a:rPr lang="ko-KR" altLang="en-US" sz="1100" dirty="0" smtClean="0"/>
              <a:t>구축 및 연동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7560945" y="3466465"/>
            <a:ext cx="1353185" cy="4387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기능 테스트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(step3)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724400" y="4850130"/>
            <a:ext cx="4189730" cy="4387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Step1 ~ Step3 Locate </a:t>
            </a:r>
            <a:r>
              <a:rPr lang="ko-KR" altLang="en-US" sz="1100" dirty="0" smtClean="0"/>
              <a:t>및 </a:t>
            </a:r>
            <a:r>
              <a:rPr lang="ko-KR" altLang="en-US" sz="1100" dirty="0" err="1" smtClean="0"/>
              <a:t>프로토타입</a:t>
            </a:r>
            <a:r>
              <a:rPr lang="ko-KR" altLang="en-US" sz="1100" dirty="0" smtClean="0"/>
              <a:t> 모델 도출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(step4)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914130" y="2318385"/>
            <a:ext cx="1353185" cy="4387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UI </a:t>
            </a:r>
            <a:r>
              <a:rPr lang="ko-KR" altLang="en-US" sz="1100" dirty="0" smtClean="0"/>
              <a:t>구축</a:t>
            </a:r>
            <a:r>
              <a:rPr lang="en-US" altLang="ko-KR" sz="1100" dirty="0" smtClean="0"/>
              <a:t>(step4)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914130" y="2919095"/>
            <a:ext cx="1353185" cy="4387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위젯</a:t>
            </a:r>
            <a:r>
              <a:rPr lang="ko-KR" altLang="en-US" sz="1100" dirty="0" smtClean="0"/>
              <a:t> 기능 구현</a:t>
            </a:r>
            <a:endParaRPr lang="en-US" altLang="ko-KR" sz="11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10307320" y="3241040"/>
            <a:ext cx="1353185" cy="4387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유지보수</a:t>
            </a:r>
            <a:r>
              <a:rPr lang="en-US" altLang="ko-KR" sz="1100" dirty="0" smtClean="0"/>
              <a:t>(step5)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307320" y="2595245"/>
            <a:ext cx="1353185" cy="4387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최종 테스트</a:t>
            </a:r>
            <a:endParaRPr lang="en-US" altLang="ko-KR" sz="1100" dirty="0" smtClean="0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51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개발일정</a:t>
            </a:r>
          </a:p>
        </p:txBody>
      </p:sp>
    </p:spTree>
    <p:extLst>
      <p:ext uri="{BB962C8B-B14F-4D97-AF65-F5344CB8AC3E}">
        <p14:creationId xmlns:p14="http://schemas.microsoft.com/office/powerpoint/2010/main" val="285388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442" y="1623526"/>
            <a:ext cx="4780671" cy="505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51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안드로이드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생명주기</a:t>
            </a:r>
          </a:p>
        </p:txBody>
      </p:sp>
    </p:spTree>
    <p:extLst>
      <p:ext uri="{BB962C8B-B14F-4D97-AF65-F5344CB8AC3E}">
        <p14:creationId xmlns:p14="http://schemas.microsoft.com/office/powerpoint/2010/main" val="43636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 smtClean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화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면</a:t>
            </a:r>
            <a:r>
              <a:rPr lang="ko-KR" altLang="en-US" sz="4800" dirty="0" smtClean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 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모듈 설계</a:t>
            </a:r>
          </a:p>
        </p:txBody>
      </p:sp>
    </p:spTree>
    <p:extLst>
      <p:ext uri="{BB962C8B-B14F-4D97-AF65-F5344CB8AC3E}">
        <p14:creationId xmlns:p14="http://schemas.microsoft.com/office/powerpoint/2010/main" val="36366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769775" y="1950094"/>
            <a:ext cx="1408922" cy="485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초기화</a:t>
            </a:r>
            <a:r>
              <a:rPr lang="ko-KR" altLang="en-US"/>
              <a:t>면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621900" y="1896444"/>
            <a:ext cx="1408922" cy="592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Adapter</a:t>
            </a:r>
            <a:endParaRPr lang="ko-KR" altLang="en-US" dirty="0"/>
          </a:p>
        </p:txBody>
      </p:sp>
      <p:cxnSp>
        <p:nvCxnSpPr>
          <p:cNvPr id="54" name="직선 화살표 연결선 53"/>
          <p:cNvCxnSpPr>
            <a:stCxn id="49" idx="3"/>
            <a:endCxn id="50" idx="1"/>
          </p:cNvCxnSpPr>
          <p:nvPr/>
        </p:nvCxnSpPr>
        <p:spPr>
          <a:xfrm>
            <a:off x="2178697" y="2192690"/>
            <a:ext cx="44320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5033864" y="471194"/>
            <a:ext cx="1614195" cy="485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HOME</a:t>
            </a:r>
            <a:endParaRPr lang="ko-KR" altLang="en-US" dirty="0"/>
          </a:p>
        </p:txBody>
      </p:sp>
      <p:cxnSp>
        <p:nvCxnSpPr>
          <p:cNvPr id="66" name="직선 화살표 연결선 65"/>
          <p:cNvCxnSpPr>
            <a:stCxn id="50" idx="3"/>
            <a:endCxn id="56" idx="1"/>
          </p:cNvCxnSpPr>
          <p:nvPr/>
        </p:nvCxnSpPr>
        <p:spPr>
          <a:xfrm flipV="1">
            <a:off x="4030822" y="713790"/>
            <a:ext cx="1003042" cy="14789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5033864" y="1896443"/>
            <a:ext cx="1614195" cy="485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Health</a:t>
            </a:r>
            <a:endParaRPr lang="ko-KR" altLang="en-US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5033864" y="3305367"/>
            <a:ext cx="1614195" cy="485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Diary</a:t>
            </a:r>
            <a:endParaRPr lang="ko-KR" altLang="en-US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5033864" y="4660640"/>
            <a:ext cx="1614195" cy="485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Community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stCxn id="50" idx="3"/>
            <a:endCxn id="70" idx="1"/>
          </p:cNvCxnSpPr>
          <p:nvPr/>
        </p:nvCxnSpPr>
        <p:spPr>
          <a:xfrm flipV="1">
            <a:off x="4030822" y="2139039"/>
            <a:ext cx="1003042" cy="536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0" idx="3"/>
            <a:endCxn id="72" idx="1"/>
          </p:cNvCxnSpPr>
          <p:nvPr/>
        </p:nvCxnSpPr>
        <p:spPr>
          <a:xfrm>
            <a:off x="4030822" y="2192691"/>
            <a:ext cx="1003042" cy="27105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50" idx="3"/>
            <a:endCxn id="71" idx="1"/>
          </p:cNvCxnSpPr>
          <p:nvPr/>
        </p:nvCxnSpPr>
        <p:spPr>
          <a:xfrm>
            <a:off x="4030822" y="2192691"/>
            <a:ext cx="1003042" cy="1355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5033864" y="6106885"/>
            <a:ext cx="1614195" cy="485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Setting</a:t>
            </a:r>
            <a:endParaRPr lang="ko-KR" altLang="en-US" dirty="0"/>
          </a:p>
        </p:txBody>
      </p:sp>
      <p:cxnSp>
        <p:nvCxnSpPr>
          <p:cNvPr id="89" name="직선 화살표 연결선 88"/>
          <p:cNvCxnSpPr>
            <a:stCxn id="50" idx="3"/>
            <a:endCxn id="88" idx="1"/>
          </p:cNvCxnSpPr>
          <p:nvPr/>
        </p:nvCxnSpPr>
        <p:spPr>
          <a:xfrm>
            <a:off x="4030822" y="2192691"/>
            <a:ext cx="1003042" cy="41567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모서리가 둥근 직사각형 102"/>
          <p:cNvSpPr/>
          <p:nvPr/>
        </p:nvSpPr>
        <p:spPr>
          <a:xfrm>
            <a:off x="8010328" y="968049"/>
            <a:ext cx="1614195" cy="485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Smoking</a:t>
            </a:r>
            <a:endParaRPr lang="ko-KR" altLang="en-US" dirty="0"/>
          </a:p>
        </p:txBody>
      </p:sp>
      <p:cxnSp>
        <p:nvCxnSpPr>
          <p:cNvPr id="104" name="직선 화살표 연결선 103"/>
          <p:cNvCxnSpPr>
            <a:stCxn id="70" idx="3"/>
            <a:endCxn id="103" idx="1"/>
          </p:cNvCxnSpPr>
          <p:nvPr/>
        </p:nvCxnSpPr>
        <p:spPr>
          <a:xfrm flipV="1">
            <a:off x="6648059" y="1210645"/>
            <a:ext cx="1362269" cy="928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8010329" y="1653848"/>
            <a:ext cx="1614195" cy="485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Drinking</a:t>
            </a:r>
            <a:endParaRPr lang="ko-KR" altLang="en-US" dirty="0"/>
          </a:p>
        </p:txBody>
      </p:sp>
      <p:cxnSp>
        <p:nvCxnSpPr>
          <p:cNvPr id="106" name="직선 화살표 연결선 105"/>
          <p:cNvCxnSpPr>
            <a:stCxn id="70" idx="3"/>
            <a:endCxn id="105" idx="1"/>
          </p:cNvCxnSpPr>
          <p:nvPr/>
        </p:nvCxnSpPr>
        <p:spPr>
          <a:xfrm flipV="1">
            <a:off x="6648059" y="1896444"/>
            <a:ext cx="1362270" cy="2425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42596" y="171353"/>
            <a:ext cx="2967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8364891" y="4903236"/>
            <a:ext cx="1614195" cy="485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목표 재설정</a:t>
            </a:r>
            <a:endParaRPr lang="ko-KR" altLang="en-US" dirty="0"/>
          </a:p>
        </p:txBody>
      </p:sp>
      <p:cxnSp>
        <p:nvCxnSpPr>
          <p:cNvPr id="111" name="직선 화살표 연결선 110"/>
          <p:cNvCxnSpPr>
            <a:stCxn id="88" idx="3"/>
            <a:endCxn id="110" idx="1"/>
          </p:cNvCxnSpPr>
          <p:nvPr/>
        </p:nvCxnSpPr>
        <p:spPr>
          <a:xfrm flipV="1">
            <a:off x="6648059" y="5145832"/>
            <a:ext cx="1716832" cy="12036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직사각형 115"/>
          <p:cNvSpPr/>
          <p:nvPr/>
        </p:nvSpPr>
        <p:spPr>
          <a:xfrm>
            <a:off x="8364891" y="5545881"/>
            <a:ext cx="1614195" cy="485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Advertising</a:t>
            </a:r>
            <a:endParaRPr lang="ko-KR" altLang="en-US" dirty="0"/>
          </a:p>
        </p:txBody>
      </p:sp>
      <p:cxnSp>
        <p:nvCxnSpPr>
          <p:cNvPr id="117" name="직선 화살표 연결선 116"/>
          <p:cNvCxnSpPr>
            <a:stCxn id="88" idx="3"/>
            <a:endCxn id="116" idx="1"/>
          </p:cNvCxnSpPr>
          <p:nvPr/>
        </p:nvCxnSpPr>
        <p:spPr>
          <a:xfrm flipV="1">
            <a:off x="6648059" y="5788477"/>
            <a:ext cx="1716832" cy="5610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모서리가 둥근 직사각형 120"/>
          <p:cNvSpPr/>
          <p:nvPr/>
        </p:nvSpPr>
        <p:spPr>
          <a:xfrm>
            <a:off x="8355560" y="6192020"/>
            <a:ext cx="1614195" cy="485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  <a:endParaRPr lang="ko-KR" altLang="en-US" dirty="0"/>
          </a:p>
        </p:txBody>
      </p:sp>
      <p:cxnSp>
        <p:nvCxnSpPr>
          <p:cNvPr id="122" name="직선 화살표 연결선 121"/>
          <p:cNvCxnSpPr>
            <a:stCxn id="88" idx="3"/>
            <a:endCxn id="121" idx="1"/>
          </p:cNvCxnSpPr>
          <p:nvPr/>
        </p:nvCxnSpPr>
        <p:spPr>
          <a:xfrm>
            <a:off x="6648059" y="6349481"/>
            <a:ext cx="1707501" cy="851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모서리가 둥근 직사각형 127"/>
          <p:cNvSpPr/>
          <p:nvPr/>
        </p:nvSpPr>
        <p:spPr>
          <a:xfrm>
            <a:off x="8355559" y="3876868"/>
            <a:ext cx="2178702" cy="485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Realtime</a:t>
            </a:r>
            <a:r>
              <a:rPr lang="en-US" altLang="ko-KR" dirty="0" smtClean="0"/>
              <a:t> chatting</a:t>
            </a:r>
            <a:endParaRPr lang="ko-KR" altLang="en-US" dirty="0"/>
          </a:p>
        </p:txBody>
      </p:sp>
      <p:cxnSp>
        <p:nvCxnSpPr>
          <p:cNvPr id="129" name="직선 화살표 연결선 128"/>
          <p:cNvCxnSpPr>
            <a:stCxn id="72" idx="3"/>
            <a:endCxn id="128" idx="1"/>
          </p:cNvCxnSpPr>
          <p:nvPr/>
        </p:nvCxnSpPr>
        <p:spPr>
          <a:xfrm flipV="1">
            <a:off x="6648059" y="4119464"/>
            <a:ext cx="1707500" cy="7837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모서리가 둥근 직사각형 134"/>
          <p:cNvSpPr/>
          <p:nvPr/>
        </p:nvSpPr>
        <p:spPr>
          <a:xfrm>
            <a:off x="8140956" y="2376972"/>
            <a:ext cx="1614195" cy="485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Smoking</a:t>
            </a:r>
            <a:endParaRPr lang="ko-KR" altLang="en-US" dirty="0"/>
          </a:p>
        </p:txBody>
      </p:sp>
      <p:cxnSp>
        <p:nvCxnSpPr>
          <p:cNvPr id="136" name="직선 화살표 연결선 135"/>
          <p:cNvCxnSpPr>
            <a:stCxn id="71" idx="3"/>
            <a:endCxn id="135" idx="1"/>
          </p:cNvCxnSpPr>
          <p:nvPr/>
        </p:nvCxnSpPr>
        <p:spPr>
          <a:xfrm flipV="1">
            <a:off x="6648059" y="2619568"/>
            <a:ext cx="1492897" cy="9283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모서리가 둥근 직사각형 136"/>
          <p:cNvSpPr/>
          <p:nvPr/>
        </p:nvSpPr>
        <p:spPr>
          <a:xfrm>
            <a:off x="8140957" y="3062771"/>
            <a:ext cx="1614195" cy="485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Drinking</a:t>
            </a:r>
            <a:endParaRPr lang="ko-KR" altLang="en-US" dirty="0"/>
          </a:p>
        </p:txBody>
      </p:sp>
      <p:cxnSp>
        <p:nvCxnSpPr>
          <p:cNvPr id="138" name="직선 화살표 연결선 137"/>
          <p:cNvCxnSpPr>
            <a:stCxn id="71" idx="3"/>
            <a:endCxn id="137" idx="1"/>
          </p:cNvCxnSpPr>
          <p:nvPr/>
        </p:nvCxnSpPr>
        <p:spPr>
          <a:xfrm flipV="1">
            <a:off x="6648059" y="3305367"/>
            <a:ext cx="1492898" cy="2425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634482" y="3547963"/>
            <a:ext cx="1894114" cy="1509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앱</a:t>
            </a:r>
            <a:r>
              <a:rPr lang="ko-KR" altLang="en-US" dirty="0" smtClean="0"/>
              <a:t> 시작</a:t>
            </a:r>
            <a:endParaRPr lang="ko-KR" altLang="en-US" dirty="0"/>
          </a:p>
        </p:txBody>
      </p:sp>
      <p:cxnSp>
        <p:nvCxnSpPr>
          <p:cNvPr id="142" name="직선 화살표 연결선 141"/>
          <p:cNvCxnSpPr>
            <a:stCxn id="141" idx="0"/>
            <a:endCxn id="49" idx="2"/>
          </p:cNvCxnSpPr>
          <p:nvPr/>
        </p:nvCxnSpPr>
        <p:spPr>
          <a:xfrm flipH="1" flipV="1">
            <a:off x="1474236" y="2435285"/>
            <a:ext cx="107303" cy="11126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91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405379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905069"/>
            <a:ext cx="12192000" cy="59529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11968" y="1000703"/>
            <a:ext cx="1240971" cy="4851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1882435" y="1000703"/>
            <a:ext cx="1198985" cy="4851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Health</a:t>
            </a:r>
            <a:endParaRPr lang="ko-KR" altLang="en-US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928186" y="1959432"/>
            <a:ext cx="874744" cy="4851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Circle progress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550085" y="978986"/>
            <a:ext cx="1506894" cy="4851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Community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8824417" y="978986"/>
            <a:ext cx="1614195" cy="4851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Setting</a:t>
            </a:r>
            <a:endParaRPr lang="ko-KR" altLang="en-US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880559" y="2083053"/>
            <a:ext cx="1187326" cy="4000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 set Date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2627706" y="1959434"/>
            <a:ext cx="907428" cy="4851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Smoking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7602113" y="1966120"/>
            <a:ext cx="860752" cy="4851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Chatting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56" idx="2"/>
            <a:endCxn id="105" idx="1"/>
          </p:cNvCxnSpPr>
          <p:nvPr/>
        </p:nvCxnSpPr>
        <p:spPr>
          <a:xfrm rot="16200000" flipH="1">
            <a:off x="407914" y="1810433"/>
            <a:ext cx="797184" cy="14810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2627706" y="3608607"/>
            <a:ext cx="907428" cy="4851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Drinking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꺾인 연결선 46"/>
          <p:cNvCxnSpPr>
            <a:stCxn id="70" idx="2"/>
            <a:endCxn id="135" idx="1"/>
          </p:cNvCxnSpPr>
          <p:nvPr/>
        </p:nvCxnSpPr>
        <p:spPr>
          <a:xfrm rot="16200000" flipH="1">
            <a:off x="2196749" y="1771073"/>
            <a:ext cx="716136" cy="14577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70" idx="2"/>
            <a:endCxn id="46" idx="1"/>
          </p:cNvCxnSpPr>
          <p:nvPr/>
        </p:nvCxnSpPr>
        <p:spPr>
          <a:xfrm rot="16200000" flipH="1">
            <a:off x="1372163" y="2595659"/>
            <a:ext cx="2365309" cy="14577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880559" y="2768253"/>
            <a:ext cx="1271300" cy="4000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Calender</a:t>
            </a:r>
            <a:r>
              <a:rPr lang="en-US" altLang="ko-KR" sz="1200" dirty="0" smtClean="0">
                <a:solidFill>
                  <a:schemeClr val="tx1"/>
                </a:solidFill>
              </a:rPr>
              <a:t> 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꺾인 연결선 60"/>
          <p:cNvCxnSpPr>
            <a:stCxn id="56" idx="2"/>
            <a:endCxn id="60" idx="1"/>
          </p:cNvCxnSpPr>
          <p:nvPr/>
        </p:nvCxnSpPr>
        <p:spPr>
          <a:xfrm rot="16200000" flipH="1">
            <a:off x="65314" y="2153033"/>
            <a:ext cx="1482384" cy="14810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880559" y="3476818"/>
            <a:ext cx="1271300" cy="4000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</a:t>
            </a:r>
            <a:r>
              <a:rPr lang="en-US" altLang="ko-KR" sz="1200" dirty="0" smtClean="0">
                <a:solidFill>
                  <a:schemeClr val="tx1"/>
                </a:solidFill>
              </a:rPr>
              <a:t>moke count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9" name="꺾인 연결선 68"/>
          <p:cNvCxnSpPr>
            <a:stCxn id="56" idx="2"/>
            <a:endCxn id="68" idx="1"/>
          </p:cNvCxnSpPr>
          <p:nvPr/>
        </p:nvCxnSpPr>
        <p:spPr>
          <a:xfrm rot="16200000" flipH="1">
            <a:off x="-288968" y="2507315"/>
            <a:ext cx="2190949" cy="14810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모서리가 둥근 직사각형 74"/>
          <p:cNvSpPr/>
          <p:nvPr/>
        </p:nvSpPr>
        <p:spPr>
          <a:xfrm>
            <a:off x="880556" y="4184628"/>
            <a:ext cx="1340127" cy="4000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Drinking count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꺾인 연결선 77"/>
          <p:cNvCxnSpPr>
            <a:stCxn id="56" idx="2"/>
            <a:endCxn id="75" idx="1"/>
          </p:cNvCxnSpPr>
          <p:nvPr/>
        </p:nvCxnSpPr>
        <p:spPr>
          <a:xfrm rot="16200000" flipH="1">
            <a:off x="-642874" y="2861222"/>
            <a:ext cx="2898759" cy="14810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135" idx="3"/>
            <a:endCxn id="71" idx="1"/>
          </p:cNvCxnSpPr>
          <p:nvPr/>
        </p:nvCxnSpPr>
        <p:spPr>
          <a:xfrm flipV="1">
            <a:off x="3535134" y="2202028"/>
            <a:ext cx="393052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4802930" y="1000700"/>
            <a:ext cx="1208315" cy="4851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Diary</a:t>
            </a:r>
            <a:endParaRPr lang="ko-KR" altLang="en-US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3928186" y="2768253"/>
            <a:ext cx="1138335" cy="4851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Smoke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Health 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2" name="꺾인 연결선 91"/>
          <p:cNvCxnSpPr>
            <a:stCxn id="135" idx="3"/>
            <a:endCxn id="90" idx="1"/>
          </p:cNvCxnSpPr>
          <p:nvPr/>
        </p:nvCxnSpPr>
        <p:spPr>
          <a:xfrm>
            <a:off x="3535134" y="2202030"/>
            <a:ext cx="393052" cy="80881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46" idx="3"/>
            <a:endCxn id="107" idx="1"/>
          </p:cNvCxnSpPr>
          <p:nvPr/>
        </p:nvCxnSpPr>
        <p:spPr>
          <a:xfrm flipV="1">
            <a:off x="3535134" y="3851202"/>
            <a:ext cx="39305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3928186" y="3608606"/>
            <a:ext cx="874744" cy="4851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Circle progress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928186" y="4540799"/>
            <a:ext cx="1138335" cy="4851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Drinking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Health 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2" name="꺾인 연결선 111"/>
          <p:cNvCxnSpPr>
            <a:stCxn id="46" idx="3"/>
            <a:endCxn id="108" idx="1"/>
          </p:cNvCxnSpPr>
          <p:nvPr/>
        </p:nvCxnSpPr>
        <p:spPr>
          <a:xfrm>
            <a:off x="3535134" y="3851203"/>
            <a:ext cx="393052" cy="9321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모서리가 둥근 직사각형 138"/>
          <p:cNvSpPr/>
          <p:nvPr/>
        </p:nvSpPr>
        <p:spPr>
          <a:xfrm>
            <a:off x="5709166" y="1959434"/>
            <a:ext cx="907428" cy="4851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Calender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꺾인 연결선 139"/>
          <p:cNvCxnSpPr>
            <a:stCxn id="84" idx="2"/>
            <a:endCxn id="139" idx="1"/>
          </p:cNvCxnSpPr>
          <p:nvPr/>
        </p:nvCxnSpPr>
        <p:spPr>
          <a:xfrm rot="16200000" flipH="1">
            <a:off x="5200058" y="1692921"/>
            <a:ext cx="716139" cy="30207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모서리가 둥근 직사각형 144"/>
          <p:cNvSpPr/>
          <p:nvPr/>
        </p:nvSpPr>
        <p:spPr>
          <a:xfrm>
            <a:off x="880559" y="4903236"/>
            <a:ext cx="1340127" cy="4000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Current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date&amp;time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6" name="꺾인 연결선 145"/>
          <p:cNvCxnSpPr>
            <a:stCxn id="56" idx="2"/>
            <a:endCxn id="145" idx="1"/>
          </p:cNvCxnSpPr>
          <p:nvPr/>
        </p:nvCxnSpPr>
        <p:spPr>
          <a:xfrm rot="16200000" flipH="1">
            <a:off x="-1002177" y="3220524"/>
            <a:ext cx="3617367" cy="14810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모서리가 둥근 직사각형 154"/>
          <p:cNvSpPr/>
          <p:nvPr/>
        </p:nvSpPr>
        <p:spPr>
          <a:xfrm>
            <a:off x="5709167" y="3135075"/>
            <a:ext cx="907428" cy="4851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Current Time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6" name="꺾인 연결선 155"/>
          <p:cNvCxnSpPr>
            <a:stCxn id="84" idx="2"/>
            <a:endCxn id="155" idx="1"/>
          </p:cNvCxnSpPr>
          <p:nvPr/>
        </p:nvCxnSpPr>
        <p:spPr>
          <a:xfrm rot="16200000" flipH="1">
            <a:off x="4612237" y="2280741"/>
            <a:ext cx="1891780" cy="30207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모서리가 둥근 직사각형 159"/>
          <p:cNvSpPr/>
          <p:nvPr/>
        </p:nvSpPr>
        <p:spPr>
          <a:xfrm>
            <a:off x="5709166" y="4279532"/>
            <a:ext cx="907428" cy="4851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Smoke count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1" name="꺾인 연결선 160"/>
          <p:cNvCxnSpPr>
            <a:stCxn id="84" idx="2"/>
            <a:endCxn id="160" idx="1"/>
          </p:cNvCxnSpPr>
          <p:nvPr/>
        </p:nvCxnSpPr>
        <p:spPr>
          <a:xfrm rot="16200000" flipH="1">
            <a:off x="4040009" y="2852970"/>
            <a:ext cx="3036237" cy="30207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/>
          <p:cNvSpPr/>
          <p:nvPr/>
        </p:nvSpPr>
        <p:spPr>
          <a:xfrm>
            <a:off x="5709166" y="5161272"/>
            <a:ext cx="907428" cy="4851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Drink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count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6" name="꺾인 연결선 165"/>
          <p:cNvCxnSpPr>
            <a:stCxn id="84" idx="2"/>
            <a:endCxn id="165" idx="1"/>
          </p:cNvCxnSpPr>
          <p:nvPr/>
        </p:nvCxnSpPr>
        <p:spPr>
          <a:xfrm rot="16200000" flipH="1">
            <a:off x="3599139" y="3293840"/>
            <a:ext cx="3917977" cy="30207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 168"/>
          <p:cNvCxnSpPr>
            <a:stCxn id="72" idx="2"/>
            <a:endCxn id="137" idx="1"/>
          </p:cNvCxnSpPr>
          <p:nvPr/>
        </p:nvCxnSpPr>
        <p:spPr>
          <a:xfrm rot="16200000" flipH="1">
            <a:off x="7080553" y="1687155"/>
            <a:ext cx="744539" cy="29858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꺾인 연결선 173"/>
          <p:cNvCxnSpPr>
            <a:stCxn id="88" idx="2"/>
            <a:endCxn id="177" idx="1"/>
          </p:cNvCxnSpPr>
          <p:nvPr/>
        </p:nvCxnSpPr>
        <p:spPr>
          <a:xfrm rot="16200000" flipH="1">
            <a:off x="9538137" y="1557555"/>
            <a:ext cx="576306" cy="38955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모서리가 둥근 직사각형 176"/>
          <p:cNvSpPr/>
          <p:nvPr/>
        </p:nvSpPr>
        <p:spPr>
          <a:xfrm>
            <a:off x="10021065" y="1797887"/>
            <a:ext cx="1324955" cy="4851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Goal setting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10021067" y="2559767"/>
            <a:ext cx="1324955" cy="4851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Q&amp;A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83" name="꺾인 연결선 182"/>
          <p:cNvCxnSpPr>
            <a:stCxn id="88" idx="2"/>
            <a:endCxn id="182" idx="1"/>
          </p:cNvCxnSpPr>
          <p:nvPr/>
        </p:nvCxnSpPr>
        <p:spPr>
          <a:xfrm rot="16200000" flipH="1">
            <a:off x="9157198" y="1938494"/>
            <a:ext cx="1338186" cy="38955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모서리가 둥근 직사각형 186"/>
          <p:cNvSpPr/>
          <p:nvPr/>
        </p:nvSpPr>
        <p:spPr>
          <a:xfrm>
            <a:off x="10021068" y="3294576"/>
            <a:ext cx="1324955" cy="4851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Advertising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88" name="꺾인 연결선 187"/>
          <p:cNvCxnSpPr>
            <a:stCxn id="88" idx="2"/>
            <a:endCxn id="187" idx="1"/>
          </p:cNvCxnSpPr>
          <p:nvPr/>
        </p:nvCxnSpPr>
        <p:spPr>
          <a:xfrm rot="16200000" flipH="1">
            <a:off x="8789794" y="2305897"/>
            <a:ext cx="2072995" cy="38955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모서리가 둥근 직사각형 192"/>
          <p:cNvSpPr/>
          <p:nvPr/>
        </p:nvSpPr>
        <p:spPr>
          <a:xfrm>
            <a:off x="10021068" y="4006171"/>
            <a:ext cx="1324955" cy="4851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Change nickname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4" name="꺾인 연결선 193"/>
          <p:cNvCxnSpPr>
            <a:stCxn id="88" idx="2"/>
            <a:endCxn id="193" idx="1"/>
          </p:cNvCxnSpPr>
          <p:nvPr/>
        </p:nvCxnSpPr>
        <p:spPr>
          <a:xfrm rot="16200000" flipH="1">
            <a:off x="8433996" y="2661695"/>
            <a:ext cx="2784590" cy="38955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모서리가 둥근 직사각형 196"/>
          <p:cNvSpPr/>
          <p:nvPr/>
        </p:nvSpPr>
        <p:spPr>
          <a:xfrm>
            <a:off x="7128588" y="4488153"/>
            <a:ext cx="1334277" cy="5198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init</a:t>
            </a:r>
            <a:r>
              <a:rPr lang="en-US" altLang="ko-KR" dirty="0" smtClean="0"/>
              <a:t> tab</a:t>
            </a:r>
            <a:endParaRPr lang="ko-KR" altLang="en-US" dirty="0"/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8206269" y="5194212"/>
            <a:ext cx="1348278" cy="4193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Nickname set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99" name="꺾인 연결선 198"/>
          <p:cNvCxnSpPr>
            <a:stCxn id="197" idx="2"/>
            <a:endCxn id="198" idx="1"/>
          </p:cNvCxnSpPr>
          <p:nvPr/>
        </p:nvCxnSpPr>
        <p:spPr>
          <a:xfrm rot="16200000" flipH="1">
            <a:off x="7803087" y="5000685"/>
            <a:ext cx="395822" cy="41054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꺾인 연결선 203"/>
          <p:cNvCxnSpPr>
            <a:stCxn id="197" idx="2"/>
            <a:endCxn id="208" idx="1"/>
          </p:cNvCxnSpPr>
          <p:nvPr/>
        </p:nvCxnSpPr>
        <p:spPr>
          <a:xfrm rot="16200000" flipH="1">
            <a:off x="7513838" y="5289934"/>
            <a:ext cx="974320" cy="41054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모서리가 둥근 직사각형 207"/>
          <p:cNvSpPr/>
          <p:nvPr/>
        </p:nvSpPr>
        <p:spPr>
          <a:xfrm>
            <a:off x="8206269" y="5772710"/>
            <a:ext cx="1348278" cy="4193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Goal set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10021066" y="4755252"/>
            <a:ext cx="1324955" cy="4851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Widget set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3" name="꺾인 연결선 212"/>
          <p:cNvCxnSpPr>
            <a:stCxn id="88" idx="2"/>
            <a:endCxn id="212" idx="1"/>
          </p:cNvCxnSpPr>
          <p:nvPr/>
        </p:nvCxnSpPr>
        <p:spPr>
          <a:xfrm rot="16200000" flipH="1">
            <a:off x="8059455" y="3036236"/>
            <a:ext cx="3533671" cy="38955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050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tree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18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905069"/>
            <a:ext cx="12192000" cy="59529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11968" y="1000703"/>
            <a:ext cx="1240971" cy="4851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1882435" y="1000703"/>
            <a:ext cx="1198985" cy="4851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건강</a:t>
            </a:r>
            <a:endParaRPr lang="ko-KR" altLang="en-US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928185" y="1959432"/>
            <a:ext cx="998377" cy="4851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원형진행바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550085" y="978986"/>
            <a:ext cx="1506894" cy="4851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대화방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8824417" y="978986"/>
            <a:ext cx="1614195" cy="4851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880559" y="2083053"/>
            <a:ext cx="1271300" cy="4000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금연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금주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시작날짜 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2627706" y="1959434"/>
            <a:ext cx="907428" cy="4851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금연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7602113" y="1966120"/>
            <a:ext cx="860752" cy="4851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채팅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56" idx="2"/>
            <a:endCxn id="105" idx="1"/>
          </p:cNvCxnSpPr>
          <p:nvPr/>
        </p:nvCxnSpPr>
        <p:spPr>
          <a:xfrm rot="16200000" flipH="1">
            <a:off x="407914" y="1810433"/>
            <a:ext cx="797184" cy="14810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2627706" y="3608607"/>
            <a:ext cx="907428" cy="4851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꺾인 연결선 46"/>
          <p:cNvCxnSpPr>
            <a:stCxn id="70" idx="2"/>
            <a:endCxn id="135" idx="1"/>
          </p:cNvCxnSpPr>
          <p:nvPr/>
        </p:nvCxnSpPr>
        <p:spPr>
          <a:xfrm rot="16200000" flipH="1">
            <a:off x="2196749" y="1771073"/>
            <a:ext cx="716136" cy="14577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70" idx="2"/>
            <a:endCxn id="46" idx="1"/>
          </p:cNvCxnSpPr>
          <p:nvPr/>
        </p:nvCxnSpPr>
        <p:spPr>
          <a:xfrm rot="16200000" flipH="1">
            <a:off x="1372163" y="2595659"/>
            <a:ext cx="2365309" cy="14577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880559" y="2768253"/>
            <a:ext cx="1271300" cy="4000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날짜 데이터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꺾인 연결선 60"/>
          <p:cNvCxnSpPr>
            <a:stCxn id="56" idx="2"/>
            <a:endCxn id="60" idx="1"/>
          </p:cNvCxnSpPr>
          <p:nvPr/>
        </p:nvCxnSpPr>
        <p:spPr>
          <a:xfrm rot="16200000" flipH="1">
            <a:off x="65314" y="2153033"/>
            <a:ext cx="1482384" cy="14810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880559" y="3476818"/>
            <a:ext cx="1271300" cy="4000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흡연량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9" name="꺾인 연결선 68"/>
          <p:cNvCxnSpPr>
            <a:stCxn id="56" idx="2"/>
            <a:endCxn id="68" idx="1"/>
          </p:cNvCxnSpPr>
          <p:nvPr/>
        </p:nvCxnSpPr>
        <p:spPr>
          <a:xfrm rot="16200000" flipH="1">
            <a:off x="-288968" y="2507315"/>
            <a:ext cx="2190949" cy="14810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모서리가 둥근 직사각형 74"/>
          <p:cNvSpPr/>
          <p:nvPr/>
        </p:nvSpPr>
        <p:spPr>
          <a:xfrm>
            <a:off x="880556" y="4184628"/>
            <a:ext cx="1340127" cy="4000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음주량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꺾인 연결선 77"/>
          <p:cNvCxnSpPr>
            <a:stCxn id="56" idx="2"/>
            <a:endCxn id="75" idx="1"/>
          </p:cNvCxnSpPr>
          <p:nvPr/>
        </p:nvCxnSpPr>
        <p:spPr>
          <a:xfrm rot="16200000" flipH="1">
            <a:off x="-642874" y="2861222"/>
            <a:ext cx="2898759" cy="14810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135" idx="3"/>
            <a:endCxn id="71" idx="1"/>
          </p:cNvCxnSpPr>
          <p:nvPr/>
        </p:nvCxnSpPr>
        <p:spPr>
          <a:xfrm flipV="1">
            <a:off x="3535134" y="2202028"/>
            <a:ext cx="393051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4802930" y="1000700"/>
            <a:ext cx="1208315" cy="4851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다이어리</a:t>
            </a:r>
            <a:endParaRPr lang="ko-KR" altLang="en-US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3928186" y="2768253"/>
            <a:ext cx="1138335" cy="4851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금연 건강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데이터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2" name="꺾인 연결선 91"/>
          <p:cNvCxnSpPr>
            <a:stCxn id="135" idx="3"/>
            <a:endCxn id="90" idx="1"/>
          </p:cNvCxnSpPr>
          <p:nvPr/>
        </p:nvCxnSpPr>
        <p:spPr>
          <a:xfrm>
            <a:off x="3535134" y="2202030"/>
            <a:ext cx="393052" cy="80881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46" idx="3"/>
            <a:endCxn id="107" idx="1"/>
          </p:cNvCxnSpPr>
          <p:nvPr/>
        </p:nvCxnSpPr>
        <p:spPr>
          <a:xfrm flipV="1">
            <a:off x="3535134" y="3851202"/>
            <a:ext cx="39305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3928186" y="3608606"/>
            <a:ext cx="998376" cy="4851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원형진행바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928186" y="4540799"/>
            <a:ext cx="1138335" cy="4851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금주 건강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데이</a:t>
            </a:r>
            <a:r>
              <a:rPr lang="ko-KR" altLang="en-US" sz="1200" dirty="0">
                <a:solidFill>
                  <a:schemeClr val="tx1"/>
                </a:solidFill>
              </a:rPr>
              <a:t>터</a:t>
            </a:r>
          </a:p>
        </p:txBody>
      </p:sp>
      <p:cxnSp>
        <p:nvCxnSpPr>
          <p:cNvPr id="112" name="꺾인 연결선 111"/>
          <p:cNvCxnSpPr>
            <a:stCxn id="46" idx="3"/>
            <a:endCxn id="108" idx="1"/>
          </p:cNvCxnSpPr>
          <p:nvPr/>
        </p:nvCxnSpPr>
        <p:spPr>
          <a:xfrm>
            <a:off x="3535134" y="3851203"/>
            <a:ext cx="393052" cy="9321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모서리가 둥근 직사각형 138"/>
          <p:cNvSpPr/>
          <p:nvPr/>
        </p:nvSpPr>
        <p:spPr>
          <a:xfrm>
            <a:off x="5709166" y="1959434"/>
            <a:ext cx="907428" cy="4851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달력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꺾인 연결선 139"/>
          <p:cNvCxnSpPr>
            <a:stCxn id="84" idx="2"/>
            <a:endCxn id="139" idx="1"/>
          </p:cNvCxnSpPr>
          <p:nvPr/>
        </p:nvCxnSpPr>
        <p:spPr>
          <a:xfrm rot="16200000" flipH="1">
            <a:off x="5200058" y="1692921"/>
            <a:ext cx="716139" cy="30207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모서리가 둥근 직사각형 144"/>
          <p:cNvSpPr/>
          <p:nvPr/>
        </p:nvSpPr>
        <p:spPr>
          <a:xfrm>
            <a:off x="880559" y="4903236"/>
            <a:ext cx="1340127" cy="4000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현재 시간</a:t>
            </a:r>
            <a:r>
              <a:rPr lang="en-US" altLang="ko-KR" sz="1200" dirty="0" smtClean="0">
                <a:solidFill>
                  <a:schemeClr val="tx1"/>
                </a:solidFill>
              </a:rPr>
              <a:t>&amp;</a:t>
            </a:r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6" name="꺾인 연결선 145"/>
          <p:cNvCxnSpPr>
            <a:stCxn id="56" idx="2"/>
            <a:endCxn id="145" idx="1"/>
          </p:cNvCxnSpPr>
          <p:nvPr/>
        </p:nvCxnSpPr>
        <p:spPr>
          <a:xfrm rot="16200000" flipH="1">
            <a:off x="-1002177" y="3220524"/>
            <a:ext cx="3617367" cy="14810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모서리가 둥근 직사각형 154"/>
          <p:cNvSpPr/>
          <p:nvPr/>
        </p:nvSpPr>
        <p:spPr>
          <a:xfrm>
            <a:off x="5709167" y="3135075"/>
            <a:ext cx="907428" cy="4851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현재시간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6" name="꺾인 연결선 155"/>
          <p:cNvCxnSpPr>
            <a:stCxn id="84" idx="2"/>
            <a:endCxn id="155" idx="1"/>
          </p:cNvCxnSpPr>
          <p:nvPr/>
        </p:nvCxnSpPr>
        <p:spPr>
          <a:xfrm rot="16200000" flipH="1">
            <a:off x="4612237" y="2280741"/>
            <a:ext cx="1891780" cy="30207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모서리가 둥근 직사각형 159"/>
          <p:cNvSpPr/>
          <p:nvPr/>
        </p:nvSpPr>
        <p:spPr>
          <a:xfrm>
            <a:off x="5709166" y="4279532"/>
            <a:ext cx="907428" cy="4851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흡연량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1" name="꺾인 연결선 160"/>
          <p:cNvCxnSpPr>
            <a:stCxn id="84" idx="2"/>
            <a:endCxn id="160" idx="1"/>
          </p:cNvCxnSpPr>
          <p:nvPr/>
        </p:nvCxnSpPr>
        <p:spPr>
          <a:xfrm rot="16200000" flipH="1">
            <a:off x="4040009" y="2852970"/>
            <a:ext cx="3036237" cy="30207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/>
          <p:cNvSpPr/>
          <p:nvPr/>
        </p:nvSpPr>
        <p:spPr>
          <a:xfrm>
            <a:off x="5709166" y="5161272"/>
            <a:ext cx="907428" cy="4851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음주량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6" name="꺾인 연결선 165"/>
          <p:cNvCxnSpPr>
            <a:stCxn id="84" idx="2"/>
            <a:endCxn id="165" idx="1"/>
          </p:cNvCxnSpPr>
          <p:nvPr/>
        </p:nvCxnSpPr>
        <p:spPr>
          <a:xfrm rot="16200000" flipH="1">
            <a:off x="3599139" y="3293840"/>
            <a:ext cx="3917977" cy="30207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 168"/>
          <p:cNvCxnSpPr>
            <a:stCxn id="72" idx="2"/>
            <a:endCxn id="137" idx="1"/>
          </p:cNvCxnSpPr>
          <p:nvPr/>
        </p:nvCxnSpPr>
        <p:spPr>
          <a:xfrm rot="16200000" flipH="1">
            <a:off x="7080553" y="1687155"/>
            <a:ext cx="744539" cy="29858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꺾인 연결선 173"/>
          <p:cNvCxnSpPr>
            <a:stCxn id="88" idx="2"/>
            <a:endCxn id="177" idx="1"/>
          </p:cNvCxnSpPr>
          <p:nvPr/>
        </p:nvCxnSpPr>
        <p:spPr>
          <a:xfrm rot="16200000" flipH="1">
            <a:off x="9538137" y="1557555"/>
            <a:ext cx="576306" cy="38955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모서리가 둥근 직사각형 176"/>
          <p:cNvSpPr/>
          <p:nvPr/>
        </p:nvSpPr>
        <p:spPr>
          <a:xfrm>
            <a:off x="10021065" y="1797887"/>
            <a:ext cx="1324955" cy="4851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목표설정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10021067" y="2559767"/>
            <a:ext cx="1324955" cy="4851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Q&amp;A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83" name="꺾인 연결선 182"/>
          <p:cNvCxnSpPr>
            <a:stCxn id="88" idx="2"/>
            <a:endCxn id="182" idx="1"/>
          </p:cNvCxnSpPr>
          <p:nvPr/>
        </p:nvCxnSpPr>
        <p:spPr>
          <a:xfrm rot="16200000" flipH="1">
            <a:off x="9157198" y="1938494"/>
            <a:ext cx="1338186" cy="38955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모서리가 둥근 직사각형 186"/>
          <p:cNvSpPr/>
          <p:nvPr/>
        </p:nvSpPr>
        <p:spPr>
          <a:xfrm>
            <a:off x="10021068" y="3294576"/>
            <a:ext cx="1324955" cy="4851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광</a:t>
            </a:r>
            <a:r>
              <a:rPr lang="ko-KR" altLang="en-US" sz="1200" dirty="0">
                <a:solidFill>
                  <a:schemeClr val="tx1"/>
                </a:solidFill>
              </a:rPr>
              <a:t>고</a:t>
            </a:r>
          </a:p>
        </p:txBody>
      </p:sp>
      <p:cxnSp>
        <p:nvCxnSpPr>
          <p:cNvPr id="188" name="꺾인 연결선 187"/>
          <p:cNvCxnSpPr>
            <a:stCxn id="88" idx="2"/>
            <a:endCxn id="187" idx="1"/>
          </p:cNvCxnSpPr>
          <p:nvPr/>
        </p:nvCxnSpPr>
        <p:spPr>
          <a:xfrm rot="16200000" flipH="1">
            <a:off x="8789794" y="2305897"/>
            <a:ext cx="2072995" cy="38955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모서리가 둥근 직사각형 192"/>
          <p:cNvSpPr/>
          <p:nvPr/>
        </p:nvSpPr>
        <p:spPr>
          <a:xfrm>
            <a:off x="10021068" y="4006171"/>
            <a:ext cx="1324955" cy="4851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닉네임 변경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4" name="꺾인 연결선 193"/>
          <p:cNvCxnSpPr>
            <a:stCxn id="88" idx="2"/>
            <a:endCxn id="193" idx="1"/>
          </p:cNvCxnSpPr>
          <p:nvPr/>
        </p:nvCxnSpPr>
        <p:spPr>
          <a:xfrm rot="16200000" flipH="1">
            <a:off x="8433996" y="2661695"/>
            <a:ext cx="2784590" cy="38955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모서리가 둥근 직사각형 196"/>
          <p:cNvSpPr/>
          <p:nvPr/>
        </p:nvSpPr>
        <p:spPr>
          <a:xfrm>
            <a:off x="7128588" y="4488153"/>
            <a:ext cx="1334277" cy="5198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초기화면</a:t>
            </a:r>
            <a:endParaRPr lang="ko-KR" altLang="en-US" dirty="0"/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8206269" y="5194212"/>
            <a:ext cx="1348278" cy="4193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닉네임 설정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99" name="꺾인 연결선 198"/>
          <p:cNvCxnSpPr>
            <a:stCxn id="197" idx="2"/>
            <a:endCxn id="198" idx="1"/>
          </p:cNvCxnSpPr>
          <p:nvPr/>
        </p:nvCxnSpPr>
        <p:spPr>
          <a:xfrm rot="16200000" flipH="1">
            <a:off x="7803087" y="5000685"/>
            <a:ext cx="395822" cy="41054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꺾인 연결선 203"/>
          <p:cNvCxnSpPr>
            <a:stCxn id="197" idx="2"/>
            <a:endCxn id="208" idx="1"/>
          </p:cNvCxnSpPr>
          <p:nvPr/>
        </p:nvCxnSpPr>
        <p:spPr>
          <a:xfrm rot="16200000" flipH="1">
            <a:off x="7513838" y="5289934"/>
            <a:ext cx="974320" cy="41054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모서리가 둥근 직사각형 207"/>
          <p:cNvSpPr/>
          <p:nvPr/>
        </p:nvSpPr>
        <p:spPr>
          <a:xfrm>
            <a:off x="8206269" y="5772710"/>
            <a:ext cx="1348278" cy="4193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금연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금주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목표설정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10021066" y="4755252"/>
            <a:ext cx="1324955" cy="4851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위젯</a:t>
            </a:r>
            <a:r>
              <a:rPr lang="ko-KR" altLang="en-US" sz="1200" dirty="0" smtClean="0">
                <a:solidFill>
                  <a:schemeClr val="tx1"/>
                </a:solidFill>
              </a:rPr>
              <a:t> 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3" name="꺾인 연결선 212"/>
          <p:cNvCxnSpPr>
            <a:stCxn id="88" idx="2"/>
            <a:endCxn id="212" idx="1"/>
          </p:cNvCxnSpPr>
          <p:nvPr/>
        </p:nvCxnSpPr>
        <p:spPr>
          <a:xfrm rot="16200000" flipH="1">
            <a:off x="8059455" y="3036236"/>
            <a:ext cx="3533671" cy="38955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050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tree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620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ng03\OneDrive\Desktop\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317" y="937704"/>
            <a:ext cx="8447723" cy="532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64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037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3383" y="1396924"/>
            <a:ext cx="2603240" cy="32368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62495" y="1483873"/>
            <a:ext cx="2465016" cy="30352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 View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3383" y="1150703"/>
            <a:ext cx="793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Splash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6642668" y="1396924"/>
            <a:ext cx="2603240" cy="32368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833075" y="1783558"/>
            <a:ext cx="2118051" cy="371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닉네임 입력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833075" y="2295636"/>
            <a:ext cx="2118051" cy="371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평균 흡연량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833074" y="2829821"/>
            <a:ext cx="2118051" cy="371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평균 음주량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467553" y="3787176"/>
            <a:ext cx="849091" cy="606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입력완료버튼</a:t>
            </a:r>
            <a:endParaRPr lang="ko-KR" altLang="en-US" sz="12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828683"/>
              </p:ext>
            </p:extLst>
          </p:nvPr>
        </p:nvGraphicFramePr>
        <p:xfrm>
          <a:off x="6642668" y="4671907"/>
          <a:ext cx="2603240" cy="1021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3240"/>
              </a:tblGrid>
              <a:tr h="1791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닉네임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흡연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음주량 저장</a:t>
                      </a:r>
                      <a:endParaRPr lang="ko-KR" altLang="en-US" sz="1100" dirty="0"/>
                    </a:p>
                  </a:txBody>
                  <a:tcPr/>
                </a:tc>
              </a:tr>
              <a:tr h="642846"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최초 </a:t>
                      </a:r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회만 실행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닉네임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흡연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음주 </a:t>
                      </a:r>
                      <a:r>
                        <a:rPr lang="en-US" altLang="ko-KR" sz="1100" dirty="0" smtClean="0"/>
                        <a:t>DB</a:t>
                      </a:r>
                      <a:r>
                        <a:rPr lang="ko-KR" altLang="en-US" sz="1100" dirty="0" smtClean="0"/>
                        <a:t>생성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완료 버튼 클릭 시 </a:t>
                      </a:r>
                      <a:r>
                        <a:rPr lang="en-US" altLang="ko-KR" sz="1100" dirty="0" smtClean="0"/>
                        <a:t>DB</a:t>
                      </a:r>
                      <a:r>
                        <a:rPr lang="ko-KR" altLang="en-US" sz="1100" dirty="0" smtClean="0"/>
                        <a:t>에 내용 저장 후 </a:t>
                      </a:r>
                      <a:r>
                        <a:rPr lang="en-US" altLang="ko-KR" sz="1100" dirty="0" err="1" smtClean="0"/>
                        <a:t>MainActivity</a:t>
                      </a:r>
                      <a:r>
                        <a:rPr lang="ko-KR" altLang="en-US" sz="1100" dirty="0" smtClean="0"/>
                        <a:t>로 이동</a:t>
                      </a:r>
                      <a:endParaRPr lang="en-US" altLang="ko-KR" sz="11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894825"/>
              </p:ext>
            </p:extLst>
          </p:nvPr>
        </p:nvGraphicFramePr>
        <p:xfrm>
          <a:off x="2193383" y="4668345"/>
          <a:ext cx="2603240" cy="9478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324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앱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실행시</a:t>
                      </a:r>
                      <a:r>
                        <a:rPr lang="ko-KR" altLang="en-US" sz="1100" dirty="0" smtClean="0"/>
                        <a:t> 초기화면</a:t>
                      </a:r>
                      <a:endParaRPr lang="ko-KR" altLang="en-US" sz="1100" dirty="0"/>
                    </a:p>
                  </a:txBody>
                  <a:tcPr/>
                </a:tc>
              </a:tr>
              <a:tr h="688782"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err="1" smtClean="0"/>
                        <a:t>스플래시</a:t>
                      </a:r>
                      <a:r>
                        <a:rPr lang="ko-KR" altLang="en-US" sz="1100" dirty="0" smtClean="0"/>
                        <a:t> 화면으로 </a:t>
                      </a:r>
                      <a:r>
                        <a:rPr lang="en-US" altLang="ko-KR" sz="1100" dirty="0" smtClean="0"/>
                        <a:t>3</a:t>
                      </a:r>
                      <a:r>
                        <a:rPr lang="ko-KR" altLang="en-US" sz="1100" dirty="0" smtClean="0"/>
                        <a:t>초간 출력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51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Module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277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322" y="1165953"/>
            <a:ext cx="2603240" cy="32368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1434" y="1252902"/>
            <a:ext cx="2465016" cy="30352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 View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2322" y="919732"/>
            <a:ext cx="260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Splash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8938725" y="1149620"/>
            <a:ext cx="2603240" cy="32368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007837" y="1236569"/>
            <a:ext cx="2465016" cy="30352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MainActivity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613050" y="1149620"/>
            <a:ext cx="2603240" cy="32368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803457" y="1536254"/>
            <a:ext cx="2118051" cy="371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닉네임 입력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803457" y="2048332"/>
            <a:ext cx="2118051" cy="371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평균 흡연량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803456" y="2582517"/>
            <a:ext cx="2118051" cy="371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평균 음주량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437935" y="3539872"/>
            <a:ext cx="849091" cy="606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입력완료버튼</a:t>
            </a:r>
            <a:endParaRPr lang="ko-KR" altLang="en-US" sz="1200" dirty="0"/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64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Sequence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13050" y="911014"/>
            <a:ext cx="260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Init_dialog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8938725" y="899674"/>
            <a:ext cx="260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Main</a:t>
            </a:r>
            <a:endParaRPr lang="ko-KR" altLang="en-US" sz="10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450799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51176" y="4688542"/>
            <a:ext cx="1280160" cy="7848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dirty="0" smtClean="0"/>
              <a:t>Splash</a:t>
            </a:r>
          </a:p>
        </p:txBody>
      </p:sp>
      <p:sp>
        <p:nvSpPr>
          <p:cNvPr id="9" name="타원 8"/>
          <p:cNvSpPr/>
          <p:nvPr/>
        </p:nvSpPr>
        <p:spPr>
          <a:xfrm>
            <a:off x="963226" y="4855464"/>
            <a:ext cx="426662" cy="4266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389888" y="5080958"/>
            <a:ext cx="1161288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831336" y="5080958"/>
            <a:ext cx="1161288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59352" y="4839642"/>
            <a:ext cx="832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Runtime 3s</a:t>
            </a:r>
            <a:endParaRPr lang="ko-KR" altLang="en-US" sz="800" dirty="0"/>
          </a:p>
        </p:txBody>
      </p:sp>
      <p:sp>
        <p:nvSpPr>
          <p:cNvPr id="18" name="다이아몬드 17"/>
          <p:cNvSpPr/>
          <p:nvPr/>
        </p:nvSpPr>
        <p:spPr>
          <a:xfrm>
            <a:off x="4992624" y="4645453"/>
            <a:ext cx="2002536" cy="87364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DB</a:t>
            </a:r>
            <a:r>
              <a:rPr lang="ko-KR" altLang="en-US" sz="1200" dirty="0" smtClean="0">
                <a:solidFill>
                  <a:schemeClr val="tx1"/>
                </a:solidFill>
              </a:rPr>
              <a:t>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존재하는가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5993892" y="5519093"/>
            <a:ext cx="0" cy="5159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8" idx="3"/>
          </p:cNvCxnSpPr>
          <p:nvPr/>
        </p:nvCxnSpPr>
        <p:spPr>
          <a:xfrm>
            <a:off x="6995160" y="5082273"/>
            <a:ext cx="1764792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8842248" y="4689857"/>
            <a:ext cx="1280160" cy="7848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43299" y="4867288"/>
            <a:ext cx="832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YES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5993892" y="5561622"/>
            <a:ext cx="832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No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5353812" y="6035040"/>
            <a:ext cx="1280160" cy="7848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Create DB</a:t>
            </a:r>
          </a:p>
        </p:txBody>
      </p:sp>
      <p:cxnSp>
        <p:nvCxnSpPr>
          <p:cNvPr id="45" name="직선 화살표 연결선 44"/>
          <p:cNvCxnSpPr>
            <a:stCxn id="44" idx="3"/>
          </p:cNvCxnSpPr>
          <p:nvPr/>
        </p:nvCxnSpPr>
        <p:spPr>
          <a:xfrm flipV="1">
            <a:off x="6633972" y="5473373"/>
            <a:ext cx="2125980" cy="954083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02994" y="5474688"/>
            <a:ext cx="1301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Splash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6657731" y="6573650"/>
            <a:ext cx="885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Init_dialog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9226229" y="5474688"/>
            <a:ext cx="260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Main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8494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64984" y="1236014"/>
            <a:ext cx="3390811" cy="5064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64983" y="1245343"/>
            <a:ext cx="3390811" cy="2300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Image View</a:t>
            </a:r>
            <a:endParaRPr lang="ko-KR" altLang="en-US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864983" y="1631118"/>
            <a:ext cx="1988464" cy="402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닉네임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4984" y="886412"/>
            <a:ext cx="793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HOME</a:t>
            </a:r>
            <a:endParaRPr lang="ko-KR" altLang="en-US" sz="10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411669"/>
              </p:ext>
            </p:extLst>
          </p:nvPr>
        </p:nvGraphicFramePr>
        <p:xfrm>
          <a:off x="7637973" y="1132633"/>
          <a:ext cx="4053284" cy="49961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53284"/>
              </a:tblGrid>
              <a:tr h="4272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HOME </a:t>
                      </a:r>
                      <a:r>
                        <a:rPr lang="ko-KR" altLang="en-US" sz="1100" dirty="0" smtClean="0"/>
                        <a:t>화면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MainActivity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-- </a:t>
                      </a:r>
                      <a:r>
                        <a:rPr lang="ko-KR" altLang="en-US" sz="1100" dirty="0" smtClean="0"/>
                        <a:t>주가 되는 화면으로 나의 현재 데이터를 확인할 수 있다</a:t>
                      </a:r>
                      <a:r>
                        <a:rPr lang="en-US" altLang="ko-KR" sz="1100" dirty="0" smtClean="0"/>
                        <a:t>.</a:t>
                      </a:r>
                    </a:p>
                  </a:txBody>
                  <a:tcPr/>
                </a:tc>
              </a:tr>
              <a:tr h="4568864">
                <a:tc>
                  <a:txBody>
                    <a:bodyPr/>
                    <a:lstStyle/>
                    <a:p>
                      <a:pPr marL="228600" indent="-228600" latinLnBrk="1">
                        <a:buFont typeface="+mj-ea"/>
                        <a:buAutoNum type="circleNumDbPlain"/>
                      </a:pPr>
                      <a:r>
                        <a:rPr lang="ko-KR" altLang="en-US" sz="1100" dirty="0" smtClean="0"/>
                        <a:t>현재시간을 출력해 준다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marL="228600" indent="-228600" latinLnBrk="1">
                        <a:buFont typeface="+mj-ea"/>
                        <a:buAutoNum type="circleNumDbPlain"/>
                      </a:pPr>
                      <a:r>
                        <a:rPr lang="ko-KR" altLang="en-US" sz="1100" dirty="0" smtClean="0"/>
                        <a:t>초기에 설정한 닉네임을 출력해준다</a:t>
                      </a:r>
                      <a:r>
                        <a:rPr lang="en-US" altLang="ko-KR" sz="1100" dirty="0" smtClean="0"/>
                        <a:t>(setting tab</a:t>
                      </a:r>
                      <a:r>
                        <a:rPr lang="ko-KR" altLang="en-US" sz="1100" dirty="0" smtClean="0"/>
                        <a:t>에서 변경가능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marL="228600" indent="-228600" latinLnBrk="1">
                        <a:buFont typeface="+mj-ea"/>
                        <a:buAutoNum type="circleNumDbPlain"/>
                      </a:pPr>
                      <a:r>
                        <a:rPr lang="ko-KR" altLang="en-US" sz="1100" dirty="0" smtClean="0"/>
                        <a:t>내가 설정한 흡연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음주량을 이미지의 색상으로 초과했는지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적당하게 마시거나 </a:t>
                      </a:r>
                      <a:r>
                        <a:rPr lang="ko-KR" altLang="en-US" sz="1100" dirty="0" err="1" smtClean="0"/>
                        <a:t>피웟는지</a:t>
                      </a:r>
                      <a:r>
                        <a:rPr lang="ko-KR" altLang="en-US" sz="1100" dirty="0" smtClean="0"/>
                        <a:t> 알 수 있다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en-US" altLang="ko-KR" sz="1100" baseline="0" dirty="0" smtClean="0"/>
                        <a:t>                   (</a:t>
                      </a:r>
                      <a:r>
                        <a:rPr lang="ko-KR" altLang="en-US" sz="1100" baseline="0" dirty="0" smtClean="0"/>
                        <a:t>빨강 </a:t>
                      </a:r>
                      <a:r>
                        <a:rPr lang="en-US" altLang="ko-KR" sz="1100" baseline="0" dirty="0" smtClean="0"/>
                        <a:t>– </a:t>
                      </a:r>
                      <a:r>
                        <a:rPr lang="ko-KR" altLang="en-US" sz="1100" baseline="0" dirty="0" smtClean="0"/>
                        <a:t>초과 </a:t>
                      </a:r>
                      <a:r>
                        <a:rPr lang="en-US" altLang="ko-KR" sz="1100" baseline="0" dirty="0" smtClean="0"/>
                        <a:t>/ </a:t>
                      </a:r>
                      <a:r>
                        <a:rPr lang="ko-KR" altLang="en-US" sz="1100" baseline="0" dirty="0" smtClean="0"/>
                        <a:t>노랑 </a:t>
                      </a:r>
                      <a:r>
                        <a:rPr lang="en-US" altLang="ko-KR" sz="1100" baseline="0" dirty="0" smtClean="0"/>
                        <a:t>– </a:t>
                      </a:r>
                      <a:r>
                        <a:rPr lang="ko-KR" altLang="en-US" sz="1100" baseline="0" dirty="0" smtClean="0"/>
                        <a:t>마시거나 피움 </a:t>
                      </a:r>
                      <a:r>
                        <a:rPr lang="en-US" altLang="ko-KR" sz="1100" baseline="0" dirty="0" smtClean="0"/>
                        <a:t>/ </a:t>
                      </a:r>
                      <a:r>
                        <a:rPr lang="ko-KR" altLang="en-US" sz="1100" baseline="0" dirty="0" smtClean="0"/>
                        <a:t>초록 </a:t>
                      </a:r>
                      <a:r>
                        <a:rPr lang="en-US" altLang="ko-KR" sz="1100" baseline="0" dirty="0" smtClean="0"/>
                        <a:t>– </a:t>
                      </a:r>
                      <a:r>
                        <a:rPr lang="ko-KR" altLang="en-US" sz="1100" baseline="0" dirty="0" smtClean="0"/>
                        <a:t>마시거나 </a:t>
                      </a:r>
                      <a:r>
                        <a:rPr lang="ko-KR" altLang="en-US" sz="1100" baseline="0" dirty="0" err="1" smtClean="0"/>
                        <a:t>피우지않음</a:t>
                      </a:r>
                      <a:r>
                        <a:rPr lang="en-US" altLang="ko-KR" sz="1100" baseline="0" dirty="0" smtClean="0"/>
                        <a:t>)</a:t>
                      </a:r>
                    </a:p>
                    <a:p>
                      <a:pPr marL="228600" indent="-228600" latinLnBrk="1">
                        <a:buFont typeface="+mj-ea"/>
                        <a:buAutoNum type="circleNumDbPlain"/>
                      </a:pPr>
                      <a:r>
                        <a:rPr lang="ko-KR" altLang="en-US" sz="1100" dirty="0" smtClean="0"/>
                        <a:t>사진이 들어갈 </a:t>
                      </a:r>
                      <a:r>
                        <a:rPr lang="ko-KR" altLang="en-US" sz="1100" dirty="0" err="1" smtClean="0"/>
                        <a:t>이미지뷰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buFont typeface="+mj-ea"/>
                        <a:buAutoNum type="circleNumDbPlain"/>
                      </a:pPr>
                      <a:r>
                        <a:rPr lang="ko-KR" altLang="en-US" sz="1100" dirty="0" smtClean="0"/>
                        <a:t>각각의 </a:t>
                      </a:r>
                      <a:r>
                        <a:rPr lang="ko-KR" altLang="en-US" sz="1100" dirty="0" err="1" smtClean="0"/>
                        <a:t>카운트값을</a:t>
                      </a:r>
                      <a:r>
                        <a:rPr lang="ko-KR" altLang="en-US" sz="1100" dirty="0" smtClean="0"/>
                        <a:t> 가져와 흡연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음주량 표시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buFont typeface="+mj-ea"/>
                        <a:buAutoNum type="circleNumDbPlain"/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2</a:t>
                      </a:r>
                      <a:r>
                        <a:rPr lang="ko-KR" altLang="en-US" sz="1100" dirty="0" smtClean="0"/>
                        <a:t>개의 </a:t>
                      </a:r>
                      <a:r>
                        <a:rPr lang="ko-KR" altLang="en-US" sz="1100" dirty="0" err="1" smtClean="0"/>
                        <a:t>리스트뷰를</a:t>
                      </a:r>
                      <a:r>
                        <a:rPr lang="ko-KR" altLang="en-US" sz="1100" dirty="0" smtClean="0"/>
                        <a:t> 이용하여 레이아웃 </a:t>
                      </a:r>
                      <a:r>
                        <a:rPr lang="ko-KR" altLang="en-US" sz="1100" dirty="0" err="1" smtClean="0"/>
                        <a:t>클릭시</a:t>
                      </a:r>
                      <a:r>
                        <a:rPr lang="ko-KR" altLang="en-US" sz="1100" dirty="0" smtClean="0"/>
                        <a:t> 금연시간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금주시간 </a:t>
                      </a:r>
                      <a:r>
                        <a:rPr lang="ko-KR" altLang="en-US" sz="1100" dirty="0" err="1" smtClean="0"/>
                        <a:t>번갈아가며</a:t>
                      </a:r>
                      <a:r>
                        <a:rPr lang="ko-KR" altLang="en-US" sz="1100" dirty="0" smtClean="0"/>
                        <a:t> 표시</a:t>
                      </a:r>
                      <a:r>
                        <a:rPr lang="en-US" altLang="ko-KR" sz="1100" baseline="0" dirty="0" smtClean="0"/>
                        <a:t>                                          - </a:t>
                      </a:r>
                      <a:r>
                        <a:rPr lang="ko-KR" altLang="en-US" sz="1100" baseline="0" dirty="0" smtClean="0"/>
                        <a:t>데이터가 있을 경우 시간 표시 </a:t>
                      </a:r>
                      <a:r>
                        <a:rPr lang="en-US" altLang="ko-KR" sz="1100" baseline="0" dirty="0" smtClean="0"/>
                        <a:t>/ </a:t>
                      </a:r>
                      <a:r>
                        <a:rPr lang="ko-KR" altLang="en-US" sz="1100" baseline="0" dirty="0" smtClean="0"/>
                        <a:t>없을 경우 금연</a:t>
                      </a:r>
                      <a:r>
                        <a:rPr lang="en-US" altLang="ko-KR" sz="1100" baseline="0" dirty="0" smtClean="0"/>
                        <a:t>,</a:t>
                      </a:r>
                      <a:r>
                        <a:rPr lang="ko-KR" altLang="en-US" sz="1100" baseline="0" dirty="0" smtClean="0"/>
                        <a:t>금주시작 버튼 활성화</a:t>
                      </a:r>
                      <a:r>
                        <a:rPr lang="en-US" altLang="ko-KR" sz="1100" baseline="0" dirty="0" smtClean="0"/>
                        <a:t>(6-1)                                        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buFont typeface="+mj-ea"/>
                        <a:buAutoNum type="circleNumDbPlain"/>
                      </a:pPr>
                      <a:r>
                        <a:rPr lang="ko-KR" altLang="en-US" sz="1100" dirty="0" smtClean="0"/>
                        <a:t>음주횟수 카운트 </a:t>
                      </a:r>
                      <a:r>
                        <a:rPr lang="en-US" altLang="ko-KR" sz="1100" dirty="0" smtClean="0"/>
                        <a:t>+1</a:t>
                      </a:r>
                    </a:p>
                    <a:p>
                      <a:pPr marL="228600" indent="-228600" latinLnBrk="1">
                        <a:buFont typeface="+mj-ea"/>
                        <a:buAutoNum type="circleNumDbPlain"/>
                      </a:pPr>
                      <a:r>
                        <a:rPr lang="ko-KR" altLang="en-US" sz="1100" dirty="0" smtClean="0"/>
                        <a:t>흡연횟수 카운트 </a:t>
                      </a:r>
                      <a:r>
                        <a:rPr lang="en-US" altLang="ko-KR" sz="1100" dirty="0" smtClean="0"/>
                        <a:t>+1</a:t>
                      </a:r>
                    </a:p>
                    <a:p>
                      <a:pPr marL="228600" indent="-228600" latinLnBrk="1">
                        <a:buFont typeface="+mj-ea"/>
                        <a:buAutoNum type="circleNumDbPlain"/>
                      </a:pPr>
                      <a:r>
                        <a:rPr lang="ko-KR" altLang="en-US" sz="1100" dirty="0" smtClean="0"/>
                        <a:t>페이지 전환 </a:t>
                      </a:r>
                      <a:r>
                        <a:rPr lang="en-US" altLang="ko-KR" sz="1100" dirty="0" smtClean="0"/>
                        <a:t>(Home,</a:t>
                      </a:r>
                      <a:r>
                        <a:rPr lang="en-US" altLang="ko-KR" sz="1100" baseline="0" dirty="0" smtClean="0"/>
                        <a:t> Health, Diary, Community, Settings)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buFont typeface="+mj-ea"/>
                        <a:buAutoNum type="circleNumDbPlain"/>
                      </a:pPr>
                      <a:endParaRPr lang="en-US" altLang="ko-KR" sz="1100" dirty="0" smtClean="0"/>
                    </a:p>
                    <a:p>
                      <a:pPr marL="228600" indent="-228600" latinLnBrk="1">
                        <a:buFont typeface="+mj-ea"/>
                        <a:buAutoNum type="circleNumDbPlain"/>
                      </a:pPr>
                      <a:endParaRPr lang="en-US" altLang="ko-KR" sz="1100" dirty="0" smtClean="0"/>
                    </a:p>
                    <a:p>
                      <a:pPr marL="228600" indent="-228600" latinLnBrk="1">
                        <a:buFont typeface="+mj-ea"/>
                        <a:buAutoNum type="circleNumDbPlain"/>
                      </a:pPr>
                      <a:endParaRPr lang="en-US" altLang="ko-KR" sz="1100" dirty="0" smtClean="0"/>
                    </a:p>
                    <a:p>
                      <a:pPr marL="228600" indent="-228600" latinLnBrk="1">
                        <a:buFont typeface="+mj-ea"/>
                        <a:buAutoNum type="circleNumDbPlain"/>
                      </a:pPr>
                      <a:endParaRPr lang="en-US" altLang="ko-KR" sz="1100" dirty="0" smtClean="0"/>
                    </a:p>
                    <a:p>
                      <a:pPr marL="228600" indent="-228600" latinLnBrk="1">
                        <a:buFont typeface="+mj-ea"/>
                        <a:buAutoNum type="circleNumDbPlain"/>
                      </a:pP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864983" y="5901987"/>
            <a:ext cx="3390812" cy="398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Navigation Bar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4983" y="4939690"/>
            <a:ext cx="1695405" cy="898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음주 버튼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570318" y="4939690"/>
            <a:ext cx="1695405" cy="898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흡연 버튼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864983" y="1236014"/>
            <a:ext cx="1988464" cy="402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현재시간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64983" y="4114801"/>
            <a:ext cx="3400740" cy="823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금연</a:t>
            </a:r>
            <a:r>
              <a:rPr lang="en-US" altLang="ko-KR" dirty="0" smtClean="0"/>
              <a:t>/</a:t>
            </a:r>
            <a:r>
              <a:rPr lang="ko-KR" altLang="en-US" dirty="0" smtClean="0"/>
              <a:t>금주시간 </a:t>
            </a:r>
            <a:r>
              <a:rPr lang="en-US" altLang="ko-KR" dirty="0" smtClean="0"/>
              <a:t>Layout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64983" y="3545633"/>
            <a:ext cx="3390811" cy="5691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금일 흡연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음주량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209729" y="1245344"/>
            <a:ext cx="1046065" cy="788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목표치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23125" y="1132633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23125" y="1528475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067871" y="1103484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913535" y="2117298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23125" y="3439111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23125" y="3972942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23125" y="4797831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428459" y="4797831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030824" y="4527327"/>
            <a:ext cx="1310948" cy="28797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609322" y="4797831"/>
            <a:ext cx="2071396" cy="5909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609322" y="4815297"/>
            <a:ext cx="970384" cy="465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년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5598364" y="4815297"/>
            <a:ext cx="550509" cy="465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월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148873" y="4815297"/>
            <a:ext cx="550509" cy="465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6354144" y="4524637"/>
            <a:ext cx="767011" cy="4133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6-1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4984" y="5901987"/>
            <a:ext cx="719975" cy="398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23125" y="5760128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64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Module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816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다이아몬드 103"/>
          <p:cNvSpPr/>
          <p:nvPr/>
        </p:nvSpPr>
        <p:spPr>
          <a:xfrm>
            <a:off x="5584896" y="4228085"/>
            <a:ext cx="1678851" cy="672487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64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Sequence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3858768" y="890303"/>
            <a:ext cx="0" cy="597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027417" y="1445590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다이아몬드 17"/>
          <p:cNvSpPr/>
          <p:nvPr/>
        </p:nvSpPr>
        <p:spPr>
          <a:xfrm>
            <a:off x="5586985" y="3159669"/>
            <a:ext cx="1678851" cy="672487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172453" y="1245916"/>
            <a:ext cx="1003052" cy="396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OS </a:t>
            </a:r>
            <a:r>
              <a:rPr lang="ko-KR" altLang="en-US" sz="1000" dirty="0" smtClean="0"/>
              <a:t>현재시간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정보 가져오기 </a:t>
            </a:r>
            <a:endParaRPr lang="en-US" altLang="ko-KR" sz="1000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198234" y="1207439"/>
            <a:ext cx="3390811" cy="5064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98233" y="1216768"/>
            <a:ext cx="3390811" cy="2300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Image View</a:t>
            </a:r>
            <a:endParaRPr lang="ko-KR" altLang="en-US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198233" y="1602543"/>
            <a:ext cx="1988464" cy="402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닉네임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98233" y="5873412"/>
            <a:ext cx="3390812" cy="398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Navigation Bar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198233" y="4911115"/>
            <a:ext cx="1695405" cy="898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음주 버튼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903568" y="4911115"/>
            <a:ext cx="1695405" cy="898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흡연 버튼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198233" y="1207439"/>
            <a:ext cx="1988464" cy="402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현재시간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98233" y="4086226"/>
            <a:ext cx="3400740" cy="823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금연</a:t>
            </a:r>
            <a:r>
              <a:rPr lang="en-US" altLang="ko-KR" dirty="0" smtClean="0"/>
              <a:t>/</a:t>
            </a:r>
            <a:r>
              <a:rPr lang="ko-KR" altLang="en-US" dirty="0" smtClean="0"/>
              <a:t>금주시간 </a:t>
            </a:r>
            <a:r>
              <a:rPr lang="en-US" altLang="ko-KR" dirty="0" smtClean="0"/>
              <a:t>Layout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198233" y="3517058"/>
            <a:ext cx="3390811" cy="5691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금일 흡연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음주량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542979" y="1216769"/>
            <a:ext cx="1046065" cy="788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목표치</a:t>
            </a:r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56375" y="1104058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6375" y="1499900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401121" y="1074909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46785" y="2088723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6375" y="3410536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6375" y="3944367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6375" y="4769256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761709" y="4769256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8234" y="5873412"/>
            <a:ext cx="719975" cy="398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67399" y="965035"/>
            <a:ext cx="1301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Home</a:t>
            </a:r>
            <a:endParaRPr lang="ko-KR" altLang="en-US" sz="1000" dirty="0"/>
          </a:p>
        </p:txBody>
      </p:sp>
      <p:sp>
        <p:nvSpPr>
          <p:cNvPr id="72" name="타원 71"/>
          <p:cNvSpPr/>
          <p:nvPr/>
        </p:nvSpPr>
        <p:spPr>
          <a:xfrm>
            <a:off x="3943855" y="919638"/>
            <a:ext cx="228598" cy="2285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68112" y="1256269"/>
            <a:ext cx="1119914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변수에 추출 값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저장</a:t>
            </a:r>
            <a:endParaRPr lang="en-US" altLang="ko-KR" sz="1000" dirty="0" smtClean="0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6588026" y="1450592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7028720" y="1257107"/>
            <a:ext cx="1292320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현재시간 텍스트에 변수 저장</a:t>
            </a:r>
            <a:endParaRPr lang="en-US" altLang="ko-KR" sz="1000" dirty="0" smtClean="0"/>
          </a:p>
        </p:txBody>
      </p:sp>
      <p:sp>
        <p:nvSpPr>
          <p:cNvPr id="76" name="직사각형 75"/>
          <p:cNvSpPr/>
          <p:nvPr/>
        </p:nvSpPr>
        <p:spPr>
          <a:xfrm>
            <a:off x="8761508" y="1262830"/>
            <a:ext cx="1022572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 smtClean="0"/>
              <a:t>텍스트뷰</a:t>
            </a:r>
            <a:r>
              <a:rPr lang="ko-KR" altLang="en-US" sz="1000" dirty="0" smtClean="0"/>
              <a:t> 출력</a:t>
            </a:r>
            <a:endParaRPr lang="en-US" altLang="ko-KR" sz="1000" dirty="0" smtClean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8321040" y="1465576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98233" y="6328317"/>
            <a:ext cx="2202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초 간격으로 페이지 초기화</a:t>
            </a:r>
            <a:endParaRPr lang="ko-KR" altLang="en-US" sz="1000" dirty="0"/>
          </a:p>
        </p:txBody>
      </p:sp>
      <p:sp>
        <p:nvSpPr>
          <p:cNvPr id="80" name="타원 79"/>
          <p:cNvSpPr/>
          <p:nvPr/>
        </p:nvSpPr>
        <p:spPr>
          <a:xfrm>
            <a:off x="3943855" y="2143843"/>
            <a:ext cx="228598" cy="2285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172453" y="2412136"/>
            <a:ext cx="1003052" cy="396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DB </a:t>
            </a:r>
            <a:r>
              <a:rPr lang="ko-KR" altLang="en-US" sz="1000" dirty="0" smtClean="0"/>
              <a:t>호출</a:t>
            </a:r>
            <a:endParaRPr lang="en-US" altLang="ko-KR" sz="1000" dirty="0" smtClean="0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5173721" y="2610476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5614416" y="2434814"/>
            <a:ext cx="973610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닉네임 정보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가져오기</a:t>
            </a:r>
            <a:endParaRPr lang="en-US" altLang="ko-KR" sz="1000" dirty="0" smtClean="0"/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6588026" y="2627559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7028720" y="2434814"/>
            <a:ext cx="1200880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닉네임 텍스트에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값 저장</a:t>
            </a:r>
            <a:endParaRPr lang="en-US" altLang="ko-KR" sz="1000" dirty="0" smtClean="0"/>
          </a:p>
        </p:txBody>
      </p:sp>
      <p:sp>
        <p:nvSpPr>
          <p:cNvPr id="86" name="직사각형 85"/>
          <p:cNvSpPr/>
          <p:nvPr/>
        </p:nvSpPr>
        <p:spPr>
          <a:xfrm>
            <a:off x="8679212" y="2423327"/>
            <a:ext cx="1022572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텍스트뷰</a:t>
            </a:r>
            <a:r>
              <a:rPr lang="ko-KR" altLang="en-US" sz="1000" smtClean="0"/>
              <a:t> </a:t>
            </a:r>
            <a:r>
              <a:rPr lang="ko-KR" altLang="en-US" sz="1000" smtClean="0"/>
              <a:t>출력 </a:t>
            </a:r>
            <a:endParaRPr lang="en-US" altLang="ko-KR" sz="1000" dirty="0" smtClean="0"/>
          </a:p>
        </p:txBody>
      </p:sp>
      <p:cxnSp>
        <p:nvCxnSpPr>
          <p:cNvPr id="87" name="직선 화살표 연결선 86"/>
          <p:cNvCxnSpPr/>
          <p:nvPr/>
        </p:nvCxnSpPr>
        <p:spPr>
          <a:xfrm>
            <a:off x="8238744" y="2626073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/>
          <p:cNvSpPr/>
          <p:nvPr/>
        </p:nvSpPr>
        <p:spPr>
          <a:xfrm>
            <a:off x="3943855" y="3039955"/>
            <a:ext cx="228598" cy="2285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143238" y="3297573"/>
            <a:ext cx="1003052" cy="396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버튼클릭</a:t>
            </a:r>
            <a:endParaRPr lang="en-US" altLang="ko-KR" sz="1000" dirty="0" smtClean="0"/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5146290" y="3495913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7705602" y="3324313"/>
            <a:ext cx="973610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이미지 색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초록색 출력</a:t>
            </a:r>
            <a:endParaRPr lang="en-US" altLang="ko-KR" sz="1000" dirty="0" smtClean="0"/>
          </a:p>
        </p:txBody>
      </p:sp>
      <p:cxnSp>
        <p:nvCxnSpPr>
          <p:cNvPr id="95" name="직선 화살표 연결선 94"/>
          <p:cNvCxnSpPr/>
          <p:nvPr/>
        </p:nvCxnSpPr>
        <p:spPr>
          <a:xfrm>
            <a:off x="7265836" y="3495913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18" idx="2"/>
          </p:cNvCxnSpPr>
          <p:nvPr/>
        </p:nvCxnSpPr>
        <p:spPr>
          <a:xfrm>
            <a:off x="6426411" y="3832156"/>
            <a:ext cx="0" cy="39592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263747" y="3249691"/>
            <a:ext cx="411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426410" y="3857809"/>
            <a:ext cx="411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960413" y="3380610"/>
            <a:ext cx="897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수치가 </a:t>
            </a:r>
            <a:r>
              <a:rPr lang="en-US" altLang="ko-KR" sz="900" dirty="0" smtClean="0"/>
              <a:t>0</a:t>
            </a:r>
            <a:r>
              <a:rPr lang="ko-KR" altLang="en-US" sz="900" dirty="0" smtClean="0"/>
              <a:t>인가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791248" y="4324821"/>
            <a:ext cx="12359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수치가</a:t>
            </a:r>
            <a:endParaRPr lang="en-US" altLang="ko-KR" sz="900" dirty="0"/>
          </a:p>
          <a:p>
            <a:pPr algn="ctr"/>
            <a:r>
              <a:rPr lang="en-US" altLang="ko-KR" sz="900" dirty="0"/>
              <a:t>0&lt;</a:t>
            </a:r>
            <a:r>
              <a:rPr lang="ko-KR" altLang="en-US" sz="900" dirty="0"/>
              <a:t>수치</a:t>
            </a:r>
            <a:r>
              <a:rPr lang="en-US" altLang="ko-KR" sz="900" dirty="0"/>
              <a:t>&lt;</a:t>
            </a:r>
            <a:r>
              <a:rPr lang="ko-KR" altLang="en-US" sz="900" dirty="0"/>
              <a:t>목표치</a:t>
            </a:r>
            <a:endParaRPr lang="en-US" altLang="ko-KR" sz="900" dirty="0"/>
          </a:p>
          <a:p>
            <a:pPr algn="ctr"/>
            <a:r>
              <a:rPr lang="ko-KR" altLang="en-US" sz="900" dirty="0"/>
              <a:t>인가</a:t>
            </a:r>
            <a:r>
              <a:rPr lang="en-US" altLang="ko-KR" sz="900" dirty="0"/>
              <a:t>?</a:t>
            </a:r>
            <a:endParaRPr lang="ko-KR" altLang="en-US" sz="900" dirty="0"/>
          </a:p>
        </p:txBody>
      </p:sp>
      <p:sp>
        <p:nvSpPr>
          <p:cNvPr id="105" name="직사각형 104"/>
          <p:cNvSpPr/>
          <p:nvPr/>
        </p:nvSpPr>
        <p:spPr>
          <a:xfrm>
            <a:off x="7705602" y="4411491"/>
            <a:ext cx="973610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이미지 색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노</a:t>
            </a:r>
            <a:r>
              <a:rPr lang="ko-KR" altLang="en-US" sz="1000" dirty="0"/>
              <a:t>란</a:t>
            </a:r>
            <a:r>
              <a:rPr lang="ko-KR" altLang="en-US" sz="1000" dirty="0" smtClean="0"/>
              <a:t>색 출력</a:t>
            </a:r>
            <a:endParaRPr lang="en-US" altLang="ko-KR" sz="1000" dirty="0" smtClean="0"/>
          </a:p>
        </p:txBody>
      </p:sp>
      <p:cxnSp>
        <p:nvCxnSpPr>
          <p:cNvPr id="106" name="직선 화살표 연결선 105"/>
          <p:cNvCxnSpPr/>
          <p:nvPr/>
        </p:nvCxnSpPr>
        <p:spPr>
          <a:xfrm>
            <a:off x="7265836" y="4583091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263747" y="4336869"/>
            <a:ext cx="411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08" name="다이아몬드 107"/>
          <p:cNvSpPr/>
          <p:nvPr/>
        </p:nvSpPr>
        <p:spPr>
          <a:xfrm>
            <a:off x="5584895" y="5301868"/>
            <a:ext cx="1678851" cy="672487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6426410" y="4905939"/>
            <a:ext cx="0" cy="39592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426409" y="4931592"/>
            <a:ext cx="411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791247" y="5398604"/>
            <a:ext cx="12359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수치가</a:t>
            </a:r>
            <a:endParaRPr lang="en-US" altLang="ko-KR" sz="900" dirty="0"/>
          </a:p>
          <a:p>
            <a:pPr algn="ctr"/>
            <a:r>
              <a:rPr lang="ko-KR" altLang="en-US" sz="900" dirty="0" smtClean="0"/>
              <a:t>목표치</a:t>
            </a:r>
            <a:r>
              <a:rPr lang="en-US" altLang="ko-KR" sz="900" dirty="0" smtClean="0"/>
              <a:t>&lt;=</a:t>
            </a:r>
            <a:r>
              <a:rPr lang="ko-KR" altLang="en-US" sz="900" dirty="0" smtClean="0"/>
              <a:t>수치</a:t>
            </a:r>
            <a:endParaRPr lang="en-US" altLang="ko-KR" sz="900" dirty="0"/>
          </a:p>
          <a:p>
            <a:pPr algn="ctr"/>
            <a:r>
              <a:rPr lang="ko-KR" altLang="en-US" sz="900" dirty="0"/>
              <a:t>인가</a:t>
            </a:r>
            <a:r>
              <a:rPr lang="en-US" altLang="ko-KR" sz="900" dirty="0"/>
              <a:t>?</a:t>
            </a:r>
            <a:endParaRPr lang="ko-KR" altLang="en-US" sz="900" dirty="0"/>
          </a:p>
        </p:txBody>
      </p:sp>
      <p:sp>
        <p:nvSpPr>
          <p:cNvPr id="112" name="직사각형 111"/>
          <p:cNvSpPr/>
          <p:nvPr/>
        </p:nvSpPr>
        <p:spPr>
          <a:xfrm>
            <a:off x="7705601" y="5485274"/>
            <a:ext cx="973610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이미지 색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빨</a:t>
            </a:r>
            <a:r>
              <a:rPr lang="ko-KR" altLang="en-US" sz="1000" dirty="0"/>
              <a:t>간</a:t>
            </a:r>
            <a:r>
              <a:rPr lang="ko-KR" altLang="en-US" sz="1000" dirty="0" smtClean="0"/>
              <a:t>색 출력</a:t>
            </a:r>
            <a:endParaRPr lang="en-US" altLang="ko-KR" sz="1000" dirty="0" smtClean="0"/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7265835" y="5656874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263746" y="5410652"/>
            <a:ext cx="411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4145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64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Sequence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3858768" y="890303"/>
            <a:ext cx="0" cy="597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027417" y="1445590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다이아몬드 17"/>
          <p:cNvSpPr/>
          <p:nvPr/>
        </p:nvSpPr>
        <p:spPr>
          <a:xfrm>
            <a:off x="5605273" y="2693325"/>
            <a:ext cx="1678851" cy="672487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172453" y="1245916"/>
            <a:ext cx="1003052" cy="396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PNG</a:t>
            </a:r>
            <a:r>
              <a:rPr lang="ko-KR" altLang="en-US" sz="1000" dirty="0" smtClean="0"/>
              <a:t>값 호출</a:t>
            </a:r>
            <a:endParaRPr lang="en-US" altLang="ko-KR" sz="1000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198234" y="1207439"/>
            <a:ext cx="3390811" cy="5064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98233" y="1216768"/>
            <a:ext cx="3390811" cy="2300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Image View</a:t>
            </a:r>
            <a:endParaRPr lang="ko-KR" altLang="en-US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198233" y="1602543"/>
            <a:ext cx="1988464" cy="402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닉네임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98233" y="5873412"/>
            <a:ext cx="3390812" cy="398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Navigation Bar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198233" y="4911115"/>
            <a:ext cx="1695405" cy="898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음주 버튼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903568" y="4911115"/>
            <a:ext cx="1695405" cy="898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흡연 버튼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198233" y="1207439"/>
            <a:ext cx="1988464" cy="402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현재시간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98233" y="4086226"/>
            <a:ext cx="3400740" cy="823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금연</a:t>
            </a:r>
            <a:r>
              <a:rPr lang="en-US" altLang="ko-KR" dirty="0" smtClean="0"/>
              <a:t>/</a:t>
            </a:r>
            <a:r>
              <a:rPr lang="ko-KR" altLang="en-US" dirty="0" smtClean="0"/>
              <a:t>금주시간 </a:t>
            </a:r>
            <a:r>
              <a:rPr lang="en-US" altLang="ko-KR" dirty="0" smtClean="0"/>
              <a:t>Layout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198233" y="3517058"/>
            <a:ext cx="3390811" cy="5691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금일 흡연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음주량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542979" y="1216769"/>
            <a:ext cx="1046065" cy="788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목표치</a:t>
            </a:r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56375" y="1104058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6375" y="1499900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401121" y="1074909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46785" y="2088723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6375" y="3410536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6375" y="3944367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6375" y="4769256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761709" y="4769256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8234" y="5873412"/>
            <a:ext cx="719975" cy="398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67399" y="965035"/>
            <a:ext cx="1301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Home</a:t>
            </a:r>
            <a:endParaRPr lang="ko-KR" altLang="en-US" sz="1000" dirty="0"/>
          </a:p>
        </p:txBody>
      </p:sp>
      <p:sp>
        <p:nvSpPr>
          <p:cNvPr id="72" name="타원 71"/>
          <p:cNvSpPr/>
          <p:nvPr/>
        </p:nvSpPr>
        <p:spPr>
          <a:xfrm>
            <a:off x="3932928" y="933843"/>
            <a:ext cx="228598" cy="2285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68112" y="1256269"/>
            <a:ext cx="1119914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이미지 출력</a:t>
            </a:r>
            <a:endParaRPr lang="en-US" altLang="ko-KR" sz="10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198233" y="6328317"/>
            <a:ext cx="2202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초 간격으로 페이지 초기화</a:t>
            </a:r>
            <a:endParaRPr lang="ko-KR" altLang="en-US" sz="1000" dirty="0"/>
          </a:p>
        </p:txBody>
      </p:sp>
      <p:sp>
        <p:nvSpPr>
          <p:cNvPr id="80" name="타원 79"/>
          <p:cNvSpPr/>
          <p:nvPr/>
        </p:nvSpPr>
        <p:spPr>
          <a:xfrm>
            <a:off x="3932928" y="1778083"/>
            <a:ext cx="228598" cy="2285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172453" y="2055520"/>
            <a:ext cx="1003052" cy="396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DB </a:t>
            </a:r>
            <a:r>
              <a:rPr lang="ko-KR" altLang="en-US" sz="1000" dirty="0" smtClean="0"/>
              <a:t>호출</a:t>
            </a:r>
            <a:endParaRPr lang="en-US" altLang="ko-KR" sz="1000" dirty="0" smtClean="0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5173721" y="2253860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5614416" y="2078198"/>
            <a:ext cx="1017560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음주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흡연량 정보 가져오기</a:t>
            </a:r>
            <a:endParaRPr lang="en-US" altLang="ko-KR" sz="1000" dirty="0" smtClean="0"/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6633746" y="2270943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7072264" y="2078198"/>
            <a:ext cx="1200880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흡연량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음주량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텍스트에 값 저장</a:t>
            </a:r>
            <a:endParaRPr lang="en-US" altLang="ko-KR" sz="1000" dirty="0" smtClean="0"/>
          </a:p>
        </p:txBody>
      </p:sp>
      <p:sp>
        <p:nvSpPr>
          <p:cNvPr id="89" name="타원 88"/>
          <p:cNvSpPr/>
          <p:nvPr/>
        </p:nvSpPr>
        <p:spPr>
          <a:xfrm>
            <a:off x="3932928" y="2573611"/>
            <a:ext cx="228598" cy="2285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161526" y="2831229"/>
            <a:ext cx="1003052" cy="396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레이아웃 클릭</a:t>
            </a:r>
            <a:endParaRPr lang="en-US" altLang="ko-KR" sz="1000" dirty="0" smtClean="0"/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5164578" y="3029569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7723890" y="2830537"/>
            <a:ext cx="1319526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금연시간 </a:t>
            </a:r>
            <a:r>
              <a:rPr lang="en-US" altLang="ko-KR" sz="1000" dirty="0" smtClean="0"/>
              <a:t>Layout</a:t>
            </a:r>
            <a:endParaRPr lang="en-US" altLang="ko-KR" sz="1000" dirty="0"/>
          </a:p>
          <a:p>
            <a:pPr algn="ctr"/>
            <a:r>
              <a:rPr lang="ko-KR" altLang="en-US" sz="1000" dirty="0" smtClean="0"/>
              <a:t> </a:t>
            </a:r>
            <a:r>
              <a:rPr lang="en-US" altLang="ko-KR" sz="1000" dirty="0" smtClean="0"/>
              <a:t>Invisible</a:t>
            </a:r>
          </a:p>
        </p:txBody>
      </p:sp>
      <p:cxnSp>
        <p:nvCxnSpPr>
          <p:cNvPr id="95" name="직선 화살표 연결선 94"/>
          <p:cNvCxnSpPr/>
          <p:nvPr/>
        </p:nvCxnSpPr>
        <p:spPr>
          <a:xfrm>
            <a:off x="7284124" y="3029569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282035" y="2783347"/>
            <a:ext cx="411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444698" y="3391465"/>
            <a:ext cx="411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896405" y="2868546"/>
            <a:ext cx="1093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 smtClean="0"/>
              <a:t>Home_no_time</a:t>
            </a:r>
            <a:r>
              <a:rPr lang="ko-KR" altLang="en-US" sz="800" dirty="0" smtClean="0"/>
              <a:t>값이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0</a:t>
            </a:r>
            <a:r>
              <a:rPr lang="ko-KR" altLang="en-US" sz="800" dirty="0" smtClean="0"/>
              <a:t>인가</a:t>
            </a:r>
            <a:r>
              <a:rPr lang="en-US" altLang="ko-KR" sz="800" dirty="0" smtClean="0"/>
              <a:t>?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8713839" y="2065269"/>
            <a:ext cx="1200880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텍스트뷰</a:t>
            </a:r>
            <a:r>
              <a:rPr lang="ko-KR" altLang="en-US" sz="1000" dirty="0" smtClean="0"/>
              <a:t> 출력</a:t>
            </a:r>
            <a:endParaRPr lang="en-US" altLang="ko-KR" sz="1000" dirty="0" smtClean="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8273144" y="2270943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7724819" y="3216027"/>
            <a:ext cx="1319526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흡</a:t>
            </a:r>
            <a:r>
              <a:rPr lang="ko-KR" altLang="en-US" sz="1000" dirty="0"/>
              <a:t>연</a:t>
            </a:r>
            <a:r>
              <a:rPr lang="ko-KR" altLang="en-US" sz="1000" dirty="0" smtClean="0"/>
              <a:t>시간 </a:t>
            </a:r>
            <a:r>
              <a:rPr lang="en-US" altLang="ko-KR" sz="1000" dirty="0" smtClean="0"/>
              <a:t>Layout</a:t>
            </a:r>
            <a:endParaRPr lang="en-US" altLang="ko-KR" sz="1000" dirty="0"/>
          </a:p>
          <a:p>
            <a:pPr algn="ctr"/>
            <a:r>
              <a:rPr lang="ko-KR" altLang="en-US" sz="1000" dirty="0" smtClean="0"/>
              <a:t> </a:t>
            </a:r>
            <a:r>
              <a:rPr lang="en-US" altLang="ko-KR" sz="1000" dirty="0" smtClean="0"/>
              <a:t>visible</a:t>
            </a: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9044345" y="3037823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9485040" y="2842420"/>
            <a:ext cx="1319526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Home_no_time</a:t>
            </a:r>
            <a:r>
              <a:rPr lang="ko-KR" altLang="en-US" sz="1000" dirty="0" smtClean="0"/>
              <a:t>에 </a:t>
            </a:r>
            <a:endParaRPr lang="en-US" altLang="ko-KR" sz="1000" dirty="0"/>
          </a:p>
          <a:p>
            <a:pPr algn="ctr"/>
            <a:r>
              <a:rPr lang="ko-KR" altLang="en-US" sz="1000" dirty="0" smtClean="0"/>
              <a:t>값 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저</a:t>
            </a:r>
            <a:r>
              <a:rPr lang="ko-KR" altLang="en-US" sz="1000" dirty="0"/>
              <a:t>장</a:t>
            </a:r>
            <a:endParaRPr lang="en-US" altLang="ko-KR" sz="1000" dirty="0" smtClean="0"/>
          </a:p>
        </p:txBody>
      </p:sp>
      <p:sp>
        <p:nvSpPr>
          <p:cNvPr id="79" name="직사각형 78"/>
          <p:cNvSpPr/>
          <p:nvPr/>
        </p:nvSpPr>
        <p:spPr>
          <a:xfrm>
            <a:off x="7723890" y="3790114"/>
            <a:ext cx="1319526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금연시간 </a:t>
            </a:r>
            <a:r>
              <a:rPr lang="en-US" altLang="ko-KR" sz="1000" dirty="0" smtClean="0"/>
              <a:t>Layout</a:t>
            </a:r>
            <a:endParaRPr lang="en-US" altLang="ko-KR" sz="1000" dirty="0"/>
          </a:p>
          <a:p>
            <a:pPr algn="ctr"/>
            <a:r>
              <a:rPr lang="ko-KR" altLang="en-US" sz="1000" dirty="0" smtClean="0"/>
              <a:t> </a:t>
            </a:r>
            <a:r>
              <a:rPr lang="en-US" altLang="ko-KR" sz="1000" dirty="0" smtClean="0"/>
              <a:t>visible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7724819" y="4175604"/>
            <a:ext cx="1319526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흡</a:t>
            </a:r>
            <a:r>
              <a:rPr lang="ko-KR" altLang="en-US" sz="1000" dirty="0"/>
              <a:t>연</a:t>
            </a:r>
            <a:r>
              <a:rPr lang="ko-KR" altLang="en-US" sz="1000" dirty="0" smtClean="0"/>
              <a:t>시간 </a:t>
            </a:r>
            <a:r>
              <a:rPr lang="en-US" altLang="ko-KR" sz="1000" dirty="0" smtClean="0"/>
              <a:t>Layout</a:t>
            </a:r>
            <a:endParaRPr lang="en-US" altLang="ko-KR" sz="1000" dirty="0"/>
          </a:p>
          <a:p>
            <a:pPr algn="ctr"/>
            <a:r>
              <a:rPr lang="ko-KR" altLang="en-US" sz="1000" dirty="0" smtClean="0"/>
              <a:t> </a:t>
            </a:r>
            <a:r>
              <a:rPr lang="en-US" altLang="ko-KR" sz="1000" dirty="0" smtClean="0"/>
              <a:t>Invisible</a:t>
            </a:r>
          </a:p>
        </p:txBody>
      </p:sp>
      <p:cxnSp>
        <p:nvCxnSpPr>
          <p:cNvPr id="4" name="꺾인 연결선 3"/>
          <p:cNvCxnSpPr>
            <a:stCxn id="18" idx="2"/>
          </p:cNvCxnSpPr>
          <p:nvPr/>
        </p:nvCxnSpPr>
        <p:spPr>
          <a:xfrm rot="16200000" flipH="1">
            <a:off x="6664037" y="3146473"/>
            <a:ext cx="809792" cy="124846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9044345" y="4178262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9485040" y="3982859"/>
            <a:ext cx="1319526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Home_no_time</a:t>
            </a:r>
            <a:r>
              <a:rPr lang="ko-KR" altLang="en-US" sz="1000" dirty="0" smtClean="0"/>
              <a:t>에 </a:t>
            </a:r>
            <a:endParaRPr lang="en-US" altLang="ko-KR" sz="1000" dirty="0"/>
          </a:p>
          <a:p>
            <a:pPr algn="ctr"/>
            <a:r>
              <a:rPr lang="ko-KR" altLang="en-US" sz="1000" dirty="0" smtClean="0"/>
              <a:t>값 </a:t>
            </a:r>
            <a:r>
              <a:rPr lang="en-US" altLang="ko-KR" sz="1000" dirty="0"/>
              <a:t>0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저</a:t>
            </a:r>
            <a:r>
              <a:rPr lang="ko-KR" altLang="en-US" sz="1000" dirty="0"/>
              <a:t>장</a:t>
            </a:r>
            <a:endParaRPr lang="en-US" altLang="ko-KR" sz="1000" dirty="0" smtClean="0"/>
          </a:p>
        </p:txBody>
      </p:sp>
      <p:sp>
        <p:nvSpPr>
          <p:cNvPr id="97" name="타원 96"/>
          <p:cNvSpPr/>
          <p:nvPr/>
        </p:nvSpPr>
        <p:spPr>
          <a:xfrm>
            <a:off x="3932928" y="4660074"/>
            <a:ext cx="228598" cy="2285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4216392" y="4664101"/>
            <a:ext cx="228598" cy="2285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161526" y="5052974"/>
            <a:ext cx="1003052" cy="396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버</a:t>
            </a:r>
            <a:r>
              <a:rPr lang="ko-KR" altLang="en-US" sz="1000" dirty="0"/>
              <a:t>튼</a:t>
            </a:r>
            <a:r>
              <a:rPr lang="ko-KR" altLang="en-US" sz="1000" dirty="0" smtClean="0"/>
              <a:t> 클릭</a:t>
            </a:r>
            <a:endParaRPr lang="en-US" altLang="ko-KR" sz="1000" dirty="0" smtClean="0"/>
          </a:p>
        </p:txBody>
      </p:sp>
      <p:cxnSp>
        <p:nvCxnSpPr>
          <p:cNvPr id="115" name="직선 화살표 연결선 114"/>
          <p:cNvCxnSpPr/>
          <p:nvPr/>
        </p:nvCxnSpPr>
        <p:spPr>
          <a:xfrm>
            <a:off x="5177664" y="5240731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5618359" y="5065069"/>
            <a:ext cx="1017560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DB </a:t>
            </a:r>
            <a:r>
              <a:rPr lang="ko-KR" altLang="en-US" sz="1000" dirty="0" smtClean="0"/>
              <a:t>호출</a:t>
            </a:r>
            <a:endParaRPr lang="en-US" altLang="ko-KR" sz="1000" dirty="0" smtClean="0"/>
          </a:p>
        </p:txBody>
      </p:sp>
      <p:cxnSp>
        <p:nvCxnSpPr>
          <p:cNvPr id="117" name="직선 화살표 연결선 116"/>
          <p:cNvCxnSpPr/>
          <p:nvPr/>
        </p:nvCxnSpPr>
        <p:spPr>
          <a:xfrm>
            <a:off x="6645466" y="5247828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7086161" y="5072166"/>
            <a:ext cx="1017560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음주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흡연량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정보 가져오기</a:t>
            </a:r>
            <a:endParaRPr lang="en-US" altLang="ko-KR" sz="1000" dirty="0" smtClean="0"/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8107188" y="5258360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8547883" y="5082698"/>
            <a:ext cx="1017560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음주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흡연량 </a:t>
            </a:r>
            <a:r>
              <a:rPr lang="en-US" altLang="ko-KR" sz="1000" dirty="0" smtClean="0"/>
              <a:t>count +1</a:t>
            </a:r>
          </a:p>
        </p:txBody>
      </p:sp>
      <p:cxnSp>
        <p:nvCxnSpPr>
          <p:cNvPr id="121" name="직선 화살표 연결선 120"/>
          <p:cNvCxnSpPr/>
          <p:nvPr/>
        </p:nvCxnSpPr>
        <p:spPr>
          <a:xfrm>
            <a:off x="9578081" y="5258543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10018776" y="5082881"/>
            <a:ext cx="1017560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DB</a:t>
            </a:r>
            <a:r>
              <a:rPr lang="ko-KR" altLang="en-US" sz="1000" dirty="0" smtClean="0"/>
              <a:t>에 값 저장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179138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282122" y="1201010"/>
            <a:ext cx="3390811" cy="5064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0441" y="886412"/>
            <a:ext cx="793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Health</a:t>
            </a:r>
            <a:endParaRPr lang="ko-KR" altLang="en-US" sz="10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284424"/>
              </p:ext>
            </p:extLst>
          </p:nvPr>
        </p:nvGraphicFramePr>
        <p:xfrm>
          <a:off x="7637973" y="1186721"/>
          <a:ext cx="4053284" cy="2026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53284"/>
              </a:tblGrid>
              <a:tr h="387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SmokeCheck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en-US" altLang="ko-KR" sz="1100" dirty="0" err="1" smtClean="0"/>
                        <a:t>DrinkingCheck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화면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subActivity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-- </a:t>
                      </a:r>
                      <a:r>
                        <a:rPr lang="ko-KR" altLang="en-US" sz="1100" dirty="0" err="1" smtClean="0"/>
                        <a:t>진행바를</a:t>
                      </a:r>
                      <a:r>
                        <a:rPr lang="ko-KR" altLang="en-US" sz="1100" dirty="0" smtClean="0"/>
                        <a:t> 통해 금연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금주를 통한 현재 건강상태를 확인할 수 있다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-- </a:t>
                      </a:r>
                      <a:r>
                        <a:rPr lang="ko-KR" altLang="en-US" sz="1100" dirty="0" smtClean="0"/>
                        <a:t>스크롤 방식 </a:t>
                      </a:r>
                      <a:r>
                        <a:rPr lang="en-US" altLang="ko-KR" sz="1100" dirty="0" smtClean="0"/>
                        <a:t>Activity</a:t>
                      </a:r>
                    </a:p>
                  </a:txBody>
                  <a:tcPr/>
                </a:tc>
              </a:tr>
              <a:tr h="543822">
                <a:tc>
                  <a:txBody>
                    <a:bodyPr/>
                    <a:lstStyle/>
                    <a:p>
                      <a:pPr marL="228600" indent="-228600" latinLnBrk="1">
                        <a:buFont typeface="+mj-ea"/>
                        <a:buAutoNum type="circleNumDbPlain"/>
                      </a:pPr>
                      <a:r>
                        <a:rPr lang="ko-KR" altLang="en-US" sz="1100" dirty="0" smtClean="0"/>
                        <a:t>현재 </a:t>
                      </a:r>
                      <a:r>
                        <a:rPr lang="ko-KR" altLang="en-US" sz="1100" dirty="0" err="1" smtClean="0"/>
                        <a:t>건강회복량</a:t>
                      </a:r>
                      <a:r>
                        <a:rPr lang="ko-KR" altLang="en-US" sz="1100" dirty="0" smtClean="0"/>
                        <a:t> 정보를 담고 있으며 위에서부터 시간대별로 표현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buFont typeface="+mj-ea"/>
                        <a:buAutoNum type="circleNumDbPlain"/>
                      </a:pPr>
                      <a:r>
                        <a:rPr lang="ko-KR" altLang="en-US" sz="1100" dirty="0" err="1" smtClean="0"/>
                        <a:t>서클진행바를</a:t>
                      </a:r>
                      <a:r>
                        <a:rPr lang="ko-KR" altLang="en-US" sz="1100" dirty="0" smtClean="0"/>
                        <a:t> 통해 </a:t>
                      </a:r>
                      <a:r>
                        <a:rPr lang="ko-KR" altLang="en-US" sz="1100" dirty="0" err="1" smtClean="0"/>
                        <a:t>회복량</a:t>
                      </a:r>
                      <a:r>
                        <a:rPr lang="ko-KR" altLang="en-US" sz="1100" dirty="0" smtClean="0"/>
                        <a:t> 육안으로 식별가능                 </a:t>
                      </a:r>
                      <a:r>
                        <a:rPr lang="en-US" altLang="ko-KR" sz="1100" dirty="0" smtClean="0"/>
                        <a:t>- </a:t>
                      </a:r>
                      <a:r>
                        <a:rPr lang="ko-KR" altLang="en-US" sz="1100" dirty="0" smtClean="0"/>
                        <a:t>완료 및 </a:t>
                      </a:r>
                      <a:r>
                        <a:rPr lang="en-US" altLang="ko-KR" sz="1100" dirty="0" smtClean="0"/>
                        <a:t>00.0%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로 현 상태 식별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buFont typeface="+mj-ea"/>
                        <a:buAutoNum type="circleNumDbPlain"/>
                      </a:pPr>
                      <a:r>
                        <a:rPr lang="ko-KR" altLang="en-US" sz="1100" dirty="0" smtClean="0"/>
                        <a:t>현재 진행상태에 대한 부가설명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buFont typeface="+mj-ea"/>
                        <a:buAutoNum type="circleNumDbPlain"/>
                      </a:pPr>
                      <a:r>
                        <a:rPr lang="ko-KR" altLang="en-US" sz="1100" dirty="0" smtClean="0"/>
                        <a:t>금연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금주 건강상태를 볼 수 있게 데이터 전환가능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buFont typeface="+mj-ea"/>
                        <a:buAutoNum type="circleNumDbPlain"/>
                      </a:pPr>
                      <a:r>
                        <a:rPr lang="ko-KR" altLang="en-US" sz="1100" dirty="0" smtClean="0"/>
                        <a:t>페이지 전환 </a:t>
                      </a:r>
                      <a:r>
                        <a:rPr lang="en-US" altLang="ko-KR" sz="1100" dirty="0" smtClean="0"/>
                        <a:t>(Home,</a:t>
                      </a:r>
                      <a:r>
                        <a:rPr lang="en-US" altLang="ko-KR" sz="1100" baseline="0" dirty="0" smtClean="0"/>
                        <a:t> Health, Diary, Community, Settings)</a:t>
                      </a:r>
                      <a:endParaRPr lang="en-US" altLang="ko-KR" sz="11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282122" y="1385545"/>
            <a:ext cx="3390811" cy="510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현재건강회복량</a:t>
            </a:r>
            <a:r>
              <a:rPr lang="ko-KR" altLang="en-US" dirty="0"/>
              <a:t> </a:t>
            </a:r>
            <a:r>
              <a:rPr lang="ko-KR" altLang="en-US" dirty="0" smtClean="0"/>
              <a:t>레이아웃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3543692" y="4251164"/>
            <a:ext cx="1018977" cy="87957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282122" y="2028327"/>
            <a:ext cx="3390811" cy="510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현재건강회복량</a:t>
            </a:r>
            <a:r>
              <a:rPr lang="ko-KR" altLang="en-US" dirty="0"/>
              <a:t> </a:t>
            </a:r>
            <a:r>
              <a:rPr lang="ko-KR" altLang="en-US" dirty="0" smtClean="0"/>
              <a:t>레이아웃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282121" y="2672137"/>
            <a:ext cx="3390811" cy="510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현재건강회복량</a:t>
            </a:r>
            <a:r>
              <a:rPr lang="ko-KR" altLang="en-US" dirty="0"/>
              <a:t> </a:t>
            </a:r>
            <a:r>
              <a:rPr lang="ko-KR" altLang="en-US" dirty="0" smtClean="0"/>
              <a:t>레이아웃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282120" y="3323859"/>
            <a:ext cx="3390811" cy="510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현재건강회복량</a:t>
            </a:r>
            <a:r>
              <a:rPr lang="ko-KR" altLang="en-US" dirty="0"/>
              <a:t> </a:t>
            </a:r>
            <a:r>
              <a:rPr lang="ko-KR" altLang="en-US" dirty="0" smtClean="0"/>
              <a:t>레이아웃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282119" y="3976035"/>
            <a:ext cx="3390811" cy="510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현재건강회복량</a:t>
            </a:r>
            <a:r>
              <a:rPr lang="ko-KR" altLang="en-US" dirty="0"/>
              <a:t> </a:t>
            </a:r>
            <a:r>
              <a:rPr lang="ko-KR" altLang="en-US" dirty="0" smtClean="0"/>
              <a:t>레이아웃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282118" y="4619849"/>
            <a:ext cx="3390811" cy="510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현재건강회복량</a:t>
            </a:r>
            <a:r>
              <a:rPr lang="ko-KR" altLang="en-US" dirty="0"/>
              <a:t> </a:t>
            </a:r>
            <a:r>
              <a:rPr lang="ko-KR" altLang="en-US" dirty="0" smtClean="0"/>
              <a:t>레이아웃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282117" y="5291277"/>
            <a:ext cx="3390811" cy="510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금연</a:t>
            </a:r>
            <a:r>
              <a:rPr lang="en-US" altLang="ko-KR" dirty="0" smtClean="0"/>
              <a:t>/</a:t>
            </a:r>
            <a:r>
              <a:rPr lang="ko-KR" altLang="en-US" dirty="0" smtClean="0"/>
              <a:t>금주 건강상태 전환 버튼</a:t>
            </a:r>
            <a:endParaRPr lang="ko-KR" altLang="en-US" dirty="0"/>
          </a:p>
        </p:txBody>
      </p:sp>
      <p:sp>
        <p:nvSpPr>
          <p:cNvPr id="72" name="타원 71"/>
          <p:cNvSpPr/>
          <p:nvPr/>
        </p:nvSpPr>
        <p:spPr>
          <a:xfrm>
            <a:off x="140263" y="1315678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46275" y="1924069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46275" y="2551725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145078" y="3243651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155606" y="3834749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155606" y="4495130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46275" y="5149418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82116" y="5866985"/>
            <a:ext cx="3390812" cy="398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Navigation Bar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1002092" y="5866985"/>
            <a:ext cx="719975" cy="398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55606" y="5725125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64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 Module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180236" y="4967451"/>
            <a:ext cx="2851500" cy="5909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180235" y="4984916"/>
            <a:ext cx="575813" cy="561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서클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진행</a:t>
            </a:r>
            <a:r>
              <a:rPr lang="ko-KR" altLang="en-US" sz="1000" dirty="0" err="1"/>
              <a:t>바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4756049" y="4984916"/>
            <a:ext cx="2275687" cy="561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부가설명</a:t>
            </a:r>
            <a:endParaRPr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4038377" y="4847021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4673753" y="4825592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3903832" y="917735"/>
            <a:ext cx="8166248" cy="4046572"/>
          </a:xfrm>
          <a:prstGeom prst="rect">
            <a:avLst/>
          </a:prstGeom>
          <a:solidFill>
            <a:schemeClr val="accent1">
              <a:lumMod val="75000"/>
              <a:alpha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C-Module</a:t>
            </a:r>
          </a:p>
          <a:p>
            <a:pPr algn="ctr"/>
            <a:endParaRPr lang="en-US" altLang="ko-KR" b="1" dirty="0"/>
          </a:p>
          <a:p>
            <a:pPr algn="ctr"/>
            <a:endParaRPr lang="en-US" altLang="ko-KR" b="1" dirty="0" smtClean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 smtClean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 smtClean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 smtClean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 smtClean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 smtClean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 smtClean="0"/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64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 Sequence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3858768" y="890303"/>
            <a:ext cx="0" cy="597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다이아몬드 17"/>
          <p:cNvSpPr/>
          <p:nvPr/>
        </p:nvSpPr>
        <p:spPr>
          <a:xfrm>
            <a:off x="4516111" y="3522163"/>
            <a:ext cx="1678851" cy="672487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3932928" y="999190"/>
            <a:ext cx="283464" cy="28346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174612" y="1326536"/>
            <a:ext cx="1003052" cy="396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화면 초기화</a:t>
            </a:r>
            <a:endParaRPr lang="en-US" altLang="ko-KR" sz="1000" dirty="0" smtClean="0"/>
          </a:p>
        </p:txBody>
      </p:sp>
      <p:cxnSp>
        <p:nvCxnSpPr>
          <p:cNvPr id="93" name="직선 화살표 연결선 92"/>
          <p:cNvCxnSpPr>
            <a:endCxn id="58" idx="1"/>
          </p:cNvCxnSpPr>
          <p:nvPr/>
        </p:nvCxnSpPr>
        <p:spPr>
          <a:xfrm>
            <a:off x="5177664" y="1524876"/>
            <a:ext cx="657665" cy="697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189295" y="3864058"/>
            <a:ext cx="55897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218857" y="3614626"/>
            <a:ext cx="411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763034" y="3706820"/>
            <a:ext cx="1171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/>
              <a:t>시간값이</a:t>
            </a:r>
            <a:r>
              <a:rPr lang="ko-KR" altLang="en-US" sz="800" dirty="0" smtClean="0"/>
              <a:t> 설정시</a:t>
            </a:r>
            <a:r>
              <a:rPr lang="ko-KR" altLang="en-US" sz="800" dirty="0"/>
              <a:t>간</a:t>
            </a:r>
            <a:r>
              <a:rPr lang="ko-KR" altLang="en-US" sz="800" dirty="0" smtClean="0"/>
              <a:t>을 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넘는가</a:t>
            </a:r>
            <a:r>
              <a:rPr lang="en-US" altLang="ko-KR" sz="800" dirty="0" smtClean="0"/>
              <a:t>?</a:t>
            </a:r>
          </a:p>
        </p:txBody>
      </p:sp>
      <p:cxnSp>
        <p:nvCxnSpPr>
          <p:cNvPr id="4" name="꺾인 연결선 3"/>
          <p:cNvCxnSpPr>
            <a:stCxn id="18" idx="2"/>
          </p:cNvCxnSpPr>
          <p:nvPr/>
        </p:nvCxnSpPr>
        <p:spPr>
          <a:xfrm rot="16200000" flipH="1">
            <a:off x="5852372" y="3697814"/>
            <a:ext cx="399067" cy="139273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6748271" y="3668102"/>
            <a:ext cx="1052907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서클 바에 </a:t>
            </a:r>
            <a:r>
              <a:rPr lang="ko-KR" altLang="en-US" sz="1000" dirty="0" smtClean="0"/>
              <a:t>완료문구 출력</a:t>
            </a:r>
            <a:endParaRPr lang="en-US" altLang="ko-KR" sz="1000" dirty="0" smtClean="0"/>
          </a:p>
        </p:txBody>
      </p:sp>
      <p:cxnSp>
        <p:nvCxnSpPr>
          <p:cNvPr id="121" name="직선 화살표 연결선 120"/>
          <p:cNvCxnSpPr/>
          <p:nvPr/>
        </p:nvCxnSpPr>
        <p:spPr>
          <a:xfrm>
            <a:off x="8312741" y="4585777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8753436" y="4410115"/>
            <a:ext cx="1017560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서클 바에 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퍼센트값</a:t>
            </a:r>
            <a:r>
              <a:rPr lang="ko-KR" altLang="en-US" sz="1000" dirty="0" smtClean="0"/>
              <a:t> 출력</a:t>
            </a:r>
            <a:endParaRPr lang="en-US" altLang="ko-KR" sz="1000" dirty="0" smtClean="0"/>
          </a:p>
        </p:txBody>
      </p:sp>
      <p:sp>
        <p:nvSpPr>
          <p:cNvPr id="106" name="직사각형 105"/>
          <p:cNvSpPr/>
          <p:nvPr/>
        </p:nvSpPr>
        <p:spPr>
          <a:xfrm>
            <a:off x="175226" y="1307800"/>
            <a:ext cx="3390811" cy="5064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175226" y="2135117"/>
            <a:ext cx="3390811" cy="510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현재건강회복량</a:t>
            </a:r>
            <a:r>
              <a:rPr lang="ko-KR" altLang="en-US" dirty="0"/>
              <a:t> </a:t>
            </a:r>
            <a:r>
              <a:rPr lang="ko-KR" altLang="en-US" dirty="0" smtClean="0"/>
              <a:t>레이아웃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175225" y="2778927"/>
            <a:ext cx="3390811" cy="510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현재건강회복량</a:t>
            </a:r>
            <a:r>
              <a:rPr lang="ko-KR" altLang="en-US" dirty="0"/>
              <a:t> </a:t>
            </a:r>
            <a:r>
              <a:rPr lang="ko-KR" altLang="en-US" dirty="0" smtClean="0"/>
              <a:t>레이아웃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175224" y="3430649"/>
            <a:ext cx="3390811" cy="510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현재건강회복량</a:t>
            </a:r>
            <a:r>
              <a:rPr lang="ko-KR" altLang="en-US" dirty="0"/>
              <a:t> </a:t>
            </a:r>
            <a:r>
              <a:rPr lang="ko-KR" altLang="en-US" dirty="0" smtClean="0"/>
              <a:t>레이아웃</a:t>
            </a:r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175223" y="4082825"/>
            <a:ext cx="3390811" cy="510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현재건강회복량</a:t>
            </a:r>
            <a:r>
              <a:rPr lang="ko-KR" altLang="en-US" dirty="0"/>
              <a:t> </a:t>
            </a:r>
            <a:r>
              <a:rPr lang="ko-KR" altLang="en-US" dirty="0" smtClean="0"/>
              <a:t>레이아웃</a:t>
            </a:r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175222" y="4726639"/>
            <a:ext cx="3390811" cy="510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현재건강회복량</a:t>
            </a:r>
            <a:r>
              <a:rPr lang="ko-KR" altLang="en-US" dirty="0"/>
              <a:t> </a:t>
            </a:r>
            <a:r>
              <a:rPr lang="ko-KR" altLang="en-US" dirty="0" smtClean="0"/>
              <a:t>레이아웃</a:t>
            </a:r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175221" y="5398067"/>
            <a:ext cx="3390811" cy="510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금연</a:t>
            </a:r>
            <a:r>
              <a:rPr lang="en-US" altLang="ko-KR" dirty="0"/>
              <a:t>/</a:t>
            </a:r>
            <a:r>
              <a:rPr lang="ko-KR" altLang="en-US" dirty="0"/>
              <a:t>금주 건강상태 전환 버튼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175220" y="5973775"/>
            <a:ext cx="3390812" cy="398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Navigation Bar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895196" y="5973775"/>
            <a:ext cx="719975" cy="398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190569" y="1017812"/>
            <a:ext cx="1164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Health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175222" y="1467772"/>
            <a:ext cx="629818" cy="510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서클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진행바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805040" y="1467772"/>
            <a:ext cx="2760992" cy="510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 진행 부가설명</a:t>
            </a: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33488" y="1326040"/>
            <a:ext cx="283464" cy="28346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35329" y="1333508"/>
            <a:ext cx="1003052" cy="396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DB </a:t>
            </a:r>
            <a:r>
              <a:rPr lang="ko-KR" altLang="en-US" sz="1000" dirty="0" smtClean="0"/>
              <a:t>호출</a:t>
            </a:r>
            <a:endParaRPr lang="en-US" altLang="ko-KR" sz="1000" dirty="0" smtClean="0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6838381" y="1524876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274823" y="1244240"/>
            <a:ext cx="1052712" cy="5478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금연시작시간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금주시작시간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DB </a:t>
            </a:r>
            <a:r>
              <a:rPr lang="ko-KR" altLang="en-US" sz="1000" dirty="0" smtClean="0"/>
              <a:t>가져옴</a:t>
            </a:r>
            <a:endParaRPr lang="en-US" altLang="ko-KR" sz="1000" dirty="0" smtClean="0"/>
          </a:p>
        </p:txBody>
      </p:sp>
      <p:cxnSp>
        <p:nvCxnSpPr>
          <p:cNvPr id="3" name="꺾인 연결선 2"/>
          <p:cNvCxnSpPr>
            <a:stCxn id="92" idx="3"/>
            <a:endCxn id="69" idx="1"/>
          </p:cNvCxnSpPr>
          <p:nvPr/>
        </p:nvCxnSpPr>
        <p:spPr>
          <a:xfrm>
            <a:off x="5177664" y="1524877"/>
            <a:ext cx="655443" cy="6989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5833107" y="2025458"/>
            <a:ext cx="1003052" cy="396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OS </a:t>
            </a:r>
            <a:r>
              <a:rPr lang="ko-KR" altLang="en-US" sz="1000" dirty="0" smtClean="0"/>
              <a:t>호출</a:t>
            </a:r>
            <a:endParaRPr lang="en-US" altLang="ko-KR" sz="1000" dirty="0" smtClean="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6848585" y="2223799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7299653" y="2025458"/>
            <a:ext cx="1003052" cy="396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현재시간 정보 가져옴</a:t>
            </a:r>
            <a:endParaRPr lang="en-US" altLang="ko-KR" sz="1000" dirty="0" smtClean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8327535" y="1507290"/>
            <a:ext cx="657665" cy="697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71" idx="3"/>
            <a:endCxn id="75" idx="1"/>
          </p:cNvCxnSpPr>
          <p:nvPr/>
        </p:nvCxnSpPr>
        <p:spPr>
          <a:xfrm flipV="1">
            <a:off x="8302705" y="1514264"/>
            <a:ext cx="682495" cy="7095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8985200" y="1315923"/>
            <a:ext cx="1356664" cy="396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현재시간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시작시간</a:t>
            </a:r>
            <a:endParaRPr lang="en-US" altLang="ko-KR" sz="1000" dirty="0" smtClean="0"/>
          </a:p>
        </p:txBody>
      </p:sp>
      <p:sp>
        <p:nvSpPr>
          <p:cNvPr id="86" name="직사각형 85"/>
          <p:cNvSpPr/>
          <p:nvPr/>
        </p:nvSpPr>
        <p:spPr>
          <a:xfrm>
            <a:off x="10646428" y="1317056"/>
            <a:ext cx="1356664" cy="396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변수에 시간 값 저장</a:t>
            </a:r>
            <a:endParaRPr lang="en-US" altLang="ko-KR" sz="1000" dirty="0" smtClean="0"/>
          </a:p>
        </p:txBody>
      </p:sp>
      <p:cxnSp>
        <p:nvCxnSpPr>
          <p:cNvPr id="87" name="직선 화살표 연결선 86"/>
          <p:cNvCxnSpPr>
            <a:stCxn id="75" idx="3"/>
            <a:endCxn id="86" idx="1"/>
          </p:cNvCxnSpPr>
          <p:nvPr/>
        </p:nvCxnSpPr>
        <p:spPr>
          <a:xfrm>
            <a:off x="10341864" y="1514264"/>
            <a:ext cx="304564" cy="113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86" idx="2"/>
          </p:cNvCxnSpPr>
          <p:nvPr/>
        </p:nvCxnSpPr>
        <p:spPr>
          <a:xfrm rot="5400000">
            <a:off x="6849612" y="-611091"/>
            <a:ext cx="2150321" cy="6799977"/>
          </a:xfrm>
          <a:prstGeom prst="bentConnector4">
            <a:avLst>
              <a:gd name="adj1" fmla="val 45388"/>
              <a:gd name="adj2" fmla="val 10336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455791" y="2778927"/>
            <a:ext cx="2382590" cy="4368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레이아웃별로</a:t>
            </a:r>
            <a:r>
              <a:rPr lang="ko-KR" altLang="en-US" sz="1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기준설정시간 존재</a:t>
            </a:r>
            <a:endParaRPr lang="ko-KR" altLang="en-US" sz="11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398011" y="4271071"/>
            <a:ext cx="411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104" name="직사각형 103"/>
          <p:cNvSpPr/>
          <p:nvPr/>
        </p:nvSpPr>
        <p:spPr>
          <a:xfrm>
            <a:off x="6748271" y="4393222"/>
            <a:ext cx="1554433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설정시간과 시간 값 간격 퍼센트로 환산</a:t>
            </a:r>
            <a:endParaRPr lang="en-US" altLang="ko-KR" sz="900" dirty="0" smtClean="0"/>
          </a:p>
        </p:txBody>
      </p:sp>
      <p:sp>
        <p:nvSpPr>
          <p:cNvPr id="44" name="타원 43"/>
          <p:cNvSpPr/>
          <p:nvPr/>
        </p:nvSpPr>
        <p:spPr>
          <a:xfrm>
            <a:off x="48837" y="5256335"/>
            <a:ext cx="283464" cy="28346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932928" y="4936875"/>
            <a:ext cx="283464" cy="28346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074660" y="5398067"/>
            <a:ext cx="1003052" cy="396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버튼 클릭</a:t>
            </a:r>
            <a:endParaRPr lang="en-US" altLang="ko-KR" sz="1000" dirty="0" smtClean="0"/>
          </a:p>
        </p:txBody>
      </p:sp>
      <p:cxnSp>
        <p:nvCxnSpPr>
          <p:cNvPr id="48" name="직선 화살표 연결선 47"/>
          <p:cNvCxnSpPr>
            <a:stCxn id="47" idx="3"/>
            <a:endCxn id="51" idx="1"/>
          </p:cNvCxnSpPr>
          <p:nvPr/>
        </p:nvCxnSpPr>
        <p:spPr>
          <a:xfrm>
            <a:off x="5077712" y="5596408"/>
            <a:ext cx="427672" cy="559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505384" y="5409258"/>
            <a:ext cx="1052907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DB </a:t>
            </a:r>
            <a:r>
              <a:rPr lang="ko-KR" altLang="en-US" sz="1000" dirty="0" smtClean="0"/>
              <a:t>호출</a:t>
            </a:r>
            <a:endParaRPr lang="en-US" altLang="ko-KR" sz="1000" dirty="0" smtClean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6558291" y="5593610"/>
            <a:ext cx="427672" cy="559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6985963" y="5425590"/>
            <a:ext cx="1013428" cy="369158"/>
          </a:xfrm>
          <a:prstGeom prst="rect">
            <a:avLst/>
          </a:prstGeom>
          <a:solidFill>
            <a:schemeClr val="accent1">
              <a:lumMod val="75000"/>
              <a:alpha val="4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C-Module</a:t>
            </a:r>
          </a:p>
        </p:txBody>
      </p:sp>
    </p:spTree>
    <p:extLst>
      <p:ext uri="{BB962C8B-B14F-4D97-AF65-F5344CB8AC3E}">
        <p14:creationId xmlns:p14="http://schemas.microsoft.com/office/powerpoint/2010/main" val="8735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60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코로나 동선 및 마스크 재고 </a:t>
            </a:r>
            <a:r>
              <a:rPr lang="ko-KR" altLang="en-US" dirty="0" err="1" smtClean="0"/>
              <a:t>확인앱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B0E974-042F-42DD-BA4C-4B951EB36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확진자</a:t>
            </a:r>
            <a:r>
              <a:rPr lang="ko-KR" altLang="en-US" dirty="0" smtClean="0"/>
              <a:t> 동선 및 지역별 코로나 현황 체크</a:t>
            </a:r>
            <a:endParaRPr lang="en-US" altLang="ko-KR" dirty="0" smtClean="0"/>
          </a:p>
          <a:p>
            <a:r>
              <a:rPr lang="ko-KR" altLang="en-US" dirty="0" smtClean="0"/>
              <a:t>마스크 판매점 분석 및 수량 체크</a:t>
            </a:r>
            <a:endParaRPr lang="en-US" altLang="ko-KR" dirty="0" smtClean="0"/>
          </a:p>
          <a:p>
            <a:r>
              <a:rPr lang="ko-KR" altLang="en-US" dirty="0" err="1"/>
              <a:t>채팅방을</a:t>
            </a:r>
            <a:r>
              <a:rPr lang="ko-KR" altLang="en-US" dirty="0"/>
              <a:t> 통한 실시간 정보공유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한계점</a:t>
            </a:r>
            <a:endParaRPr lang="en-US" altLang="ko-KR" dirty="0" smtClean="0"/>
          </a:p>
          <a:p>
            <a:r>
              <a:rPr lang="ko-KR" altLang="en-US" dirty="0" smtClean="0"/>
              <a:t>사용자에 대한 </a:t>
            </a:r>
            <a:r>
              <a:rPr lang="ko-KR" altLang="en-US" dirty="0" err="1" smtClean="0"/>
              <a:t>보안성</a:t>
            </a:r>
            <a:r>
              <a:rPr lang="ko-KR" altLang="en-US" dirty="0" smtClean="0"/>
              <a:t> 문제</a:t>
            </a:r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ko-KR" altLang="en-US" dirty="0"/>
              <a:t>정부 인정 기관만 </a:t>
            </a:r>
            <a:r>
              <a:rPr lang="ko-KR" altLang="en-US" dirty="0" err="1"/>
              <a:t>앱</a:t>
            </a:r>
            <a:r>
              <a:rPr lang="ko-KR" altLang="en-US" dirty="0"/>
              <a:t> </a:t>
            </a:r>
            <a:r>
              <a:rPr lang="ko-KR" altLang="en-US" dirty="0" smtClean="0"/>
              <a:t>배</a:t>
            </a:r>
            <a:r>
              <a:rPr lang="ko-KR" altLang="en-US" dirty="0"/>
              <a:t>포</a:t>
            </a:r>
            <a:r>
              <a:rPr lang="ko-KR" altLang="en-US" dirty="0" smtClean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131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69033" y="1236014"/>
            <a:ext cx="3390811" cy="5064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9702" y="886412"/>
            <a:ext cx="793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</a:t>
            </a:r>
            <a:r>
              <a:rPr lang="en-US" altLang="ko-KR" sz="1000" dirty="0" smtClean="0"/>
              <a:t>iary</a:t>
            </a:r>
            <a:endParaRPr lang="ko-KR" altLang="en-US" sz="10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064784"/>
              </p:ext>
            </p:extLst>
          </p:nvPr>
        </p:nvGraphicFramePr>
        <p:xfrm>
          <a:off x="7535332" y="1186721"/>
          <a:ext cx="4053284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53284"/>
              </a:tblGrid>
              <a:tr h="387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Diary </a:t>
                      </a:r>
                      <a:r>
                        <a:rPr lang="ko-KR" altLang="en-US" sz="1100" dirty="0" smtClean="0"/>
                        <a:t>화면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subActivity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-- </a:t>
                      </a:r>
                      <a:r>
                        <a:rPr lang="ko-KR" altLang="en-US" sz="1100" dirty="0" smtClean="0"/>
                        <a:t>월 별 음주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흡연량 체크</a:t>
                      </a:r>
                      <a:endParaRPr lang="en-US" altLang="ko-KR" sz="1100" dirty="0" smtClean="0"/>
                    </a:p>
                  </a:txBody>
                  <a:tcPr/>
                </a:tc>
              </a:tr>
              <a:tr h="543822">
                <a:tc>
                  <a:txBody>
                    <a:bodyPr/>
                    <a:lstStyle/>
                    <a:p>
                      <a:pPr marL="228600" indent="-228600" latinLnBrk="1">
                        <a:buFont typeface="+mj-ea"/>
                        <a:buAutoNum type="circleNumDbPlain"/>
                      </a:pPr>
                      <a:r>
                        <a:rPr lang="ko-KR" altLang="en-US" sz="1100" dirty="0" smtClean="0"/>
                        <a:t>현재 시간을 출력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buFont typeface="+mj-ea"/>
                        <a:buAutoNum type="circleNumDbPlain"/>
                      </a:pPr>
                      <a:r>
                        <a:rPr lang="ko-KR" altLang="en-US" sz="1100" dirty="0" smtClean="0"/>
                        <a:t>한달 단위의 달력 출력 </a:t>
                      </a:r>
                      <a:r>
                        <a:rPr lang="en-US" altLang="ko-KR" sz="1100" dirty="0" smtClean="0"/>
                        <a:t>/ </a:t>
                      </a:r>
                      <a:r>
                        <a:rPr lang="ko-KR" altLang="en-US" sz="1100" dirty="0" smtClean="0"/>
                        <a:t>일자 별로 그날의 음주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흡연 </a:t>
                      </a:r>
                      <a:r>
                        <a:rPr lang="ko-KR" altLang="en-US" sz="1100" baseline="0" dirty="0" err="1" smtClean="0"/>
                        <a:t>수치량을</a:t>
                      </a:r>
                      <a:r>
                        <a:rPr lang="ko-KR" altLang="en-US" sz="1100" baseline="0" dirty="0" smtClean="0"/>
                        <a:t> 달력에 표시</a:t>
                      </a:r>
                      <a:r>
                        <a:rPr lang="en-US" altLang="ko-KR" sz="1100" baseline="0" dirty="0" smtClean="0"/>
                        <a:t>(HOME-③</a:t>
                      </a:r>
                      <a:r>
                        <a:rPr lang="ko-KR" altLang="en-US" sz="1100" baseline="0" dirty="0" smtClean="0"/>
                        <a:t>의 색상과 동일</a:t>
                      </a:r>
                      <a:r>
                        <a:rPr lang="en-US" altLang="ko-KR" sz="1100" baseline="0" dirty="0" smtClean="0"/>
                        <a:t>)</a:t>
                      </a:r>
                    </a:p>
                    <a:p>
                      <a:pPr marL="228600" indent="-228600" latinLnBrk="1">
                        <a:buFont typeface="+mj-ea"/>
                        <a:buAutoNum type="circleNumDbPlain"/>
                      </a:pPr>
                      <a:r>
                        <a:rPr lang="ko-KR" altLang="en-US" sz="1100" baseline="0" dirty="0" smtClean="0"/>
                        <a:t>달력에 음주량 데이터 표시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Font typeface="+mj-ea"/>
                        <a:buAutoNum type="circleNumDbPlain"/>
                      </a:pPr>
                      <a:r>
                        <a:rPr lang="ko-KR" altLang="en-US" sz="1100" baseline="0" dirty="0" smtClean="0"/>
                        <a:t>달력에 흡연량 데이터 표시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buFont typeface="+mj-ea"/>
                        <a:buAutoNum type="circleNumDbPlain"/>
                      </a:pPr>
                      <a:r>
                        <a:rPr lang="ko-KR" altLang="en-US" sz="1100" dirty="0" smtClean="0"/>
                        <a:t>페이지 전환 </a:t>
                      </a:r>
                      <a:r>
                        <a:rPr lang="en-US" altLang="ko-KR" sz="1100" dirty="0" smtClean="0"/>
                        <a:t>(Home,</a:t>
                      </a:r>
                      <a:r>
                        <a:rPr lang="en-US" altLang="ko-KR" sz="1100" baseline="0" dirty="0" smtClean="0"/>
                        <a:t> Health, Diary, Community, Settings)</a:t>
                      </a:r>
                      <a:endParaRPr lang="en-US" altLang="ko-KR" sz="11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650370" y="5901987"/>
            <a:ext cx="3390812" cy="398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Navigation Bar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69033" y="1309573"/>
            <a:ext cx="3372149" cy="267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 시간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78962" y="1661500"/>
            <a:ext cx="3380882" cy="2545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달력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17843" y="1186721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08512" y="5760128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18441" y="1576873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78962" y="4351188"/>
            <a:ext cx="1676145" cy="372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음주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383699" y="4351188"/>
            <a:ext cx="1676145" cy="372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흡연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517843" y="4253757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241840" y="4235993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90321" y="5901987"/>
            <a:ext cx="719975" cy="398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64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Diary Module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862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64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Diary Sequence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3858768" y="890303"/>
            <a:ext cx="0" cy="597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다이아몬드 17"/>
          <p:cNvSpPr/>
          <p:nvPr/>
        </p:nvSpPr>
        <p:spPr>
          <a:xfrm>
            <a:off x="7038221" y="1980856"/>
            <a:ext cx="1678851" cy="672487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3932928" y="999190"/>
            <a:ext cx="246726" cy="24672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66052" y="2112920"/>
            <a:ext cx="1003052" cy="396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캘린더뷰</a:t>
            </a:r>
            <a:r>
              <a:rPr lang="ko-KR" altLang="en-US" sz="1000" dirty="0" smtClean="0"/>
              <a:t> 호출</a:t>
            </a:r>
            <a:endParaRPr lang="en-US" altLang="ko-KR" sz="1000" dirty="0" smtClean="0"/>
          </a:p>
        </p:txBody>
      </p:sp>
      <p:cxnSp>
        <p:nvCxnSpPr>
          <p:cNvPr id="93" name="직선 화살표 연결선 92"/>
          <p:cNvCxnSpPr>
            <a:endCxn id="77" idx="1"/>
          </p:cNvCxnSpPr>
          <p:nvPr/>
        </p:nvCxnSpPr>
        <p:spPr>
          <a:xfrm>
            <a:off x="5269104" y="2311260"/>
            <a:ext cx="32537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285144" y="2165513"/>
            <a:ext cx="1171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날짜에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흡연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음주량 데이</a:t>
            </a:r>
            <a:r>
              <a:rPr lang="ko-KR" altLang="en-US" sz="800" dirty="0"/>
              <a:t>터</a:t>
            </a:r>
            <a:r>
              <a:rPr lang="ko-KR" altLang="en-US" sz="800" dirty="0" smtClean="0"/>
              <a:t>가 있는가</a:t>
            </a:r>
            <a:r>
              <a:rPr lang="en-US" altLang="ko-KR" sz="800" dirty="0" smtClean="0"/>
              <a:t>?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877647" y="2653343"/>
            <a:ext cx="411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230121" y="1382318"/>
            <a:ext cx="3390811" cy="5064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20790" y="1032716"/>
            <a:ext cx="793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</a:t>
            </a:r>
            <a:r>
              <a:rPr lang="en-US" altLang="ko-KR" sz="1000" dirty="0" smtClean="0"/>
              <a:t>iary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211458" y="6048291"/>
            <a:ext cx="3390812" cy="398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Navigation Bar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30121" y="1455877"/>
            <a:ext cx="3372149" cy="267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 시간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40050" y="1807804"/>
            <a:ext cx="3380882" cy="2545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달력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78931" y="1333025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9600" y="5906432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9529" y="1723177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0050" y="4497492"/>
            <a:ext cx="1676145" cy="372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음주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1944787" y="4497492"/>
            <a:ext cx="1676145" cy="372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흡연</a:t>
            </a:r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78931" y="4400061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802928" y="4382297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651409" y="6048291"/>
            <a:ext cx="719975" cy="398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5109713" y="1445590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254749" y="1245916"/>
            <a:ext cx="1003052" cy="396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OS </a:t>
            </a:r>
            <a:r>
              <a:rPr lang="ko-KR" altLang="en-US" sz="1000" dirty="0" smtClean="0"/>
              <a:t>현재시간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정보 가져오기 </a:t>
            </a:r>
            <a:endParaRPr lang="en-US" altLang="ko-KR" sz="1000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5550408" y="1256269"/>
            <a:ext cx="1119914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변수에 추출 값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저장</a:t>
            </a:r>
            <a:endParaRPr lang="en-US" altLang="ko-KR" sz="1000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6670322" y="1450592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7111016" y="1257107"/>
            <a:ext cx="1292320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현재시간 텍스트에 변수 저장</a:t>
            </a:r>
            <a:endParaRPr lang="en-US" altLang="ko-KR" sz="1000" dirty="0" smtClean="0"/>
          </a:p>
        </p:txBody>
      </p:sp>
      <p:sp>
        <p:nvSpPr>
          <p:cNvPr id="68" name="직사각형 67"/>
          <p:cNvSpPr/>
          <p:nvPr/>
        </p:nvSpPr>
        <p:spPr>
          <a:xfrm>
            <a:off x="8843804" y="1262830"/>
            <a:ext cx="1022572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 smtClean="0"/>
              <a:t>텍스트뷰</a:t>
            </a:r>
            <a:r>
              <a:rPr lang="ko-KR" altLang="en-US" sz="1000" dirty="0" smtClean="0"/>
              <a:t> 출력</a:t>
            </a:r>
            <a:endParaRPr lang="en-US" altLang="ko-KR" sz="1000" dirty="0" smtClean="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8403336" y="1465576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3932834" y="1876465"/>
            <a:ext cx="246726" cy="24672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594474" y="2112919"/>
            <a:ext cx="1003052" cy="396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DB </a:t>
            </a:r>
            <a:r>
              <a:rPr lang="ko-KR" altLang="en-US" sz="1000" dirty="0" smtClean="0"/>
              <a:t>호출</a:t>
            </a:r>
            <a:endParaRPr lang="en-US" altLang="ko-KR" sz="1000" dirty="0" smtClean="0"/>
          </a:p>
        </p:txBody>
      </p:sp>
      <p:cxnSp>
        <p:nvCxnSpPr>
          <p:cNvPr id="78" name="직선 화살표 연결선 77"/>
          <p:cNvCxnSpPr>
            <a:stCxn id="18" idx="2"/>
          </p:cNvCxnSpPr>
          <p:nvPr/>
        </p:nvCxnSpPr>
        <p:spPr>
          <a:xfrm>
            <a:off x="7877647" y="2653343"/>
            <a:ext cx="0" cy="29102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7411735" y="2944368"/>
            <a:ext cx="1003052" cy="396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날짜만 출력</a:t>
            </a:r>
            <a:endParaRPr lang="en-US" altLang="ko-KR" sz="1000" dirty="0" smtClean="0"/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6597526" y="2317100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45556" y="2123191"/>
            <a:ext cx="1278604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해당하는 날짜에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빨간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초록 원 출력</a:t>
            </a:r>
            <a:endParaRPr lang="en-US" altLang="ko-KR" sz="1000" dirty="0" smtClean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705088" y="2325937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705088" y="2070879"/>
            <a:ext cx="411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85" name="타원 84"/>
          <p:cNvSpPr/>
          <p:nvPr/>
        </p:nvSpPr>
        <p:spPr>
          <a:xfrm>
            <a:off x="3932928" y="3629371"/>
            <a:ext cx="246726" cy="24672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266052" y="3923210"/>
            <a:ext cx="1003052" cy="396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버튼 클릭</a:t>
            </a:r>
            <a:endParaRPr lang="en-US" altLang="ko-KR" sz="1000" dirty="0" smtClean="0"/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5267320" y="4121550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5708015" y="3945888"/>
            <a:ext cx="1119914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캘린더에 음주량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호출</a:t>
            </a:r>
            <a:endParaRPr lang="en-US" altLang="ko-KR" sz="1000" dirty="0" smtClean="0"/>
          </a:p>
        </p:txBody>
      </p:sp>
      <p:sp>
        <p:nvSpPr>
          <p:cNvPr id="91" name="직사각형 90"/>
          <p:cNvSpPr/>
          <p:nvPr/>
        </p:nvSpPr>
        <p:spPr>
          <a:xfrm>
            <a:off x="7268624" y="3945888"/>
            <a:ext cx="1119914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r>
              <a:rPr lang="ko-KR" altLang="en-US" sz="1000" dirty="0" smtClean="0"/>
              <a:t>번 기능 실행</a:t>
            </a:r>
            <a:endParaRPr lang="en-US" altLang="ko-KR" sz="1000" dirty="0" smtClean="0"/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6827929" y="4138633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3932928" y="4497492"/>
            <a:ext cx="246726" cy="24672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266052" y="4791331"/>
            <a:ext cx="1003052" cy="396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버튼 클릭</a:t>
            </a:r>
            <a:endParaRPr lang="en-US" altLang="ko-KR" sz="1000" dirty="0" smtClean="0"/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5267320" y="4989671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5708015" y="4814009"/>
            <a:ext cx="1119914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캘린더에 흡연량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호출</a:t>
            </a:r>
            <a:endParaRPr lang="en-US" altLang="ko-KR" sz="1000" dirty="0" smtClean="0"/>
          </a:p>
        </p:txBody>
      </p:sp>
      <p:sp>
        <p:nvSpPr>
          <p:cNvPr id="105" name="직사각형 104"/>
          <p:cNvSpPr/>
          <p:nvPr/>
        </p:nvSpPr>
        <p:spPr>
          <a:xfrm>
            <a:off x="7268624" y="4814009"/>
            <a:ext cx="1119914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r>
              <a:rPr lang="ko-KR" altLang="en-US" sz="1000" dirty="0" smtClean="0"/>
              <a:t>번 기능 실행</a:t>
            </a:r>
            <a:endParaRPr lang="en-US" altLang="ko-KR" sz="1000" dirty="0" smtClean="0"/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6827929" y="5006754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32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69033" y="1236014"/>
            <a:ext cx="3390811" cy="5064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9702" y="886412"/>
            <a:ext cx="793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Chatting</a:t>
            </a:r>
            <a:endParaRPr lang="ko-KR" altLang="en-US" sz="10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443516"/>
              </p:ext>
            </p:extLst>
          </p:nvPr>
        </p:nvGraphicFramePr>
        <p:xfrm>
          <a:off x="7535332" y="1186721"/>
          <a:ext cx="4053284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53284"/>
              </a:tblGrid>
              <a:tr h="387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Chatting </a:t>
                      </a:r>
                      <a:r>
                        <a:rPr lang="ko-KR" altLang="en-US" sz="1100" dirty="0" smtClean="0"/>
                        <a:t>화면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subActivity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-- </a:t>
                      </a:r>
                      <a:r>
                        <a:rPr lang="ko-KR" altLang="en-US" sz="1100" dirty="0" smtClean="0"/>
                        <a:t>실시간 채팅을 할 수 있다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-- </a:t>
                      </a:r>
                      <a:r>
                        <a:rPr lang="ko-KR" altLang="en-US" sz="1100" dirty="0" smtClean="0"/>
                        <a:t>스크롤 방식 </a:t>
                      </a:r>
                      <a:r>
                        <a:rPr lang="en-US" altLang="ko-KR" sz="1100" dirty="0" smtClean="0"/>
                        <a:t>Activity </a:t>
                      </a:r>
                    </a:p>
                  </a:txBody>
                  <a:tcPr/>
                </a:tc>
              </a:tr>
              <a:tr h="543822">
                <a:tc>
                  <a:txBody>
                    <a:bodyPr/>
                    <a:lstStyle/>
                    <a:p>
                      <a:pPr marL="228600" indent="-228600" latinLnBrk="1">
                        <a:buFont typeface="+mj-ea"/>
                        <a:buAutoNum type="circleNumDbPlain"/>
                      </a:pPr>
                      <a:r>
                        <a:rPr lang="ko-KR" altLang="en-US" sz="1100" dirty="0" smtClean="0"/>
                        <a:t>채팅 기록이 남는 레이아웃</a:t>
                      </a:r>
                      <a:r>
                        <a:rPr lang="en-US" altLang="ko-KR" sz="1100" baseline="0" dirty="0" smtClean="0"/>
                        <a:t> / </a:t>
                      </a:r>
                      <a:r>
                        <a:rPr lang="ko-KR" altLang="en-US" sz="1100" baseline="0" dirty="0" smtClean="0"/>
                        <a:t>닉네임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글이 작성된 순간의 현재시간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글 내용 순으로 출력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Font typeface="+mj-ea"/>
                        <a:buAutoNum type="circleNumDbPlain"/>
                      </a:pPr>
                      <a:r>
                        <a:rPr lang="ko-KR" altLang="ko-KR" sz="1100" baseline="0" dirty="0" smtClean="0"/>
                        <a:t>①</a:t>
                      </a:r>
                      <a:r>
                        <a:rPr lang="ko-KR" altLang="en-US" sz="1100" baseline="0" dirty="0" smtClean="0"/>
                        <a:t>에 출력할 글 내용 작성 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Font typeface="+mj-ea"/>
                        <a:buAutoNum type="circleNumDbPlain"/>
                      </a:pPr>
                      <a:r>
                        <a:rPr lang="ko-KR" altLang="ko-KR" sz="1100" baseline="0" dirty="0" smtClean="0"/>
                        <a:t>②</a:t>
                      </a:r>
                      <a:r>
                        <a:rPr lang="ko-KR" altLang="en-US" sz="1100" baseline="0" dirty="0" smtClean="0"/>
                        <a:t>에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작성된 내용 </a:t>
                      </a:r>
                      <a:r>
                        <a:rPr lang="ko-KR" altLang="ko-KR" sz="1100" baseline="0" dirty="0" smtClean="0"/>
                        <a:t>①</a:t>
                      </a:r>
                      <a:r>
                        <a:rPr lang="ko-KR" altLang="en-US" sz="1100" baseline="0" dirty="0" smtClean="0"/>
                        <a:t>에 출력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buFont typeface="+mj-ea"/>
                        <a:buAutoNum type="circleNumDbPlain"/>
                      </a:pPr>
                      <a:r>
                        <a:rPr lang="ko-KR" altLang="en-US" sz="1100" dirty="0" smtClean="0"/>
                        <a:t>페이지 전환 </a:t>
                      </a:r>
                      <a:r>
                        <a:rPr lang="en-US" altLang="ko-KR" sz="1100" dirty="0" smtClean="0"/>
                        <a:t>(Home,</a:t>
                      </a:r>
                      <a:r>
                        <a:rPr lang="en-US" altLang="ko-KR" sz="1100" baseline="0" dirty="0" smtClean="0"/>
                        <a:t> Health, Diary, Community, Settings)</a:t>
                      </a:r>
                      <a:endParaRPr lang="en-US" altLang="ko-KR" sz="11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650370" y="5901987"/>
            <a:ext cx="3390812" cy="398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Navigation Bar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69033" y="1309573"/>
            <a:ext cx="3390811" cy="575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chat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36505" y="1186721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8362" y="2028285"/>
            <a:ext cx="3390811" cy="575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78362" y="2710721"/>
            <a:ext cx="3390811" cy="575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chat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78362" y="3373194"/>
            <a:ext cx="3390811" cy="575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chat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59701" y="4063660"/>
            <a:ext cx="3390811" cy="575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chat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59701" y="4810109"/>
            <a:ext cx="3390811" cy="575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chat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36503" y="1890314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36503" y="2594643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36503" y="3285932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27174" y="3948405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36503" y="4668250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0370" y="5476272"/>
            <a:ext cx="2540698" cy="3559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내용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508512" y="5760128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08512" y="5333862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267606" y="5465715"/>
            <a:ext cx="801567" cy="3559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보내기</a:t>
            </a:r>
            <a:endParaRPr lang="ko-KR" altLang="en-US" sz="1600" dirty="0"/>
          </a:p>
        </p:txBody>
      </p:sp>
      <p:sp>
        <p:nvSpPr>
          <p:cNvPr id="46" name="타원 45"/>
          <p:cNvSpPr/>
          <p:nvPr/>
        </p:nvSpPr>
        <p:spPr>
          <a:xfrm>
            <a:off x="3125747" y="5385320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691535" y="5901987"/>
            <a:ext cx="719975" cy="398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64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Community Module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03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64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Community Sequence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3858768" y="890303"/>
            <a:ext cx="0" cy="597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다이아몬드 17"/>
          <p:cNvSpPr/>
          <p:nvPr/>
        </p:nvSpPr>
        <p:spPr>
          <a:xfrm>
            <a:off x="5852160" y="2179731"/>
            <a:ext cx="1678851" cy="672487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3932928" y="999190"/>
            <a:ext cx="246726" cy="24672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66052" y="2318233"/>
            <a:ext cx="1003052" cy="396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보내기버튼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클</a:t>
            </a:r>
            <a:r>
              <a:rPr lang="ko-KR" altLang="en-US" sz="1000" dirty="0"/>
              <a:t>릭</a:t>
            </a:r>
            <a:endParaRPr lang="en-US" altLang="ko-KR" sz="1000" dirty="0" smtClean="0"/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5269104" y="2516573"/>
            <a:ext cx="583056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064329" y="2401562"/>
            <a:ext cx="1278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글 내용에 값이 있는가</a:t>
            </a:r>
            <a:r>
              <a:rPr lang="en-US" altLang="ko-KR" sz="800" dirty="0" smtClean="0"/>
              <a:t>?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648864" y="2270836"/>
            <a:ext cx="411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5109713" y="1445590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254749" y="1245916"/>
            <a:ext cx="1003052" cy="396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외부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호출</a:t>
            </a:r>
            <a:endParaRPr lang="en-US" altLang="ko-KR" sz="1000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5550407" y="1256269"/>
            <a:ext cx="1209803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채팅내용 </a:t>
            </a:r>
            <a:endParaRPr lang="en-US" altLang="ko-KR" sz="900" dirty="0"/>
          </a:p>
          <a:p>
            <a:pPr algn="ctr"/>
            <a:r>
              <a:rPr lang="ko-KR" altLang="en-US" sz="900" dirty="0" smtClean="0"/>
              <a:t>데이터 값 가져오기</a:t>
            </a:r>
            <a:endParaRPr lang="en-US" altLang="ko-KR" sz="900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6760210" y="1455575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7200905" y="1262830"/>
            <a:ext cx="1292320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시간 순으로 정렬</a:t>
            </a:r>
            <a:endParaRPr lang="en-US" altLang="ko-KR" sz="1000" dirty="0" smtClean="0"/>
          </a:p>
        </p:txBody>
      </p:sp>
      <p:sp>
        <p:nvSpPr>
          <p:cNvPr id="68" name="직사각형 67"/>
          <p:cNvSpPr/>
          <p:nvPr/>
        </p:nvSpPr>
        <p:spPr>
          <a:xfrm>
            <a:off x="8933920" y="1272831"/>
            <a:ext cx="1901720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최신순으로</a:t>
            </a:r>
            <a:r>
              <a:rPr lang="ko-KR" altLang="en-US" sz="1000" dirty="0"/>
              <a:t> </a:t>
            </a:r>
            <a:r>
              <a:rPr lang="ko-KR" altLang="en-US" sz="1000" dirty="0" err="1" smtClean="0"/>
              <a:t>리스트뷰에</a:t>
            </a:r>
            <a:r>
              <a:rPr lang="ko-KR" altLang="en-US" sz="1000" dirty="0" smtClean="0"/>
              <a:t> 출력</a:t>
            </a:r>
            <a:endParaRPr lang="en-US" altLang="ko-KR" sz="1000" dirty="0" smtClean="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8493225" y="1465576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3932834" y="1876465"/>
            <a:ext cx="246726" cy="24672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852160" y="3270471"/>
            <a:ext cx="1003052" cy="396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외부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호출</a:t>
            </a:r>
            <a:endParaRPr lang="en-US" altLang="ko-KR" sz="1000" dirty="0" smtClean="0"/>
          </a:p>
        </p:txBody>
      </p:sp>
      <p:cxnSp>
        <p:nvCxnSpPr>
          <p:cNvPr id="78" name="직선 화살표 연결선 77"/>
          <p:cNvCxnSpPr>
            <a:endCxn id="79" idx="1"/>
          </p:cNvCxnSpPr>
          <p:nvPr/>
        </p:nvCxnSpPr>
        <p:spPr>
          <a:xfrm>
            <a:off x="6866391" y="3468812"/>
            <a:ext cx="32537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7191761" y="3270471"/>
            <a:ext cx="1718184" cy="396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닉네임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글 내용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현재시간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정보 내보내기</a:t>
            </a:r>
            <a:endParaRPr lang="en-US" altLang="ko-KR" sz="1000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239265" y="1418894"/>
            <a:ext cx="3390811" cy="5064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29934" y="1069292"/>
            <a:ext cx="793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Chatting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220602" y="6084867"/>
            <a:ext cx="3390812" cy="398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Navigation Bar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39265" y="1492453"/>
            <a:ext cx="3390811" cy="575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chat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106737" y="1369601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48594" y="2211165"/>
            <a:ext cx="3390811" cy="575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chat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48594" y="2893601"/>
            <a:ext cx="3390811" cy="575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48594" y="3556074"/>
            <a:ext cx="3390811" cy="575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chat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29933" y="4246540"/>
            <a:ext cx="3390811" cy="575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chat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229933" y="4992989"/>
            <a:ext cx="3390811" cy="575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chat</a:t>
            </a:r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106735" y="2073194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06735" y="2777523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06735" y="3468812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97406" y="4131285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06735" y="4851130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20602" y="5659152"/>
            <a:ext cx="2540698" cy="3559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내용</a:t>
            </a:r>
            <a:endParaRPr lang="ko-KR" altLang="en-US" dirty="0"/>
          </a:p>
        </p:txBody>
      </p:sp>
      <p:sp>
        <p:nvSpPr>
          <p:cNvPr id="69" name="타원 68"/>
          <p:cNvSpPr/>
          <p:nvPr/>
        </p:nvSpPr>
        <p:spPr>
          <a:xfrm>
            <a:off x="78744" y="5943008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78744" y="5516742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837838" y="5648595"/>
            <a:ext cx="801567" cy="3559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보내기</a:t>
            </a:r>
            <a:endParaRPr lang="ko-KR" altLang="en-US" sz="1600" dirty="0"/>
          </a:p>
        </p:txBody>
      </p:sp>
      <p:sp>
        <p:nvSpPr>
          <p:cNvPr id="72" name="타원 71"/>
          <p:cNvSpPr/>
          <p:nvPr/>
        </p:nvSpPr>
        <p:spPr>
          <a:xfrm>
            <a:off x="2695979" y="5568200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261767" y="6084867"/>
            <a:ext cx="719975" cy="398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4228538" y="1876465"/>
            <a:ext cx="246726" cy="24672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8918905" y="3468812"/>
            <a:ext cx="32537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244275" y="3260118"/>
            <a:ext cx="968376" cy="396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화면 초기화</a:t>
            </a:r>
            <a:endParaRPr lang="en-US" altLang="ko-KR" sz="1000" dirty="0" smtClean="0"/>
          </a:p>
        </p:txBody>
      </p:sp>
      <p:cxnSp>
        <p:nvCxnSpPr>
          <p:cNvPr id="83" name="꺾인 연결선 82"/>
          <p:cNvCxnSpPr>
            <a:stCxn id="92" idx="3"/>
            <a:endCxn id="77" idx="1"/>
          </p:cNvCxnSpPr>
          <p:nvPr/>
        </p:nvCxnSpPr>
        <p:spPr>
          <a:xfrm>
            <a:off x="5269104" y="2516574"/>
            <a:ext cx="583056" cy="95223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560632" y="2859122"/>
            <a:ext cx="411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7544614" y="2525718"/>
            <a:ext cx="583056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구름 20"/>
          <p:cNvSpPr/>
          <p:nvPr/>
        </p:nvSpPr>
        <p:spPr>
          <a:xfrm>
            <a:off x="8127670" y="2237378"/>
            <a:ext cx="1318082" cy="543812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경고문구 출력</a:t>
            </a:r>
            <a:r>
              <a:rPr lang="ko-KR" altLang="en-US" sz="1050" smtClean="0">
                <a:solidFill>
                  <a:schemeClr val="tx1"/>
                </a:solidFill>
              </a:rPr>
              <a:t>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4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69033" y="1236014"/>
            <a:ext cx="3390811" cy="5064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9702" y="886412"/>
            <a:ext cx="793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Settings</a:t>
            </a:r>
            <a:endParaRPr lang="ko-KR" altLang="en-US" sz="10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09871"/>
              </p:ext>
            </p:extLst>
          </p:nvPr>
        </p:nvGraphicFramePr>
        <p:xfrm>
          <a:off x="7535332" y="1186721"/>
          <a:ext cx="4053284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53284"/>
              </a:tblGrid>
              <a:tr h="387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Setting </a:t>
                      </a:r>
                      <a:r>
                        <a:rPr lang="ko-KR" altLang="en-US" sz="1100" dirty="0" smtClean="0"/>
                        <a:t>화면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subActivity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-- </a:t>
                      </a:r>
                      <a:r>
                        <a:rPr lang="ko-KR" altLang="en-US" sz="1100" dirty="0" smtClean="0"/>
                        <a:t>사용자의 정보 설정 및 부가적인 활동을 할 수 있다</a:t>
                      </a:r>
                      <a:r>
                        <a:rPr lang="en-US" altLang="ko-KR" sz="1100" dirty="0" smtClean="0"/>
                        <a:t>.</a:t>
                      </a:r>
                    </a:p>
                  </a:txBody>
                  <a:tcPr/>
                </a:tc>
              </a:tr>
              <a:tr h="543822">
                <a:tc>
                  <a:txBody>
                    <a:bodyPr/>
                    <a:lstStyle/>
                    <a:p>
                      <a:pPr marL="228600" indent="-228600" latinLnBrk="1">
                        <a:buFont typeface="+mj-ea"/>
                        <a:buAutoNum type="circleNumDbPlain"/>
                      </a:pPr>
                      <a:r>
                        <a:rPr lang="ko-KR" altLang="en-US" sz="1100" baseline="0" dirty="0" smtClean="0"/>
                        <a:t>초기에 설정한 닉네임 변경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Font typeface="+mj-ea"/>
                        <a:buAutoNum type="circleNumDbPlain"/>
                      </a:pPr>
                      <a:r>
                        <a:rPr lang="ko-KR" altLang="en-US" sz="1100" baseline="0" dirty="0" smtClean="0"/>
                        <a:t>금연</a:t>
                      </a:r>
                      <a:r>
                        <a:rPr lang="en-US" altLang="ko-KR" sz="1100" baseline="0" dirty="0" smtClean="0"/>
                        <a:t>/ </a:t>
                      </a:r>
                      <a:r>
                        <a:rPr lang="ko-KR" altLang="en-US" sz="1100" baseline="0" dirty="0" smtClean="0"/>
                        <a:t>금주 목표 설정 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Font typeface="+mj-ea"/>
                        <a:buAutoNum type="circleNumDbPlain"/>
                      </a:pPr>
                      <a:r>
                        <a:rPr lang="ko-KR" altLang="en-US" sz="1100" dirty="0" smtClean="0"/>
                        <a:t>개발자에게 질문 및 답변</a:t>
                      </a:r>
                      <a:r>
                        <a:rPr lang="en-US" altLang="ko-KR" sz="1100" dirty="0" smtClean="0"/>
                        <a:t>(e-mail</a:t>
                      </a:r>
                      <a:r>
                        <a:rPr lang="en-US" altLang="ko-KR" sz="1100" baseline="0" dirty="0" smtClean="0"/>
                        <a:t>)</a:t>
                      </a:r>
                    </a:p>
                    <a:p>
                      <a:pPr marL="228600" indent="-228600" latinLnBrk="1">
                        <a:buFont typeface="+mj-ea"/>
                        <a:buAutoNum type="circleNumDbPlain"/>
                      </a:pPr>
                      <a:r>
                        <a:rPr lang="ko-KR" altLang="en-US" sz="1100" baseline="0" dirty="0" smtClean="0"/>
                        <a:t>광고 시청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aseline="0" dirty="0" err="1" smtClean="0"/>
                        <a:t>google</a:t>
                      </a:r>
                      <a:r>
                        <a:rPr lang="en-US" altLang="ko-KR" sz="1100" baseline="0" dirty="0" smtClean="0"/>
                        <a:t> ad)</a:t>
                      </a:r>
                    </a:p>
                    <a:p>
                      <a:pPr marL="228600" indent="-228600" latinLnBrk="1">
                        <a:buFont typeface="+mj-ea"/>
                        <a:buAutoNum type="circleNumDbPlain"/>
                      </a:pPr>
                      <a:r>
                        <a:rPr lang="ko-KR" altLang="en-US" sz="1100" baseline="0" dirty="0" err="1" smtClean="0"/>
                        <a:t>위젯</a:t>
                      </a:r>
                      <a:r>
                        <a:rPr lang="ko-KR" altLang="en-US" sz="1100" baseline="0" dirty="0" smtClean="0"/>
                        <a:t> 설정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Font typeface="+mj-ea"/>
                        <a:buAutoNum type="circleNumDbPlain"/>
                      </a:pPr>
                      <a:r>
                        <a:rPr lang="ko-KR" altLang="en-US" sz="1100" dirty="0" smtClean="0"/>
                        <a:t>페이지 전환 </a:t>
                      </a:r>
                      <a:r>
                        <a:rPr lang="en-US" altLang="ko-KR" sz="1100" dirty="0" smtClean="0"/>
                        <a:t>(Home,</a:t>
                      </a:r>
                      <a:r>
                        <a:rPr lang="en-US" altLang="ko-KR" sz="1100" baseline="0" dirty="0" smtClean="0"/>
                        <a:t> Health, Diary, Community, Settings)</a:t>
                      </a:r>
                      <a:endParaRPr lang="en-US" altLang="ko-KR" sz="11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650370" y="5901987"/>
            <a:ext cx="3390812" cy="398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Navigation Bar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69033" y="1309573"/>
            <a:ext cx="3390811" cy="575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닉네임 설정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36505" y="1186721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8362" y="2028285"/>
            <a:ext cx="3390811" cy="575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목표설정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78362" y="2710721"/>
            <a:ext cx="3390811" cy="575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78362" y="3373194"/>
            <a:ext cx="3390811" cy="575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광고보</a:t>
            </a:r>
            <a:r>
              <a:rPr lang="ko-KR" altLang="en-US" dirty="0"/>
              <a:t>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59701" y="4063660"/>
            <a:ext cx="3390811" cy="575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위젯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36503" y="1890314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36503" y="2594643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36503" y="3285932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27174" y="3948405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08512" y="5760128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30537" y="5908927"/>
            <a:ext cx="719975" cy="398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64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 Module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807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64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 Sequence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3858768" y="890303"/>
            <a:ext cx="0" cy="597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3932928" y="999190"/>
            <a:ext cx="246726" cy="24672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5109713" y="1445590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254749" y="1245916"/>
            <a:ext cx="1003052" cy="396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DB</a:t>
            </a:r>
            <a:r>
              <a:rPr lang="ko-KR" altLang="en-US" sz="1000" dirty="0" smtClean="0"/>
              <a:t>호출</a:t>
            </a:r>
            <a:endParaRPr lang="en-US" altLang="ko-KR" sz="1000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5550407" y="1256269"/>
            <a:ext cx="1209803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닉네임 값 가져오기</a:t>
            </a:r>
            <a:endParaRPr lang="en-US" altLang="ko-KR" sz="900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6760210" y="1455575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7200904" y="1262830"/>
            <a:ext cx="1952239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설정된 닉네임 값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에 저장</a:t>
            </a:r>
            <a:endParaRPr lang="en-US" altLang="ko-KR" sz="10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266697" y="1391462"/>
            <a:ext cx="3390811" cy="5064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7366" y="1041860"/>
            <a:ext cx="793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Settings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248034" y="6057435"/>
            <a:ext cx="3390812" cy="398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Navigation Bar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266697" y="1465021"/>
            <a:ext cx="3390811" cy="575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닉네임 설정</a:t>
            </a:r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134169" y="1342169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76026" y="2183733"/>
            <a:ext cx="3390811" cy="575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목표설정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6026" y="2866169"/>
            <a:ext cx="3390811" cy="575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276026" y="3528642"/>
            <a:ext cx="3390811" cy="575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광고보</a:t>
            </a:r>
            <a:r>
              <a:rPr lang="ko-KR" altLang="en-US" dirty="0"/>
              <a:t>기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257365" y="4219108"/>
            <a:ext cx="3390811" cy="575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위젯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134167" y="2045762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34167" y="2750091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34167" y="3441380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24838" y="4103853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06176" y="5915576"/>
            <a:ext cx="283718" cy="2837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928201" y="6064375"/>
            <a:ext cx="719975" cy="398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3932928" y="1827931"/>
            <a:ext cx="246726" cy="24672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5109713" y="2274331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4254749" y="2074657"/>
            <a:ext cx="1003052" cy="396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DB</a:t>
            </a:r>
            <a:r>
              <a:rPr lang="ko-KR" altLang="en-US" sz="1000" dirty="0" smtClean="0"/>
              <a:t>호출</a:t>
            </a:r>
            <a:endParaRPr lang="en-US" altLang="ko-KR" sz="1000" dirty="0" smtClean="0"/>
          </a:p>
        </p:txBody>
      </p:sp>
      <p:sp>
        <p:nvSpPr>
          <p:cNvPr id="98" name="직사각형 97"/>
          <p:cNvSpPr/>
          <p:nvPr/>
        </p:nvSpPr>
        <p:spPr>
          <a:xfrm>
            <a:off x="5550407" y="2085010"/>
            <a:ext cx="1209803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금연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금주 시작시간 값 가져오기</a:t>
            </a:r>
            <a:endParaRPr lang="en-US" altLang="ko-KR" sz="900" dirty="0" smtClean="0"/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6760210" y="2284316"/>
            <a:ext cx="44069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7200904" y="2091571"/>
            <a:ext cx="1952239" cy="385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설정된 시작시간 값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에 저장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5131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89397"/>
              </p:ext>
            </p:extLst>
          </p:nvPr>
        </p:nvGraphicFramePr>
        <p:xfrm>
          <a:off x="805023" y="1041247"/>
          <a:ext cx="4275494" cy="3474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75494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SQLite</a:t>
                      </a:r>
                      <a:endParaRPr lang="ko-KR" altLang="en-US" dirty="0"/>
                    </a:p>
                  </a:txBody>
                  <a:tcPr/>
                </a:tc>
              </a:tr>
              <a:tr h="2994522"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내부 </a:t>
                      </a:r>
                      <a:r>
                        <a:rPr lang="en-US" altLang="ko-KR" dirty="0" smtClean="0"/>
                        <a:t>DB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닉네임</a:t>
                      </a:r>
                      <a:r>
                        <a:rPr lang="en-US" altLang="ko-KR" dirty="0" smtClean="0"/>
                        <a:t>(Nickname)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흡연량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Smoke_Count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음주량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Drinking_Count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평균 흡연량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Smoke_set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평균 음주량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Drinking_set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금연시작날짜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NoSmoke_start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금주시작날짜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NoDrinking_start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821561"/>
              </p:ext>
            </p:extLst>
          </p:nvPr>
        </p:nvGraphicFramePr>
        <p:xfrm>
          <a:off x="6395357" y="1041247"/>
          <a:ext cx="4275494" cy="33602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75494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구글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Firebase</a:t>
                      </a:r>
                      <a:endParaRPr lang="ko-KR" altLang="en-US" dirty="0"/>
                    </a:p>
                  </a:txBody>
                  <a:tcPr/>
                </a:tc>
              </a:tr>
              <a:tr h="2994522"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외부 </a:t>
                      </a:r>
                      <a:r>
                        <a:rPr lang="en-US" altLang="ko-KR" dirty="0" smtClean="0"/>
                        <a:t>DB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채팅 내용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realtime</a:t>
                      </a:r>
                      <a:r>
                        <a:rPr lang="en-US" altLang="ko-KR" baseline="0" dirty="0" smtClean="0"/>
                        <a:t> DB)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05023" y="5065144"/>
            <a:ext cx="544882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내부 </a:t>
            </a:r>
            <a:r>
              <a:rPr lang="en-US" altLang="ko-KR" dirty="0" smtClean="0">
                <a:solidFill>
                  <a:schemeClr val="tx1"/>
                </a:solidFill>
              </a:rPr>
              <a:t>DB 1</a:t>
            </a:r>
            <a:r>
              <a:rPr lang="ko-KR" altLang="en-US" dirty="0" smtClean="0">
                <a:solidFill>
                  <a:schemeClr val="tx1"/>
                </a:solidFill>
              </a:rPr>
              <a:t>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테이블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개 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평균흡연량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평균음주량</a:t>
            </a:r>
            <a:r>
              <a:rPr lang="en-US" altLang="ko-KR" dirty="0" smtClean="0">
                <a:solidFill>
                  <a:schemeClr val="tx1"/>
                </a:solidFill>
              </a:rPr>
              <a:t>)-&gt;</a:t>
            </a:r>
            <a:r>
              <a:rPr lang="en-US" altLang="ko-KR" dirty="0" err="1" smtClean="0">
                <a:solidFill>
                  <a:schemeClr val="tx1"/>
                </a:solidFill>
              </a:rPr>
              <a:t>DB_nick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흡연량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음주량</a:t>
            </a:r>
            <a:r>
              <a:rPr lang="en-US" altLang="ko-KR" dirty="0" smtClean="0">
                <a:solidFill>
                  <a:schemeClr val="tx1"/>
                </a:solidFill>
              </a:rPr>
              <a:t>)-&gt;</a:t>
            </a:r>
            <a:r>
              <a:rPr lang="en-US" altLang="ko-KR" dirty="0" err="1" smtClean="0">
                <a:solidFill>
                  <a:schemeClr val="tx1"/>
                </a:solidFill>
              </a:rPr>
              <a:t>DB_Count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금연시작날짜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금주시작날짜</a:t>
            </a:r>
            <a:r>
              <a:rPr lang="en-US" altLang="ko-KR" dirty="0" smtClean="0">
                <a:solidFill>
                  <a:schemeClr val="tx1"/>
                </a:solidFill>
              </a:rPr>
              <a:t>)-&gt;</a:t>
            </a:r>
            <a:r>
              <a:rPr lang="en-US" altLang="ko-KR" dirty="0" err="1" smtClean="0">
                <a:solidFill>
                  <a:schemeClr val="tx1"/>
                </a:solidFill>
              </a:rPr>
              <a:t>DB_NoStartdate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54710" y="5065144"/>
            <a:ext cx="4156788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내부 </a:t>
            </a:r>
            <a:r>
              <a:rPr lang="en-US" altLang="ko-KR" dirty="0" smtClean="0">
                <a:solidFill>
                  <a:schemeClr val="tx1"/>
                </a:solidFill>
              </a:rPr>
              <a:t>DB 2</a:t>
            </a:r>
            <a:r>
              <a:rPr lang="ko-KR" altLang="en-US" dirty="0" smtClean="0">
                <a:solidFill>
                  <a:schemeClr val="tx1"/>
                </a:solidFill>
              </a:rPr>
              <a:t>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테이블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개 통합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흡연량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음주량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평균흡연량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평균음주량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금연시작날짜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금주시작날짜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4" idx="2"/>
            <a:endCxn id="6" idx="0"/>
          </p:cNvCxnSpPr>
          <p:nvPr/>
        </p:nvCxnSpPr>
        <p:spPr>
          <a:xfrm>
            <a:off x="2942770" y="4515967"/>
            <a:ext cx="586663" cy="54917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4" idx="2"/>
          </p:cNvCxnSpPr>
          <p:nvPr/>
        </p:nvCxnSpPr>
        <p:spPr>
          <a:xfrm>
            <a:off x="2942770" y="4515967"/>
            <a:ext cx="3712288" cy="5339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64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24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224946"/>
              </p:ext>
            </p:extLst>
          </p:nvPr>
        </p:nvGraphicFramePr>
        <p:xfrm>
          <a:off x="805023" y="1041247"/>
          <a:ext cx="4275494" cy="3474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75494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SQLite</a:t>
                      </a:r>
                      <a:endParaRPr lang="ko-KR" altLang="en-US" dirty="0"/>
                    </a:p>
                  </a:txBody>
                  <a:tcPr/>
                </a:tc>
              </a:tr>
              <a:tr h="2994522"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내부 </a:t>
                      </a:r>
                      <a:r>
                        <a:rPr lang="en-US" altLang="ko-KR" dirty="0" smtClean="0"/>
                        <a:t>DB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닉네임</a:t>
                      </a:r>
                      <a:r>
                        <a:rPr lang="en-US" altLang="ko-KR" dirty="0" smtClean="0"/>
                        <a:t>(Nickname)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흡연량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Smoke_Count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음주량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Drinking_Count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평균 흡연량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Smoke_set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평균 음주량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Drinking_set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금연시작날짜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NoSmoke_start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금주시작날짜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NoDrinking_start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821685"/>
              </p:ext>
            </p:extLst>
          </p:nvPr>
        </p:nvGraphicFramePr>
        <p:xfrm>
          <a:off x="6395357" y="1041247"/>
          <a:ext cx="4275494" cy="33602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75494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구글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Firebase</a:t>
                      </a:r>
                      <a:endParaRPr lang="ko-KR" altLang="en-US" dirty="0"/>
                    </a:p>
                  </a:txBody>
                  <a:tcPr/>
                </a:tc>
              </a:tr>
              <a:tr h="2994522"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외부 </a:t>
                      </a:r>
                      <a:r>
                        <a:rPr lang="en-US" altLang="ko-KR" dirty="0" smtClean="0"/>
                        <a:t>DB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채팅 내용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realtime</a:t>
                      </a:r>
                      <a:r>
                        <a:rPr lang="en-US" altLang="ko-KR" baseline="0" dirty="0" smtClean="0"/>
                        <a:t> DB)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05023" y="5065144"/>
            <a:ext cx="544882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Db</a:t>
            </a:r>
            <a:r>
              <a:rPr lang="ko-KR" altLang="en-US" dirty="0" err="1" smtClean="0">
                <a:solidFill>
                  <a:schemeClr val="tx1"/>
                </a:solidFill>
              </a:rPr>
              <a:t>헬퍼</a:t>
            </a:r>
            <a:r>
              <a:rPr lang="ko-KR" altLang="en-US" dirty="0" smtClean="0">
                <a:solidFill>
                  <a:schemeClr val="tx1"/>
                </a:solidFill>
              </a:rPr>
              <a:t> 이름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en-US" altLang="ko-KR" dirty="0" err="1" smtClean="0">
                <a:solidFill>
                  <a:schemeClr val="tx1"/>
                </a:solidFill>
              </a:rPr>
              <a:t>events.db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calendar – (id, event, day, month, year, time)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이름   주요키 메모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월</a:t>
            </a:r>
            <a:r>
              <a:rPr lang="en-US" altLang="ko-KR" dirty="0" smtClean="0">
                <a:solidFill>
                  <a:schemeClr val="tx1"/>
                </a:solidFill>
              </a:rPr>
              <a:t>      </a:t>
            </a:r>
            <a:r>
              <a:rPr lang="ko-KR" altLang="en-US" dirty="0" smtClean="0">
                <a:solidFill>
                  <a:schemeClr val="tx1"/>
                </a:solidFill>
              </a:rPr>
              <a:t>년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시</a:t>
            </a:r>
            <a:r>
              <a:rPr lang="ko-KR" altLang="en-US" dirty="0">
                <a:solidFill>
                  <a:schemeClr val="tx1"/>
                </a:solidFill>
              </a:rPr>
              <a:t>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454710" y="5065144"/>
            <a:ext cx="4156788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내부 </a:t>
            </a:r>
            <a:r>
              <a:rPr lang="en-US" altLang="ko-KR" dirty="0" smtClean="0">
                <a:solidFill>
                  <a:schemeClr val="tx1"/>
                </a:solidFill>
              </a:rPr>
              <a:t>DB 2</a:t>
            </a:r>
            <a:r>
              <a:rPr lang="ko-KR" altLang="en-US" dirty="0" smtClean="0">
                <a:solidFill>
                  <a:schemeClr val="tx1"/>
                </a:solidFill>
              </a:rPr>
              <a:t>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테이블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개 통합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흡연량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음주량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평균흡연량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평균음주량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금연시작날짜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금주시작날짜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4" idx="2"/>
            <a:endCxn id="6" idx="0"/>
          </p:cNvCxnSpPr>
          <p:nvPr/>
        </p:nvCxnSpPr>
        <p:spPr>
          <a:xfrm>
            <a:off x="2942770" y="4515967"/>
            <a:ext cx="586663" cy="54917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4" idx="2"/>
          </p:cNvCxnSpPr>
          <p:nvPr/>
        </p:nvCxnSpPr>
        <p:spPr>
          <a:xfrm>
            <a:off x="2942770" y="4515967"/>
            <a:ext cx="3712288" cy="5339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64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-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계획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945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05881" y="1875454"/>
            <a:ext cx="1959429" cy="1063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14459" y="1828802"/>
            <a:ext cx="1418253" cy="634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화면구</a:t>
            </a:r>
            <a:r>
              <a:rPr lang="ko-KR" altLang="en-US" dirty="0"/>
              <a:t>성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614459" y="2677888"/>
            <a:ext cx="1418253" cy="634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initial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14459" y="3508312"/>
            <a:ext cx="1418253" cy="634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Events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399175" y="253774"/>
            <a:ext cx="4320074" cy="436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Return_type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func_name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FFFF00"/>
                </a:solidFill>
              </a:rPr>
              <a:t>parameta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399175" y="793103"/>
            <a:ext cx="4320074" cy="436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Void </a:t>
            </a:r>
            <a:r>
              <a:rPr lang="en-US" altLang="ko-KR" dirty="0" err="1" smtClean="0"/>
              <a:t>create_View</a:t>
            </a:r>
            <a:r>
              <a:rPr lang="en-US" altLang="ko-KR" dirty="0" smtClean="0"/>
              <a:t>(self, xml)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399175" y="1248455"/>
            <a:ext cx="4320074" cy="436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Void </a:t>
            </a:r>
            <a:r>
              <a:rPr lang="en-US" altLang="ko-KR" dirty="0" err="1" smtClean="0"/>
              <a:t>initial_DB</a:t>
            </a:r>
            <a:r>
              <a:rPr lang="en-US" altLang="ko-KR" dirty="0" smtClean="0"/>
              <a:t> (self, 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15812" y="1875455"/>
            <a:ext cx="6503437" cy="4917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/>
              <a:t>Static String </a:t>
            </a:r>
            <a:r>
              <a:rPr lang="en-US" altLang="ko-KR" sz="1400" dirty="0"/>
              <a:t>LOG_STR </a:t>
            </a:r>
            <a:r>
              <a:rPr lang="en-US" altLang="ko-KR" sz="1400" dirty="0" smtClean="0"/>
              <a:t>= “AAA_CC”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/****</a:t>
            </a:r>
          </a:p>
          <a:p>
            <a:r>
              <a:rPr lang="en-US" altLang="ko-KR" sz="1400" dirty="0" smtClean="0"/>
              <a:t>** </a:t>
            </a:r>
            <a:r>
              <a:rPr lang="en-US" altLang="ko-KR" sz="1400" dirty="0" err="1" smtClean="0"/>
              <a:t>func</a:t>
            </a:r>
            <a:r>
              <a:rPr lang="en-US" altLang="ko-KR" sz="1400" dirty="0" smtClean="0"/>
              <a:t> name : </a:t>
            </a:r>
            <a:r>
              <a:rPr lang="en-US" altLang="ko-KR" sz="1400" dirty="0" err="1" smtClean="0"/>
              <a:t>initial_DB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definition : DB </a:t>
            </a:r>
            <a:r>
              <a:rPr lang="ko-KR" altLang="en-US" sz="1400" dirty="0" smtClean="0"/>
              <a:t>에서 </a:t>
            </a:r>
            <a:r>
              <a:rPr lang="ko-KR" altLang="en-US" sz="1400" dirty="0" err="1" smtClean="0"/>
              <a:t>스트링을</a:t>
            </a:r>
            <a:r>
              <a:rPr lang="ko-KR" altLang="en-US" sz="1400" dirty="0" smtClean="0"/>
              <a:t> 읽어와 텍스트박스의 </a:t>
            </a:r>
            <a:r>
              <a:rPr lang="ko-KR" altLang="en-US" sz="1400" dirty="0" err="1" smtClean="0"/>
              <a:t>스트링과</a:t>
            </a:r>
            <a:r>
              <a:rPr lang="ko-KR" altLang="en-US" sz="1400" dirty="0" smtClean="0"/>
              <a:t> 합쳐 출력하는 함수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Parameta</a:t>
            </a:r>
            <a:r>
              <a:rPr lang="en-US" altLang="ko-KR" sz="1400" dirty="0" smtClean="0"/>
              <a:t> :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DB : </a:t>
            </a:r>
            <a:r>
              <a:rPr lang="ko-KR" altLang="en-US" sz="1400" dirty="0" smtClean="0"/>
              <a:t>연결한 </a:t>
            </a:r>
            <a:r>
              <a:rPr lang="ko-KR" altLang="en-US" sz="1400" dirty="0" err="1" smtClean="0"/>
              <a:t>디비</a:t>
            </a:r>
            <a:r>
              <a:rPr lang="ko-KR" altLang="en-US" sz="1400" dirty="0" smtClean="0"/>
              <a:t> 컨테이너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return value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String : 12</a:t>
            </a:r>
            <a:r>
              <a:rPr lang="ko-KR" altLang="en-US" sz="1400" dirty="0" smtClean="0"/>
              <a:t>자 이하의 </a:t>
            </a:r>
            <a:r>
              <a:rPr lang="ko-KR" altLang="en-US" sz="1400" dirty="0" err="1" smtClean="0"/>
              <a:t>스트링</a:t>
            </a:r>
            <a:r>
              <a:rPr lang="ko-KR" altLang="en-US" sz="1400" dirty="0" smtClean="0"/>
              <a:t> 문자열</a:t>
            </a:r>
            <a:endParaRPr lang="en-US" altLang="ko-KR" sz="1400" dirty="0" smtClean="0"/>
          </a:p>
          <a:p>
            <a:r>
              <a:rPr lang="en-US" altLang="ko-KR" sz="1400" dirty="0" smtClean="0"/>
              <a:t>****/</a:t>
            </a: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initial_DB</a:t>
            </a:r>
            <a:r>
              <a:rPr lang="en-US" altLang="ko-KR" sz="1400" dirty="0" smtClean="0"/>
              <a:t> (self, String </a:t>
            </a:r>
            <a:r>
              <a:rPr lang="en-US" altLang="ko-KR" sz="1400" dirty="0" err="1" smtClean="0"/>
              <a:t>db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log.d</a:t>
            </a:r>
            <a:r>
              <a:rPr lang="en-US" altLang="ko-KR" sz="1400" dirty="0" smtClean="0"/>
              <a:t>(LOG_STR, “</a:t>
            </a:r>
            <a:r>
              <a:rPr lang="en-US" altLang="ko-KR" sz="1400" dirty="0" err="1"/>
              <a:t>initial_DB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%d”, </a:t>
            </a:r>
            <a:r>
              <a:rPr lang="en-US" altLang="ko-KR" sz="1400" dirty="0" err="1" smtClean="0"/>
              <a:t>db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… …</a:t>
            </a:r>
          </a:p>
          <a:p>
            <a:r>
              <a:rPr lang="en-US" altLang="ko-KR" sz="1400" dirty="0" smtClean="0"/>
              <a:t>    … …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log.d</a:t>
            </a:r>
            <a:r>
              <a:rPr lang="en-US" altLang="ko-KR" sz="1400" dirty="0" smtClean="0"/>
              <a:t>(LOG_STR, “</a:t>
            </a:r>
            <a:r>
              <a:rPr lang="en-US" altLang="ko-KR" sz="1400" dirty="0" err="1" smtClean="0"/>
              <a:t>Reutrn</a:t>
            </a:r>
            <a:r>
              <a:rPr lang="en-US" altLang="ko-KR" sz="1400" dirty="0" smtClean="0"/>
              <a:t> value :” + n)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return n;</a:t>
            </a:r>
          </a:p>
          <a:p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1017369" y="4991877"/>
            <a:ext cx="2306216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 = f(x)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062065" y="5826968"/>
            <a:ext cx="1432249" cy="7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16" name="아래쪽 화살표 15"/>
          <p:cNvSpPr/>
          <p:nvPr/>
        </p:nvSpPr>
        <p:spPr>
          <a:xfrm rot="15996927">
            <a:off x="1569486" y="5891356"/>
            <a:ext cx="498410" cy="312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5996927">
            <a:off x="3783507" y="6020576"/>
            <a:ext cx="498410" cy="312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01651" y="5819043"/>
            <a:ext cx="538399" cy="457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374168" y="5956189"/>
            <a:ext cx="538399" cy="457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26265" y="4254763"/>
            <a:ext cx="852361" cy="37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Read DB</a:t>
            </a:r>
            <a:endParaRPr lang="ko-KR" altLang="en-US" sz="1200" dirty="0"/>
          </a:p>
        </p:txBody>
      </p:sp>
      <p:cxnSp>
        <p:nvCxnSpPr>
          <p:cNvPr id="22" name="꺾인 연결선 21"/>
          <p:cNvCxnSpPr>
            <a:stCxn id="20" idx="3"/>
            <a:endCxn id="23" idx="1"/>
          </p:cNvCxnSpPr>
          <p:nvPr/>
        </p:nvCxnSpPr>
        <p:spPr>
          <a:xfrm>
            <a:off x="1278626" y="4441375"/>
            <a:ext cx="325960" cy="326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04586" y="4287418"/>
            <a:ext cx="852361" cy="37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Make Table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2752904" y="4231438"/>
            <a:ext cx="852361" cy="37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Search word</a:t>
            </a:r>
            <a:endParaRPr lang="ko-KR" altLang="en-US" sz="1200" dirty="0"/>
          </a:p>
        </p:txBody>
      </p:sp>
      <p:cxnSp>
        <p:nvCxnSpPr>
          <p:cNvPr id="26" name="꺾인 연결선 25"/>
          <p:cNvCxnSpPr>
            <a:stCxn id="23" idx="3"/>
            <a:endCxn id="24" idx="1"/>
          </p:cNvCxnSpPr>
          <p:nvPr/>
        </p:nvCxnSpPr>
        <p:spPr>
          <a:xfrm flipV="1">
            <a:off x="2456947" y="4418050"/>
            <a:ext cx="295957" cy="559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947987" y="4160163"/>
            <a:ext cx="852361" cy="37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Display table</a:t>
            </a:r>
            <a:endParaRPr lang="ko-KR" altLang="en-US" sz="1200" dirty="0"/>
          </a:p>
        </p:txBody>
      </p:sp>
      <p:cxnSp>
        <p:nvCxnSpPr>
          <p:cNvPr id="35" name="꺾인 연결선 34"/>
          <p:cNvCxnSpPr>
            <a:stCxn id="24" idx="3"/>
            <a:endCxn id="34" idx="1"/>
          </p:cNvCxnSpPr>
          <p:nvPr/>
        </p:nvCxnSpPr>
        <p:spPr>
          <a:xfrm flipV="1">
            <a:off x="3605265" y="4346775"/>
            <a:ext cx="342722" cy="712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B0E974-042F-42DD-BA4C-4B951EB36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개인의 단기 및 장기 목표 설정</a:t>
            </a:r>
            <a:endParaRPr lang="en-US" altLang="ko-KR" dirty="0" smtClean="0"/>
          </a:p>
          <a:p>
            <a:r>
              <a:rPr lang="ko-KR" altLang="en-US" dirty="0" smtClean="0"/>
              <a:t>설정된 목표가 수행되었을 시 기록 및 저장</a:t>
            </a:r>
            <a:endParaRPr lang="en-US" altLang="ko-KR" dirty="0"/>
          </a:p>
          <a:p>
            <a:r>
              <a:rPr lang="ko-KR" altLang="en-US" dirty="0" smtClean="0"/>
              <a:t>타 사용자와의 </a:t>
            </a:r>
            <a:r>
              <a:rPr lang="ko-KR" altLang="en-US" dirty="0" err="1" smtClean="0"/>
              <a:t>버킷리스트</a:t>
            </a:r>
            <a:r>
              <a:rPr lang="ko-KR" altLang="en-US" dirty="0" smtClean="0"/>
              <a:t> 공유 및 </a:t>
            </a:r>
            <a:r>
              <a:rPr lang="ko-KR" altLang="en-US" dirty="0" err="1" smtClean="0"/>
              <a:t>댓글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구현</a:t>
            </a:r>
            <a:endParaRPr lang="en-US" altLang="ko-KR" dirty="0"/>
          </a:p>
          <a:p>
            <a:r>
              <a:rPr lang="ko-KR" altLang="en-US" dirty="0" smtClean="0"/>
              <a:t>리스</a:t>
            </a:r>
            <a:r>
              <a:rPr lang="ko-KR" altLang="en-US" dirty="0"/>
              <a:t>트</a:t>
            </a:r>
            <a:r>
              <a:rPr lang="ko-KR" altLang="en-US" dirty="0" smtClean="0"/>
              <a:t>중요도 </a:t>
            </a:r>
            <a:r>
              <a:rPr lang="ko-KR" altLang="en-US" dirty="0" err="1" smtClean="0"/>
              <a:t>별점기능</a:t>
            </a:r>
            <a:r>
              <a:rPr lang="ko-KR" altLang="en-US" dirty="0" smtClean="0"/>
              <a:t> 부여</a:t>
            </a:r>
            <a:endParaRPr lang="en-US" altLang="ko-KR" dirty="0"/>
          </a:p>
          <a:p>
            <a:r>
              <a:rPr lang="en-US" altLang="ko-KR" dirty="0" smtClean="0"/>
              <a:t>D-day </a:t>
            </a:r>
            <a:r>
              <a:rPr lang="ko-KR" altLang="en-US" dirty="0" smtClean="0"/>
              <a:t>기능을 활용한 </a:t>
            </a:r>
            <a:r>
              <a:rPr lang="ko-KR" altLang="en-US" dirty="0" err="1" smtClean="0"/>
              <a:t>알림기능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한계점</a:t>
            </a:r>
            <a:endParaRPr lang="en-US" altLang="ko-KR" dirty="0" smtClean="0"/>
          </a:p>
          <a:p>
            <a:r>
              <a:rPr lang="ko-KR" altLang="en-US" dirty="0" smtClean="0"/>
              <a:t>사람들의 </a:t>
            </a:r>
            <a:r>
              <a:rPr lang="ko-KR" altLang="en-US" dirty="0" err="1" smtClean="0"/>
              <a:t>버킷리스트</a:t>
            </a:r>
            <a:r>
              <a:rPr lang="ko-KR" altLang="en-US" dirty="0" smtClean="0"/>
              <a:t> 선호도 조사 필요</a:t>
            </a:r>
            <a:endParaRPr lang="en-US" altLang="ko-KR" dirty="0" smtClean="0"/>
          </a:p>
          <a:p>
            <a:r>
              <a:rPr lang="ko-KR" altLang="en-US" dirty="0" smtClean="0"/>
              <a:t>리스트를 </a:t>
            </a:r>
            <a:r>
              <a:rPr lang="ko-KR" altLang="en-US" dirty="0" err="1" smtClean="0"/>
              <a:t>일일히</a:t>
            </a:r>
            <a:r>
              <a:rPr lang="ko-KR" altLang="en-US" dirty="0" smtClean="0"/>
              <a:t> 검색하여 </a:t>
            </a:r>
            <a:r>
              <a:rPr lang="ko-KR" altLang="en-US" dirty="0" err="1" smtClean="0"/>
              <a:t>추가해야함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여행지앱의</a:t>
            </a:r>
            <a:r>
              <a:rPr lang="ko-KR" altLang="en-US" dirty="0" smtClean="0"/>
              <a:t> 데이터를 활용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51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 err="1"/>
              <a:t>버킷리스트</a:t>
            </a:r>
            <a:r>
              <a:rPr lang="ko-KR" altLang="en-US" dirty="0"/>
              <a:t> </a:t>
            </a:r>
            <a:r>
              <a:rPr lang="ko-KR" altLang="en-US" dirty="0" err="1"/>
              <a:t>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0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32A4A8-C5FD-473F-A41F-A660400B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C688E77-0112-474B-BD84-18F7FC42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496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EF97B69-9031-4A28-901F-246C4654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B537D8F-5982-4653-B96A-BB8B9CAB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9423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3233438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1EBC6CF-27E2-49F3-922D-6AF22ED7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BFD7E7-060A-4A52-85BC-AB46BEFDB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001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B0E974-042F-42DD-BA4C-4B951EB36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각 지역을 여행하기 위한 계획을 짜는 데 도움 제공</a:t>
            </a:r>
            <a:endParaRPr lang="en-US" altLang="ko-KR" dirty="0" smtClean="0"/>
          </a:p>
          <a:p>
            <a:r>
              <a:rPr lang="ko-KR" altLang="en-US" dirty="0" smtClean="0"/>
              <a:t>방문한 장소에 대한 주관적인 평가</a:t>
            </a:r>
            <a:endParaRPr lang="en-US" altLang="ko-KR" dirty="0" smtClean="0"/>
          </a:p>
          <a:p>
            <a:r>
              <a:rPr lang="ko-KR" altLang="en-US" dirty="0" smtClean="0"/>
              <a:t>미세먼지 및 날씨 정보 제공</a:t>
            </a:r>
            <a:endParaRPr lang="en-US" altLang="ko-KR" dirty="0" smtClean="0"/>
          </a:p>
          <a:p>
            <a:r>
              <a:rPr lang="ko-KR" altLang="en-US" dirty="0" smtClean="0"/>
              <a:t>주변 추천 여행지 </a:t>
            </a:r>
            <a:r>
              <a:rPr lang="ko-KR" altLang="en-US" dirty="0" err="1" smtClean="0"/>
              <a:t>거리순으로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한계점</a:t>
            </a:r>
            <a:endParaRPr lang="en-US" altLang="ko-KR" dirty="0"/>
          </a:p>
          <a:p>
            <a:r>
              <a:rPr lang="ko-KR" altLang="en-US" dirty="0" smtClean="0"/>
              <a:t>여행지의 폐업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 등의 문제 발생 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-&gt;</a:t>
            </a:r>
            <a:r>
              <a:rPr lang="ko-KR" altLang="en-US" dirty="0" smtClean="0"/>
              <a:t>실시간 데이터 업데이트 필요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51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</a:t>
            </a:r>
            <a:r>
              <a:rPr lang="ko-KR" altLang="en-US" dirty="0"/>
              <a:t>여행지 </a:t>
            </a:r>
            <a:r>
              <a:rPr lang="ko-KR" altLang="en-US" dirty="0" err="1"/>
              <a:t>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40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B0E974-042F-42DD-BA4C-4B951EB36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유사앱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>
                <a:hlinkClick r:id="rId2"/>
              </a:rPr>
              <a:t>TourKorea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ko-KR" altLang="en-US" dirty="0" smtClean="0"/>
              <a:t>한국관광공사가 엄선한 여행지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를 활용</a:t>
            </a:r>
            <a:endParaRPr lang="en-US" altLang="ko-KR" dirty="0" smtClean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51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</a:t>
            </a:r>
            <a:r>
              <a:rPr lang="ko-KR" altLang="en-US" dirty="0"/>
              <a:t>여행지 </a:t>
            </a:r>
            <a:r>
              <a:rPr lang="ko-KR" altLang="en-US" dirty="0" err="1"/>
              <a:t>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83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B0E974-042F-42DD-BA4C-4B951EB36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날씨 및 미세먼지 농도를 활용해 산책하기 좋은 날 추천</a:t>
            </a:r>
            <a:endParaRPr lang="en-US" altLang="ko-KR" dirty="0" smtClean="0"/>
          </a:p>
          <a:p>
            <a:r>
              <a:rPr lang="ko-KR" altLang="en-US" dirty="0" smtClean="0"/>
              <a:t>산책 체크리스트 제공</a:t>
            </a:r>
            <a:endParaRPr lang="en-US" altLang="ko-KR" dirty="0" smtClean="0"/>
          </a:p>
          <a:p>
            <a:r>
              <a:rPr lang="ko-KR" altLang="en-US" dirty="0" smtClean="0"/>
              <a:t>사진과 기록을 남겨 애견의 일기장 기록</a:t>
            </a:r>
            <a:endParaRPr lang="en-US" altLang="ko-KR" dirty="0" smtClean="0"/>
          </a:p>
          <a:p>
            <a:r>
              <a:rPr lang="ko-KR" altLang="en-US" dirty="0" smtClean="0"/>
              <a:t>주변에 가기 좋은 공원이나 산책로 추천</a:t>
            </a:r>
            <a:endParaRPr lang="en-US" altLang="ko-KR" dirty="0" smtClean="0"/>
          </a:p>
          <a:p>
            <a:r>
              <a:rPr lang="ko-KR" altLang="en-US" dirty="0" smtClean="0"/>
              <a:t>가기 좋은 애견 </a:t>
            </a:r>
            <a:r>
              <a:rPr lang="ko-KR" altLang="en-US" dirty="0" err="1" smtClean="0"/>
              <a:t>펜션</a:t>
            </a:r>
            <a:r>
              <a:rPr lang="ko-KR" altLang="en-US" dirty="0" smtClean="0"/>
              <a:t> 추천</a:t>
            </a:r>
            <a:endParaRPr lang="en-US" altLang="ko-KR" dirty="0" smtClean="0"/>
          </a:p>
          <a:p>
            <a:r>
              <a:rPr lang="ko-KR" altLang="en-US" dirty="0" smtClean="0"/>
              <a:t>애견을 키우는데 도움이 되는 정보 제공</a:t>
            </a:r>
            <a:endParaRPr lang="en-US" altLang="ko-KR" dirty="0" smtClean="0"/>
          </a:p>
          <a:p>
            <a:r>
              <a:rPr lang="ko-KR" altLang="en-US" dirty="0" smtClean="0"/>
              <a:t>의견을 나눌 수 있는 자유게시판 및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r>
              <a:rPr lang="ko-KR" altLang="en-US" dirty="0" err="1" smtClean="0"/>
              <a:t>유기견</a:t>
            </a:r>
            <a:r>
              <a:rPr lang="ko-KR" altLang="en-US" dirty="0" smtClean="0"/>
              <a:t> 현황이나 반려동물 입양 및 분양장소 제공</a:t>
            </a:r>
            <a:endParaRPr lang="en-US" altLang="ko-KR" dirty="0" smtClean="0"/>
          </a:p>
          <a:p>
            <a:r>
              <a:rPr lang="ko-KR" altLang="en-US" dirty="0" smtClean="0"/>
              <a:t>애견의 접종 내역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병원 진료 내역 등 기록</a:t>
            </a:r>
            <a:endParaRPr lang="en-US" altLang="ko-KR" dirty="0" smtClean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6B2ABD1D-89B9-46C3-93F9-60E75D45CF3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51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</a:t>
            </a:r>
            <a:r>
              <a:rPr lang="ko-KR" altLang="en-US" dirty="0"/>
              <a:t>애견 관리 </a:t>
            </a:r>
            <a:r>
              <a:rPr lang="ko-KR" altLang="en-US" dirty="0" err="1"/>
              <a:t>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26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6970</TotalTime>
  <Pages>45</Pages>
  <Words>3154</Words>
  <Characters>0</Characters>
  <Application>Microsoft Office PowerPoint</Application>
  <DocSecurity>0</DocSecurity>
  <PresentationFormat>사용자 지정</PresentationFormat>
  <Lines>0</Lines>
  <Paragraphs>924</Paragraphs>
  <Slides>66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67" baseType="lpstr">
      <vt:lpstr>Office 테마</vt:lpstr>
      <vt:lpstr>PowerPoint 프레젠테이션</vt:lpstr>
      <vt:lpstr>PowerPoint 프레젠테이션</vt:lpstr>
      <vt:lpstr>Git 업로드 명령어</vt:lpstr>
      <vt:lpstr>PowerPoint 프레젠테이션</vt:lpstr>
      <vt:lpstr>1. 코로나 동선 및 마스크 재고 확인앱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------개인 활용 자료 ------</vt:lpstr>
      <vt:lpstr>------개인 활용 자료 -------</vt:lpstr>
      <vt:lpstr>------개인 활용 자료 -------</vt:lpstr>
      <vt:lpstr>------개인 활용 자료 -------</vt:lpstr>
      <vt:lpstr>------개인 활용 자료 -------</vt:lpstr>
      <vt:lpstr>------개인 활용 자료 -------</vt:lpstr>
      <vt:lpstr>------개인 활용 자료 -------</vt:lpstr>
      <vt:lpstr>------개인 활용 자료 -------</vt:lpstr>
      <vt:lpstr>------다음날 확인자료 인수인계-------</vt:lpstr>
      <vt:lpstr>------다음날 확인자료 인수인계-------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mirhlee</dc:creator>
  <cp:lastModifiedBy>정현욱</cp:lastModifiedBy>
  <cp:revision>92</cp:revision>
  <dcterms:modified xsi:type="dcterms:W3CDTF">2020-08-19T07:45:33Z</dcterms:modified>
  <cp:version>9.101.16.39231</cp:version>
</cp:coreProperties>
</file>