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992" r:id="rId79"/>
    <p:sldMasterId id="2147486993" r:id="rId81"/>
    <p:sldMasterId id="2147486994" r:id="rId83"/>
    <p:sldMasterId id="2147486995" r:id="rId85"/>
    <p:sldMasterId id="2147486996" r:id="rId87"/>
    <p:sldMasterId id="2147486997" r:id="rId89"/>
    <p:sldMasterId id="2147486998" r:id="rId91"/>
  </p:sldMasterIdLst>
  <p:notesMasterIdLst>
    <p:notesMasterId r:id="rId93"/>
  </p:notesMasterIdLst>
  <p:sldIdLst>
    <p:sldId id="261" r:id="rId95"/>
    <p:sldId id="288" r:id="rId96"/>
    <p:sldId id="332" r:id="rId97"/>
    <p:sldId id="318" r:id="rId98"/>
    <p:sldId id="331" r:id="rId99"/>
    <p:sldId id="330" r:id="rId100"/>
    <p:sldId id="334" r:id="rId101"/>
    <p:sldId id="339" r:id="rId102"/>
    <p:sldId id="340" r:id="rId103"/>
    <p:sldId id="342" r:id="rId104"/>
    <p:sldId id="343" r:id="rId105"/>
    <p:sldId id="341" r:id="rId106"/>
    <p:sldId id="344" r:id="rId107"/>
    <p:sldId id="345" r:id="rId108"/>
    <p:sldId id="328" r:id="rId109"/>
    <p:sldId id="315" r:id="rId110"/>
    <p:sldId id="329" r:id="rId111"/>
    <p:sldId id="317" r:id="rId112"/>
    <p:sldId id="316" r:id="rId113"/>
    <p:sldId id="319" r:id="rId114"/>
    <p:sldId id="322" r:id="rId115"/>
    <p:sldId id="320" r:id="rId116"/>
    <p:sldId id="321" r:id="rId117"/>
    <p:sldId id="323" r:id="rId118"/>
    <p:sldId id="324" r:id="rId119"/>
    <p:sldId id="333" r:id="rId120"/>
    <p:sldId id="338" r:id="rId121"/>
    <p:sldId id="346" r:id="rId122"/>
    <p:sldId id="347" r:id="rId123"/>
    <p:sldId id="306" r:id="rId124"/>
    <p:sldId id="307" r:id="rId125"/>
    <p:sldId id="308" r:id="rId126"/>
    <p:sldId id="310" r:id="rId127"/>
    <p:sldId id="309" r:id="rId128"/>
    <p:sldId id="311" r:id="rId129"/>
    <p:sldId id="313" r:id="rId130"/>
    <p:sldId id="314" r:id="rId131"/>
    <p:sldId id="325" r:id="rId132"/>
    <p:sldId id="326" r:id="rId133"/>
    <p:sldId id="327" r:id="rId134"/>
    <p:sldId id="336" r:id="rId135"/>
    <p:sldId id="337" r:id="rId136"/>
  </p:sldIdLst>
  <p:sldSz cx="12192000" cy="6858000"/>
  <p:notesSz cx="7104380" cy="1023493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1E3F3"/>
    <a:srgbClr val="E1A9D1"/>
    <a:srgbClr val="CC6EB1"/>
    <a:srgbClr val="BF95D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9" Type="http://schemas.openxmlformats.org/officeDocument/2006/relationships/slideMaster" Target="slideMasters/slideMaster1.xml"></Relationship><Relationship Id="rId80" Type="http://schemas.openxmlformats.org/officeDocument/2006/relationships/theme" Target="theme/theme1.xml"></Relationship><Relationship Id="rId81" Type="http://schemas.openxmlformats.org/officeDocument/2006/relationships/slideMaster" Target="slideMasters/slideMaster2.xml"></Relationship><Relationship Id="rId83" Type="http://schemas.openxmlformats.org/officeDocument/2006/relationships/slideMaster" Target="slideMasters/slideMaster3.xml"></Relationship><Relationship Id="rId85" Type="http://schemas.openxmlformats.org/officeDocument/2006/relationships/slideMaster" Target="slideMasters/slideMaster4.xml"></Relationship><Relationship Id="rId87" Type="http://schemas.openxmlformats.org/officeDocument/2006/relationships/slideMaster" Target="slideMasters/slideMaster5.xml"></Relationship><Relationship Id="rId89" Type="http://schemas.openxmlformats.org/officeDocument/2006/relationships/slideMaster" Target="slideMasters/slideMaster6.xml"></Relationship><Relationship Id="rId91" Type="http://schemas.openxmlformats.org/officeDocument/2006/relationships/slideMaster" Target="slideMasters/slideMaster7.xml"></Relationship><Relationship Id="rId93" Type="http://schemas.openxmlformats.org/officeDocument/2006/relationships/notesMaster" Target="notesMasters/notesMaster1.xml"></Relationship><Relationship Id="rId95" Type="http://schemas.openxmlformats.org/officeDocument/2006/relationships/slide" Target="slides/slide1.xml"></Relationship><Relationship Id="rId96" Type="http://schemas.openxmlformats.org/officeDocument/2006/relationships/slide" Target="slides/slide2.xml"></Relationship><Relationship Id="rId97" Type="http://schemas.openxmlformats.org/officeDocument/2006/relationships/slide" Target="slides/slide3.xml"></Relationship><Relationship Id="rId98" Type="http://schemas.openxmlformats.org/officeDocument/2006/relationships/slide" Target="slides/slide4.xml"></Relationship><Relationship Id="rId99" Type="http://schemas.openxmlformats.org/officeDocument/2006/relationships/slide" Target="slides/slide5.xml"></Relationship><Relationship Id="rId100" Type="http://schemas.openxmlformats.org/officeDocument/2006/relationships/slide" Target="slides/slide6.xml"></Relationship><Relationship Id="rId101" Type="http://schemas.openxmlformats.org/officeDocument/2006/relationships/slide" Target="slides/slide7.xml"></Relationship><Relationship Id="rId102" Type="http://schemas.openxmlformats.org/officeDocument/2006/relationships/slide" Target="slides/slide8.xml"></Relationship><Relationship Id="rId103" Type="http://schemas.openxmlformats.org/officeDocument/2006/relationships/slide" Target="slides/slide9.xml"></Relationship><Relationship Id="rId104" Type="http://schemas.openxmlformats.org/officeDocument/2006/relationships/slide" Target="slides/slide10.xml"></Relationship><Relationship Id="rId105" Type="http://schemas.openxmlformats.org/officeDocument/2006/relationships/slide" Target="slides/slide11.xml"></Relationship><Relationship Id="rId106" Type="http://schemas.openxmlformats.org/officeDocument/2006/relationships/slide" Target="slides/slide12.xml"></Relationship><Relationship Id="rId107" Type="http://schemas.openxmlformats.org/officeDocument/2006/relationships/slide" Target="slides/slide13.xml"></Relationship><Relationship Id="rId108" Type="http://schemas.openxmlformats.org/officeDocument/2006/relationships/slide" Target="slides/slide14.xml"></Relationship><Relationship Id="rId109" Type="http://schemas.openxmlformats.org/officeDocument/2006/relationships/slide" Target="slides/slide15.xml"></Relationship><Relationship Id="rId110" Type="http://schemas.openxmlformats.org/officeDocument/2006/relationships/slide" Target="slides/slide16.xml"></Relationship><Relationship Id="rId111" Type="http://schemas.openxmlformats.org/officeDocument/2006/relationships/slide" Target="slides/slide17.xml"></Relationship><Relationship Id="rId112" Type="http://schemas.openxmlformats.org/officeDocument/2006/relationships/slide" Target="slides/slide18.xml"></Relationship><Relationship Id="rId113" Type="http://schemas.openxmlformats.org/officeDocument/2006/relationships/slide" Target="slides/slide19.xml"></Relationship><Relationship Id="rId114" Type="http://schemas.openxmlformats.org/officeDocument/2006/relationships/slide" Target="slides/slide20.xml"></Relationship><Relationship Id="rId115" Type="http://schemas.openxmlformats.org/officeDocument/2006/relationships/slide" Target="slides/slide21.xml"></Relationship><Relationship Id="rId116" Type="http://schemas.openxmlformats.org/officeDocument/2006/relationships/slide" Target="slides/slide22.xml"></Relationship><Relationship Id="rId117" Type="http://schemas.openxmlformats.org/officeDocument/2006/relationships/slide" Target="slides/slide23.xml"></Relationship><Relationship Id="rId118" Type="http://schemas.openxmlformats.org/officeDocument/2006/relationships/slide" Target="slides/slide24.xml"></Relationship><Relationship Id="rId119" Type="http://schemas.openxmlformats.org/officeDocument/2006/relationships/slide" Target="slides/slide25.xml"></Relationship><Relationship Id="rId120" Type="http://schemas.openxmlformats.org/officeDocument/2006/relationships/slide" Target="slides/slide26.xml"></Relationship><Relationship Id="rId121" Type="http://schemas.openxmlformats.org/officeDocument/2006/relationships/slide" Target="slides/slide27.xml"></Relationship><Relationship Id="rId122" Type="http://schemas.openxmlformats.org/officeDocument/2006/relationships/slide" Target="slides/slide28.xml"></Relationship><Relationship Id="rId123" Type="http://schemas.openxmlformats.org/officeDocument/2006/relationships/slide" Target="slides/slide29.xml"></Relationship><Relationship Id="rId124" Type="http://schemas.openxmlformats.org/officeDocument/2006/relationships/slide" Target="slides/slide30.xml"></Relationship><Relationship Id="rId125" Type="http://schemas.openxmlformats.org/officeDocument/2006/relationships/slide" Target="slides/slide31.xml"></Relationship><Relationship Id="rId126" Type="http://schemas.openxmlformats.org/officeDocument/2006/relationships/slide" Target="slides/slide32.xml"></Relationship><Relationship Id="rId127" Type="http://schemas.openxmlformats.org/officeDocument/2006/relationships/slide" Target="slides/slide33.xml"></Relationship><Relationship Id="rId128" Type="http://schemas.openxmlformats.org/officeDocument/2006/relationships/slide" Target="slides/slide34.xml"></Relationship><Relationship Id="rId129" Type="http://schemas.openxmlformats.org/officeDocument/2006/relationships/slide" Target="slides/slide35.xml"></Relationship><Relationship Id="rId130" Type="http://schemas.openxmlformats.org/officeDocument/2006/relationships/slide" Target="slides/slide36.xml"></Relationship><Relationship Id="rId131" Type="http://schemas.openxmlformats.org/officeDocument/2006/relationships/slide" Target="slides/slide37.xml"></Relationship><Relationship Id="rId132" Type="http://schemas.openxmlformats.org/officeDocument/2006/relationships/slide" Target="slides/slide38.xml"></Relationship><Relationship Id="rId133" Type="http://schemas.openxmlformats.org/officeDocument/2006/relationships/slide" Target="slides/slide39.xml"></Relationship><Relationship Id="rId134" Type="http://schemas.openxmlformats.org/officeDocument/2006/relationships/slide" Target="slides/slide40.xml"></Relationship><Relationship Id="rId135" Type="http://schemas.openxmlformats.org/officeDocument/2006/relationships/slide" Target="slides/slide41.xml"></Relationship><Relationship Id="rId136" Type="http://schemas.openxmlformats.org/officeDocument/2006/relationships/slide" Target="slides/slide42.xml"></Relationship><Relationship Id="rId138" Type="http://schemas.openxmlformats.org/officeDocument/2006/relationships/viewProps" Target="viewProps.xml"></Relationship><Relationship Id="rId1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2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텍스트 개체 틀 3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/>
            <a:r>
              <a:rPr/>
              <a:t>둘째 수준</a:t>
            </a:r>
            <a:endParaRPr lang="ko-KR" altLang="en-US"/>
          </a:p>
          <a:p>
            <a:pPr marL="0" indent="0" rtl="0" lvl="2"/>
            <a:r>
              <a:rPr/>
              <a:t>셋째 수준</a:t>
            </a:r>
            <a:endParaRPr lang="ko-KR" altLang="en-US"/>
          </a:p>
          <a:p>
            <a:pPr marL="0" indent="0" rtl="0" lvl="3"/>
            <a:r>
              <a:rPr/>
              <a:t>넷째 수준</a:t>
            </a:r>
            <a:endParaRPr lang="ko-KR" altLang="en-US"/>
          </a:p>
          <a:p>
            <a:pPr marL="0" indent="0" rtl="0" lvl="4"/>
            <a:r>
              <a:rPr/>
              <a:t>다섯째 수준</a:t>
            </a:r>
            <a:endParaRPr lang="ko-KR" altLang="en-US"/>
          </a:p>
        </p:txBody>
      </p:sp>
      <p:sp>
        <p:nvSpPr>
          <p:cNvPr id="9" name="머리글 갤체 틀 4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5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날짜 개체 틀 6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1/14/2021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7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4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2.xml"></Relationship></Relationship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1" r:id="rId1"/>
    <p:sldLayoutId id="2147485712" r:id="rId2"/>
    <p:sldLayoutId id="2147485713" r:id="rId3"/>
    <p:sldLayoutId id="2147485714" r:id="rId4"/>
    <p:sldLayoutId id="2147485715" r:id="rId5"/>
    <p:sldLayoutId id="2147485716" r:id="rId6"/>
    <p:sldLayoutId id="2147485717" r:id="rId7"/>
    <p:sldLayoutId id="2147485718" r:id="rId8"/>
    <p:sldLayoutId id="2147485719" r:id="rId9"/>
    <p:sldLayoutId id="2147485720" r:id="rId10"/>
    <p:sldLayoutId id="214748572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2" r:id="rId1"/>
    <p:sldLayoutId id="2147485723" r:id="rId2"/>
    <p:sldLayoutId id="2147485724" r:id="rId3"/>
    <p:sldLayoutId id="2147485725" r:id="rId4"/>
    <p:sldLayoutId id="2147485726" r:id="rId5"/>
    <p:sldLayoutId id="2147485727" r:id="rId6"/>
    <p:sldLayoutId id="2147485728" r:id="rId7"/>
    <p:sldLayoutId id="2147485729" r:id="rId8"/>
    <p:sldLayoutId id="2147485730" r:id="rId9"/>
    <p:sldLayoutId id="2147485731" r:id="rId10"/>
    <p:sldLayoutId id="214748573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2020-08-20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33" r:id="rId1"/>
    <p:sldLayoutId id="2147485734" r:id="rId2"/>
    <p:sldLayoutId id="2147485735" r:id="rId3"/>
    <p:sldLayoutId id="2147485736" r:id="rId4"/>
    <p:sldLayoutId id="2147485737" r:id="rId5"/>
    <p:sldLayoutId id="2147485738" r:id="rId6"/>
    <p:sldLayoutId id="2147485739" r:id="rId7"/>
    <p:sldLayoutId id="2147485740" r:id="rId8"/>
    <p:sldLayoutId id="2147485741" r:id="rId9"/>
    <p:sldLayoutId id="2147485742" r:id="rId10"/>
    <p:sldLayoutId id="2147485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2020-06-30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6" r:id="rId1"/>
    <p:sldLayoutId id="2147485997" r:id="rId2"/>
    <p:sldLayoutId id="2147485998" r:id="rId3"/>
    <p:sldLayoutId id="2147485999" r:id="rId4"/>
    <p:sldLayoutId id="2147486000" r:id="rId5"/>
    <p:sldLayoutId id="2147486001" r:id="rId6"/>
    <p:sldLayoutId id="2147486002" r:id="rId7"/>
    <p:sldLayoutId id="2147486003" r:id="rId8"/>
    <p:sldLayoutId id="2147486004" r:id="rId9"/>
    <p:sldLayoutId id="2147486005" r:id="rId10"/>
    <p:sldLayoutId id="21474860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53" r:id="rId1"/>
    <p:sldLayoutId id="2147486254" r:id="rId2"/>
    <p:sldLayoutId id="2147486255" r:id="rId3"/>
    <p:sldLayoutId id="2147486256" r:id="rId4"/>
    <p:sldLayoutId id="2147486257" r:id="rId5"/>
    <p:sldLayoutId id="2147486258" r:id="rId6"/>
    <p:sldLayoutId id="2147486259" r:id="rId7"/>
    <p:sldLayoutId id="2147486260" r:id="rId8"/>
    <p:sldLayoutId id="2147486261" r:id="rId9"/>
    <p:sldLayoutId id="2147486262" r:id="rId10"/>
    <p:sldLayoutId id="214748626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tiff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023508744477.png"></Relationship><Relationship Id="rId3" Type="http://schemas.openxmlformats.org/officeDocument/2006/relationships/slideLayout" Target="../slideLayouts/slideLayout3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023128813271.png"></Relationship><Relationship Id="rId3" Type="http://schemas.openxmlformats.org/officeDocument/2006/relationships/slideLayout" Target="../slideLayouts/slideLayout3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464878676749.png"></Relationship><Relationship Id="rId3" Type="http://schemas.openxmlformats.org/officeDocument/2006/relationships/slideLayout" Target="../slideLayouts/slideLayout3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141839471016.png"></Relationship><Relationship Id="rId3" Type="http://schemas.openxmlformats.org/officeDocument/2006/relationships/slideLayout" Target="../slideLayouts/slideLayout3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3670828827342.png"></Relationship><Relationship Id="rId3" Type="http://schemas.openxmlformats.org/officeDocument/2006/relationships/slideLayout" Target="../slideLayouts/slideLayout3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hyperlink" Target="https://hunit.tistory.com/352" TargetMode="External"></Relationship><Relationship Id="rId3" Type="http://schemas.openxmlformats.org/officeDocument/2006/relationships/hyperlink" Target="https://topnanis.tistory.com/139" TargetMode="External"></Relationship><Relationship Id="rId4" Type="http://schemas.openxmlformats.org/officeDocument/2006/relationships/hyperlink" Target="https://futurists.tistory.com/11" TargetMode="External"></Relationship><Relationship Id="rId5" Type="http://schemas.openxmlformats.org/officeDocument/2006/relationships/hyperlink" Target="https://keumjae.tistory.com/22" TargetMode="External"></Relationship><Relationship Id="rId6" Type="http://schemas.openxmlformats.org/officeDocument/2006/relationships/hyperlink" Target="https://hunit.tistory.com/352" TargetMode="External"></Relationship><Relationship Id="rId7" Type="http://schemas.openxmlformats.org/officeDocument/2006/relationships/hyperlink" Target="https://topnanis.tistory.com/139" TargetMode="External"></Relationship><Relationship Id="rId8" Type="http://schemas.openxmlformats.org/officeDocument/2006/relationships/hyperlink" Target="https://stackoverrun.com/ko/q/9451055" TargetMode="External"></Relationship><Relationship Id="rId9" Type="http://schemas.openxmlformats.org/officeDocument/2006/relationships/hyperlink" Target="https://futurists.tistory.com/11" TargetMode="External"></Relationship><Relationship Id="rId10" Type="http://schemas.openxmlformats.org/officeDocument/2006/relationships/hyperlink" Target="https://keumjae.tistory.com/22" TargetMode="External"></Relationship><Relationship Id="rId1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hyperlink" Target="https://mainia.tistory.com/1572" TargetMode="External"></Relationship><Relationship Id="rId3" Type="http://schemas.openxmlformats.org/officeDocument/2006/relationships/hyperlink" Target="https://mainia.tistory.com/1572" TargetMode="External"></Relationship><Relationship Id="rId4" Type="http://schemas.openxmlformats.org/officeDocument/2006/relationships/hyperlink" Target="https://mainia.tistory.com/1572" TargetMode="External"></Relationship><Relationship Id="rId5" Type="http://schemas.openxmlformats.org/officeDocument/2006/relationships/hyperlink" Target="https://mainia.tistory.com/1572" TargetMode="External"></Relationship><Relationship Id="rId6" Type="http://schemas.openxmlformats.org/officeDocument/2006/relationships/hyperlink" Target="https://mainia.tistory.com/1572" TargetMode="External"></Relationship><Relationship Id="rId7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hyperlink" Target="https://hayoungkim.tistory.com/entry/C-send-email-%EC%9D%B4%EB%A9%94%EC%9D%BC-%EC%A0%84%EC%86%A1-%EC%B2%A8%EB%B6%80%ED%8C%8C%EC%9D%BC" TargetMode="External"></Relationship><Relationship Id="rId2" Type="http://schemas.openxmlformats.org/officeDocument/2006/relationships/hyperlink" Target="https://kdsoft-zeros.tistory.com/158" TargetMode="External"></Relationship><Relationship Id="rId3" Type="http://schemas.openxmlformats.org/officeDocument/2006/relationships/hyperlink" Target="https://hayoungkim.tistory.com/entry/C-send-email-%EC%9D%B4%EB%A9%94%EC%9D%BC-%EC%A0%84%EC%86%A1-%EC%B2%A8%EB%B6%80%ED%8C%8C%EC%9D%BC" TargetMode="External"></Relationship><Relationship Id="rId4" Type="http://schemas.openxmlformats.org/officeDocument/2006/relationships/hyperlink" Target="https://kdsoft-zeros.tistory.com/158" TargetMode="External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hyperlink" Target="https://ndolson.com/1370" TargetMode="External"></Relationship><Relationship Id="rId2" Type="http://schemas.openxmlformats.org/officeDocument/2006/relationships/hyperlink" Target="https://inasie.tistory.com/18" TargetMode="External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hyperlink" Target="https://nitr0.tistory.com/312" TargetMode="External"></Relationship><Relationship Id="rId3" Type="http://schemas.openxmlformats.org/officeDocument/2006/relationships/hyperlink" Target="https://blog.naver.com/pnylove12/222020175069" TargetMode="External"></Relationship><Relationship Id="rId4" Type="http://schemas.openxmlformats.org/officeDocument/2006/relationships/hyperlink" Target="https://nitr0.tistory.com/312" TargetMode="External"></Relationship><Relationship Id="rId5" Type="http://schemas.openxmlformats.org/officeDocument/2006/relationships/hyperlink" Target="https://blog.naver.com/pnylove12/222020175069" TargetMode="External"></Relationship><Relationship Id="rId6" Type="http://schemas.openxmlformats.org/officeDocument/2006/relationships/hyperlink" Target="https://jjungwooo.tistory.com/96" TargetMode="External"></Relationship><Relationship Id="rId7" Type="http://schemas.openxmlformats.org/officeDocument/2006/relationships/hyperlink" Target="https://toytvstory.tistory.com/2025" TargetMode="External"></Relationship><Relationship Id="rId8" Type="http://schemas.openxmlformats.org/officeDocument/2006/relationships/hyperlink" Target="https://icodebroker.tistory.com/5572" TargetMode="External"></Relationship><Relationship Id="rId9" Type="http://schemas.openxmlformats.org/officeDocument/2006/relationships/hyperlink" Target="https://toytvstory.tistory.com/2025" TargetMode="External"></Relationship><Relationship Id="rId10" Type="http://schemas.openxmlformats.org/officeDocument/2006/relationships/hyperlink" Target="https://076923.github.io/posts/C-opencv-19/" TargetMode="External"></Relationship><Relationship Id="rId11" Type="http://schemas.openxmlformats.org/officeDocument/2006/relationships/hyperlink" Target="https://icodebroker.tistory.com/5572" TargetMode="External"></Relationship><Relationship Id="rId12" Type="http://schemas.openxmlformats.org/officeDocument/2006/relationships/hyperlink" Target="https://toytvstory.tistory.com/2025" TargetMode="External"></Relationship><Relationship Id="rId13" Type="http://schemas.openxmlformats.org/officeDocument/2006/relationships/hyperlink" Target="https://076923.github.io/posts/C-opencv-19/" TargetMode="External"></Relationship><Relationship Id="rId14" Type="http://schemas.openxmlformats.org/officeDocument/2006/relationships/hyperlink" Target="https://icodebroker.tistory.com/5572" TargetMode="External"></Relationship><Relationship Id="rId15" Type="http://schemas.openxmlformats.org/officeDocument/2006/relationships/hyperlink" Target="https://m.blog.naver.com/PostView.nhn?blogId=hamstery&amp;logNo=110088708491&amp;proxyReferer=https:%2F%2Fwww.google.com%2F" TargetMode="External"></Relationship><Relationship Id="rId16" Type="http://schemas.openxmlformats.org/officeDocument/2006/relationships/hyperlink" Target="https://m.blog.naver.com/PostView.nhn?blogId=hamstery&amp;logNo=110088708491&amp;proxyReferer=https:%2F%2Fwww.google.com%2F" TargetMode="External"></Relationship><Relationship Id="rId17" Type="http://schemas.openxmlformats.org/officeDocument/2006/relationships/hyperlink" Target="https://076923.github.io/posts/C-opencv-3/" TargetMode="External"></Relationship><Relationship Id="rId18" Type="http://schemas.openxmlformats.org/officeDocument/2006/relationships/hyperlink" Target="https://m.blog.naver.com/PostView.nhn?blogId=hamstery&amp;logNo=110088708491&amp;proxyReferer=https:%2F%2Fwww.google.com%2F" TargetMode="External"></Relationship><Relationship Id="rId19" Type="http://schemas.openxmlformats.org/officeDocument/2006/relationships/hyperlink" Target="https://076923.github.io/posts/C-opencv-3/" TargetMode="External"></Relationship><Relationship Id="rId20" Type="http://schemas.openxmlformats.org/officeDocument/2006/relationships/hyperlink" Target="https://m.blog.naver.com/PostView.nhn?blogId=hamstery&amp;logNo=110088708491&amp;proxyReferer=https:%2F%2Fwww.google.com%2F" TargetMode="External"></Relationship><Relationship Id="rId21" Type="http://schemas.openxmlformats.org/officeDocument/2006/relationships/hyperlink" Target="https://076923.github.io/posts/C-opencv-39/" TargetMode="External"></Relationship><Relationship Id="rId22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hyperlink" Target="https://ssogarif.tistory.com/171" TargetMode="External"></Relationship><Relationship Id="rId2" Type="http://schemas.openxmlformats.org/officeDocument/2006/relationships/hyperlink" Target="https://hayoungkim.tistory.com/entry/C-send-email-%EC%9D%B4%EB%A9%94%EC%9D%BC-%EC%A0%84%EC%86%A1-%EC%B2%A8%EB%B6%80%ED%8C%8C%EC%9D%BC" TargetMode="External"></Relationship><Relationship Id="rId3" Type="http://schemas.openxmlformats.org/officeDocument/2006/relationships/hyperlink" Target="https://kdsoft-zeros.tistory.com/158" TargetMode="External"></Relationship><Relationship Id="rId4" Type="http://schemas.openxmlformats.org/officeDocument/2006/relationships/hyperlink" Target="https://hayoungkim.tistory.com/entry/C-send-email-%EC%9D%B4%EB%A9%94%EC%9D%BC-%EC%A0%84%EC%86%A1-%EC%B2%A8%EB%B6%80%ED%8C%8C%EC%9D%BC" TargetMode="External"></Relationship><Relationship Id="rId5" Type="http://schemas.openxmlformats.org/officeDocument/2006/relationships/hyperlink" Target="https://kdsoft-zeros.tistory.com/158" TargetMode="External"></Relationship><Relationship Id="rId6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hyperlink" Target="https://sosobaba.tistory.com/426" TargetMode="External"></Relationship><Relationship Id="rId3" Type="http://schemas.openxmlformats.org/officeDocument/2006/relationships/hyperlink" Target="https://tyen.tistory.com/74" TargetMode="External"></Relationship><Relationship Id="rId4" Type="http://schemas.openxmlformats.org/officeDocument/2006/relationships/hyperlink" Target="https://sosobaba.tistory.com/426" TargetMode="External"></Relationship><Relationship Id="rId5" Type="http://schemas.openxmlformats.org/officeDocument/2006/relationships/hyperlink" Target="https://tyen.tistory.com/74" TargetMode="External"></Relationship><Relationship Id="rId6" Type="http://schemas.openxmlformats.org/officeDocument/2006/relationships/hyperlink" Target="https://sosobaba.tistory.com/426" TargetMode="External"></Relationship><Relationship Id="rId7" Type="http://schemas.openxmlformats.org/officeDocument/2006/relationships/hyperlink" Target="https://mirwebma.tistory.com/121" TargetMode="External"></Relationship><Relationship Id="rId8" Type="http://schemas.openxmlformats.org/officeDocument/2006/relationships/hyperlink" Target="https://sosobaba.tistory.com/426" TargetMode="External"></Relationship><Relationship Id="rId9" Type="http://schemas.openxmlformats.org/officeDocument/2006/relationships/hyperlink" Target="https://mirwebma.tistory.com/121" TargetMode="External"></Relationship><Relationship Id="rId10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hyperlink" Target="https://m.blog.naver.com/PostView.nhn?blogId=inho860&amp;logNo=220053153176&amp;proxyReferer=https:%2F%2Fwww.google.com%2F" TargetMode="External"></Relationship><Relationship Id="rId3" Type="http://schemas.openxmlformats.org/officeDocument/2006/relationships/hyperlink" Target="https://mainia.tistory.com/3115" TargetMode="External"></Relationship><Relationship Id="rId4" Type="http://schemas.openxmlformats.org/officeDocument/2006/relationships/hyperlink" Target="https://m.blog.naver.com/PostView.nhn?blogId=inho860&amp;logNo=220053153176&amp;proxyReferer=https:%2F%2Fwww.google.com%2F" TargetMode="External"></Relationship><Relationship Id="rId5" Type="http://schemas.openxmlformats.org/officeDocument/2006/relationships/hyperlink" Target="https://blog.naver.com/gkrtjs2020/50136001833" TargetMode="External"></Relationship><Relationship Id="rId6" Type="http://schemas.openxmlformats.org/officeDocument/2006/relationships/hyperlink" Target="https://mainia.tistory.com/3115" TargetMode="External"></Relationship><Relationship Id="rId7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hyperlink" Target="https://miuna3.tistory.com/77" TargetMode="External"></Relationship><Relationship Id="rId2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hyperlink" Target="https://codingman.tistory.com/30" TargetMode="External"></Relationship><Relationship Id="rId3" Type="http://schemas.openxmlformats.org/officeDocument/2006/relationships/hyperlink" Target="https://codingman.tistory.com/30" TargetMode="External"></Relationship><Relationship Id="rId4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hyperlink" Target="https://www.csharpstudy.com/Data/SQL-command.aspx" TargetMode="External"></Relationship><Relationship Id="rId2" Type="http://schemas.openxmlformats.org/officeDocument/2006/relationships/hyperlink" Target="https://docs.microsoft.com/ko-kr/dotnet/api/system.data.datatablereader?view=net-5.0" TargetMode="External"></Relationship><Relationship Id="rId3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2" Type="http://schemas.openxmlformats.org/officeDocument/2006/relationships/image" Target="../media/fImage64932511403805.jpeg"></Relationship><Relationship Id="rId3" Type="http://schemas.openxmlformats.org/officeDocument/2006/relationships/image" Target="../media/fImage49788911418963.jpeg"></Relationship><Relationship Id="rId4" Type="http://schemas.openxmlformats.org/officeDocument/2006/relationships/notesSlide" Target="../notesSlides/notesSlide42.xml"></Relationship><Relationship Id="rId5" Type="http://schemas.openxmlformats.org/officeDocument/2006/relationships/slideLayout" Target="../slideLayouts/slideLayout6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6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05989871177.png"></Relationship><Relationship Id="rId4" Type="http://schemas.openxmlformats.org/officeDocument/2006/relationships/slideLayout" Target="../slideLayouts/slideLayout3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686828752877.png"></Relationship><Relationship Id="rId3" Type="http://schemas.openxmlformats.org/officeDocument/2006/relationships/slideLayout" Target="../slideLayouts/slideLayout3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3149128691046.png"></Relationship><Relationship Id="rId3" Type="http://schemas.openxmlformats.org/officeDocument/2006/relationships/slideLayout" Target="../slideLayouts/slideLayout3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2250" y="1414780"/>
            <a:ext cx="1587500" cy="81978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70" y="6259830"/>
            <a:ext cx="3217545" cy="340995"/>
            <a:chOff x="8726170" y="6259830"/>
            <a:chExt cx="3217545" cy="34099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1590" y="6315075"/>
              <a:ext cx="492125" cy="285750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8726170" y="6430645"/>
              <a:ext cx="2746375" cy="1428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700" dirty="0">
                  <a:cs typeface="맑은 고딕" charset="-127"/>
                </a:rPr>
                <a:t>Copyright © 2018 by </a:t>
              </a:r>
              <a:r>
                <a:rPr lang="en-US" altLang="ko-KR" sz="700" dirty="0">
                  <a:ea typeface="맑은 고딕" charset="-127"/>
                  <a:cs typeface="맑은 고딕" charset="-127"/>
                </a:rPr>
                <a:t>XionProcess,. Inc. </a:t>
              </a:r>
              <a:r>
                <a:rPr lang="en-US" altLang="ko-KR" sz="700" dirty="0">
                  <a:cs typeface="맑은 고딕" charset="-127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8726170" y="6259830"/>
              <a:ext cx="2726055" cy="190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dirty="0">
                  <a:ea typeface="맑은 고딕" charset="-127"/>
                  <a:cs typeface="맑은 고딕" charset="-127"/>
                </a:rPr>
                <a:t>XionProcess,. Inc.</a:t>
              </a:r>
              <a:endParaRPr lang="ko-KR" altLang="en-US" sz="1000" dirty="0">
                <a:ea typeface="맑은 고딕" charset="-127"/>
                <a:cs typeface="맑은 고딕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635" y="2398395"/>
            <a:ext cx="12192000" cy="13379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0" y="2607945"/>
            <a:ext cx="12192000" cy="75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㈜ 자이온프로세스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698B24D-16C4-40E1-B2C8-7A61D0D44F96}"/>
              </a:ext>
            </a:extLst>
          </p:cNvPr>
          <p:cNvSpPr txBox="1">
            <a:spLocks/>
          </p:cNvSpPr>
          <p:nvPr/>
        </p:nvSpPr>
        <p:spPr>
          <a:xfrm>
            <a:off x="6486525" y="4186555"/>
            <a:ext cx="5706110" cy="177355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en-US" altLang="ko-KR">
                <a:latin typeface="+mj-lt"/>
                <a:ea typeface="맑은 고딕" charset="0"/>
                <a:cs typeface="맑은 고딕" charset="0"/>
              </a:rPr>
              <a:t>2020</a:t>
            </a: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년</a:t>
            </a:r>
            <a:r>
              <a:rPr lang="ko-KR" altLang="en-US">
                <a:latin typeface="+mj-lt"/>
                <a:ea typeface="맑은 고딕" charset="0"/>
                <a:cs typeface="맑은 고딕" charset="0"/>
              </a:rPr>
              <a:t> </a:t>
            </a: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동</a:t>
            </a: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계</a:t>
            </a:r>
            <a:r>
              <a:rPr lang="ko-KR" altLang="en-US">
                <a:latin typeface="+mj-lt"/>
                <a:ea typeface="맑은 고딕" charset="0"/>
                <a:cs typeface="맑은 고딕" charset="0"/>
              </a:rPr>
              <a:t> </a:t>
            </a: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단기현장</a:t>
            </a:r>
            <a:r>
              <a:rPr lang="ko-KR" altLang="en-US">
                <a:latin typeface="+mj-lt"/>
                <a:ea typeface="맑은 고딕" charset="0"/>
                <a:cs typeface="맑은 고딕" charset="0"/>
              </a:rPr>
              <a:t> </a:t>
            </a: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실습</a:t>
            </a:r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소 속 </a:t>
            </a:r>
            <a:r>
              <a:rPr lang="en-US" altLang="ko-KR">
                <a:latin typeface="맑은 고딕" charset="0"/>
                <a:ea typeface="맑은 고딕" charset="0"/>
                <a:cs typeface="맑은 고딕" charset="0"/>
              </a:rPr>
              <a:t>: </a:t>
            </a:r>
            <a:r>
              <a:rPr lang="ko-KR" altLang="en-US" sz="3200">
                <a:ea typeface="맑은 고딕" charset="0"/>
                <a:cs typeface="맑은 고딕" charset="0"/>
              </a:rPr>
              <a:t>대전대학교</a:t>
            </a:r>
            <a:r>
              <a:rPr lang="en-US" altLang="ko-KR">
                <a:latin typeface="맑은 고딕" charset="0"/>
                <a:ea typeface="맑은 고딕" charset="0"/>
                <a:cs typeface="맑은 고딕" charset="0"/>
              </a:rPr>
              <a:t/>
            </a:r>
            <a:br>
              <a:rPr lang="en-US" altLang="ko-KR">
                <a:latin typeface="맑은 고딕" charset="0"/>
                <a:ea typeface="맑은 고딕" charset="0"/>
                <a:cs typeface="맑은 고딕" charset="0"/>
              </a:rPr>
            </a:b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이 름 </a:t>
            </a:r>
            <a:r>
              <a:rPr lang="en-US" altLang="ko-KR">
                <a:latin typeface="맑은 고딕" charset="0"/>
                <a:ea typeface="맑은 고딕" charset="0"/>
                <a:cs typeface="맑은 고딕" charset="0"/>
              </a:rPr>
              <a:t>: </a:t>
            </a:r>
            <a:r>
              <a:rPr lang="ko-KR" altLang="en-US">
                <a:latin typeface="맑은 고딕" charset="0"/>
                <a:ea typeface="맑은 고딕" charset="0"/>
                <a:cs typeface="맑은 고딕" charset="0"/>
              </a:rPr>
              <a:t>김준겸</a:t>
            </a:r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388745" y="-1270"/>
            <a:ext cx="1257935" cy="328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21-01-2</a:t>
            </a:r>
            <a:r>
              <a:rPr lang="ko-KR"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4595" y="0"/>
            <a:ext cx="955611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388745" y="-1270"/>
            <a:ext cx="1257935" cy="328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21-01-2</a:t>
            </a:r>
            <a:r>
              <a:rPr lang="ko-KR" sz="1800">
                <a:latin typeface="맑은 고딕" charset="0"/>
                <a:ea typeface="맑은 고딕" charset="0"/>
              </a:rPr>
              <a:t>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-1270" y="957580"/>
            <a:ext cx="3206115" cy="3009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점선:</a:t>
            </a:r>
            <a:r>
              <a:rPr lang="ko-KR" sz="1100">
                <a:latin typeface="맑은 고딕" charset="0"/>
                <a:ea typeface="맑은 고딕" charset="0"/>
                <a:cs typeface="+mn-cs"/>
              </a:rPr>
              <a:t>DB,알고리즘을 통해 데이터가 이동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실선:페이지끼리의 데이터 이동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점선(보라색):DB에서  데이터를 </a:t>
            </a:r>
            <a:r>
              <a:rPr lang="ko-KR" sz="1100">
                <a:latin typeface="맑은 고딕" charset="0"/>
                <a:ea typeface="맑은 고딕" charset="0"/>
                <a:cs typeface="+mn-cs"/>
              </a:rPr>
              <a:t>불러옴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점선(빨강색):촬영에 필요한 정보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</a:t>
            </a:r>
            <a:r>
              <a:rPr lang="ko-KR" altLang="en-US" sz="1100">
                <a:latin typeface="맑은 고딕" charset="0"/>
                <a:ea typeface="맑은 고딕" charset="0"/>
              </a:rPr>
              <a:t> </a:t>
            </a:r>
            <a:r>
              <a:rPr lang="ko-KR" altLang="en-US" sz="1100">
                <a:latin typeface="맑은 고딕" charset="0"/>
                <a:ea typeface="맑은 고딕" charset="0"/>
              </a:rPr>
              <a:t>:프로그램 외부에서 필요한 요소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</a:t>
            </a:r>
            <a:r>
              <a:rPr lang="ko-KR" altLang="en-US" sz="1100">
                <a:latin typeface="맑은 고딕" charset="0"/>
                <a:ea typeface="맑은 고딕" charset="0"/>
              </a:rPr>
              <a:t> </a:t>
            </a:r>
            <a:r>
              <a:rPr lang="ko-KR" altLang="en-US" sz="1100">
                <a:latin typeface="맑은 고딕" charset="0"/>
                <a:ea typeface="맑은 고딕" charset="0"/>
              </a:rPr>
              <a:t>:폼페이지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</a:t>
            </a:r>
            <a:r>
              <a:rPr lang="ko-KR" altLang="en-US" sz="1100">
                <a:latin typeface="맑은 고딕" charset="0"/>
                <a:ea typeface="맑은 고딕" charset="0"/>
              </a:rPr>
              <a:t> </a:t>
            </a:r>
            <a:r>
              <a:rPr lang="ko-KR" altLang="en-US" sz="1100">
                <a:latin typeface="맑은 고딕" charset="0"/>
                <a:ea typeface="맑은 고딕" charset="0"/>
              </a:rPr>
              <a:t>:알고리즘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:출력 형식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-635" y="1745615"/>
            <a:ext cx="331470" cy="31369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8255" y="2118360"/>
            <a:ext cx="305435" cy="1835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255" y="2413635"/>
            <a:ext cx="322580" cy="209550"/>
          </a:xfrm>
          <a:prstGeom prst="snip1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41395" y="5080"/>
            <a:ext cx="8654415" cy="6842125"/>
          </a:xfrm>
          <a:prstGeom prst="rect"/>
          <a:noFill/>
        </p:spPr>
      </p:pic>
      <p:sp>
        <p:nvSpPr>
          <p:cNvPr id="10" name="도형 1"/>
          <p:cNvSpPr>
            <a:spLocks/>
          </p:cNvSpPr>
          <p:nvPr/>
        </p:nvSpPr>
        <p:spPr>
          <a:xfrm rot="2640000">
            <a:off x="53340" y="2781300"/>
            <a:ext cx="280035" cy="2736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90170" y="-1270"/>
            <a:ext cx="1257935" cy="328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no detail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0205" y="0"/>
            <a:ext cx="925703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388745" y="-1270"/>
            <a:ext cx="2366645" cy="3289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-</a:t>
            </a:r>
            <a:r>
              <a:rPr lang="ko-KR" sz="1800">
                <a:latin typeface="맑은 고딕" charset="0"/>
                <a:ea typeface="맑은 고딕" charset="0"/>
              </a:rPr>
              <a:t>04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-1270" y="957580"/>
            <a:ext cx="3206115" cy="3009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점선:</a:t>
            </a:r>
            <a:r>
              <a:rPr lang="ko-KR" sz="1100">
                <a:latin typeface="맑은 고딕" charset="0"/>
                <a:ea typeface="맑은 고딕" charset="0"/>
                <a:cs typeface="+mn-cs"/>
              </a:rPr>
              <a:t>DB,알고리즘을 통해 데이터가 이동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실선:페이지끼리의 데이터 이동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점선(보라색):DB에서  데이터를 </a:t>
            </a:r>
            <a:r>
              <a:rPr lang="ko-KR" sz="1100">
                <a:latin typeface="맑은 고딕" charset="0"/>
                <a:ea typeface="맑은 고딕" charset="0"/>
                <a:cs typeface="+mn-cs"/>
              </a:rPr>
              <a:t>불러옴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점선(빨강색):촬영에 필요한 정보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</a:t>
            </a:r>
            <a:r>
              <a:rPr lang="ko-KR" altLang="en-US" sz="1100">
                <a:latin typeface="맑은 고딕" charset="0"/>
                <a:ea typeface="맑은 고딕" charset="0"/>
              </a:rPr>
              <a:t>  </a:t>
            </a:r>
            <a:r>
              <a:rPr lang="ko-KR" altLang="en-US" sz="1100">
                <a:latin typeface="맑은 고딕" charset="0"/>
                <a:ea typeface="맑은 고딕" charset="0"/>
              </a:rPr>
              <a:t>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</a:t>
            </a:r>
            <a:r>
              <a:rPr lang="ko-KR" altLang="en-US" sz="1100">
                <a:latin typeface="맑은 고딕" charset="0"/>
                <a:ea typeface="맑은 고딕" charset="0"/>
              </a:rPr>
              <a:t>:프로그램 외부에서 필요한 요소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</a:t>
            </a:r>
            <a:r>
              <a:rPr lang="ko-KR" altLang="en-US" sz="1100">
                <a:latin typeface="맑은 고딕" charset="0"/>
                <a:ea typeface="맑은 고딕" charset="0"/>
              </a:rPr>
              <a:t> </a:t>
            </a:r>
            <a:r>
              <a:rPr lang="ko-KR" altLang="en-US" sz="1100">
                <a:latin typeface="맑은 고딕" charset="0"/>
                <a:ea typeface="맑은 고딕" charset="0"/>
              </a:rPr>
              <a:t>:폼페이지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</a:t>
            </a:r>
            <a:r>
              <a:rPr lang="ko-KR" altLang="en-US" sz="1100">
                <a:latin typeface="맑은 고딕" charset="0"/>
                <a:ea typeface="맑은 고딕" charset="0"/>
              </a:rPr>
              <a:t> </a:t>
            </a:r>
            <a:r>
              <a:rPr lang="ko-KR" altLang="en-US" sz="1100">
                <a:latin typeface="맑은 고딕" charset="0"/>
                <a:ea typeface="맑은 고딕" charset="0"/>
              </a:rPr>
              <a:t>:알고리즘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:출력 형식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-635" y="2059305"/>
            <a:ext cx="332105" cy="31432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8255" y="2432050"/>
            <a:ext cx="306070" cy="1841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255" y="2727325"/>
            <a:ext cx="323215" cy="210185"/>
          </a:xfrm>
          <a:prstGeom prst="snip1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2640000">
            <a:off x="53340" y="3094990"/>
            <a:ext cx="280035" cy="2736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25650" y="0"/>
            <a:ext cx="814070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388745" y="-1270"/>
            <a:ext cx="2367280" cy="329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21-02-0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-1270" y="957580"/>
            <a:ext cx="3206750" cy="3009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점선:DB,알고리즘을 통해 데이터가 이동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실선:페이지끼리의 데이터 이동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점선(보라색):DB에서  데이터를 불러옴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  <a:cs typeface="+mn-cs"/>
              </a:rPr>
              <a:t>점선(빨강색):촬영에 필요한 정보</a:t>
            </a:r>
            <a:endParaRPr lang="ko-KR" altLang="en-US" sz="1100"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두줄선:상위,하위 메뉴 표시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:프로그램 외부에서 필요한 요소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:폼페이지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:알고리즘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:출력 형식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defTabSz="508000" latinLnBrk="0" hangingPunct="1">
              <a:buFontTx/>
              <a:buNone/>
            </a:pPr>
            <a:r>
              <a:rPr lang="ko-KR" altLang="en-US" sz="1100">
                <a:latin typeface="맑은 고딕" charset="0"/>
                <a:ea typeface="맑은 고딕" charset="0"/>
              </a:rPr>
              <a:t>         :상위 메뉴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-635" y="2059305"/>
            <a:ext cx="332740" cy="31496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8255" y="2432050"/>
            <a:ext cx="306705" cy="1847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8255" y="2727325"/>
            <a:ext cx="323850" cy="210820"/>
          </a:xfrm>
          <a:prstGeom prst="snip1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2640000">
            <a:off x="53340" y="3094990"/>
            <a:ext cx="280670" cy="2743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76780" y="0"/>
            <a:ext cx="7838440" cy="6858635"/>
          </a:xfrm>
          <a:prstGeom prst="rect"/>
          <a:noFill/>
        </p:spPr>
      </p:pic>
      <p:sp>
        <p:nvSpPr>
          <p:cNvPr id="12" name="도형 2"/>
          <p:cNvSpPr>
            <a:spLocks/>
          </p:cNvSpPr>
          <p:nvPr/>
        </p:nvSpPr>
        <p:spPr>
          <a:xfrm rot="0">
            <a:off x="635" y="3529330"/>
            <a:ext cx="422275" cy="2781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 rot="0">
            <a:off x="78105" y="3537585"/>
            <a:ext cx="293370" cy="269875"/>
          </a:xfrm>
          <a:prstGeom prst="round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 rot="0">
            <a:off x="239395" y="13074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5996305" y="1085850"/>
            <a:ext cx="1419860" cy="22225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400050" y="1508125"/>
            <a:ext cx="1062355" cy="9321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정보이용동의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txAgreementInfo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1734820" y="1508125"/>
            <a:ext cx="1062355" cy="9321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불법사용금지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txSecurityPledge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24180" y="2672715"/>
            <a:ext cx="2397125" cy="42291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위 사항을 다 읽었으며 이에 동의함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cbAgreement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2486025" y="2496185"/>
            <a:ext cx="222250" cy="213995"/>
          </a:xfrm>
          <a:prstGeom prst="rect"/>
          <a:noFill/>
        </p:spPr>
        <p:txBody>
          <a:bodyPr wrap="square" lIns="0" tIns="0" rIns="0" bIns="0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☐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145790" y="13074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384550" y="1552575"/>
            <a:ext cx="2218055" cy="9417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상호 tbHospital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 tbAddress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 tbTelephone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tbEmail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…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866515" y="2933065"/>
            <a:ext cx="1358265" cy="30861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승인요청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btnRequestLisence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8947150" y="130111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6036945" y="13074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6275705" y="1552575"/>
            <a:ext cx="2218055" cy="9417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상호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…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6755130" y="2943225"/>
            <a:ext cx="1205230" cy="29845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btnRegisteUser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6275705" y="2553970"/>
            <a:ext cx="2218055" cy="31623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입력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tbInputLisence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10800000" flipV="1">
            <a:off x="4524375" y="1085850"/>
            <a:ext cx="788670" cy="22225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5313045" y="986155"/>
            <a:ext cx="684530" cy="19939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동일 리소스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9217025" y="1552575"/>
            <a:ext cx="2218055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등록이 완료되었습니다.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9217025" y="1817370"/>
            <a:ext cx="2218055" cy="10172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인사말이나 소개말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또는 튜토리얼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9619615" y="2915920"/>
            <a:ext cx="1413510" cy="37274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시작하기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btnStartProgram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3145790" y="3441065"/>
            <a:ext cx="2757805" cy="68770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값 : 필요한 최소한의 정보는 무엇인가?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231140" y="109664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RGMABS11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239395" y="3441065"/>
            <a:ext cx="2757805" cy="68770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정보이용동의 관련 문서 작성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불법사용 금지에 대한 조항은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동의함 체크하면 바로 이동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클릭을 여러 번 하면 사용성이 떨어짐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 수는 몇 명까지?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8943340" y="3441065"/>
            <a:ext cx="2757805" cy="68770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6036945" y="3441065"/>
            <a:ext cx="2757805" cy="68770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생성 방법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온라인 –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오프라인 -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3145155" y="109664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RGMABS12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 rot="0">
            <a:off x="6042025" y="109664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RGMABS13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 rot="0">
            <a:off x="8921115" y="109029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RGMABS14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109855" y="4271010"/>
            <a:ext cx="872490" cy="27051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사용자등록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>
            <a:spLocks/>
          </p:cNvSpPr>
          <p:nvPr/>
        </p:nvSpPr>
        <p:spPr>
          <a:xfrm rot="0">
            <a:off x="109855" y="458343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정보동의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및 사용 책임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>
            <a:spLocks/>
          </p:cNvSpPr>
          <p:nvPr/>
        </p:nvSpPr>
        <p:spPr>
          <a:xfrm rot="0">
            <a:off x="1050290" y="458343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및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승인요청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Rect 0"/>
          <p:cNvCxnSpPr>
            <a:stCxn id="52" idx="3"/>
            <a:endCxn id="53" idx="1"/>
          </p:cNvCxnSpPr>
          <p:nvPr/>
        </p:nvCxnSpPr>
        <p:spPr>
          <a:xfrm rot="0">
            <a:off x="848360" y="4715510"/>
            <a:ext cx="20256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t 0"/>
          <p:cNvCxnSpPr>
            <a:stCxn id="53" idx="3"/>
            <a:endCxn id="63" idx="1"/>
          </p:cNvCxnSpPr>
          <p:nvPr/>
        </p:nvCxnSpPr>
        <p:spPr>
          <a:xfrm rot="0">
            <a:off x="1788795" y="4715510"/>
            <a:ext cx="17208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 0"/>
          <p:cNvSpPr>
            <a:spLocks/>
          </p:cNvSpPr>
          <p:nvPr/>
        </p:nvSpPr>
        <p:spPr>
          <a:xfrm rot="0">
            <a:off x="1960245" y="458343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확인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및 인증키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4" name="Rect 0"/>
          <p:cNvCxnSpPr>
            <a:stCxn id="63" idx="3"/>
            <a:endCxn id="66" idx="1"/>
          </p:cNvCxnSpPr>
          <p:nvPr/>
        </p:nvCxnSpPr>
        <p:spPr>
          <a:xfrm rot="0" flipV="1">
            <a:off x="2698115" y="4715510"/>
            <a:ext cx="19748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t 0"/>
          <p:cNvCxnSpPr>
            <a:stCxn id="69" idx="3"/>
            <a:endCxn id="68" idx="1"/>
          </p:cNvCxnSpPr>
          <p:nvPr/>
        </p:nvCxnSpPr>
        <p:spPr>
          <a:xfrm rot="0">
            <a:off x="4545330" y="5354320"/>
            <a:ext cx="264795" cy="571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 0"/>
          <p:cNvSpPr>
            <a:spLocks/>
          </p:cNvSpPr>
          <p:nvPr/>
        </p:nvSpPr>
        <p:spPr>
          <a:xfrm rot="0">
            <a:off x="2895600" y="458343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확인 및 정보저장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 rot="0">
            <a:off x="3833495" y="4503420"/>
            <a:ext cx="739140" cy="26543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온라인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Rect 0"/>
          <p:cNvSpPr>
            <a:spLocks/>
          </p:cNvSpPr>
          <p:nvPr/>
        </p:nvSpPr>
        <p:spPr>
          <a:xfrm rot="0">
            <a:off x="4809490" y="522732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배포키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Rect 0"/>
          <p:cNvSpPr>
            <a:spLocks/>
          </p:cNvSpPr>
          <p:nvPr/>
        </p:nvSpPr>
        <p:spPr>
          <a:xfrm rot="0">
            <a:off x="3806825" y="5222240"/>
            <a:ext cx="739140" cy="26543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오프라인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4836160" y="45002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(서버로)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요청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5838825" y="45002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 인증키 생성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6841490" y="45002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메일 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6841490" y="486600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SW로 짝 인증키 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4" name="Rect 0"/>
          <p:cNvCxnSpPr>
            <a:stCxn id="73" idx="3"/>
            <a:endCxn id="78" idx="1"/>
          </p:cNvCxnSpPr>
          <p:nvPr/>
        </p:nvCxnSpPr>
        <p:spPr>
          <a:xfrm rot="0" flipV="1">
            <a:off x="7579360" y="4636770"/>
            <a:ext cx="264795" cy="362585"/>
          </a:xfrm>
          <a:prstGeom prst="bentConnector3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t 0"/>
          <p:cNvCxnSpPr>
            <a:stCxn id="71" idx="3"/>
            <a:endCxn id="73" idx="1"/>
          </p:cNvCxnSpPr>
          <p:nvPr/>
        </p:nvCxnSpPr>
        <p:spPr>
          <a:xfrm rot="0">
            <a:off x="6576695" y="4632325"/>
            <a:ext cx="264795" cy="36703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t 0"/>
          <p:cNvCxnSpPr>
            <a:stCxn id="67" idx="3"/>
            <a:endCxn id="70" idx="1"/>
          </p:cNvCxnSpPr>
          <p:nvPr/>
        </p:nvCxnSpPr>
        <p:spPr>
          <a:xfrm rot="0" flipV="1">
            <a:off x="4572000" y="4632325"/>
            <a:ext cx="264795" cy="38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t 0"/>
          <p:cNvCxnSpPr>
            <a:stCxn id="70" idx="3"/>
            <a:endCxn id="71" idx="1"/>
          </p:cNvCxnSpPr>
          <p:nvPr/>
        </p:nvCxnSpPr>
        <p:spPr>
          <a:xfrm rot="0">
            <a:off x="5574030" y="4632325"/>
            <a:ext cx="264795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 0"/>
          <p:cNvSpPr>
            <a:spLocks/>
          </p:cNvSpPr>
          <p:nvPr/>
        </p:nvSpPr>
        <p:spPr>
          <a:xfrm rot="0">
            <a:off x="7843520" y="45040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체크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8847455" y="450659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사용승인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Rect 0"/>
          <p:cNvCxnSpPr>
            <a:stCxn id="72" idx="3"/>
            <a:endCxn id="78" idx="1"/>
          </p:cNvCxnSpPr>
          <p:nvPr/>
        </p:nvCxnSpPr>
        <p:spPr>
          <a:xfrm rot="0">
            <a:off x="7579360" y="4632325"/>
            <a:ext cx="264795" cy="44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t 0"/>
          <p:cNvCxnSpPr>
            <a:stCxn id="78" idx="3"/>
            <a:endCxn id="79" idx="1"/>
          </p:cNvCxnSpPr>
          <p:nvPr/>
        </p:nvCxnSpPr>
        <p:spPr>
          <a:xfrm rot="0">
            <a:off x="8582025" y="4636770"/>
            <a:ext cx="265430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t 0"/>
          <p:cNvCxnSpPr>
            <a:stCxn id="71" idx="3"/>
            <a:endCxn id="72" idx="1"/>
          </p:cNvCxnSpPr>
          <p:nvPr/>
        </p:nvCxnSpPr>
        <p:spPr>
          <a:xfrm rot="0">
            <a:off x="6576695" y="4632325"/>
            <a:ext cx="264795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 0"/>
          <p:cNvSpPr>
            <a:spLocks/>
          </p:cNvSpPr>
          <p:nvPr/>
        </p:nvSpPr>
        <p:spPr>
          <a:xfrm rot="0">
            <a:off x="5812155" y="522922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체크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Rect 0"/>
          <p:cNvCxnSpPr>
            <a:stCxn id="68" idx="3"/>
            <a:endCxn id="83" idx="1"/>
          </p:cNvCxnSpPr>
          <p:nvPr/>
        </p:nvCxnSpPr>
        <p:spPr>
          <a:xfrm rot="0">
            <a:off x="5547995" y="5359400"/>
            <a:ext cx="264795" cy="25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 0"/>
          <p:cNvSpPr>
            <a:spLocks/>
          </p:cNvSpPr>
          <p:nvPr/>
        </p:nvSpPr>
        <p:spPr>
          <a:xfrm rot="0">
            <a:off x="6798310" y="52279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사용승인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Rect 0"/>
          <p:cNvCxnSpPr>
            <a:stCxn id="83" idx="3"/>
            <a:endCxn id="85" idx="1"/>
          </p:cNvCxnSpPr>
          <p:nvPr/>
        </p:nvCxnSpPr>
        <p:spPr>
          <a:xfrm rot="0" flipV="1">
            <a:off x="6550660" y="5360670"/>
            <a:ext cx="248285" cy="19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 0"/>
          <p:cNvSpPr>
            <a:spLocks/>
          </p:cNvSpPr>
          <p:nvPr/>
        </p:nvSpPr>
        <p:spPr>
          <a:xfrm rot="0">
            <a:off x="3823970" y="5578475"/>
            <a:ext cx="1778635" cy="220345"/>
          </a:xfrm>
          <a:prstGeom prst="rect"/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Q : 배포키의 인증키 생성 및 해제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3818255" y="4251325"/>
            <a:ext cx="1778635" cy="220345"/>
          </a:xfrm>
          <a:prstGeom prst="rect"/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Q : 인증키 인증방식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9" name="Group 5"/>
          <p:cNvGrpSpPr/>
          <p:nvPr/>
        </p:nvGrpSpPr>
        <p:grpSpPr>
          <a:xfrm rot="0">
            <a:off x="6021070" y="6453505"/>
            <a:ext cx="921385" cy="300990"/>
            <a:chOff x="6021070" y="6453505"/>
            <a:chExt cx="921385" cy="300990"/>
          </a:xfrm>
        </p:grpSpPr>
        <p:sp>
          <p:nvSpPr>
            <p:cNvPr id="90" name="Rect 0"/>
            <p:cNvSpPr>
              <a:spLocks/>
            </p:cNvSpPr>
            <p:nvPr/>
          </p:nvSpPr>
          <p:spPr>
            <a:xfrm rot="0">
              <a:off x="6021070" y="6453505"/>
              <a:ext cx="921385" cy="13970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사용자 이메일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 0"/>
            <p:cNvSpPr>
              <a:spLocks/>
            </p:cNvSpPr>
            <p:nvPr/>
          </p:nvSpPr>
          <p:spPr>
            <a:xfrm rot="0">
              <a:off x="6021070" y="6614795"/>
              <a:ext cx="921385" cy="1397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사용자 입력 값</a:t>
              </a:r>
              <a:endParaRPr lang="ko-KR" altLang="en-US" sz="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2" name="Group 5"/>
          <p:cNvGrpSpPr/>
          <p:nvPr/>
        </p:nvGrpSpPr>
        <p:grpSpPr>
          <a:xfrm rot="0">
            <a:off x="3966845" y="6453505"/>
            <a:ext cx="923290" cy="286385"/>
            <a:chOff x="3966845" y="6453505"/>
            <a:chExt cx="923290" cy="286385"/>
          </a:xfrm>
        </p:grpSpPr>
        <p:sp>
          <p:nvSpPr>
            <p:cNvPr id="93" name="Rect 0"/>
            <p:cNvSpPr>
              <a:spLocks/>
            </p:cNvSpPr>
            <p:nvPr/>
          </p:nvSpPr>
          <p:spPr>
            <a:xfrm rot="0">
              <a:off x="3968115" y="6453505"/>
              <a:ext cx="921385" cy="13970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SW 내부 키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 0"/>
            <p:cNvSpPr>
              <a:spLocks/>
            </p:cNvSpPr>
            <p:nvPr/>
          </p:nvSpPr>
          <p:spPr>
            <a:xfrm rot="0">
              <a:off x="3966845" y="6600825"/>
              <a:ext cx="921385" cy="1397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출시 설정 값</a:t>
              </a:r>
              <a:endParaRPr lang="ko-KR" altLang="en-US" sz="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5" name="Group 5"/>
          <p:cNvGrpSpPr/>
          <p:nvPr/>
        </p:nvGrpSpPr>
        <p:grpSpPr>
          <a:xfrm rot="0">
            <a:off x="4991735" y="6456045"/>
            <a:ext cx="924560" cy="281305"/>
            <a:chOff x="4991735" y="6456045"/>
            <a:chExt cx="924560" cy="281305"/>
          </a:xfrm>
        </p:grpSpPr>
        <p:sp>
          <p:nvSpPr>
            <p:cNvPr id="96" name="Rect 0"/>
            <p:cNvSpPr>
              <a:spLocks/>
            </p:cNvSpPr>
            <p:nvPr/>
          </p:nvSpPr>
          <p:spPr>
            <a:xfrm rot="0">
              <a:off x="4994910" y="6456045"/>
              <a:ext cx="921385" cy="13970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디바이스 MAC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 0"/>
            <p:cNvSpPr>
              <a:spLocks/>
            </p:cNvSpPr>
            <p:nvPr/>
          </p:nvSpPr>
          <p:spPr>
            <a:xfrm rot="0">
              <a:off x="4991735" y="6597650"/>
              <a:ext cx="921385" cy="1397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사용 PC 추출 값</a:t>
              </a:r>
              <a:endParaRPr lang="ko-KR" altLang="en-US" sz="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8" name="Group 5"/>
          <p:cNvGrpSpPr/>
          <p:nvPr/>
        </p:nvGrpSpPr>
        <p:grpSpPr>
          <a:xfrm rot="0">
            <a:off x="7074535" y="6456045"/>
            <a:ext cx="925195" cy="293370"/>
            <a:chOff x="7074535" y="6456045"/>
            <a:chExt cx="925195" cy="293370"/>
          </a:xfrm>
        </p:grpSpPr>
        <p:sp>
          <p:nvSpPr>
            <p:cNvPr id="99" name="Rect 0"/>
            <p:cNvSpPr>
              <a:spLocks/>
            </p:cNvSpPr>
            <p:nvPr/>
          </p:nvSpPr>
          <p:spPr>
            <a:xfrm rot="0">
              <a:off x="7077710" y="6456045"/>
              <a:ext cx="921385" cy="13970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홍채분석기S/N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 rot="0">
              <a:off x="7074535" y="6610350"/>
              <a:ext cx="921385" cy="139700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6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출시 설정 값</a:t>
              </a:r>
              <a:endParaRPr lang="ko-KR" altLang="en-US" sz="6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01" name="Rect 0"/>
          <p:cNvCxnSpPr>
            <a:stCxn id="105" idx="2"/>
            <a:endCxn id="96" idx="0"/>
          </p:cNvCxnSpPr>
          <p:nvPr/>
        </p:nvCxnSpPr>
        <p:spPr>
          <a:xfrm rot="5400000">
            <a:off x="5478145" y="6122035"/>
            <a:ext cx="311785" cy="35750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t 0"/>
          <p:cNvCxnSpPr>
            <a:stCxn id="105" idx="2"/>
            <a:endCxn id="93" idx="0"/>
          </p:cNvCxnSpPr>
          <p:nvPr/>
        </p:nvCxnSpPr>
        <p:spPr>
          <a:xfrm rot="5400000">
            <a:off x="4965700" y="5607685"/>
            <a:ext cx="309880" cy="138366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t 0"/>
          <p:cNvCxnSpPr>
            <a:stCxn id="105" idx="2"/>
            <a:endCxn id="90" idx="0"/>
          </p:cNvCxnSpPr>
          <p:nvPr/>
        </p:nvCxnSpPr>
        <p:spPr>
          <a:xfrm rot="16200000" flipH="1">
            <a:off x="5992495" y="5964555"/>
            <a:ext cx="309880" cy="66992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t 0"/>
          <p:cNvCxnSpPr>
            <a:stCxn id="105" idx="2"/>
            <a:endCxn id="99" idx="0"/>
          </p:cNvCxnSpPr>
          <p:nvPr/>
        </p:nvCxnSpPr>
        <p:spPr>
          <a:xfrm rot="16200000" flipH="1">
            <a:off x="6519545" y="5436870"/>
            <a:ext cx="311785" cy="172720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 0"/>
          <p:cNvSpPr>
            <a:spLocks/>
          </p:cNvSpPr>
          <p:nvPr/>
        </p:nvSpPr>
        <p:spPr>
          <a:xfrm rot="0">
            <a:off x="5442585" y="588010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6" name="Rect 0"/>
          <p:cNvCxnSpPr>
            <a:stCxn id="108" idx="3"/>
            <a:endCxn id="105" idx="1"/>
          </p:cNvCxnSpPr>
          <p:nvPr/>
        </p:nvCxnSpPr>
        <p:spPr>
          <a:xfrm rot="0">
            <a:off x="4545330" y="6009640"/>
            <a:ext cx="89852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 0"/>
          <p:cNvSpPr>
            <a:spLocks/>
          </p:cNvSpPr>
          <p:nvPr/>
        </p:nvSpPr>
        <p:spPr>
          <a:xfrm rot="0">
            <a:off x="7393305" y="588137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키 세트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Rect 0"/>
          <p:cNvSpPr>
            <a:spLocks/>
          </p:cNvSpPr>
          <p:nvPr/>
        </p:nvSpPr>
        <p:spPr>
          <a:xfrm rot="0">
            <a:off x="3806825" y="5877560"/>
            <a:ext cx="739140" cy="26543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생성방법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Rect 0"/>
          <p:cNvCxnSpPr>
            <a:stCxn id="105" idx="3"/>
            <a:endCxn id="107" idx="1"/>
          </p:cNvCxnSpPr>
          <p:nvPr/>
        </p:nvCxnSpPr>
        <p:spPr>
          <a:xfrm rot="0">
            <a:off x="6181090" y="6012180"/>
            <a:ext cx="1212850" cy="19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 0"/>
          <p:cNvSpPr>
            <a:spLocks/>
          </p:cNvSpPr>
          <p:nvPr/>
        </p:nvSpPr>
        <p:spPr>
          <a:xfrm rot="0">
            <a:off x="9801860" y="4251325"/>
            <a:ext cx="1778635" cy="220345"/>
          </a:xfrm>
          <a:prstGeom prst="rect"/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Q : 인증키 생성 공식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1" name="Rect 0"/>
          <p:cNvCxnSpPr/>
          <p:nvPr/>
        </p:nvCxnSpPr>
        <p:spPr>
          <a:xfrm rot="0">
            <a:off x="3778885" y="4281170"/>
            <a:ext cx="1270" cy="2553970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t 0"/>
          <p:cNvCxnSpPr/>
          <p:nvPr/>
        </p:nvCxnSpPr>
        <p:spPr>
          <a:xfrm rot="0">
            <a:off x="9666605" y="4281170"/>
            <a:ext cx="1270" cy="2553970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 0"/>
          <p:cNvSpPr>
            <a:spLocks/>
          </p:cNvSpPr>
          <p:nvPr/>
        </p:nvSpPr>
        <p:spPr>
          <a:xfrm rot="0">
            <a:off x="1039495" y="5487670"/>
            <a:ext cx="619125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Rect 0"/>
          <p:cNvSpPr>
            <a:spLocks/>
          </p:cNvSpPr>
          <p:nvPr/>
        </p:nvSpPr>
        <p:spPr>
          <a:xfrm rot="0">
            <a:off x="1982470" y="5487670"/>
            <a:ext cx="64389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회신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5" name="Rect 0"/>
          <p:cNvCxnSpPr>
            <a:stCxn id="114" idx="3"/>
            <a:endCxn id="117" idx="1"/>
          </p:cNvCxnSpPr>
          <p:nvPr/>
        </p:nvCxnSpPr>
        <p:spPr>
          <a:xfrm rot="0" flipV="1">
            <a:off x="2625725" y="5619750"/>
            <a:ext cx="29146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t 0"/>
          <p:cNvCxnSpPr>
            <a:stCxn id="113" idx="3"/>
            <a:endCxn id="114" idx="1"/>
          </p:cNvCxnSpPr>
          <p:nvPr/>
        </p:nvCxnSpPr>
        <p:spPr>
          <a:xfrm rot="0">
            <a:off x="1657985" y="5620385"/>
            <a:ext cx="32512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 0"/>
          <p:cNvSpPr>
            <a:spLocks/>
          </p:cNvSpPr>
          <p:nvPr/>
        </p:nvSpPr>
        <p:spPr>
          <a:xfrm rot="0">
            <a:off x="2917190" y="5487670"/>
            <a:ext cx="728345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승인코드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" name="Rect 0"/>
          <p:cNvSpPr>
            <a:spLocks/>
          </p:cNvSpPr>
          <p:nvPr/>
        </p:nvSpPr>
        <p:spPr>
          <a:xfrm rot="0">
            <a:off x="1982470" y="5918200"/>
            <a:ext cx="64389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모바일 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9" name="Rect 0"/>
          <p:cNvCxnSpPr>
            <a:stCxn id="113" idx="3"/>
            <a:endCxn id="118" idx="1"/>
          </p:cNvCxnSpPr>
          <p:nvPr/>
        </p:nvCxnSpPr>
        <p:spPr>
          <a:xfrm rot="0">
            <a:off x="1657985" y="5620385"/>
            <a:ext cx="325120" cy="43116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>
            <a:spLocks/>
          </p:cNvSpPr>
          <p:nvPr/>
        </p:nvSpPr>
        <p:spPr>
          <a:xfrm rot="0">
            <a:off x="2259965" y="6413500"/>
            <a:ext cx="607060" cy="26670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승인처리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2" name="Rect 0"/>
          <p:cNvCxnSpPr>
            <a:stCxn id="118" idx="3"/>
            <a:endCxn id="117" idx="1"/>
          </p:cNvCxnSpPr>
          <p:nvPr/>
        </p:nvCxnSpPr>
        <p:spPr>
          <a:xfrm rot="0" flipV="1">
            <a:off x="2625725" y="5619750"/>
            <a:ext cx="291465" cy="43116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 0"/>
          <p:cNvSpPr>
            <a:spLocks/>
          </p:cNvSpPr>
          <p:nvPr/>
        </p:nvSpPr>
        <p:spPr>
          <a:xfrm rot="0">
            <a:off x="111125" y="506539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SW 승인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4" name="Rect 0"/>
          <p:cNvSpPr>
            <a:spLocks/>
          </p:cNvSpPr>
          <p:nvPr/>
        </p:nvSpPr>
        <p:spPr>
          <a:xfrm rot="0">
            <a:off x="111760" y="5487670"/>
            <a:ext cx="70231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암호정보생성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5" name="Rect 0"/>
          <p:cNvCxnSpPr>
            <a:stCxn id="124" idx="3"/>
            <a:endCxn id="113" idx="1"/>
          </p:cNvCxnSpPr>
          <p:nvPr/>
        </p:nvCxnSpPr>
        <p:spPr>
          <a:xfrm rot="0">
            <a:off x="813435" y="5620385"/>
            <a:ext cx="22669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>
            <a:spLocks/>
          </p:cNvSpPr>
          <p:nvPr/>
        </p:nvSpPr>
        <p:spPr>
          <a:xfrm rot="5400000">
            <a:off x="2676525" y="5942330"/>
            <a:ext cx="795020" cy="415290"/>
          </a:xfrm>
          <a:prstGeom prst="bentConnector2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1" name="Rect 0"/>
          <p:cNvSpPr>
            <a:spLocks/>
          </p:cNvSpPr>
          <p:nvPr/>
        </p:nvSpPr>
        <p:spPr>
          <a:xfrm rot="0" flipV="1">
            <a:off x="5045710" y="4765040"/>
            <a:ext cx="160020" cy="212725"/>
          </a:xfrm>
          <a:prstGeom prst="bentConnector2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7" name="Rect 0"/>
          <p:cNvSpPr>
            <a:spLocks/>
          </p:cNvSpPr>
          <p:nvPr/>
        </p:nvSpPr>
        <p:spPr>
          <a:xfrm rot="16200000" flipH="1">
            <a:off x="4242435" y="4728210"/>
            <a:ext cx="209550" cy="288925"/>
          </a:xfrm>
          <a:prstGeom prst="bentConnector2"/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8" name="Rect 0"/>
          <p:cNvSpPr>
            <a:spLocks/>
          </p:cNvSpPr>
          <p:nvPr/>
        </p:nvSpPr>
        <p:spPr>
          <a:xfrm rot="0">
            <a:off x="4490720" y="4917440"/>
            <a:ext cx="555625" cy="119380"/>
          </a:xfrm>
          <a:prstGeom prst="rect"/>
          <a:noFill/>
          <a:ln w="3175" cap="flat" cmpd="sng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인증키값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9" name="도형 2"/>
          <p:cNvSpPr>
            <a:spLocks/>
          </p:cNvSpPr>
          <p:nvPr/>
        </p:nvSpPr>
        <p:spPr>
          <a:xfrm rot="0">
            <a:off x="-635" y="-24765"/>
            <a:ext cx="12193905" cy="102552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0" name="텍스트 상자 3"/>
          <p:cNvSpPr txBox="1">
            <a:spLocks/>
          </p:cNvSpPr>
          <p:nvPr/>
        </p:nvSpPr>
        <p:spPr>
          <a:xfrm rot="0">
            <a:off x="0" y="184785"/>
            <a:ext cx="12193905" cy="578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RGMABS10(사용자등록)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0" y="20828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RGMABS10(사용자등록)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텍스트 상자 3"/>
          <p:cNvSpPr txBox="1">
            <a:spLocks/>
          </p:cNvSpPr>
          <p:nvPr/>
        </p:nvSpPr>
        <p:spPr>
          <a:xfrm rot="0">
            <a:off x="-1270" y="2797810"/>
            <a:ext cx="5526405" cy="30073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000" b="1">
                <a:latin typeface="맑은 고딕" charset="0"/>
                <a:ea typeface="맑은 고딕" charset="0"/>
              </a:rPr>
              <a:t>&lt;사용자</a:t>
            </a:r>
            <a:r>
              <a:rPr lang="ko-KR" sz="1000" b="1">
                <a:latin typeface="맑은 고딕" charset="0"/>
                <a:ea typeface="맑은 고딕" charset="0"/>
              </a:rPr>
              <a:t> </a:t>
            </a:r>
            <a:r>
              <a:rPr lang="ko-KR" sz="1000" b="1">
                <a:latin typeface="맑은 고딕" charset="0"/>
                <a:ea typeface="맑은 고딕" charset="0"/>
              </a:rPr>
              <a:t>등록&gt;RGMABS10</a:t>
            </a:r>
            <a:endParaRPr lang="ko-KR" altLang="en-US" sz="1000" b="1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1.1체크박스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체크시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이동(RG21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-&gt;RG22)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-&gt;체크박스 이벤트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-&gt;폼이동 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https://hunit.tistory.com/352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/>
              <a:t> //폼 유지 이동 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sz="1000"/>
              <a:t> //폼 종료 이동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sz="1000"/>
              <a:t>-&gt;폼 최대 최소 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https://topnanis.tistory.com/139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1.2스크롤바</a:t>
            </a:r>
            <a:r>
              <a:rPr lang="ko-KR" sz="1000">
                <a:solidFill>
                  <a:schemeClr val="tx1"/>
                </a:solidFill>
                <a:latin typeface="+mn-lt"/>
                <a:ea typeface="맑은 고딕" charset="0"/>
                <a:cs typeface="+mn-cs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최하단시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이동(</a:t>
            </a:r>
            <a:r>
              <a:rPr lang="ko-KR" sz="1000">
                <a:latin typeface="맑은 고딕" charset="0"/>
                <a:ea typeface="맑은 고딕" charset="0"/>
              </a:rPr>
              <a:t>RG21 -&gt;RG22)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-&gt;스크롤 최하단 이벤트</a:t>
            </a:r>
            <a:r>
              <a:rPr sz="1000" u="sng">
                <a:solidFill>
                  <a:schemeClr val="tx1"/>
                </a:solidFill>
                <a:uFill>
                  <a:solidFill>
                    <a:srgbClr val="0563C1"/>
                  </a:solidFill>
                </a:uFill>
              </a:rPr>
              <a:t>https://stackoverrun.com/ko/q/9451055</a:t>
            </a: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코드에</a:t>
            </a:r>
            <a:r>
              <a:rPr lang="ko-KR" sz="1000">
                <a:latin typeface="+mn-lt"/>
                <a:ea typeface="맑은 고딕" charset="0"/>
                <a:cs typeface="+mn-cs"/>
              </a:rPr>
              <a:t> 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폼이동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삽입하면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될것같음.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239395" y="13074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87020" y="1454785"/>
            <a:ext cx="1287780" cy="1439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정보이용동의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tbAgreementInfo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621790" y="1454785"/>
            <a:ext cx="1287780" cy="143954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불법사용금지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tbSecurityPledge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3145790" y="13074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384550" y="1552575"/>
            <a:ext cx="2218055" cy="11791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tbPatientEmail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모바일 tbPatientMobile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 tbPatientName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나이 tbPatientAge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성별 tbPatientSexual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9095740" y="130111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815080" y="2902585"/>
            <a:ext cx="1357630" cy="37909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btnRegistPatient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9365615" y="1552575"/>
            <a:ext cx="2218055" cy="206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등록이 완료되었습니다.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9365615" y="1817370"/>
            <a:ext cx="2218055" cy="10172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개인정보동의에 대한 확인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10104755" y="2959735"/>
            <a:ext cx="739140" cy="26543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시작하기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3145790" y="3441065"/>
            <a:ext cx="2757805" cy="98298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값 : 필요한 최소한의 정보는 무엇인가?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이메일, 모바일, 전화번호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이름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성별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  - 나이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231140" y="109664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RGMABS21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239395" y="3434715"/>
            <a:ext cx="2757805" cy="98298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정보이용동의 관련 문서 작성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불법사용 금지에 대한 조항은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동의함 체크하면 바로 이동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클릭을 여러 번 하면 사용성이 떨어지니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case2) 내용을 스크롤하여 최하단으로 가면 넘어가는 방법은?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9091930" y="3441065"/>
            <a:ext cx="2757805" cy="98298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중요한 문구와 확인 받아야 할 내용 한번에 다 보이게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부분을 캡처하여 나중에 법적 증빙자료 가능 하도록 할 수 있는 방법 강구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3145155" y="109664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RGMABS22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9069070" y="109029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RGMABS24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400050" y="2994660"/>
            <a:ext cx="2397125" cy="2876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위 사항을 다 읽었으며 이에 동의함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chkAgreement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2574925" y="2987040"/>
            <a:ext cx="222250" cy="213995"/>
          </a:xfrm>
          <a:prstGeom prst="rect"/>
          <a:noFill/>
        </p:spPr>
        <p:txBody>
          <a:bodyPr wrap="square" lIns="0" tIns="0" rIns="0" bIns="0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☐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176530" y="4594860"/>
            <a:ext cx="872490" cy="26543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피검인 등록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176530" y="489521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정보이용동의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1116965" y="489521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2021840" y="4895215"/>
            <a:ext cx="743585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962275" y="489521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>
            <a:stCxn id="26" idx="3"/>
            <a:endCxn id="27" idx="1"/>
          </p:cNvCxnSpPr>
          <p:nvPr/>
        </p:nvCxnSpPr>
        <p:spPr>
          <a:xfrm rot="0">
            <a:off x="2765425" y="5027930"/>
            <a:ext cx="1974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t 0"/>
          <p:cNvCxnSpPr>
            <a:stCxn id="23" idx="3"/>
            <a:endCxn id="25" idx="1"/>
          </p:cNvCxnSpPr>
          <p:nvPr/>
        </p:nvCxnSpPr>
        <p:spPr>
          <a:xfrm rot="0">
            <a:off x="915035" y="5027930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t 0"/>
          <p:cNvCxnSpPr>
            <a:stCxn id="25" idx="3"/>
            <a:endCxn id="26" idx="1"/>
          </p:cNvCxnSpPr>
          <p:nvPr/>
        </p:nvCxnSpPr>
        <p:spPr>
          <a:xfrm rot="0">
            <a:off x="1855470" y="5027930"/>
            <a:ext cx="16700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 0"/>
          <p:cNvSpPr>
            <a:spLocks/>
          </p:cNvSpPr>
          <p:nvPr/>
        </p:nvSpPr>
        <p:spPr>
          <a:xfrm rot="0">
            <a:off x="6090285" y="13074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086475" y="3447415"/>
            <a:ext cx="2757805" cy="97091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저장 절차의 진행표시를 할것인가?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6064250" y="109664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RGMABS23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6348730" y="2168525"/>
            <a:ext cx="2227580" cy="206375"/>
          </a:xfrm>
          <a:prstGeom prst="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진 행 표 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"/>
          <p:cNvSpPr txBox="1">
            <a:spLocks/>
          </p:cNvSpPr>
          <p:nvPr/>
        </p:nvSpPr>
        <p:spPr>
          <a:xfrm rot="0">
            <a:off x="8789035" y="5574665"/>
            <a:ext cx="3403600" cy="659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000" b="1">
                <a:latin typeface="맑은 고딕" charset="0"/>
                <a:ea typeface="맑은 고딕" charset="0"/>
              </a:rPr>
              <a:t>&lt;피검자 등록&gt;RGMABS20</a:t>
            </a:r>
            <a:endParaRPr lang="ko-KR" altLang="en-US" sz="1000" b="1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1.피검인 정보 DB등록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-&gt;DB명령어,테이블생성: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https://futurists.tistory.com/11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-&gt;DB서버 연동, 데이터삽입: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https://keumjae.tistory.com/22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43" name="도형 7"/>
          <p:cNvSpPr>
            <a:spLocks/>
          </p:cNvSpPr>
          <p:nvPr/>
        </p:nvSpPr>
        <p:spPr>
          <a:xfrm rot="0">
            <a:off x="-12700" y="-635"/>
            <a:ext cx="12193905" cy="102552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4" name="텍스트 상자 8"/>
          <p:cNvSpPr txBox="1">
            <a:spLocks/>
          </p:cNvSpPr>
          <p:nvPr/>
        </p:nvSpPr>
        <p:spPr>
          <a:xfrm rot="0">
            <a:off x="12065" y="149225"/>
            <a:ext cx="12193905" cy="5784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RGMABS20(피검자등록)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3270" cy="133921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0" y="20828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XPIrisAnalysis-FLMABS20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(검색)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-3810" y="5689600"/>
            <a:ext cx="5081905" cy="11709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</a:rPr>
              <a:t>1.DB 테이블 구성에 따른 검색어 가능여부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</a:rPr>
              <a:t>A.비연결모드로 데이터 가져오기 sql 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https://mainia.tistory.com/1572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B.일반적인 DB연동 데이터 가져오기 방식.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2.</a:t>
            </a:r>
            <a:r>
              <a:rPr lang="ko-KR" sz="1000">
                <a:solidFill>
                  <a:schemeClr val="tx1"/>
                </a:solidFill>
              </a:rPr>
              <a:t>피검자 데이터로 어떤것들을 가져올것인가.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                                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도형 101"/>
          <p:cNvSpPr>
            <a:spLocks/>
          </p:cNvSpPr>
          <p:nvPr/>
        </p:nvSpPr>
        <p:spPr>
          <a:xfrm rot="0">
            <a:off x="5547360" y="606869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과 결과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02"/>
          <p:cNvSpPr>
            <a:spLocks/>
          </p:cNvSpPr>
          <p:nvPr/>
        </p:nvSpPr>
        <p:spPr>
          <a:xfrm rot="0">
            <a:off x="5547360" y="656907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입력 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03"/>
          <p:cNvSpPr>
            <a:spLocks/>
          </p:cNvSpPr>
          <p:nvPr/>
        </p:nvSpPr>
        <p:spPr>
          <a:xfrm rot="0">
            <a:off x="6487795" y="656907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결과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04"/>
          <p:cNvSpPr>
            <a:spLocks/>
          </p:cNvSpPr>
          <p:nvPr/>
        </p:nvSpPr>
        <p:spPr>
          <a:xfrm rot="0">
            <a:off x="7435215" y="656907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 뷰어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05"/>
          <p:cNvCxnSpPr/>
          <p:nvPr/>
        </p:nvCxnSpPr>
        <p:spPr>
          <a:xfrm rot="0">
            <a:off x="6285865" y="6701155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06"/>
          <p:cNvCxnSpPr/>
          <p:nvPr/>
        </p:nvCxnSpPr>
        <p:spPr>
          <a:xfrm rot="0">
            <a:off x="7226300" y="6701155"/>
            <a:ext cx="2101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7"/>
          <p:cNvSpPr>
            <a:spLocks/>
          </p:cNvSpPr>
          <p:nvPr/>
        </p:nvSpPr>
        <p:spPr>
          <a:xfrm rot="0">
            <a:off x="48895" y="1524000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08"/>
          <p:cNvSpPr>
            <a:spLocks/>
          </p:cNvSpPr>
          <p:nvPr/>
        </p:nvSpPr>
        <p:spPr>
          <a:xfrm rot="0">
            <a:off x="96520" y="1899920"/>
            <a:ext cx="2625725" cy="149796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표시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09"/>
          <p:cNvSpPr>
            <a:spLocks/>
          </p:cNvSpPr>
          <p:nvPr/>
        </p:nvSpPr>
        <p:spPr>
          <a:xfrm rot="0">
            <a:off x="-19685" y="133921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FLMABS2</a:t>
            </a: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11"/>
          <p:cNvSpPr>
            <a:spLocks/>
          </p:cNvSpPr>
          <p:nvPr/>
        </p:nvSpPr>
        <p:spPr>
          <a:xfrm rot="0">
            <a:off x="683895" y="1583055"/>
            <a:ext cx="1461135" cy="26162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검색어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tbSearchWords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12"/>
          <p:cNvSpPr>
            <a:spLocks/>
          </p:cNvSpPr>
          <p:nvPr/>
        </p:nvSpPr>
        <p:spPr>
          <a:xfrm>
            <a:off x="2212340" y="1592580"/>
            <a:ext cx="511175" cy="26225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</a:t>
            </a: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색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113"/>
          <p:cNvSpPr>
            <a:spLocks/>
          </p:cNvSpPr>
          <p:nvPr/>
        </p:nvSpPr>
        <p:spPr>
          <a:xfrm rot="0">
            <a:off x="96520" y="1583055"/>
            <a:ext cx="601345" cy="20637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42"/>
          <p:cNvSpPr txBox="1">
            <a:spLocks/>
          </p:cNvSpPr>
          <p:nvPr/>
        </p:nvSpPr>
        <p:spPr>
          <a:xfrm rot="0">
            <a:off x="635" y="3554095"/>
            <a:ext cx="4742815" cy="11728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</a:rPr>
              <a:t>1.</a:t>
            </a:r>
            <a:r>
              <a:rPr lang="ko-KR" sz="1000">
                <a:solidFill>
                  <a:schemeClr val="tx1"/>
                </a:solidFill>
              </a:rPr>
              <a:t>검색어와 관련된 피검자 데이터 출력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                                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 rot="0">
            <a:off x="6111875" y="1913890"/>
            <a:ext cx="5173980" cy="26733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피검자이름-나이-주민등록번호-검진일-담당의-이미지이름-문진표여부-결과지여부-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6"/>
          <p:cNvSpPr>
            <a:spLocks/>
          </p:cNvSpPr>
          <p:nvPr/>
        </p:nvSpPr>
        <p:spPr>
          <a:xfrm rot="0">
            <a:off x="6102350" y="3152775"/>
            <a:ext cx="5173980" cy="26733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피검자이름-나이-주민등록번호-검진일-담당의-이미지이름-이미지-문진표여부-문진표-결과지여부-결과지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7"/>
          <p:cNvSpPr>
            <a:spLocks/>
          </p:cNvSpPr>
          <p:nvPr/>
        </p:nvSpPr>
        <p:spPr>
          <a:xfrm rot="0">
            <a:off x="6165215" y="1496695"/>
            <a:ext cx="874395" cy="36322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표시 리스트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8"/>
          <p:cNvSpPr>
            <a:spLocks/>
          </p:cNvSpPr>
          <p:nvPr/>
        </p:nvSpPr>
        <p:spPr>
          <a:xfrm rot="0">
            <a:off x="6100445" y="2707640"/>
            <a:ext cx="874395" cy="36322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테이블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"/>
          <p:cNvSpPr txBox="1">
            <a:spLocks/>
          </p:cNvSpPr>
          <p:nvPr/>
        </p:nvSpPr>
        <p:spPr>
          <a:xfrm>
            <a:off x="6078220" y="3756025"/>
            <a:ext cx="4744085" cy="11741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1 검색의 범위는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: 검진DB 테이블까지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2 검색의 결과물은 어떻게 구성할 것인가?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:표시 리스트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3 검색결과와 상세 보기의 방법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: Listview 이용 (더블클릭 이벤트)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4.피검자 측에서도 검색을하는 것인가?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rgbClr val="FF0000"/>
                </a:solidFill>
              </a:rPr>
              <a:t>                                 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4" name="도형 12"/>
          <p:cNvSpPr>
            <a:spLocks/>
          </p:cNvSpPr>
          <p:nvPr/>
        </p:nvSpPr>
        <p:spPr>
          <a:xfrm rot="0">
            <a:off x="3302000" y="1564005"/>
            <a:ext cx="156718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리스트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3"/>
          <p:cNvSpPr>
            <a:spLocks/>
          </p:cNvSpPr>
          <p:nvPr/>
        </p:nvSpPr>
        <p:spPr>
          <a:xfrm rot="0">
            <a:off x="3302000" y="2021205"/>
            <a:ext cx="156718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환자정보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14"/>
          <p:cNvSpPr>
            <a:spLocks/>
          </p:cNvSpPr>
          <p:nvPr/>
        </p:nvSpPr>
        <p:spPr>
          <a:xfrm rot="0">
            <a:off x="3302000" y="2479040"/>
            <a:ext cx="156718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검색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15"/>
          <p:cNvSpPr>
            <a:spLocks/>
          </p:cNvSpPr>
          <p:nvPr/>
        </p:nvSpPr>
        <p:spPr>
          <a:xfrm rot="0">
            <a:off x="3302000" y="2936240"/>
            <a:ext cx="156718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dateTime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16"/>
          <p:cNvCxnSpPr/>
          <p:nvPr/>
        </p:nvCxnSpPr>
        <p:spPr>
          <a:xfrm rot="0" flipV="1">
            <a:off x="2788920" y="1744345"/>
            <a:ext cx="513080" cy="69342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17"/>
          <p:cNvCxnSpPr/>
          <p:nvPr/>
        </p:nvCxnSpPr>
        <p:spPr>
          <a:xfrm rot="0" flipV="1">
            <a:off x="2788920" y="2201545"/>
            <a:ext cx="513080" cy="236220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8"/>
          <p:cNvCxnSpPr/>
          <p:nvPr/>
        </p:nvCxnSpPr>
        <p:spPr>
          <a:xfrm rot="0">
            <a:off x="2788920" y="2437130"/>
            <a:ext cx="513080" cy="22288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9"/>
          <p:cNvCxnSpPr/>
          <p:nvPr/>
        </p:nvCxnSpPr>
        <p:spPr>
          <a:xfrm rot="0">
            <a:off x="2788920" y="2437130"/>
            <a:ext cx="513080" cy="68008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3270" cy="133921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0" y="20828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FLMABS40(출력)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56515" y="5645785"/>
            <a:ext cx="5261610" cy="11442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chemeClr val="tx1"/>
                </a:solidFill>
              </a:rPr>
              <a:t>1.listview사용(</a:t>
            </a:r>
            <a:r>
              <a:rPr lang="ko-KR" altLang="en-US" sz="800">
                <a:latin typeface="맑은 고딕" charset="0"/>
                <a:ea typeface="맑은 고딕" charset="0"/>
              </a:rPr>
              <a:t>FLMABS41</a:t>
            </a:r>
            <a:r>
              <a:rPr lang="ko-KR" altLang="en-US" sz="800">
                <a:solidFill>
                  <a:schemeClr val="tx1"/>
                </a:solidFill>
              </a:rPr>
              <a:t>)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chemeClr val="tx1"/>
                </a:solidFill>
              </a:rPr>
              <a:t>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https://m.blog.naver.com/PostView.nhn?blogId=inho860&amp;logNo=220053153176&amp;proxyReferer=https:%2F%2Fwww.google.com%2F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</a:rPr>
              <a:t>2.listview DB연동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https://blog.naver.com/gkrtjs2020/50136001833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3.listview더블클릭 이벤트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https://mainia.tistory.com/3115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"/>
          <p:cNvSpPr txBox="1">
            <a:spLocks/>
          </p:cNvSpPr>
          <p:nvPr/>
        </p:nvSpPr>
        <p:spPr>
          <a:xfrm rot="0">
            <a:off x="3074670" y="4592320"/>
            <a:ext cx="5082540" cy="9671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1.이메일,프린트 출력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A.출력(이메일전송)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https://hayoungkim.tistory.com/entry/C-send-email-%EC%9D%B4%EB%A9%94%EC%9D%BC-%EC%A0%84%EC%86%A1-%EC%B2%A8%EB%B6%80%ED%8C%8C%EC%9D%BC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B.프린트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https://kdsoft-zeros.tistory.com/158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2" name="도형 1"/>
          <p:cNvSpPr>
            <a:spLocks/>
          </p:cNvSpPr>
          <p:nvPr/>
        </p:nvSpPr>
        <p:spPr>
          <a:xfrm rot="0">
            <a:off x="57150" y="1551940"/>
            <a:ext cx="2759075" cy="202819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"/>
          <p:cNvSpPr>
            <a:spLocks/>
          </p:cNvSpPr>
          <p:nvPr/>
        </p:nvSpPr>
        <p:spPr>
          <a:xfrm rot="0">
            <a:off x="104775" y="1927860"/>
            <a:ext cx="2626995" cy="14992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출력하려는 화면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검색결과나 그외 등등.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•"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어떤 형태가 출력 가능한지에 대해서는 정리해야함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•"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-"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pbPreviewPrint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"/>
          <p:cNvSpPr>
            <a:spLocks/>
          </p:cNvSpPr>
          <p:nvPr/>
        </p:nvSpPr>
        <p:spPr>
          <a:xfrm rot="0">
            <a:off x="960755" y="1610995"/>
            <a:ext cx="840105" cy="27749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관련정보 기입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tbPrintInfo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"/>
          <p:cNvSpPr>
            <a:spLocks/>
          </p:cNvSpPr>
          <p:nvPr/>
        </p:nvSpPr>
        <p:spPr>
          <a:xfrm rot="0">
            <a:off x="1906905" y="1612900"/>
            <a:ext cx="873125" cy="32639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출 력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btnPrinter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"/>
          <p:cNvSpPr>
            <a:spLocks/>
          </p:cNvSpPr>
          <p:nvPr/>
        </p:nvSpPr>
        <p:spPr>
          <a:xfrm rot="0">
            <a:off x="104775" y="1610995"/>
            <a:ext cx="773430" cy="27432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lbPrintType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 rot="10800000">
            <a:off x="791845" y="1686560"/>
            <a:ext cx="120650" cy="108585"/>
          </a:xfrm>
          <a:prstGeom prst="triangle"/>
          <a:solidFill>
            <a:schemeClr val="tx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1"/>
          <p:cNvSpPr>
            <a:spLocks/>
          </p:cNvSpPr>
          <p:nvPr/>
        </p:nvSpPr>
        <p:spPr>
          <a:xfrm rot="0">
            <a:off x="62865" y="1339850"/>
            <a:ext cx="56134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FLMABS41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13"/>
          <p:cNvSpPr>
            <a:spLocks/>
          </p:cNvSpPr>
          <p:nvPr/>
        </p:nvSpPr>
        <p:spPr>
          <a:xfrm rot="0">
            <a:off x="5330190" y="5796915"/>
            <a:ext cx="1196975" cy="26733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리스트더블클릭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14"/>
          <p:cNvCxnSpPr/>
          <p:nvPr/>
        </p:nvCxnSpPr>
        <p:spPr>
          <a:xfrm rot="0">
            <a:off x="6606540" y="5967730"/>
            <a:ext cx="519430" cy="25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15"/>
          <p:cNvSpPr>
            <a:spLocks/>
          </p:cNvSpPr>
          <p:nvPr/>
        </p:nvSpPr>
        <p:spPr>
          <a:xfrm rot="0">
            <a:off x="8571865" y="5817870"/>
            <a:ext cx="732155" cy="26733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16"/>
          <p:cNvSpPr>
            <a:spLocks/>
          </p:cNvSpPr>
          <p:nvPr/>
        </p:nvSpPr>
        <p:spPr>
          <a:xfrm rot="0">
            <a:off x="5699760" y="6418580"/>
            <a:ext cx="732155" cy="26733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출력버튼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17"/>
          <p:cNvCxnSpPr/>
          <p:nvPr/>
        </p:nvCxnSpPr>
        <p:spPr>
          <a:xfrm rot="0">
            <a:off x="6476365" y="6578600"/>
            <a:ext cx="519430" cy="25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8"/>
          <p:cNvSpPr>
            <a:spLocks/>
          </p:cNvSpPr>
          <p:nvPr/>
        </p:nvSpPr>
        <p:spPr>
          <a:xfrm rot="0">
            <a:off x="7007860" y="6428740"/>
            <a:ext cx="979805" cy="26733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FLMABS42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9"/>
          <p:cNvSpPr>
            <a:spLocks/>
          </p:cNvSpPr>
          <p:nvPr/>
        </p:nvSpPr>
        <p:spPr>
          <a:xfrm>
            <a:off x="7138035" y="5817870"/>
            <a:ext cx="919480" cy="26797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값 하달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20"/>
          <p:cNvCxnSpPr/>
          <p:nvPr/>
        </p:nvCxnSpPr>
        <p:spPr>
          <a:xfrm rot="0">
            <a:off x="8044815" y="5962015"/>
            <a:ext cx="519430" cy="25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21"/>
          <p:cNvCxnSpPr/>
          <p:nvPr/>
        </p:nvCxnSpPr>
        <p:spPr>
          <a:xfrm rot="0">
            <a:off x="9331960" y="5930900"/>
            <a:ext cx="519430" cy="25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23"/>
          <p:cNvSpPr>
            <a:spLocks/>
          </p:cNvSpPr>
          <p:nvPr/>
        </p:nvSpPr>
        <p:spPr>
          <a:xfrm rot="0">
            <a:off x="9889490" y="5807075"/>
            <a:ext cx="918845" cy="26733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FLMABS42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92"/>
          <p:cNvSpPr txBox="1">
            <a:spLocks/>
          </p:cNvSpPr>
          <p:nvPr/>
        </p:nvSpPr>
        <p:spPr>
          <a:xfrm>
            <a:off x="56515" y="3594100"/>
            <a:ext cx="3183890" cy="17595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</a:rPr>
              <a:t>1.검색후 화면에 리스트 출력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2.출력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A.리스트 클릭없이 출력-&gt;FLMABS42이동(화면 출력)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B.더블클릭시 폼이동 or 또다른 list 나열(listview)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3.표시되는</a:t>
            </a: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테이블은</a:t>
            </a: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통합검색과</a:t>
            </a: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동일하게?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4" name="도형 93"/>
          <p:cNvSpPr>
            <a:spLocks/>
          </p:cNvSpPr>
          <p:nvPr/>
        </p:nvSpPr>
        <p:spPr>
          <a:xfrm rot="0">
            <a:off x="4309745" y="1536700"/>
            <a:ext cx="2758440" cy="202755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94"/>
          <p:cNvSpPr>
            <a:spLocks/>
          </p:cNvSpPr>
          <p:nvPr/>
        </p:nvSpPr>
        <p:spPr>
          <a:xfrm rot="0">
            <a:off x="6287770" y="1852295"/>
            <a:ext cx="619125" cy="20701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프린트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95"/>
          <p:cNvSpPr>
            <a:spLocks/>
          </p:cNvSpPr>
          <p:nvPr/>
        </p:nvSpPr>
        <p:spPr>
          <a:xfrm rot="0">
            <a:off x="6287770" y="2245360"/>
            <a:ext cx="619125" cy="20701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이메일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96"/>
          <p:cNvSpPr>
            <a:spLocks/>
          </p:cNvSpPr>
          <p:nvPr/>
        </p:nvSpPr>
        <p:spPr>
          <a:xfrm rot="0">
            <a:off x="6287770" y="2660015"/>
            <a:ext cx="619125" cy="20701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모바일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97"/>
          <p:cNvSpPr>
            <a:spLocks/>
          </p:cNvSpPr>
          <p:nvPr/>
        </p:nvSpPr>
        <p:spPr>
          <a:xfrm rot="0">
            <a:off x="4665345" y="1852295"/>
            <a:ext cx="1461770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(read only)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98"/>
          <p:cNvSpPr>
            <a:spLocks/>
          </p:cNvSpPr>
          <p:nvPr/>
        </p:nvSpPr>
        <p:spPr>
          <a:xfrm rot="0">
            <a:off x="4665345" y="2231390"/>
            <a:ext cx="1461770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99"/>
          <p:cNvSpPr>
            <a:spLocks/>
          </p:cNvSpPr>
          <p:nvPr/>
        </p:nvSpPr>
        <p:spPr>
          <a:xfrm rot="0">
            <a:off x="4665345" y="2660015"/>
            <a:ext cx="1461770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모바일 번호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100"/>
          <p:cNvSpPr>
            <a:spLocks/>
          </p:cNvSpPr>
          <p:nvPr/>
        </p:nvSpPr>
        <p:spPr>
          <a:xfrm rot="0">
            <a:off x="4312285" y="1332865"/>
            <a:ext cx="561975" cy="20574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FLMABS4</a:t>
            </a:r>
            <a:r>
              <a:rPr lang="ko-KR"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 rot="0">
            <a:off x="-635" y="-1270"/>
            <a:ext cx="12192635" cy="105981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 rot="0">
            <a:off x="0" y="208280"/>
            <a:ext cx="12192635" cy="5969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폭포수 모델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텍스트 상자 1"/>
          <p:cNvSpPr txBox="1">
            <a:spLocks/>
          </p:cNvSpPr>
          <p:nvPr/>
        </p:nvSpPr>
        <p:spPr>
          <a:xfrm rot="0">
            <a:off x="-3175" y="1057910"/>
            <a:ext cx="12205335" cy="5434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600" b="1">
                <a:latin typeface="맑은 고딕" charset="0"/>
                <a:ea typeface="맑은 고딕" charset="0"/>
              </a:rPr>
              <a:t>&lt;폭포수 모델&gt;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-소프트웨어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개발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프로세스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600" b="1">
                <a:latin typeface="맑은 고딕" charset="0"/>
                <a:ea typeface="맑은 고딕" charset="0"/>
              </a:rPr>
              <a:t>&lt;순차&gt;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1.소프트웨어 요구사항 분석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A.작성된 공식문서,사용자의 필요성,계약내용에 적힌 시스템이 반드시 수행해야 할 조건과 기능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2.소프트웨어 설계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A.소프트웨어 *해결책을 위한 문제해결과 계획 가정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B.소프트웨어의 목적과 명세가 결정되면 개발자가 설계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*저수준 요소와 알고리즘 구현 문제, 구조에 대한 조망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3.소프트웨어 구현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A.시스템의 기능이 수행 가능한 형태로 나타나게 함(코딩)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4.소프트웨어 시험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5.소프트웨어 통합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6.소프트웨어 유지보수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900" b="0">
                <a:latin typeface="맑은 고딕" charset="0"/>
                <a:ea typeface="맑은 고딕" charset="0"/>
              </a:rPr>
              <a:t>참조:</a:t>
            </a:r>
            <a:r>
              <a:rPr lang="ko-KR" altLang="en-US" sz="900" b="0">
                <a:latin typeface="맑은 고딕" charset="0"/>
                <a:ea typeface="맑은 고딕" charset="0"/>
              </a:rPr>
              <a:t> </a:t>
            </a:r>
            <a:r>
              <a:rPr lang="ko-KR" sz="900" b="0">
                <a:latin typeface="맑은 고딕" charset="0"/>
                <a:ea typeface="맑은 고딕" charset="0"/>
              </a:rPr>
              <a:t>https://ko.wikipedia.org/wiki/%ED%8F%AD%ED%8F%AC%EC%88%98_%EB%AA%A8%EB%8D%B8</a:t>
            </a:r>
            <a:endParaRPr lang="ko-KR" altLang="en-US" sz="90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9972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XPIrisAnalysis-FLMABS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0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(저장)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-1905" y="5367020"/>
            <a:ext cx="2806065" cy="13716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rgbClr val="0563C1"/>
              </a:solidFill>
            </a:endParaRPr>
          </a:p>
        </p:txBody>
      </p:sp>
      <p:sp>
        <p:nvSpPr>
          <p:cNvPr id="15" name="도형 1"/>
          <p:cNvSpPr>
            <a:spLocks/>
          </p:cNvSpPr>
          <p:nvPr/>
        </p:nvSpPr>
        <p:spPr>
          <a:xfrm rot="0">
            <a:off x="8355965" y="5362575"/>
            <a:ext cx="858520" cy="361950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저장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"/>
          <p:cNvSpPr>
            <a:spLocks/>
          </p:cNvSpPr>
          <p:nvPr/>
        </p:nvSpPr>
        <p:spPr>
          <a:xfrm rot="0">
            <a:off x="8223885" y="5816600"/>
            <a:ext cx="7270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촬영영상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3"/>
          <p:cNvSpPr>
            <a:spLocks/>
          </p:cNvSpPr>
          <p:nvPr/>
        </p:nvSpPr>
        <p:spPr>
          <a:xfrm rot="0">
            <a:off x="9164320" y="5816600"/>
            <a:ext cx="7270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저장방식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4"/>
          <p:cNvSpPr>
            <a:spLocks/>
          </p:cNvSpPr>
          <p:nvPr/>
        </p:nvSpPr>
        <p:spPr>
          <a:xfrm rot="0">
            <a:off x="10112375" y="5816600"/>
            <a:ext cx="7270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5"/>
          <p:cNvSpPr>
            <a:spLocks/>
          </p:cNvSpPr>
          <p:nvPr/>
        </p:nvSpPr>
        <p:spPr>
          <a:xfrm rot="0">
            <a:off x="11093450" y="5816600"/>
            <a:ext cx="7270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 후 처리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6"/>
          <p:cNvCxnSpPr/>
          <p:nvPr/>
        </p:nvCxnSpPr>
        <p:spPr>
          <a:xfrm rot="0">
            <a:off x="10850245" y="5948680"/>
            <a:ext cx="22034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7"/>
          <p:cNvCxnSpPr/>
          <p:nvPr/>
        </p:nvCxnSpPr>
        <p:spPr>
          <a:xfrm rot="0">
            <a:off x="8962390" y="5948680"/>
            <a:ext cx="19939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8"/>
          <p:cNvCxnSpPr/>
          <p:nvPr/>
        </p:nvCxnSpPr>
        <p:spPr>
          <a:xfrm rot="0">
            <a:off x="9911715" y="5957570"/>
            <a:ext cx="20701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9"/>
          <p:cNvCxnSpPr/>
          <p:nvPr/>
        </p:nvCxnSpPr>
        <p:spPr>
          <a:xfrm rot="0" flipV="1">
            <a:off x="8962390" y="5948680"/>
            <a:ext cx="199390" cy="46926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19"/>
          <p:cNvSpPr>
            <a:spLocks/>
          </p:cNvSpPr>
          <p:nvPr/>
        </p:nvSpPr>
        <p:spPr>
          <a:xfrm rot="0">
            <a:off x="8223885" y="6314440"/>
            <a:ext cx="727075" cy="26606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결과화면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28"/>
          <p:cNvSpPr txBox="1">
            <a:spLocks/>
          </p:cNvSpPr>
          <p:nvPr/>
        </p:nvSpPr>
        <p:spPr>
          <a:xfrm>
            <a:off x="2516505" y="5081905"/>
            <a:ext cx="2849880" cy="16567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</a:rPr>
              <a:t>11</a:t>
            </a: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</a:rPr>
              <a:t>촬영영상 저장닌데 좌우로 나누지 않아도 되는가?</a:t>
            </a: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</a:rPr>
              <a:t>11-2</a:t>
            </a: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</a:rPr>
              <a:t>(DB-결과표)파일이름:피검자이름_날짜</a:t>
            </a: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14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확인이 끝난후 어떻게 페이지를 넘길것인가?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A.확인 버튼을 따로 만든다?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0563C1"/>
              </a:solidFill>
            </a:endParaRPr>
          </a:p>
        </p:txBody>
      </p:sp>
      <p:sp>
        <p:nvSpPr>
          <p:cNvPr id="40" name="도형 29"/>
          <p:cNvSpPr>
            <a:spLocks/>
          </p:cNvSpPr>
          <p:nvPr/>
        </p:nvSpPr>
        <p:spPr>
          <a:xfrm rot="0">
            <a:off x="3021965" y="1562735"/>
            <a:ext cx="2759710" cy="242506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30"/>
          <p:cNvSpPr>
            <a:spLocks/>
          </p:cNvSpPr>
          <p:nvPr/>
        </p:nvSpPr>
        <p:spPr>
          <a:xfrm rot="0">
            <a:off x="3107690" y="1748155"/>
            <a:ext cx="2623185" cy="15011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미리보기 화면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pbOutputView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31"/>
          <p:cNvSpPr>
            <a:spLocks/>
          </p:cNvSpPr>
          <p:nvPr/>
        </p:nvSpPr>
        <p:spPr>
          <a:xfrm rot="0">
            <a:off x="4824095" y="3316605"/>
            <a:ext cx="897255" cy="38544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32"/>
          <p:cNvSpPr>
            <a:spLocks/>
          </p:cNvSpPr>
          <p:nvPr/>
        </p:nvSpPr>
        <p:spPr>
          <a:xfrm rot="0">
            <a:off x="3195955" y="3434080"/>
            <a:ext cx="140335" cy="131445"/>
          </a:xfrm>
          <a:prstGeom prst="flowChartConnector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33"/>
          <p:cNvSpPr>
            <a:spLocks/>
          </p:cNvSpPr>
          <p:nvPr/>
        </p:nvSpPr>
        <p:spPr>
          <a:xfrm rot="0">
            <a:off x="3687445" y="3429000"/>
            <a:ext cx="140335" cy="131445"/>
          </a:xfrm>
          <a:prstGeom prst="flowChartConnector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34"/>
          <p:cNvSpPr>
            <a:spLocks/>
          </p:cNvSpPr>
          <p:nvPr/>
        </p:nvSpPr>
        <p:spPr>
          <a:xfrm rot="0">
            <a:off x="3329305" y="3400425"/>
            <a:ext cx="332740" cy="2127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PNG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35"/>
          <p:cNvSpPr>
            <a:spLocks/>
          </p:cNvSpPr>
          <p:nvPr/>
        </p:nvSpPr>
        <p:spPr>
          <a:xfrm rot="0">
            <a:off x="3876675" y="3400425"/>
            <a:ext cx="332740" cy="2127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PDF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36"/>
          <p:cNvSpPr>
            <a:spLocks/>
          </p:cNvSpPr>
          <p:nvPr/>
        </p:nvSpPr>
        <p:spPr>
          <a:xfrm rot="0">
            <a:off x="4358005" y="3396615"/>
            <a:ext cx="332740" cy="2127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DOC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37"/>
          <p:cNvSpPr>
            <a:spLocks/>
          </p:cNvSpPr>
          <p:nvPr/>
        </p:nvSpPr>
        <p:spPr>
          <a:xfrm rot="0">
            <a:off x="4211955" y="3429000"/>
            <a:ext cx="140335" cy="131445"/>
          </a:xfrm>
          <a:prstGeom prst="flowChartConnector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39"/>
          <p:cNvSpPr>
            <a:spLocks/>
          </p:cNvSpPr>
          <p:nvPr/>
        </p:nvSpPr>
        <p:spPr>
          <a:xfrm rot="0">
            <a:off x="3038475" y="1333500"/>
            <a:ext cx="594995" cy="15811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accent1"/>
                </a:solidFill>
                <a:latin typeface="맑은 고딕" charset="0"/>
                <a:ea typeface="맑은 고딕" charset="0"/>
              </a:rPr>
              <a:t>FLMABS11</a:t>
            </a:r>
            <a:endParaRPr lang="ko-KR" altLang="en-US" sz="80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44"/>
          <p:cNvSpPr>
            <a:spLocks/>
          </p:cNvSpPr>
          <p:nvPr/>
        </p:nvSpPr>
        <p:spPr>
          <a:xfrm rot="0">
            <a:off x="6037580" y="1546860"/>
            <a:ext cx="2758440" cy="243967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45"/>
          <p:cNvSpPr>
            <a:spLocks/>
          </p:cNvSpPr>
          <p:nvPr/>
        </p:nvSpPr>
        <p:spPr>
          <a:xfrm rot="0">
            <a:off x="6011545" y="1336040"/>
            <a:ext cx="570230" cy="2120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FLMABS13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46"/>
          <p:cNvSpPr>
            <a:spLocks/>
          </p:cNvSpPr>
          <p:nvPr/>
        </p:nvSpPr>
        <p:spPr>
          <a:xfrm rot="0">
            <a:off x="6296025" y="1741170"/>
            <a:ext cx="2228215" cy="1678305"/>
          </a:xfrm>
          <a:prstGeom prst="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저장위치 및 파일명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7"/>
          <p:cNvSpPr txBox="1">
            <a:spLocks/>
          </p:cNvSpPr>
          <p:nvPr/>
        </p:nvSpPr>
        <p:spPr>
          <a:xfrm rot="0">
            <a:off x="5860415" y="4048125"/>
            <a:ext cx="2879725" cy="6953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1.다이얼로그 창 이용 저장경로 위치,파일명 지정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2.저장-&gt;폼종료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0563C1"/>
              </a:solidFill>
            </a:endParaRPr>
          </a:p>
        </p:txBody>
      </p:sp>
      <p:sp>
        <p:nvSpPr>
          <p:cNvPr id="58" name="도형 54"/>
          <p:cNvSpPr>
            <a:spLocks/>
          </p:cNvSpPr>
          <p:nvPr/>
        </p:nvSpPr>
        <p:spPr>
          <a:xfrm rot="0">
            <a:off x="7840980" y="3615690"/>
            <a:ext cx="843915" cy="28575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5"/>
          <p:cNvSpPr txBox="1">
            <a:spLocks/>
          </p:cNvSpPr>
          <p:nvPr/>
        </p:nvSpPr>
        <p:spPr>
          <a:xfrm rot="0">
            <a:off x="3021330" y="3998595"/>
            <a:ext cx="2799715" cy="13728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000" u="sng">
                <a:solidFill>
                  <a:schemeClr val="tx1"/>
                </a:solidFill>
                <a:uFill>
                  <a:solidFill>
                    <a:srgbClr val="0563C1"/>
                  </a:solidFill>
                </a:uFill>
              </a:rPr>
              <a:t>1.체크박스 활용 파일형식 지정</a:t>
            </a: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2.결과지에 따른 저장폼</a:t>
            </a:r>
            <a:endParaRPr lang="ko-KR" altLang="en-US" sz="1000" u="sng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3.저장-&gt;</a:t>
            </a: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DB저장</a:t>
            </a:r>
            <a:endParaRPr lang="ko-KR" altLang="en-US" sz="1000" u="sng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4.로컬</a:t>
            </a: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선택(DB자동)</a:t>
            </a: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-&gt;FLMABS</a:t>
            </a:r>
            <a:r>
              <a:rPr lang="ko-KR" sz="1000" u="sng">
                <a:solidFill>
                  <a:srgbClr val="FF0000"/>
                </a:solidFill>
                <a:uFill>
                  <a:solidFill>
                    <a:srgbClr val="0563C1"/>
                  </a:solidFill>
                </a:uFill>
              </a:rPr>
              <a:t>13</a:t>
            </a:r>
            <a:endParaRPr lang="ko-KR" altLang="en-US" sz="1000" u="sng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rgbClr val="0563C1"/>
              </a:solidFill>
            </a:endParaRPr>
          </a:p>
        </p:txBody>
      </p:sp>
      <p:sp>
        <p:nvSpPr>
          <p:cNvPr id="60" name="텍스트 상자 1"/>
          <p:cNvSpPr txBox="1">
            <a:spLocks/>
          </p:cNvSpPr>
          <p:nvPr/>
        </p:nvSpPr>
        <p:spPr>
          <a:xfrm rot="0">
            <a:off x="5415915" y="5694045"/>
            <a:ext cx="2820035" cy="9988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</a:rPr>
              <a:t>1.다이얼로그 </a:t>
            </a:r>
            <a:r>
              <a:rPr lang="ko-KR" sz="800">
                <a:solidFill>
                  <a:schemeClr val="tx1"/>
                </a:solidFill>
              </a:rPr>
              <a:t>경로 값 받기: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https://ndolson.com/1370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</a:rPr>
              <a:t>2.다이얼로그 이름 값 입력: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https://inasie.tistory.com/18</a:t>
            </a: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rgbClr val="0563C1"/>
              </a:solidFill>
            </a:endParaRPr>
          </a:p>
        </p:txBody>
      </p:sp>
      <p:sp>
        <p:nvSpPr>
          <p:cNvPr id="67" name="도형 19"/>
          <p:cNvSpPr>
            <a:spLocks/>
          </p:cNvSpPr>
          <p:nvPr/>
        </p:nvSpPr>
        <p:spPr>
          <a:xfrm rot="0">
            <a:off x="5324475" y="3795395"/>
            <a:ext cx="360680" cy="17970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Local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20"/>
          <p:cNvSpPr>
            <a:spLocks/>
          </p:cNvSpPr>
          <p:nvPr/>
        </p:nvSpPr>
        <p:spPr>
          <a:xfrm rot="0">
            <a:off x="5178425" y="3815080"/>
            <a:ext cx="152400" cy="111125"/>
          </a:xfrm>
          <a:prstGeom prst="flowChartConnector"/>
          <a:noFill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1"/>
          <p:cNvSpPr>
            <a:spLocks/>
          </p:cNvSpPr>
          <p:nvPr/>
        </p:nvSpPr>
        <p:spPr>
          <a:xfrm rot="0">
            <a:off x="9092565" y="1717675"/>
            <a:ext cx="2758440" cy="202755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2"/>
          <p:cNvSpPr>
            <a:spLocks/>
          </p:cNvSpPr>
          <p:nvPr/>
        </p:nvSpPr>
        <p:spPr>
          <a:xfrm rot="0">
            <a:off x="9140825" y="2093595"/>
            <a:ext cx="2626360" cy="149860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표시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"/>
          <p:cNvSpPr>
            <a:spLocks/>
          </p:cNvSpPr>
          <p:nvPr/>
        </p:nvSpPr>
        <p:spPr>
          <a:xfrm rot="0">
            <a:off x="9084310" y="150685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FLMABS14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4"/>
          <p:cNvSpPr>
            <a:spLocks/>
          </p:cNvSpPr>
          <p:nvPr/>
        </p:nvSpPr>
        <p:spPr>
          <a:xfrm rot="0">
            <a:off x="9092565" y="3844925"/>
            <a:ext cx="2757805" cy="152527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테이블 구성에 따른 검색어 가능여부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결과에 대한 링크 생성 여부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결과지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피검자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5"/>
          <p:cNvSpPr>
            <a:spLocks/>
          </p:cNvSpPr>
          <p:nvPr/>
        </p:nvSpPr>
        <p:spPr>
          <a:xfrm rot="0">
            <a:off x="9728200" y="1776730"/>
            <a:ext cx="1461770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검색어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6"/>
          <p:cNvSpPr>
            <a:spLocks/>
          </p:cNvSpPr>
          <p:nvPr/>
        </p:nvSpPr>
        <p:spPr>
          <a:xfrm rot="0">
            <a:off x="11256010" y="1786255"/>
            <a:ext cx="511175" cy="20701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 색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"/>
          <p:cNvSpPr>
            <a:spLocks/>
          </p:cNvSpPr>
          <p:nvPr/>
        </p:nvSpPr>
        <p:spPr>
          <a:xfrm rot="0">
            <a:off x="9140825" y="1776730"/>
            <a:ext cx="601980" cy="20701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4540" cy="87503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88900"/>
            <a:ext cx="12194540" cy="6978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XPIrisAnalysis-ASMABS10(촬영)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4406900" y="3996055"/>
            <a:ext cx="2724785" cy="17589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촬영대기(ASMABS11)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1. 1개의 usb 다중 카메라 연결: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https://nitr0.tistory.com/312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//OpenCV지원 Backend API필요-&gt;처리속도 늘리고 프레임 크기 줄여서 고정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https://076923.github.io/posts/C-opencv-39/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2.카메라 캡쳐 OpenCV: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https://076923.github.io/posts/C-opencv-3/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/>
              <a:t>3.캡쳐한 파일 출력</a:t>
            </a:r>
            <a:endParaRPr lang="ko-KR" altLang="en-US" sz="800"/>
          </a:p>
          <a:p>
            <a:pPr marL="0" indent="0" latinLnBrk="0" hangingPunct="1">
              <a:buFontTx/>
              <a:buNone/>
            </a:pPr>
            <a:r>
              <a:rPr lang="ko-KR" altLang="en-US" sz="800"/>
              <a:t> 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https://jjungwooo.tistory.com/96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4.콤보박스 리스트: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https://m.blog.naver.com/PostView.nhn?blogId=hamstery&amp;logNo=110088708491&amp;proxyReferer=https:%2F%2Fwww.google.com%2F</a:t>
            </a:r>
            <a:endParaRPr lang="ko-KR" altLang="en-US" sz="800" u="sng">
              <a:solidFill>
                <a:srgbClr val="0563C1"/>
              </a:solidFill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9509125" y="4556760"/>
            <a:ext cx="2435225" cy="12795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700">
                <a:latin typeface="맑은 고딕" charset="0"/>
                <a:ea typeface="맑은 고딕" charset="0"/>
              </a:rPr>
              <a:t>촬영처리(ASMABS12)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1.다시찰영방법-이전</a:t>
            </a:r>
            <a:r>
              <a:rPr lang="ko-KR" sz="700">
                <a:latin typeface="+mn-lt"/>
                <a:ea typeface="맑은 고딕" charset="0"/>
                <a:cs typeface="+mn-cs"/>
              </a:rPr>
              <a:t> </a:t>
            </a:r>
            <a:r>
              <a:rPr lang="ko-KR" sz="700">
                <a:latin typeface="맑은 고딕" charset="0"/>
                <a:ea typeface="맑은 고딕" charset="0"/>
                <a:cs typeface="+mn-cs"/>
              </a:rPr>
              <a:t>화면 돌아가기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 -&gt;버튼활용 폼이전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2.분석-&gt;ASMAB32 이동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//분석버튼 클릭시 DB에 이미지 바로 저장하게끔?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3.파일명=fixed(피검자이름)_L or R_+datetime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  시간,날짜</a:t>
            </a:r>
            <a:r>
              <a:rPr lang="ko-KR" sz="700">
                <a:latin typeface="+mn-lt"/>
                <a:ea typeface="맑은 고딕" charset="0"/>
                <a:cs typeface="+mn-cs"/>
              </a:rPr>
              <a:t> </a:t>
            </a:r>
            <a:r>
              <a:rPr lang="ko-KR" sz="700">
                <a:latin typeface="맑은 고딕" charset="0"/>
                <a:ea typeface="맑은 고딕" charset="0"/>
                <a:cs typeface="+mn-cs"/>
              </a:rPr>
              <a:t>받기:</a:t>
            </a:r>
            <a:r>
              <a:rPr sz="7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https://toytvstory.tistory.com/2025</a:t>
            </a:r>
            <a:endParaRPr lang="ko-KR" altLang="en-US" sz="7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700"/>
              <a:t>        </a:t>
            </a:r>
            <a:r>
              <a:rPr sz="7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https://076923.github.io/posts/C-opencv-19/</a:t>
            </a:r>
            <a:endParaRPr lang="ko-KR" altLang="en-US" sz="7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700"/>
              <a:t>4.파일 효과(명도)</a:t>
            </a:r>
            <a:endParaRPr lang="ko-KR" altLang="en-US" sz="700"/>
          </a:p>
          <a:p>
            <a:pPr marL="0" indent="0" latinLnBrk="0" hangingPunct="1">
              <a:buFontTx/>
              <a:buNone/>
            </a:pPr>
            <a:r>
              <a:rPr lang="ko-KR" sz="700"/>
              <a:t>:</a:t>
            </a:r>
            <a:r>
              <a:rPr sz="7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https://icodebroker.tistory.com/5572</a:t>
            </a:r>
            <a:endParaRPr lang="ko-KR" altLang="en-US" sz="700" u="sng">
              <a:solidFill>
                <a:srgbClr val="0563C1"/>
              </a:solidFill>
            </a:endParaRPr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4869815" y="6239510"/>
          <a:ext cx="2069465" cy="3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465"/>
              </a:tblGrid>
              <a:tr h="34036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800" kern="1200" b="1">
                          <a:solidFill>
                            <a:srgbClr val="FFFFFF"/>
                          </a:solidFill>
                        </a:rPr>
                        <a:t>ASMABS11 -&gt; 1 -&gt; 2 -&gt; 카메라 인식종료 -&gt; ASMABS12-&gt;</a:t>
                      </a:r>
                      <a:endParaRPr lang="ko-KR" altLang="en-US" sz="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7851140" y="6021705"/>
          <a:ext cx="709295" cy="2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95"/>
              </a:tblGrid>
              <a:tr h="21717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800" kern="1200" b="1">
                          <a:solidFill>
                            <a:srgbClr val="FFFFFF"/>
                          </a:solidFill>
                        </a:rPr>
                        <a:t>다시촬영</a:t>
                      </a:r>
                      <a:endParaRPr lang="ko-KR" altLang="en-US" sz="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7851140" y="6463665"/>
          <a:ext cx="947420" cy="23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</a:tblGrid>
              <a:tr h="23177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800" kern="1200" b="1">
                          <a:solidFill>
                            <a:srgbClr val="FFFFFF"/>
                          </a:solidFill>
                        </a:rPr>
                        <a:t>분석하기</a:t>
                      </a:r>
                      <a:endParaRPr lang="ko-KR" altLang="en-US" sz="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9" name="Rect 0"/>
          <p:cNvCxnSpPr/>
          <p:nvPr/>
        </p:nvCxnSpPr>
        <p:spPr>
          <a:xfrm rot="0">
            <a:off x="6948805" y="6386195"/>
            <a:ext cx="914400" cy="173355"/>
          </a:xfrm>
          <a:prstGeom prst="bentConnector3">
            <a:avLst>
              <a:gd name="adj1" fmla="val 49968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t 0"/>
          <p:cNvCxnSpPr/>
          <p:nvPr/>
        </p:nvCxnSpPr>
        <p:spPr>
          <a:xfrm rot="0" flipV="1">
            <a:off x="6948805" y="6193790"/>
            <a:ext cx="914400" cy="183515"/>
          </a:xfrm>
          <a:prstGeom prst="bentConnector3">
            <a:avLst>
              <a:gd name="adj1" fmla="val 49968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 flipV="1">
            <a:off x="8200390" y="5733415"/>
            <a:ext cx="3810" cy="28257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t 0"/>
          <p:cNvCxnSpPr/>
          <p:nvPr/>
        </p:nvCxnSpPr>
        <p:spPr>
          <a:xfrm rot="0" flipV="1">
            <a:off x="5337810" y="5704205"/>
            <a:ext cx="2846705" cy="13970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t 0"/>
          <p:cNvCxnSpPr/>
          <p:nvPr/>
        </p:nvCxnSpPr>
        <p:spPr>
          <a:xfrm rot="0">
            <a:off x="5362575" y="5725795"/>
            <a:ext cx="8255" cy="51371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32"/>
          <p:cNvCxnSpPr/>
          <p:nvPr/>
        </p:nvCxnSpPr>
        <p:spPr>
          <a:xfrm rot="0">
            <a:off x="8798560" y="6553200"/>
            <a:ext cx="518795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33"/>
          <p:cNvGraphicFramePr>
            <a:graphicFrameLocks noGrp="1"/>
          </p:cNvGraphicFramePr>
          <p:nvPr/>
        </p:nvGraphicFramePr>
        <p:xfrm>
          <a:off x="9272905" y="6447790"/>
          <a:ext cx="859155" cy="2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</a:tblGrid>
              <a:tr h="21717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800" kern="1200" b="1">
                          <a:solidFill>
                            <a:srgbClr val="FFFFFF"/>
                          </a:solidFill>
                        </a:rPr>
                        <a:t>FLMABS11-2</a:t>
                      </a:r>
                      <a:endParaRPr lang="ko-KR" altLang="en-US" sz="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26" name="도형 8"/>
          <p:cNvCxnSpPr>
            <a:stCxn id="25" idx="3"/>
            <a:endCxn id="27" idx="1"/>
          </p:cNvCxnSpPr>
          <p:nvPr/>
        </p:nvCxnSpPr>
        <p:spPr>
          <a:xfrm rot="0" flipV="1">
            <a:off x="10132060" y="6537960"/>
            <a:ext cx="474980" cy="1905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9"/>
          <p:cNvGraphicFramePr>
            <a:graphicFrameLocks noGrp="1"/>
          </p:cNvGraphicFramePr>
          <p:nvPr/>
        </p:nvGraphicFramePr>
        <p:xfrm>
          <a:off x="10606405" y="6429375"/>
          <a:ext cx="808355" cy="2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/>
              </a:tblGrid>
              <a:tr h="21717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800" kern="1200" b="1">
                          <a:solidFill>
                            <a:srgbClr val="FFFFFF"/>
                          </a:solidFill>
                        </a:rPr>
                        <a:t>ASMABS32</a:t>
                      </a:r>
                      <a:endParaRPr lang="ko-KR" altLang="en-US" sz="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8" name="도형 63"/>
          <p:cNvSpPr>
            <a:spLocks/>
          </p:cNvSpPr>
          <p:nvPr/>
        </p:nvSpPr>
        <p:spPr>
          <a:xfrm rot="0">
            <a:off x="4451985" y="1202690"/>
            <a:ext cx="2743835" cy="203327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64"/>
          <p:cNvSpPr>
            <a:spLocks/>
          </p:cNvSpPr>
          <p:nvPr/>
        </p:nvSpPr>
        <p:spPr>
          <a:xfrm rot="0">
            <a:off x="4491990" y="1520190"/>
            <a:ext cx="1281430" cy="13487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 eye Live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pbLeftView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65"/>
          <p:cNvSpPr>
            <a:spLocks/>
          </p:cNvSpPr>
          <p:nvPr/>
        </p:nvSpPr>
        <p:spPr>
          <a:xfrm rot="0">
            <a:off x="5826760" y="1520190"/>
            <a:ext cx="1281430" cy="13487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eye Live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pbRightView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66"/>
          <p:cNvSpPr>
            <a:spLocks/>
          </p:cNvSpPr>
          <p:nvPr/>
        </p:nvSpPr>
        <p:spPr>
          <a:xfrm rot="0">
            <a:off x="4491990" y="1257300"/>
            <a:ext cx="128143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USB 카메라목록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67"/>
          <p:cNvSpPr>
            <a:spLocks/>
          </p:cNvSpPr>
          <p:nvPr/>
        </p:nvSpPr>
        <p:spPr>
          <a:xfrm rot="10800000">
            <a:off x="5534025" y="1296035"/>
            <a:ext cx="173990" cy="165100"/>
          </a:xfrm>
          <a:prstGeom prst="triangle"/>
          <a:solidFill>
            <a:schemeClr val="tx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8"/>
          <p:cNvSpPr>
            <a:spLocks/>
          </p:cNvSpPr>
          <p:nvPr/>
        </p:nvSpPr>
        <p:spPr>
          <a:xfrm rot="0">
            <a:off x="4558665" y="2924175"/>
            <a:ext cx="2550160" cy="28067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촬 영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btnTakePicture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69"/>
          <p:cNvSpPr>
            <a:spLocks/>
          </p:cNvSpPr>
          <p:nvPr/>
        </p:nvSpPr>
        <p:spPr>
          <a:xfrm rot="0">
            <a:off x="5826760" y="1257300"/>
            <a:ext cx="128143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USB 카메라목록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70"/>
          <p:cNvSpPr>
            <a:spLocks/>
          </p:cNvSpPr>
          <p:nvPr/>
        </p:nvSpPr>
        <p:spPr>
          <a:xfrm rot="10800000">
            <a:off x="6868795" y="1296035"/>
            <a:ext cx="173990" cy="165100"/>
          </a:xfrm>
          <a:prstGeom prst="triangle"/>
          <a:solidFill>
            <a:schemeClr val="tx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71"/>
          <p:cNvSpPr>
            <a:spLocks/>
          </p:cNvSpPr>
          <p:nvPr/>
        </p:nvSpPr>
        <p:spPr>
          <a:xfrm rot="0">
            <a:off x="9298940" y="1153160"/>
            <a:ext cx="2758440" cy="202755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72"/>
          <p:cNvSpPr>
            <a:spLocks/>
          </p:cNvSpPr>
          <p:nvPr/>
        </p:nvSpPr>
        <p:spPr>
          <a:xfrm rot="0">
            <a:off x="9382125" y="1427480"/>
            <a:ext cx="1288415" cy="13862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73"/>
          <p:cNvSpPr>
            <a:spLocks/>
          </p:cNvSpPr>
          <p:nvPr/>
        </p:nvSpPr>
        <p:spPr>
          <a:xfrm rot="0">
            <a:off x="10717530" y="1427480"/>
            <a:ext cx="1288415" cy="13862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74"/>
          <p:cNvSpPr>
            <a:spLocks/>
          </p:cNvSpPr>
          <p:nvPr/>
        </p:nvSpPr>
        <p:spPr>
          <a:xfrm rot="0">
            <a:off x="9431655" y="2858770"/>
            <a:ext cx="1015365" cy="26606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다시촬영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5"/>
          <p:cNvSpPr>
            <a:spLocks/>
          </p:cNvSpPr>
          <p:nvPr/>
        </p:nvSpPr>
        <p:spPr>
          <a:xfrm rot="0">
            <a:off x="10924540" y="2858770"/>
            <a:ext cx="1015365" cy="26606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76"/>
          <p:cNvSpPr>
            <a:spLocks/>
          </p:cNvSpPr>
          <p:nvPr/>
        </p:nvSpPr>
        <p:spPr>
          <a:xfrm rot="0">
            <a:off x="9382125" y="1176020"/>
            <a:ext cx="1288415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left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77"/>
          <p:cNvSpPr>
            <a:spLocks/>
          </p:cNvSpPr>
          <p:nvPr/>
        </p:nvSpPr>
        <p:spPr>
          <a:xfrm rot="0">
            <a:off x="10717530" y="1176020"/>
            <a:ext cx="1288415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right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78"/>
          <p:cNvSpPr txBox="1">
            <a:spLocks/>
          </p:cNvSpPr>
          <p:nvPr/>
        </p:nvSpPr>
        <p:spPr>
          <a:xfrm rot="0">
            <a:off x="4440555" y="3257550"/>
            <a:ext cx="2929255" cy="6604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촬영대기(ASMABS11)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1.연결된 카메라 선택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2.화면 출력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3.촬영-&gt;ASMABS12이동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79"/>
          <p:cNvSpPr txBox="1">
            <a:spLocks/>
          </p:cNvSpPr>
          <p:nvPr/>
        </p:nvSpPr>
        <p:spPr>
          <a:xfrm rot="0">
            <a:off x="9521825" y="3388360"/>
            <a:ext cx="2424430" cy="9950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700">
                <a:latin typeface="맑은 고딕" charset="0"/>
                <a:ea typeface="맑은 고딕" charset="0"/>
              </a:rPr>
              <a:t>촬영처리(ASMABS12)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1.사진 이름 출력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2.촬영된 사진 출력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3.다시촬영 -&gt;ASMABS11이동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700">
                <a:latin typeface="맑은 고딕" charset="0"/>
                <a:ea typeface="맑은 고딕" charset="0"/>
                <a:cs typeface="+mn-cs"/>
              </a:rPr>
              <a:t>4.분석 -&gt;</a:t>
            </a:r>
            <a:r>
              <a:rPr lang="ko-KR" sz="700">
                <a:latin typeface="맑은 고딕" charset="0"/>
                <a:ea typeface="맑은 고딕" charset="0"/>
                <a:cs typeface="+mn-cs"/>
              </a:rPr>
              <a:t>ASMABS32 이동</a:t>
            </a:r>
            <a:endParaRPr lang="ko-KR" altLang="en-US" sz="7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5" name="도형 80"/>
          <p:cNvSpPr>
            <a:spLocks/>
          </p:cNvSpPr>
          <p:nvPr/>
        </p:nvSpPr>
        <p:spPr>
          <a:xfrm rot="0">
            <a:off x="40005" y="1179830"/>
            <a:ext cx="2759710" cy="202882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1"/>
          <p:cNvSpPr>
            <a:spLocks/>
          </p:cNvSpPr>
          <p:nvPr/>
        </p:nvSpPr>
        <p:spPr>
          <a:xfrm rot="0">
            <a:off x="87630" y="1555750"/>
            <a:ext cx="2627630" cy="14998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171450" indent="-17145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피검자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2"/>
          <p:cNvSpPr>
            <a:spLocks/>
          </p:cNvSpPr>
          <p:nvPr/>
        </p:nvSpPr>
        <p:spPr>
          <a:xfrm rot="0">
            <a:off x="940435" y="1271905"/>
            <a:ext cx="746760" cy="24447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info_pa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3"/>
          <p:cNvSpPr>
            <a:spLocks/>
          </p:cNvSpPr>
          <p:nvPr/>
        </p:nvSpPr>
        <p:spPr>
          <a:xfrm rot="0">
            <a:off x="1863725" y="1180465"/>
            <a:ext cx="873760" cy="32702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86"/>
          <p:cNvSpPr txBox="1">
            <a:spLocks/>
          </p:cNvSpPr>
          <p:nvPr/>
        </p:nvSpPr>
        <p:spPr>
          <a:xfrm rot="0">
            <a:off x="635" y="3306445"/>
            <a:ext cx="2800350" cy="13893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1.담당의 이름 입력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2.피검자 정보 검색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3.피검자 선택-&gt;(담당의,피검자,날짜) 진료기록 테이블에 저장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4.선택-&gt;ASMABS11이동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담당의 검색:doc_nm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피검자 검색:info_pa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2" name="표 87"/>
          <p:cNvGraphicFramePr>
            <a:graphicFrameLocks noGrp="1"/>
          </p:cNvGraphicFramePr>
          <p:nvPr/>
        </p:nvGraphicFramePr>
        <p:xfrm>
          <a:off x="3531235" y="6295390"/>
          <a:ext cx="740410" cy="22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10"/>
              </a:tblGrid>
              <a:tr h="22225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800" kern="1200" b="1">
                          <a:solidFill>
                            <a:srgbClr val="FFFFFF"/>
                          </a:solidFill>
                        </a:rPr>
                        <a:t>피검자 선택</a:t>
                      </a:r>
                      <a:endParaRPr lang="ko-KR" altLang="en-US" sz="800" kern="1200" b="1">
                        <a:solidFill>
                          <a:srgbClr val="FFFFFF"/>
                        </a:solidFill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53" name="도형 88"/>
          <p:cNvCxnSpPr>
            <a:stCxn id="52" idx="3"/>
            <a:endCxn id="16" idx="1"/>
          </p:cNvCxnSpPr>
          <p:nvPr/>
        </p:nvCxnSpPr>
        <p:spPr>
          <a:xfrm rot="0">
            <a:off x="4271645" y="6406515"/>
            <a:ext cx="598805" cy="381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도형 48"/>
          <p:cNvSpPr>
            <a:spLocks/>
          </p:cNvSpPr>
          <p:nvPr/>
        </p:nvSpPr>
        <p:spPr>
          <a:xfrm rot="0">
            <a:off x="120650" y="872490"/>
            <a:ext cx="641985" cy="2533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ASMABS1</a:t>
            </a:r>
            <a:r>
              <a:rPr lang="ko-KR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0-1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49"/>
          <p:cNvSpPr>
            <a:spLocks/>
          </p:cNvSpPr>
          <p:nvPr/>
        </p:nvSpPr>
        <p:spPr>
          <a:xfrm rot="0">
            <a:off x="4449445" y="933450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ASMABS11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0"/>
          <p:cNvSpPr>
            <a:spLocks/>
          </p:cNvSpPr>
          <p:nvPr/>
        </p:nvSpPr>
        <p:spPr>
          <a:xfrm rot="0">
            <a:off x="9289415" y="92011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ASMABS12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9"/>
          <p:cNvSpPr txBox="1">
            <a:spLocks/>
          </p:cNvSpPr>
          <p:nvPr/>
        </p:nvSpPr>
        <p:spPr>
          <a:xfrm>
            <a:off x="635" y="5427345"/>
            <a:ext cx="2800350" cy="13893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1.촬영 파일 저장에만 영향이 있게 </a:t>
            </a: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한다면?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상자 1"/>
          <p:cNvSpPr txBox="1">
            <a:spLocks/>
          </p:cNvSpPr>
          <p:nvPr/>
        </p:nvSpPr>
        <p:spPr>
          <a:xfrm rot="0">
            <a:off x="71120" y="3738880"/>
            <a:ext cx="2855595" cy="12553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1.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프로세스바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활성화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//알고리즘진행도,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2.이미지 분석하기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3.알고리즘에 어떻게 넣을 것인가?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4.프로세스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 -분석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 -저장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2" name="도형 26"/>
          <p:cNvSpPr>
            <a:spLocks/>
          </p:cNvSpPr>
          <p:nvPr/>
        </p:nvSpPr>
        <p:spPr>
          <a:xfrm rot="0">
            <a:off x="3382645" y="1616075"/>
            <a:ext cx="2758440" cy="212725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0" y="208280"/>
            <a:ext cx="12194540" cy="7569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XPIrisAnalysis-ASMABS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30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(분석)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6" name="텍스트 상자 2"/>
          <p:cNvSpPr txBox="1">
            <a:spLocks/>
          </p:cNvSpPr>
          <p:nvPr/>
        </p:nvSpPr>
        <p:spPr>
          <a:xfrm rot="0">
            <a:off x="3326130" y="5746750"/>
            <a:ext cx="2873375" cy="9213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//결과지를</a:t>
            </a:r>
            <a:r>
              <a:rPr lang="ko-KR" altLang="en-US" sz="9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보낼시</a:t>
            </a:r>
            <a:r>
              <a:rPr lang="ko-KR" altLang="en-US" sz="9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홍채</a:t>
            </a:r>
            <a:r>
              <a:rPr lang="ko-KR" altLang="en-US" sz="9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사진도</a:t>
            </a:r>
            <a:r>
              <a:rPr lang="ko-KR" altLang="en-US" sz="9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포함해서</a:t>
            </a:r>
            <a:r>
              <a:rPr lang="ko-KR" altLang="en-US" sz="9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같이</a:t>
            </a:r>
            <a:r>
              <a:rPr lang="ko-KR" altLang="en-US" sz="900">
                <a:latin typeface="+mn-lt"/>
                <a:ea typeface="맑은 고딕" charset="0"/>
                <a:cs typeface="+mn-cs"/>
              </a:rPr>
              <a:t> 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보내는것인가?</a:t>
            </a:r>
            <a:endParaRPr lang="ko-KR" altLang="en-US" sz="9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-&gt;사진포함시 캡쳐로 저장할 것인가?</a:t>
            </a:r>
            <a:endParaRPr lang="ko-KR" altLang="en-US" sz="9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//</a:t>
            </a:r>
            <a:r>
              <a:rPr lang="ko-KR" altLang="en-US" sz="900">
                <a:latin typeface="맑은 고딕" charset="0"/>
                <a:ea typeface="맑은 고딕" charset="0"/>
                <a:cs typeface="+mn-cs"/>
              </a:rPr>
              <a:t>결과지 항목의 평가부분은 누가 작성하는것인가?</a:t>
            </a:r>
            <a:endParaRPr lang="ko-KR" altLang="en-US" sz="9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7" name="도형 4"/>
          <p:cNvSpPr>
            <a:spLocks/>
          </p:cNvSpPr>
          <p:nvPr/>
        </p:nvSpPr>
        <p:spPr>
          <a:xfrm rot="0">
            <a:off x="4345305" y="1706245"/>
            <a:ext cx="1745615" cy="16713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보여주기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피검자 정보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- 전체 평가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- 세부 평가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-"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-"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lvAnalysisData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6"/>
          <p:cNvSpPr>
            <a:spLocks/>
          </p:cNvSpPr>
          <p:nvPr/>
        </p:nvSpPr>
        <p:spPr>
          <a:xfrm rot="0">
            <a:off x="3422650" y="1720850"/>
            <a:ext cx="898525" cy="83502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pbLeftImage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7"/>
          <p:cNvSpPr>
            <a:spLocks/>
          </p:cNvSpPr>
          <p:nvPr/>
        </p:nvSpPr>
        <p:spPr>
          <a:xfrm rot="0">
            <a:off x="3430905" y="2536190"/>
            <a:ext cx="898525" cy="83502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pbRightImage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2"/>
          <p:cNvSpPr>
            <a:spLocks/>
          </p:cNvSpPr>
          <p:nvPr/>
        </p:nvSpPr>
        <p:spPr>
          <a:xfrm>
            <a:off x="3413760" y="3427095"/>
            <a:ext cx="732155" cy="26733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 rot="0">
            <a:off x="3475355" y="139509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ASMABS31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4"/>
          <p:cNvSpPr>
            <a:spLocks/>
          </p:cNvSpPr>
          <p:nvPr/>
        </p:nvSpPr>
        <p:spPr>
          <a:xfrm rot="0">
            <a:off x="71120" y="165036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45"/>
          <p:cNvSpPr>
            <a:spLocks/>
          </p:cNvSpPr>
          <p:nvPr/>
        </p:nvSpPr>
        <p:spPr>
          <a:xfrm rot="0">
            <a:off x="329565" y="2451100"/>
            <a:ext cx="2227580" cy="206375"/>
          </a:xfrm>
          <a:prstGeom prst="rect"/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진 행 표 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46"/>
          <p:cNvSpPr>
            <a:spLocks/>
          </p:cNvSpPr>
          <p:nvPr/>
        </p:nvSpPr>
        <p:spPr>
          <a:xfrm rot="0">
            <a:off x="76200" y="136842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ASMABS32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7"/>
          <p:cNvSpPr txBox="1">
            <a:spLocks/>
          </p:cNvSpPr>
          <p:nvPr/>
        </p:nvSpPr>
        <p:spPr>
          <a:xfrm rot="0">
            <a:off x="71120" y="5739765"/>
            <a:ext cx="3540760" cy="11195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 b="0">
                <a:latin typeface="맑은 고딕" charset="0"/>
                <a:ea typeface="맑은 고딕" charset="0"/>
              </a:rPr>
              <a:t>1.프로세스바(분석,저장)-ASMABS32</a:t>
            </a:r>
            <a:endParaRPr lang="ko-KR" altLang="en-US" sz="800" b="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 b="0">
                <a:latin typeface="맑은 고딕" charset="0"/>
                <a:ea typeface="맑은 고딕" charset="0"/>
              </a:rPr>
              <a:t>:</a:t>
            </a:r>
            <a:r>
              <a:rPr sz="800" b="0">
                <a:solidFill>
                  <a:srgbClr val="0563C1"/>
                </a:solidFill>
              </a:rPr>
              <a:t>https://ssogarif.tistory.com/171</a:t>
            </a:r>
            <a:endParaRPr lang="ko-KR" altLang="en-US" sz="800" b="0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800" b="0">
                <a:latin typeface="맑은 고딕" charset="0"/>
                <a:ea typeface="맑은 고딕" charset="0"/>
                <a:cs typeface="+mn-cs"/>
              </a:rPr>
              <a:t>//각코드</a:t>
            </a:r>
            <a:r>
              <a:rPr lang="ko-KR" sz="800" b="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 b="0">
                <a:latin typeface="맑은 고딕" charset="0"/>
                <a:ea typeface="맑은 고딕" charset="0"/>
                <a:cs typeface="+mn-cs"/>
              </a:rPr>
              <a:t>완료시 +=식으로 프로세스바 채우기.</a:t>
            </a:r>
            <a:endParaRPr lang="ko-KR" altLang="en-US" sz="800" b="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800" b="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800" b="0">
                <a:latin typeface="맑은 고딕" charset="0"/>
                <a:ea typeface="맑은 고딕" charset="0"/>
                <a:cs typeface="+mn-cs"/>
              </a:rPr>
              <a:t>2.ASMABS31저장시 피검자 이름 입력할 폼 디자인 구상중</a:t>
            </a:r>
            <a:endParaRPr lang="ko-KR" altLang="en-US" sz="800" b="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800" b="0">
                <a:latin typeface="맑은 고딕" charset="0"/>
                <a:ea typeface="맑은 고딕" charset="0"/>
                <a:cs typeface="+mn-cs"/>
              </a:rPr>
              <a:t>(이름 검색시 이름,주민번호가 출력되어 선택할 수 있도록.)</a:t>
            </a:r>
            <a:endParaRPr lang="ko-KR" altLang="en-US" sz="800" b="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>
            <a:off x="3381375" y="3810635"/>
            <a:ext cx="2780665" cy="11214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1.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좌우 사진 출력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2.결과 출력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latin typeface="맑은 고딕" charset="0"/>
                <a:ea typeface="맑은 고딕" charset="0"/>
                <a:cs typeface="+mn-cs"/>
              </a:rPr>
              <a:t>3.출력-&gt;</a:t>
            </a:r>
            <a:r>
              <a:rPr lang="ko-KR" sz="1000">
                <a:latin typeface="맑은 고딕" charset="0"/>
                <a:ea typeface="맑은 고딕" charset="0"/>
                <a:cs typeface="+mn-cs"/>
              </a:rPr>
              <a:t>FLMABS42 이동</a:t>
            </a: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0" name="도형 135"/>
          <p:cNvSpPr>
            <a:spLocks/>
          </p:cNvSpPr>
          <p:nvPr/>
        </p:nvSpPr>
        <p:spPr>
          <a:xfrm rot="0">
            <a:off x="8689975" y="5642610"/>
            <a:ext cx="686435" cy="32575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136"/>
          <p:cNvCxnSpPr>
            <a:stCxn id="42" idx="3"/>
            <a:endCxn id="40" idx="1"/>
          </p:cNvCxnSpPr>
          <p:nvPr/>
        </p:nvCxnSpPr>
        <p:spPr>
          <a:xfrm rot="0">
            <a:off x="8140700" y="5800090"/>
            <a:ext cx="549910" cy="571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137"/>
          <p:cNvSpPr>
            <a:spLocks/>
          </p:cNvSpPr>
          <p:nvPr/>
        </p:nvSpPr>
        <p:spPr>
          <a:xfrm rot="0">
            <a:off x="7419975" y="5637530"/>
            <a:ext cx="720725" cy="32512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결과표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38"/>
          <p:cNvSpPr>
            <a:spLocks/>
          </p:cNvSpPr>
          <p:nvPr/>
        </p:nvSpPr>
        <p:spPr>
          <a:xfrm rot="0">
            <a:off x="9908540" y="5642610"/>
            <a:ext cx="834390" cy="32575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FLMABS11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139"/>
          <p:cNvCxnSpPr>
            <a:stCxn id="40" idx="3"/>
            <a:endCxn id="43" idx="1"/>
          </p:cNvCxnSpPr>
          <p:nvPr/>
        </p:nvCxnSpPr>
        <p:spPr>
          <a:xfrm rot="0">
            <a:off x="9375775" y="5805170"/>
            <a:ext cx="53340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140"/>
          <p:cNvSpPr>
            <a:spLocks/>
          </p:cNvSpPr>
          <p:nvPr/>
        </p:nvSpPr>
        <p:spPr>
          <a:xfrm rot="0">
            <a:off x="5948045" y="5676900"/>
            <a:ext cx="898525" cy="27559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ASMABS32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141"/>
          <p:cNvCxnSpPr>
            <a:stCxn id="45" idx="3"/>
            <a:endCxn id="42" idx="1"/>
          </p:cNvCxnSpPr>
          <p:nvPr/>
        </p:nvCxnSpPr>
        <p:spPr>
          <a:xfrm rot="0" flipV="1">
            <a:off x="6845935" y="5800090"/>
            <a:ext cx="574675" cy="152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14"/>
          <p:cNvSpPr>
            <a:spLocks/>
          </p:cNvSpPr>
          <p:nvPr/>
        </p:nvSpPr>
        <p:spPr>
          <a:xfrm rot="0">
            <a:off x="11172190" y="5642610"/>
            <a:ext cx="833755" cy="32512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FLMABS</a:t>
            </a: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42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15"/>
          <p:cNvCxnSpPr>
            <a:stCxn id="43" idx="3"/>
            <a:endCxn id="47" idx="1"/>
          </p:cNvCxnSpPr>
          <p:nvPr/>
        </p:nvCxnSpPr>
        <p:spPr>
          <a:xfrm rot="0">
            <a:off x="10742295" y="5805170"/>
            <a:ext cx="43053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0828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ASMABS20(불러오기)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79070" y="6191250"/>
            <a:ext cx="3077845" cy="4965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1.다중 파일 선택(ASMABS22,21):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https://sosobaba.tistory.com/426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/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34"/>
          <p:cNvSpPr txBox="1">
            <a:spLocks/>
          </p:cNvSpPr>
          <p:nvPr/>
        </p:nvSpPr>
        <p:spPr>
          <a:xfrm rot="0">
            <a:off x="4684395" y="5290820"/>
            <a:ext cx="3265170" cy="15271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1.한쪽만 다시 불러울경우 처리방법(ASMABS21)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-좌 우 하단 체크박스 후 불러오기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 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https://tyen.tistory.com/74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2.openfiledialog 이용 파일 주소 가져오기: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https://mirwebma.tistory.com/121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800"/>
              <a:t>(파일선택-&gt;주소가져오기-&gt;ASMABS21 좌,우화면에 주소 전달-&gt;이미지 출력)</a:t>
            </a:r>
            <a:endParaRPr lang="ko-KR" altLang="en-US" sz="800"/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  <a:cs typeface="+mn-cs"/>
              </a:rPr>
              <a:t>3.홍채분석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버튼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클릭시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ASBAMS31(분석화면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)이동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endParaRPr lang="ko-KR" altLang="en-US" sz="800">
              <a:latin typeface="+mn-lt"/>
              <a:ea typeface="맑은 고딕" charset="0"/>
              <a:cs typeface="+mn-cs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Q.DB와 로컬고르는 방식을 어떻게 할것인가?(ASMABS21)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0"/>
          <p:cNvSpPr>
            <a:spLocks/>
          </p:cNvSpPr>
          <p:nvPr/>
        </p:nvSpPr>
        <p:spPr>
          <a:xfrm rot="0">
            <a:off x="12700" y="1537970"/>
            <a:ext cx="2758440" cy="202755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1"/>
          <p:cNvSpPr>
            <a:spLocks/>
          </p:cNvSpPr>
          <p:nvPr/>
        </p:nvSpPr>
        <p:spPr>
          <a:xfrm rot="0">
            <a:off x="17145" y="2458085"/>
            <a:ext cx="2623185" cy="10325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선택 시 유의사항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2"/>
          <p:cNvSpPr>
            <a:spLocks/>
          </p:cNvSpPr>
          <p:nvPr/>
        </p:nvSpPr>
        <p:spPr>
          <a:xfrm rot="0">
            <a:off x="40005" y="1852295"/>
            <a:ext cx="766445" cy="27559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불러오기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3"/>
          <p:cNvSpPr>
            <a:spLocks/>
          </p:cNvSpPr>
          <p:nvPr/>
        </p:nvSpPr>
        <p:spPr>
          <a:xfrm rot="0">
            <a:off x="864870" y="1844675"/>
            <a:ext cx="1775460" cy="27559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불러 온 파일명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4"/>
          <p:cNvSpPr>
            <a:spLocks/>
          </p:cNvSpPr>
          <p:nvPr/>
        </p:nvSpPr>
        <p:spPr>
          <a:xfrm rot="0">
            <a:off x="4642485" y="1616075"/>
            <a:ext cx="2758440" cy="202755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5"/>
          <p:cNvSpPr>
            <a:spLocks/>
          </p:cNvSpPr>
          <p:nvPr/>
        </p:nvSpPr>
        <p:spPr>
          <a:xfrm rot="0">
            <a:off x="4725670" y="1986915"/>
            <a:ext cx="1288415" cy="13862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6"/>
          <p:cNvSpPr>
            <a:spLocks/>
          </p:cNvSpPr>
          <p:nvPr/>
        </p:nvSpPr>
        <p:spPr>
          <a:xfrm rot="0">
            <a:off x="6060440" y="1986915"/>
            <a:ext cx="1288415" cy="13862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7"/>
          <p:cNvSpPr>
            <a:spLocks/>
          </p:cNvSpPr>
          <p:nvPr/>
        </p:nvSpPr>
        <p:spPr>
          <a:xfrm rot="0">
            <a:off x="4725670" y="1651000"/>
            <a:ext cx="1288415" cy="28638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불러오기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18"/>
          <p:cNvSpPr>
            <a:spLocks/>
          </p:cNvSpPr>
          <p:nvPr/>
        </p:nvSpPr>
        <p:spPr>
          <a:xfrm rot="0">
            <a:off x="6060440" y="1651000"/>
            <a:ext cx="1288415" cy="28638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홍채분석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9"/>
          <p:cNvSpPr>
            <a:spLocks/>
          </p:cNvSpPr>
          <p:nvPr/>
        </p:nvSpPr>
        <p:spPr>
          <a:xfrm rot="0">
            <a:off x="4725670" y="3418205"/>
            <a:ext cx="1288415" cy="20701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left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0"/>
          <p:cNvSpPr>
            <a:spLocks/>
          </p:cNvSpPr>
          <p:nvPr/>
        </p:nvSpPr>
        <p:spPr>
          <a:xfrm rot="0">
            <a:off x="6060440" y="3418205"/>
            <a:ext cx="1288415" cy="20701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right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1"/>
          <p:cNvSpPr>
            <a:spLocks/>
          </p:cNvSpPr>
          <p:nvPr/>
        </p:nvSpPr>
        <p:spPr>
          <a:xfrm rot="0">
            <a:off x="1905" y="134429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ASMABS22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2"/>
          <p:cNvSpPr>
            <a:spLocks/>
          </p:cNvSpPr>
          <p:nvPr/>
        </p:nvSpPr>
        <p:spPr>
          <a:xfrm rot="0">
            <a:off x="4682490" y="134429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ASMABS21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3"/>
          <p:cNvSpPr>
            <a:spLocks/>
          </p:cNvSpPr>
          <p:nvPr/>
        </p:nvSpPr>
        <p:spPr>
          <a:xfrm rot="0">
            <a:off x="5533390" y="3430270"/>
            <a:ext cx="387985" cy="1727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cn_l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0" name="도형 24"/>
          <p:cNvSpPr>
            <a:spLocks/>
          </p:cNvSpPr>
          <p:nvPr/>
        </p:nvSpPr>
        <p:spPr>
          <a:xfrm rot="0">
            <a:off x="6927215" y="3399790"/>
            <a:ext cx="377190" cy="1854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cn_r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90"/>
          <p:cNvSpPr txBox="1">
            <a:spLocks/>
          </p:cNvSpPr>
          <p:nvPr/>
        </p:nvSpPr>
        <p:spPr>
          <a:xfrm>
            <a:off x="4684395" y="3654425"/>
            <a:ext cx="3267710" cy="15297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한쪽 만다시 불러 올 경우 처리 방법:</a:t>
            </a: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불러올 위치 체크박스 선택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2.파일 불러오기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3.홍채분석 클릭-&gt;ASMABS32이동-&gt;ASMABS31이동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체크박스:cb_r,cn_l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122"/>
          <p:cNvSpPr>
            <a:spLocks/>
          </p:cNvSpPr>
          <p:nvPr/>
        </p:nvSpPr>
        <p:spPr>
          <a:xfrm rot="0">
            <a:off x="8841740" y="5513705"/>
            <a:ext cx="685165" cy="32448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불러오기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123"/>
          <p:cNvCxnSpPr>
            <a:stCxn id="33" idx="3"/>
            <a:endCxn id="39" idx="1"/>
          </p:cNvCxnSpPr>
          <p:nvPr/>
        </p:nvCxnSpPr>
        <p:spPr>
          <a:xfrm rot="0" flipV="1">
            <a:off x="9526270" y="5669280"/>
            <a:ext cx="488315" cy="698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124"/>
          <p:cNvSpPr>
            <a:spLocks/>
          </p:cNvSpPr>
          <p:nvPr/>
        </p:nvSpPr>
        <p:spPr>
          <a:xfrm rot="0">
            <a:off x="11195685" y="5513705"/>
            <a:ext cx="720090" cy="32448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홍채분석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128"/>
          <p:cNvSpPr>
            <a:spLocks/>
          </p:cNvSpPr>
          <p:nvPr/>
        </p:nvSpPr>
        <p:spPr>
          <a:xfrm rot="0">
            <a:off x="10013950" y="5507355"/>
            <a:ext cx="669290" cy="32448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</a:t>
            </a: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129"/>
          <p:cNvCxnSpPr>
            <a:stCxn id="39" idx="3"/>
            <a:endCxn id="35" idx="1"/>
          </p:cNvCxnSpPr>
          <p:nvPr/>
        </p:nvCxnSpPr>
        <p:spPr>
          <a:xfrm rot="0">
            <a:off x="10682605" y="5669280"/>
            <a:ext cx="513715" cy="698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130"/>
          <p:cNvSpPr>
            <a:spLocks/>
          </p:cNvSpPr>
          <p:nvPr/>
        </p:nvSpPr>
        <p:spPr>
          <a:xfrm rot="0">
            <a:off x="7681595" y="5515610"/>
            <a:ext cx="706120" cy="320675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체크박스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131"/>
          <p:cNvCxnSpPr>
            <a:stCxn id="41" idx="3"/>
            <a:endCxn id="33" idx="1"/>
          </p:cNvCxnSpPr>
          <p:nvPr/>
        </p:nvCxnSpPr>
        <p:spPr>
          <a:xfrm rot="0" flipV="1">
            <a:off x="8387715" y="5675630"/>
            <a:ext cx="454660" cy="25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133"/>
          <p:cNvSpPr>
            <a:spLocks/>
          </p:cNvSpPr>
          <p:nvPr/>
        </p:nvSpPr>
        <p:spPr>
          <a:xfrm rot="0">
            <a:off x="8572500" y="6174105"/>
            <a:ext cx="866775" cy="32385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ASMABS32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134"/>
          <p:cNvCxnSpPr/>
          <p:nvPr/>
        </p:nvCxnSpPr>
        <p:spPr>
          <a:xfrm rot="0">
            <a:off x="8097520" y="6357620"/>
            <a:ext cx="485775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"/>
          <p:cNvSpPr>
            <a:spLocks/>
          </p:cNvSpPr>
          <p:nvPr/>
        </p:nvSpPr>
        <p:spPr>
          <a:xfrm rot="0">
            <a:off x="11430" y="3634105"/>
            <a:ext cx="2757805" cy="105092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드라이버 연결 – 1~2개의 파일을 선택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- 1개의 파일을 선택시 정확성의 오류 Notify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– 전체경로 or 파일명만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파일의 형식이 맞지 않으면 처리방법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Resolution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type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5175" cy="134112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08280"/>
            <a:ext cx="12194540" cy="7569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FL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MABS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40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(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문진표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8278495" y="4389755"/>
            <a:ext cx="2903855" cy="17602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</a:rPr>
              <a:t>1.listview사용(</a:t>
            </a:r>
            <a:r>
              <a:rPr lang="ko-KR" altLang="en-US" sz="1000">
                <a:latin typeface="맑은 고딕" charset="0"/>
                <a:ea typeface="맑은 고딕" charset="0"/>
              </a:rPr>
              <a:t>FLMABS41</a:t>
            </a:r>
            <a:r>
              <a:rPr lang="ko-KR" altLang="en-US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</a:rPr>
              <a:t>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https://m.blog.naver.com/PostView.nhn?blogId=inho860&amp;logNo=220053153176&amp;proxyReferer=https:%2F%2Fwww.google.com%2F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</a:rPr>
              <a:t>2.listview DB연동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https://blog.naver.com/gkrtjs2020/50136001833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</a:rPr>
              <a:t>2.listview더블클릭 이벤트(go FLMABS42)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latin typeface="맑은 고딕" charset="0"/>
                <a:ea typeface="맑은 고딕" charset="0"/>
              </a:rPr>
              <a:t>:</a:t>
            </a:r>
            <a:r>
              <a:rPr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https://mainia.tistory.com/3115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/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8" name="도형 2"/>
          <p:cNvSpPr>
            <a:spLocks/>
          </p:cNvSpPr>
          <p:nvPr/>
        </p:nvSpPr>
        <p:spPr>
          <a:xfrm rot="0">
            <a:off x="381000" y="1691005"/>
            <a:ext cx="2758440" cy="202755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3"/>
          <p:cNvSpPr>
            <a:spLocks/>
          </p:cNvSpPr>
          <p:nvPr/>
        </p:nvSpPr>
        <p:spPr>
          <a:xfrm>
            <a:off x="428625" y="2066925"/>
            <a:ext cx="2626995" cy="14992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피검자리스트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"/>
          <p:cNvSpPr>
            <a:spLocks/>
          </p:cNvSpPr>
          <p:nvPr/>
        </p:nvSpPr>
        <p:spPr>
          <a:xfrm rot="0">
            <a:off x="372745" y="148018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FLMABS4</a:t>
            </a: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"/>
          <p:cNvSpPr>
            <a:spLocks/>
          </p:cNvSpPr>
          <p:nvPr/>
        </p:nvSpPr>
        <p:spPr>
          <a:xfrm rot="0">
            <a:off x="1016000" y="1750060"/>
            <a:ext cx="1461770" cy="20701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검색어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6"/>
          <p:cNvSpPr>
            <a:spLocks/>
          </p:cNvSpPr>
          <p:nvPr/>
        </p:nvSpPr>
        <p:spPr>
          <a:xfrm rot="0">
            <a:off x="2544445" y="1751965"/>
            <a:ext cx="511175" cy="207010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 색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7"/>
          <p:cNvSpPr>
            <a:spLocks/>
          </p:cNvSpPr>
          <p:nvPr/>
        </p:nvSpPr>
        <p:spPr>
          <a:xfrm rot="0">
            <a:off x="428625" y="1750060"/>
            <a:ext cx="601980" cy="20701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환자검색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8"/>
          <p:cNvSpPr>
            <a:spLocks/>
          </p:cNvSpPr>
          <p:nvPr/>
        </p:nvSpPr>
        <p:spPr>
          <a:xfrm rot="0">
            <a:off x="4238625" y="1673860"/>
            <a:ext cx="2794635" cy="202819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9"/>
          <p:cNvSpPr>
            <a:spLocks/>
          </p:cNvSpPr>
          <p:nvPr/>
        </p:nvSpPr>
        <p:spPr>
          <a:xfrm rot="0">
            <a:off x="4311015" y="2057400"/>
            <a:ext cx="2626360" cy="149860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문진표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0"/>
          <p:cNvSpPr>
            <a:spLocks/>
          </p:cNvSpPr>
          <p:nvPr/>
        </p:nvSpPr>
        <p:spPr>
          <a:xfrm rot="0">
            <a:off x="4230370" y="147891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FLMABS42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11"/>
          <p:cNvSpPr>
            <a:spLocks/>
          </p:cNvSpPr>
          <p:nvPr/>
        </p:nvSpPr>
        <p:spPr>
          <a:xfrm rot="0">
            <a:off x="4286250" y="1748790"/>
            <a:ext cx="1579245" cy="21717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환자 정보 (readonly)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33"/>
          <p:cNvSpPr>
            <a:spLocks/>
          </p:cNvSpPr>
          <p:nvPr/>
        </p:nvSpPr>
        <p:spPr>
          <a:xfrm>
            <a:off x="354330" y="3770630"/>
            <a:ext cx="2781935" cy="10725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.검색어 입력 후 검색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검색과 연관된 환자 리스트 나열(DB)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3.피검자 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문진표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 더블클릭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4.FLMABS42 이동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•"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34"/>
          <p:cNvSpPr>
            <a:spLocks/>
          </p:cNvSpPr>
          <p:nvPr/>
        </p:nvSpPr>
        <p:spPr>
          <a:xfrm>
            <a:off x="4227830" y="3786505"/>
            <a:ext cx="2750820" cy="10972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.textbox-환자이름,검진날짜 표시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2.문진표 작성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3.저장(DB)-&gt;문진표 여부 O변경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 typeface="맑은 고딕"/>
              <a:buChar char="•"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5"/>
          <p:cNvSpPr>
            <a:spLocks/>
          </p:cNvSpPr>
          <p:nvPr/>
        </p:nvSpPr>
        <p:spPr>
          <a:xfrm rot="0">
            <a:off x="265430" y="5394325"/>
            <a:ext cx="73152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6"/>
          <p:cNvCxnSpPr/>
          <p:nvPr/>
        </p:nvCxnSpPr>
        <p:spPr>
          <a:xfrm rot="0">
            <a:off x="1009650" y="5518150"/>
            <a:ext cx="518795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7"/>
          <p:cNvSpPr>
            <a:spLocks/>
          </p:cNvSpPr>
          <p:nvPr/>
        </p:nvSpPr>
        <p:spPr>
          <a:xfrm rot="0">
            <a:off x="1532255" y="5362575"/>
            <a:ext cx="73152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8"/>
          <p:cNvSpPr>
            <a:spLocks/>
          </p:cNvSpPr>
          <p:nvPr/>
        </p:nvSpPr>
        <p:spPr>
          <a:xfrm rot="0">
            <a:off x="4315460" y="5340985"/>
            <a:ext cx="828675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FLMABS42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9"/>
          <p:cNvCxnSpPr/>
          <p:nvPr/>
        </p:nvCxnSpPr>
        <p:spPr>
          <a:xfrm rot="0">
            <a:off x="5153660" y="5483225"/>
            <a:ext cx="518795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40"/>
          <p:cNvSpPr>
            <a:spLocks/>
          </p:cNvSpPr>
          <p:nvPr/>
        </p:nvSpPr>
        <p:spPr>
          <a:xfrm rot="0">
            <a:off x="5679440" y="5342890"/>
            <a:ext cx="97917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41"/>
          <p:cNvSpPr>
            <a:spLocks/>
          </p:cNvSpPr>
          <p:nvPr/>
        </p:nvSpPr>
        <p:spPr>
          <a:xfrm rot="0">
            <a:off x="2773680" y="5362575"/>
            <a:ext cx="99695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피검자 리스트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42"/>
          <p:cNvCxnSpPr/>
          <p:nvPr/>
        </p:nvCxnSpPr>
        <p:spPr>
          <a:xfrm rot="0">
            <a:off x="2283460" y="5490845"/>
            <a:ext cx="518795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43"/>
          <p:cNvCxnSpPr/>
          <p:nvPr/>
        </p:nvCxnSpPr>
        <p:spPr>
          <a:xfrm rot="0">
            <a:off x="3771900" y="5483225"/>
            <a:ext cx="518795" cy="190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1"/>
          <p:cNvSpPr>
            <a:spLocks/>
          </p:cNvSpPr>
          <p:nvPr/>
        </p:nvSpPr>
        <p:spPr>
          <a:xfrm rot="0">
            <a:off x="5978525" y="1745615"/>
            <a:ext cx="511810" cy="20764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5175" cy="134112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08280"/>
            <a:ext cx="12195175" cy="7575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IF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MABS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2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0(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사용자정보)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751955" y="1342390"/>
            <a:ext cx="5443220" cy="53441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5836920" y="1339215"/>
            <a:ext cx="5082540" cy="53460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94615" y="3905250"/>
            <a:ext cx="2804160" cy="193294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49"/>
          <p:cNvSpPr txBox="1">
            <a:spLocks/>
          </p:cNvSpPr>
          <p:nvPr/>
        </p:nvSpPr>
        <p:spPr>
          <a:xfrm>
            <a:off x="189865" y="6012815"/>
            <a:ext cx="5083810" cy="677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</a:rPr>
              <a:t>1.검색결과에 따른 링크생성여부(피검자,결과지)</a:t>
            </a:r>
            <a:endParaRPr lang="ko-KR" altLang="en-US" sz="1000">
              <a:solidFill>
                <a:schemeClr val="tx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sz="1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//사용자 정보에 피검자를 언제 삽입해야하는가?</a:t>
            </a:r>
            <a:endParaRPr lang="ko-KR" altLang="en-US" sz="1000" u="sng">
              <a:solidFill>
                <a:srgbClr val="0563C1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 u="sng">
                <a:solidFill>
                  <a:srgbClr val="0563C1"/>
                </a:solidFill>
              </a:rPr>
              <a:t>-&gt;</a:t>
            </a:r>
            <a:r>
              <a:rPr lang="ko-KR" altLang="en-US" sz="1000">
                <a:solidFill>
                  <a:srgbClr val="FF0000"/>
                </a:solidFill>
              </a:rPr>
              <a:t>ASMABS10-1 추가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9" name="도형 12"/>
          <p:cNvSpPr>
            <a:spLocks/>
          </p:cNvSpPr>
          <p:nvPr/>
        </p:nvSpPr>
        <p:spPr>
          <a:xfrm rot="0">
            <a:off x="89535" y="178371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3"/>
          <p:cNvSpPr>
            <a:spLocks/>
          </p:cNvSpPr>
          <p:nvPr/>
        </p:nvSpPr>
        <p:spPr>
          <a:xfrm rot="0">
            <a:off x="137160" y="2159635"/>
            <a:ext cx="2625725" cy="149796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표시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4"/>
          <p:cNvSpPr>
            <a:spLocks/>
          </p:cNvSpPr>
          <p:nvPr/>
        </p:nvSpPr>
        <p:spPr>
          <a:xfrm rot="0">
            <a:off x="724535" y="1842770"/>
            <a:ext cx="1461135" cy="20637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담당의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5"/>
          <p:cNvSpPr>
            <a:spLocks/>
          </p:cNvSpPr>
          <p:nvPr/>
        </p:nvSpPr>
        <p:spPr>
          <a:xfrm rot="0">
            <a:off x="2252980" y="1852295"/>
            <a:ext cx="510540" cy="20637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 색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16"/>
          <p:cNvSpPr>
            <a:spLocks/>
          </p:cNvSpPr>
          <p:nvPr/>
        </p:nvSpPr>
        <p:spPr>
          <a:xfrm rot="0">
            <a:off x="137160" y="1842770"/>
            <a:ext cx="601345" cy="20637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57"/>
          <p:cNvSpPr txBox="1">
            <a:spLocks/>
          </p:cNvSpPr>
          <p:nvPr/>
        </p:nvSpPr>
        <p:spPr>
          <a:xfrm rot="0">
            <a:off x="94615" y="3905250"/>
            <a:ext cx="4012565" cy="16319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/>
              <a:t>1.담당의 검색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altLang="en-US" sz="1000"/>
              <a:t>2.피검자선택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</a:rPr>
              <a:t>3-A 진료기록 테이블 list이동-&gt;결과지 선택-&gt;결과지 화면에출력</a:t>
            </a:r>
            <a:endParaRPr lang="ko-KR" altLang="en-US" sz="1000">
              <a:solidFill>
                <a:srgbClr val="FF0000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3-B 최신 결과지 화면에 출력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A방안:진료기록별로 결과지를 확인가능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B방안:통합검색이 아닌 사용자 정보를 통해 피검자와 결과지를 확인하는이유?-&gt;담당의가 바뀌었을경우?-&gt;마지막의 결과지 정보만 확인 하려고 할때?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5810" cy="134175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08280"/>
            <a:ext cx="12195810" cy="7581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XPIrisAnalysis-IFMABS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1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0(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프로그램정보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751955" y="1342390"/>
            <a:ext cx="5443855" cy="53447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94615" y="3905250"/>
            <a:ext cx="2804795" cy="19335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6" name="도형 5"/>
          <p:cNvSpPr>
            <a:spLocks/>
          </p:cNvSpPr>
          <p:nvPr/>
        </p:nvSpPr>
        <p:spPr>
          <a:xfrm rot="0">
            <a:off x="5715" y="1550035"/>
            <a:ext cx="2757805" cy="202692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6"/>
          <p:cNvSpPr>
            <a:spLocks/>
          </p:cNvSpPr>
          <p:nvPr/>
        </p:nvSpPr>
        <p:spPr>
          <a:xfrm rot="0">
            <a:off x="53340" y="1925955"/>
            <a:ext cx="2625725" cy="149796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상품명 및 버전명 : lbInfoVersion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소프트웨어 업데이트  : lbInfoUpdate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가이드 : lbInfoGuide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 및 홈페이지 : lbInfoQuestion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: lbInfoCertification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회사명 : lbInfoCompany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7"/>
          <p:cNvSpPr>
            <a:spLocks/>
          </p:cNvSpPr>
          <p:nvPr/>
        </p:nvSpPr>
        <p:spPr>
          <a:xfrm rot="0">
            <a:off x="-2540" y="1339215"/>
            <a:ext cx="569595" cy="20447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IFMABS11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8"/>
          <p:cNvSpPr>
            <a:spLocks/>
          </p:cNvSpPr>
          <p:nvPr/>
        </p:nvSpPr>
        <p:spPr>
          <a:xfrm rot="0">
            <a:off x="5715" y="3677285"/>
            <a:ext cx="2757805" cy="152527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아래의 정보가 포함되어야 함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프로그램 버전 정보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인증 정보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프로그램 업데이트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링크 파일에 대한 표현 방식은 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- 긁은 글씨, 색 표현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"/>
          <p:cNvSpPr txBox="1">
            <a:spLocks/>
          </p:cNvSpPr>
          <p:nvPr/>
        </p:nvSpPr>
        <p:spPr>
          <a:xfrm rot="0">
            <a:off x="23495" y="5491480"/>
            <a:ext cx="3234055" cy="11969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800">
                <a:latin typeface="맑은 고딕" charset="0"/>
                <a:ea typeface="맑은 고딕" charset="0"/>
              </a:rPr>
              <a:t>1.</a:t>
            </a:r>
            <a:r>
              <a:rPr lang="ko-KR" altLang="en-US" sz="800">
                <a:latin typeface="맑은 고딕" charset="0"/>
                <a:ea typeface="맑은 고딕" charset="0"/>
              </a:rPr>
              <a:t>하이퍼링크: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https://miuna3.tistory.com/77</a:t>
            </a:r>
            <a:endParaRPr lang="ko-KR" altLang="en-US" sz="800"/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6445" cy="134239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08280"/>
            <a:ext cx="12196445" cy="7588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-2540" y="133921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그외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-2540" y="1770380"/>
            <a:ext cx="4933950" cy="5139055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촬영 후 결과 출력까지의 시간 체크?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외국어지원 방법?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:</a:t>
            </a: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(다국어)</a:t>
            </a: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: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https://blog.danggun.net/1493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  <a:cs typeface="+mn-cs"/>
              </a:rPr>
              <a:t>-&gt;화면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우측상단에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콤보박스등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선택할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수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lang="ko-KR" sz="800">
                <a:latin typeface="맑은 고딕" charset="0"/>
                <a:ea typeface="맑은 고딕" charset="0"/>
                <a:cs typeface="+mn-cs"/>
              </a:rPr>
              <a:t>있도록</a:t>
            </a:r>
            <a:r>
              <a:rPr lang="ko-KR" sz="800">
                <a:latin typeface="+mn-lt"/>
                <a:ea typeface="맑은 고딕" charset="0"/>
                <a:cs typeface="+mn-cs"/>
              </a:rPr>
              <a:t> </a:t>
            </a:r>
            <a:r>
              <a:rPr sz="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https://codingman.tistory.com/30</a:t>
            </a:r>
            <a:endParaRPr lang="ko-KR" altLang="en-US" sz="800" u="sng">
              <a:solidFill>
                <a:srgbClr val="0563C1"/>
              </a:solidFill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저장 방식 및 암호화 방식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 크기를 얼마나 할 것 인가?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SW 보완방법은?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 typeface="+mj-lt"/>
              <a:buAutoNum type="arabicPeriod"/>
            </a:pP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10795" y="2835910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-10160" y="304546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</a:t>
            </a: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-수정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-13970" y="1332230"/>
            <a:ext cx="5079365" cy="5342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743065" y="1332230"/>
            <a:ext cx="5441950" cy="5342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-1270"/>
            <a:ext cx="12195175" cy="87566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88900"/>
            <a:ext cx="12195175" cy="6985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XPIrisAnalysis-ASMABS10(촬영)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854075" y="1419225"/>
            <a:ext cx="2744470" cy="2033905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894080" y="1736725"/>
            <a:ext cx="1282065" cy="1349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 eye Live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pbLeftView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2228850" y="1736725"/>
            <a:ext cx="1282065" cy="134937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eye Live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pbRightView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894080" y="1473835"/>
            <a:ext cx="1282065" cy="20828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USB 카메라목록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10800000">
            <a:off x="1936115" y="1512570"/>
            <a:ext cx="174625" cy="165735"/>
          </a:xfrm>
          <a:prstGeom prst="triangle"/>
          <a:solidFill>
            <a:schemeClr val="tx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960755" y="3140710"/>
            <a:ext cx="2550795" cy="281305"/>
          </a:xfrm>
          <a:prstGeom prst="rect"/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촬 영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btnTakePicture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2228850" y="1473835"/>
            <a:ext cx="1282065" cy="208280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USB 카메라목록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10800000">
            <a:off x="3270885" y="1512570"/>
            <a:ext cx="174625" cy="165735"/>
          </a:xfrm>
          <a:prstGeom prst="triangle"/>
          <a:solidFill>
            <a:schemeClr val="tx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5242560" y="1421130"/>
            <a:ext cx="2759075" cy="202819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5325745" y="1695450"/>
            <a:ext cx="1289050" cy="13868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Rect 0"/>
          <p:cNvSpPr>
            <a:spLocks/>
          </p:cNvSpPr>
          <p:nvPr/>
        </p:nvSpPr>
        <p:spPr>
          <a:xfrm rot="0">
            <a:off x="6661150" y="1695450"/>
            <a:ext cx="1289050" cy="13868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5375275" y="3126740"/>
            <a:ext cx="101600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다시촬영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6868160" y="3126740"/>
            <a:ext cx="101600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5325745" y="1443990"/>
            <a:ext cx="128905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left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6661150" y="1443990"/>
            <a:ext cx="128905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right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851535" y="114998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ASMABS11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0">
            <a:off x="5233035" y="118808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ASMABS12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"/>
          <p:cNvSpPr txBox="1">
            <a:spLocks/>
          </p:cNvSpPr>
          <p:nvPr/>
        </p:nvSpPr>
        <p:spPr>
          <a:xfrm rot="0">
            <a:off x="838200" y="3627755"/>
            <a:ext cx="2033905" cy="16325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/>
              <a:t>1.</a:t>
            </a:r>
            <a:r>
              <a:rPr lang="ko-KR" altLang="en-US" sz="1000"/>
              <a:t>카메라 회전되어있음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altLang="en-US" sz="1000"/>
              <a:t>-&gt;</a:t>
            </a:r>
            <a:r>
              <a:rPr lang="ko-KR" altLang="en-US" sz="1000">
                <a:solidFill>
                  <a:srgbClr val="FF0000"/>
                </a:solidFill>
              </a:rPr>
              <a:t>cv 등 이용하여 회전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pbL=270, pbR=90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rgbClr val="FF0000"/>
                </a:solidFill>
                <a:latin typeface="맑은 고딕" charset="0"/>
                <a:ea typeface="맑은 고딕" charset="0"/>
              </a:rPr>
              <a:t>a.사진에 빈칸이 생김</a:t>
            </a: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2.회전시 이미지가 맞지않음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-&gt;pbl,r의 크기를 줄임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"/>
          <p:cNvSpPr txBox="1">
            <a:spLocks/>
          </p:cNvSpPr>
          <p:nvPr/>
        </p:nvSpPr>
        <p:spPr>
          <a:xfrm rot="0">
            <a:off x="8104505" y="2110105"/>
            <a:ext cx="882650" cy="7791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/>
              <a:t>       -&gt;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6"/>
          <p:cNvSpPr>
            <a:spLocks/>
          </p:cNvSpPr>
          <p:nvPr/>
        </p:nvSpPr>
        <p:spPr>
          <a:xfrm rot="0">
            <a:off x="9048115" y="1421130"/>
            <a:ext cx="2759075" cy="2028190"/>
          </a:xfrm>
          <a:prstGeom prst="rect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7"/>
          <p:cNvSpPr>
            <a:spLocks/>
          </p:cNvSpPr>
          <p:nvPr/>
        </p:nvSpPr>
        <p:spPr>
          <a:xfrm rot="0">
            <a:off x="9131300" y="1695450"/>
            <a:ext cx="1289050" cy="13868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Left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8"/>
          <p:cNvSpPr>
            <a:spLocks/>
          </p:cNvSpPr>
          <p:nvPr/>
        </p:nvSpPr>
        <p:spPr>
          <a:xfrm rot="0">
            <a:off x="10466705" y="1695450"/>
            <a:ext cx="1289050" cy="13868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Right eye Picture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9"/>
          <p:cNvSpPr>
            <a:spLocks/>
          </p:cNvSpPr>
          <p:nvPr/>
        </p:nvSpPr>
        <p:spPr>
          <a:xfrm rot="0">
            <a:off x="9180830" y="3126740"/>
            <a:ext cx="101600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다시촬영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10"/>
          <p:cNvSpPr>
            <a:spLocks/>
          </p:cNvSpPr>
          <p:nvPr/>
        </p:nvSpPr>
        <p:spPr>
          <a:xfrm rot="0">
            <a:off x="10673715" y="3126740"/>
            <a:ext cx="1016000" cy="266700"/>
          </a:xfrm>
          <a:prstGeom prst="rect"/>
          <a:solidFill>
            <a:schemeClr val="bg1">
              <a:lumMod val="6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11"/>
          <p:cNvSpPr>
            <a:spLocks/>
          </p:cNvSpPr>
          <p:nvPr/>
        </p:nvSpPr>
        <p:spPr>
          <a:xfrm rot="0">
            <a:off x="9436100" y="1443990"/>
            <a:ext cx="98425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left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12"/>
          <p:cNvSpPr>
            <a:spLocks/>
          </p:cNvSpPr>
          <p:nvPr/>
        </p:nvSpPr>
        <p:spPr>
          <a:xfrm rot="0">
            <a:off x="10784840" y="1443990"/>
            <a:ext cx="970915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파일명 right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13"/>
          <p:cNvSpPr>
            <a:spLocks/>
          </p:cNvSpPr>
          <p:nvPr/>
        </p:nvSpPr>
        <p:spPr>
          <a:xfrm rot="0">
            <a:off x="9038590" y="1188085"/>
            <a:ext cx="570230" cy="20510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0000FF"/>
                </a:solidFill>
                <a:latin typeface="맑은 고딕" charset="0"/>
                <a:ea typeface="맑은 고딕" charset="0"/>
              </a:rPr>
              <a:t>ASMABS12</a:t>
            </a:r>
            <a:endParaRPr lang="ko-KR" altLang="en-US" sz="800">
              <a:solidFill>
                <a:srgbClr val="0000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14"/>
          <p:cNvSpPr>
            <a:spLocks/>
          </p:cNvSpPr>
          <p:nvPr/>
        </p:nvSpPr>
        <p:spPr>
          <a:xfrm rot="0">
            <a:off x="9098915" y="1417955"/>
            <a:ext cx="30353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도형 15"/>
          <p:cNvSpPr>
            <a:spLocks/>
          </p:cNvSpPr>
          <p:nvPr/>
        </p:nvSpPr>
        <p:spPr>
          <a:xfrm rot="0">
            <a:off x="10474325" y="1417955"/>
            <a:ext cx="303530" cy="207645"/>
          </a:xfrm>
          <a:prstGeom prst="rect"/>
          <a:solidFill>
            <a:schemeClr val="bg1"/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16"/>
          <p:cNvSpPr txBox="1">
            <a:spLocks/>
          </p:cNvSpPr>
          <p:nvPr/>
        </p:nvSpPr>
        <p:spPr>
          <a:xfrm rot="0">
            <a:off x="5240655" y="3593465"/>
            <a:ext cx="6487795" cy="16325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000"/>
              <a:t>1.</a:t>
            </a:r>
            <a:r>
              <a:rPr lang="ko-KR" altLang="en-US" sz="1000"/>
              <a:t>좌우 구분필요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r>
              <a:rPr lang="ko-KR" altLang="en-US" sz="1000"/>
              <a:t> -&gt;</a:t>
            </a:r>
            <a:r>
              <a:rPr lang="ko-KR" altLang="en-US" sz="1000">
                <a:solidFill>
                  <a:srgbClr val="FF0000"/>
                </a:solidFill>
              </a:rPr>
              <a:t>파일명 크기를 줄인후 L,R 구분 역할의 박스 </a:t>
            </a:r>
            <a:endParaRPr lang="ko-KR" altLang="en-US" sz="1000"/>
          </a:p>
          <a:p>
            <a:pPr marL="0" indent="0" latinLnBrk="0" hangingPunct="1">
              <a:buFontTx/>
              <a:buNone/>
            </a:pPr>
            <a:endParaRPr lang="ko-KR" altLang="en-US" sz="1000"/>
          </a:p>
          <a:p>
            <a:pPr marL="0" indent="0" latinLnBrk="0" hangingPunct="1">
              <a:buFontTx/>
              <a:buNone/>
            </a:pPr>
            <a:endParaRPr lang="ko-KR" altLang="en-US" sz="1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1270" y="-10795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-635" y="189230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일정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-4445" y="1332230"/>
            <a:ext cx="5079365" cy="5342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1769745" y="-3362960"/>
            <a:ext cx="5441950" cy="5342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4"/>
          <p:cNvGraphicFramePr>
            <a:graphicFrameLocks noGrp="1"/>
          </p:cNvGraphicFramePr>
          <p:nvPr/>
        </p:nvGraphicFramePr>
        <p:xfrm>
          <a:off x="485140" y="1654810"/>
          <a:ext cx="11083925" cy="48983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90955"/>
                <a:gridCol w="1191895"/>
                <a:gridCol w="3733165"/>
                <a:gridCol w="4867910"/>
              </a:tblGrid>
              <a:tr h="504190">
                <a:tc rowSpan="9"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실습내용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FF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800" kern="0" spc="-40" i="0" b="0">
                          <a:solidFill>
                            <a:srgbClr val="0000FF"/>
                          </a:solidFill>
                          <a:latin typeface="맑은 고딕" charset="0"/>
                          <a:ea typeface="함초롬바탕" charset="0"/>
                        </a:rPr>
                        <a:t>실습분야</a:t>
                      </a:r>
                      <a:r>
                        <a:rPr sz="1800" kern="0" spc="-40" i="0" b="0">
                          <a:solidFill>
                            <a:srgbClr val="0000FF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kern="0" i="0" b="0">
                        <a:solidFill>
                          <a:srgbClr val="0000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내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용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비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고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오리엔테이션,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라벨링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프로그램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분석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문서작성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(요구분석)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직접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구동후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구동순서와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문서상의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구동순서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비교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문서작성(분석)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flow chart 작성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문서작성(기획,설계)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050" kern="1200" i="0" b="0">
                          <a:solidFill>
                            <a:srgbClr val="505050"/>
                          </a:solidFill>
                          <a:latin typeface="Arial" charset="0"/>
                          <a:ea typeface="Malgun Gothic" charset="0"/>
                        </a:rPr>
                        <a:t>컨트롤</a:t>
                      </a:r>
                      <a:r>
                        <a:rPr lang="ko-KR" sz="1050" kern="1200" i="0" b="0">
                          <a:solidFill>
                            <a:srgbClr val="505050"/>
                          </a:solidFill>
                          <a:latin typeface="Arial" charset="0"/>
                          <a:ea typeface="Malgun Gothic" charset="0"/>
                        </a:rPr>
                        <a:t>러</a:t>
                      </a:r>
                      <a:r>
                        <a:rPr sz="1050" kern="1200" i="0" b="0">
                          <a:solidFill>
                            <a:srgbClr val="505050"/>
                          </a:solidFill>
                          <a:latin typeface="Arial" charset="0"/>
                          <a:ea typeface="Malgun Gothic" charset="0"/>
                        </a:rPr>
                        <a:t> 및 컨테이너의 동작 설명</a:t>
                      </a:r>
                      <a:endParaRPr lang="ko-KR" altLang="en-US" sz="1050" kern="1200" i="0" b="0">
                        <a:solidFill>
                          <a:srgbClr val="505050"/>
                        </a:solidFill>
                        <a:latin typeface="Arial" charset="0"/>
                        <a:ea typeface="Malgun Gothic" charset="0"/>
                      </a:endParaRPr>
                    </a:p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050" kern="1200" i="0" b="0">
                          <a:solidFill>
                            <a:srgbClr val="505050"/>
                          </a:solidFill>
                          <a:latin typeface="Arial" charset="0"/>
                          <a:ea typeface="Malgun Gothic" charset="0"/>
                        </a:rPr>
                        <a:t>기존 문서를 변경하면서 바뀐 부분</a:t>
                      </a:r>
                      <a:r>
                        <a:rPr lang="ko-KR" sz="1050" kern="1200" i="0" b="0">
                          <a:solidFill>
                            <a:srgbClr val="505050"/>
                          </a:solidFill>
                          <a:latin typeface="Arial" charset="0"/>
                          <a:ea typeface="Malgun Gothic" charset="0"/>
                        </a:rPr>
                        <a:t> </a:t>
                      </a:r>
                      <a:r>
                        <a:rPr lang="ko-KR" sz="1050" kern="1200" i="0" b="0">
                          <a:solidFill>
                            <a:srgbClr val="505050"/>
                          </a:solidFill>
                          <a:latin typeface="Arial" charset="0"/>
                          <a:ea typeface="Malgun Gothic" charset="0"/>
                        </a:rPr>
                        <a:t>표시</a:t>
                      </a:r>
                      <a:endParaRPr lang="ko-KR" altLang="en-US" sz="1050" kern="1200" i="0" b="0">
                        <a:solidFill>
                          <a:srgbClr val="505050"/>
                        </a:solidFill>
                        <a:latin typeface="Arial" charset="0"/>
                        <a:ea typeface="Malgun Gothic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53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문서작성(마무리)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/>
                      </a:r>
                      <a:b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</a:b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프로그래밍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문서작성 마무리:수정한 부분 확정 검토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프로그래밍:문서에 맞춰 프로그래밍 시작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프로그래밍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문서에 맞춰 프로그래밍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프로그래밍(토의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,검수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)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프로그래밍 이후 수정할 점 토의</a:t>
                      </a: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및 검수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주차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프로젝트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 </a:t>
                      </a:r>
                      <a:r>
                        <a:rPr lang="ko-KR" sz="18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함초롬바탕" charset="0"/>
                        </a:rPr>
                        <a:t>프로그래밍(마무리)</a:t>
                      </a:r>
                      <a:endParaRPr lang="ko-KR" altLang="en-US" sz="1800" kern="0" i="0" b="0">
                        <a:solidFill>
                          <a:srgbClr val="000000"/>
                        </a:solidFill>
                        <a:latin typeface="맑은 고딕" charset="0"/>
                        <a:ea typeface="함초롬바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 lvl="1">
                        <a:buFontTx/>
                        <a:buNone/>
                      </a:pPr>
                      <a:r>
                        <a:rPr lang="ko-KR" sz="1000" kern="0" spc="-4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프로그래밍 완료</a:t>
                      </a:r>
                      <a:endParaRPr lang="ko-KR" altLang="en-US" sz="1000" kern="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2398395"/>
            <a:ext cx="12192635" cy="133858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607945"/>
            <a:ext cx="12192635" cy="75501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git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955040" y="1758950"/>
            <a:ext cx="4130675" cy="51536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git pull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- 레파지토리에서 로컬을 업데이트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//서버내 타사용자들의 설정 적용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git add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- 업로드파일을 스테이지에 올림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>
                <a:latin typeface="맑은 고딕" charset="0"/>
                <a:ea typeface="맑은 고딕" charset="0"/>
              </a:rPr>
              <a:t>//업로드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>
                <a:latin typeface="맑은 고딕" charset="0"/>
                <a:ea typeface="맑은 고딕" charset="0"/>
              </a:rPr>
              <a:t>//$git add 경로/파일이름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git commit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- commit 객체 생성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>
                <a:latin typeface="맑은 고딕" charset="0"/>
                <a:ea typeface="맑은 고딕" charset="0"/>
              </a:rPr>
              <a:t>//$</a:t>
            </a:r>
            <a:r>
              <a:rPr sz="1300">
                <a:latin typeface="맑은 고딕" charset="0"/>
                <a:ea typeface="맑은 고딕" charset="0"/>
              </a:rPr>
              <a:t>git commit -m 'add'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>
                <a:latin typeface="맑은 고딕" charset="0"/>
                <a:ea typeface="맑은 고딕" charset="0"/>
              </a:rPr>
              <a:t>//add태그가 붙음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git push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- 레파지토리에 객체 업데이트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$</a:t>
            </a:r>
            <a:r>
              <a:rPr sz="1300">
                <a:latin typeface="맑은 고딕" charset="0"/>
                <a:ea typeface="맑은 고딕" charset="0"/>
              </a:rPr>
              <a:t>git push origin master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>
                <a:latin typeface="맑은 고딕" charset="0"/>
                <a:ea typeface="맑은 고딕" charset="0"/>
              </a:rPr>
              <a:t>//적용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ssh 인증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- 통신 보안 인증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4912360" y="2467610"/>
            <a:ext cx="6713220" cy="9544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git </a:t>
            </a:r>
            <a:r>
              <a:rPr lang="ko-KR" sz="1800">
                <a:latin typeface="맑은 고딕" charset="0"/>
                <a:ea typeface="맑은 고딕" charset="0"/>
              </a:rPr>
              <a:t>status</a:t>
            </a:r>
            <a:endParaRPr lang="ko-KR" altLang="en-US" sz="1500" b="1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 b="1">
                <a:latin typeface="맑은 고딕" charset="0"/>
                <a:ea typeface="맑은 고딕" charset="0"/>
              </a:rPr>
              <a:t>//</a:t>
            </a:r>
            <a:r>
              <a:rPr sz="1200" b="1">
                <a:latin typeface="맑은 고딕" charset="0"/>
                <a:ea typeface="맑은 고딕" charset="0"/>
              </a:rPr>
              <a:t>$ git status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 b="1">
                <a:latin typeface="맑은 고딕" charset="0"/>
                <a:ea typeface="맑은 고딕" charset="0"/>
              </a:rPr>
              <a:t>//현재 내 폴더 내 변경사항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6"/>
          <p:cNvSpPr txBox="1">
            <a:spLocks/>
          </p:cNvSpPr>
          <p:nvPr/>
        </p:nvSpPr>
        <p:spPr>
          <a:xfrm rot="0">
            <a:off x="4925695" y="1697990"/>
            <a:ext cx="6932295" cy="5384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lang="ko-KR" sz="1500">
                <a:latin typeface="맑은 고딕" charset="0"/>
                <a:ea typeface="맑은 고딕" charset="0"/>
              </a:rPr>
              <a:t>Git clone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000">
                <a:latin typeface="맑은 고딕" charset="0"/>
                <a:ea typeface="맑은 고딕" charset="0"/>
              </a:rPr>
              <a:t>$ git clone git@github.com:ChaeSung-Lee/2020WinterInternship.git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lang="ko-KR" sz="1000">
                <a:latin typeface="맑은 고딕" charset="0"/>
                <a:ea typeface="맑은 고딕" charset="0"/>
              </a:rPr>
              <a:t>//내 폴더에 저장소랑 연동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7"/>
          <p:cNvSpPr txBox="1">
            <a:spLocks/>
          </p:cNvSpPr>
          <p:nvPr/>
        </p:nvSpPr>
        <p:spPr>
          <a:xfrm rot="0">
            <a:off x="4912360" y="3427730"/>
            <a:ext cx="6713220" cy="98488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git </a:t>
            </a:r>
            <a:r>
              <a:rPr lang="ko-KR" sz="1500" b="1">
                <a:latin typeface="맑은 고딕" charset="0"/>
                <a:ea typeface="맑은 고딕" charset="0"/>
              </a:rPr>
              <a:t>init</a:t>
            </a:r>
            <a:endParaRPr lang="ko-KR" altLang="en-US" sz="1500" b="1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 b="1">
                <a:latin typeface="맑은 고딕" charset="0"/>
                <a:ea typeface="맑은 고딕" charset="0"/>
              </a:rPr>
              <a:t>//현재 폴더에 저장소 삽입</a:t>
            </a:r>
            <a:endParaRPr lang="ko-KR" altLang="en-US" sz="1300" b="1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300" b="1">
                <a:latin typeface="맑은 고딕" charset="0"/>
                <a:ea typeface="맑은 고딕" charset="0"/>
              </a:rPr>
              <a:t>//.git 폴더가 생김</a:t>
            </a:r>
            <a:endParaRPr lang="ko-KR" altLang="en-US" sz="1300" b="1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2398395"/>
            <a:ext cx="12193270" cy="133921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607945"/>
            <a:ext cx="12193270" cy="75565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C#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-13970" y="1270"/>
            <a:ext cx="12204700" cy="6693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MainApp.cs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</a:t>
            </a:r>
            <a:r>
              <a:rPr lang="ko-KR" sz="1300">
                <a:latin typeface="맑은 고딕" charset="0"/>
                <a:ea typeface="맑은 고딕" charset="0"/>
              </a:rPr>
              <a:t>namespace WindowsFormsApp1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{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static class MainApp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{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[STAThread]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static void Main(string[] args)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{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Application.EnableVisualStyles();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Application.SetCompatibleTextRenderingDefault(false);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Application.Run(new login());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}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}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}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</a:rPr>
              <a:t>//</a:t>
            </a:r>
            <a:r>
              <a:rPr lang="ko-KR" sz="1300">
                <a:latin typeface="맑은 고딕" charset="0"/>
                <a:ea typeface="맑은 고딕" charset="0"/>
              </a:rPr>
              <a:t>Application.Run(new login()); 로그인 페이지를 바로 띄우게함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70815" y="83820"/>
            <a:ext cx="10960735" cy="6692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Login.cs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//폼을 적용시켜서 출력되게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//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200">
                <a:latin typeface="맑은 고딕" charset="0"/>
                <a:ea typeface="맑은 고딕" charset="0"/>
              </a:rPr>
              <a:t>public partial class login : Form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        public static String name;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        public login()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       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            InitializeComponent();//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    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2.private void button1_Click(object sender, EventArgs e) // 로그인버튼 클릭시 로그인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{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MySqlConnection connection = new MySqlConnection("Server=203.237.143.144;Port=53306;Database=eye;Uid=iris;Pwd=507lab;");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// iris/5057lab 으로 서버 ip와 포트번호로 지정된 db에 접속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connection.Open();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//mysql모듈을 이용해 db접속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string SelectQuerry = "SELECT * FROM user WHERE id = '" + textBox2.Text + "'";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//db내의 id 값이 'textBox2.Text인 모든 결과를 가져오는 쿼리문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MySqlCommand cmd = new MySqlCommand(SelectQuerry, connection);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//mysql에 접속하여 명령어를 전송하기 위한 Query문과 접속 위치를 지정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MySqlDataReader myData = cmd.ExecuteReader();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//실행된 쿼리문의 결과를 읽어와 저장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3.this.textBox3.KeyDown += new System.Windows.Forms.KeyEventHandler(this.textBox3_KeyDown);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//이벤트 설정에서 선택할 수있으나 왜 press나 up은 실행이 안되는지 호혁이 본인도 모름.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4.</a:t>
            </a:r>
            <a:r>
              <a:rPr lang="ko-KR" sz="1800">
                <a:latin typeface="맑은 고딕" charset="0"/>
                <a:ea typeface="맑은 고딕" charset="0"/>
              </a:rPr>
              <a:t>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//이벤트 관련 이슈,이벤트 관련 정보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//</a:t>
            </a:r>
            <a:r>
              <a:rPr lang="ko-KR" sz="1300">
                <a:latin typeface="맑은 고딕" charset="0"/>
                <a:ea typeface="맑은 고딕" charset="0"/>
              </a:rPr>
              <a:t>private void textBox3_KeyDown(object sender, KeyEventArgs e) // enter입력시 로그인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{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            if (e.KeyCode == Keys.Enter)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300">
                <a:latin typeface="맑은 고딕" charset="0"/>
                <a:ea typeface="맑은 고딕" charset="0"/>
              </a:rPr>
              <a:t>//설정은 gui다루는 곳에서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144145" y="1270"/>
            <a:ext cx="12204700" cy="6693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Main.cs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1.cmd.CommandText = columncheckQuerry;//텍스트를 선언하고 초기화 해줌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2.int count = (int)cmd.ExecuteScalar();//실행된 첫값 하나만을 지정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//</a:t>
            </a:r>
            <a:r>
              <a:rPr lang="ko-KR" sz="1300">
                <a:latin typeface="맑은 고딕" charset="0"/>
                <a:ea typeface="맑은 고딕" charset="0"/>
              </a:rPr>
              <a:t>MySqlDataReader myData = cmd.ExecuteReader();과의 차이점은 저장할 수 있는 값의 개수차이 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3.fs = new FileStream(Files[num].ToString(), FileMode.OpenOrCreate, FileAccess.Read); // 파일 읽기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</a:t>
            </a: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-파일</a:t>
            </a: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모드</a:t>
            </a:r>
            <a:r>
              <a:rPr lang="ko-KR" sz="12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2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2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//</a:t>
            </a:r>
            <a:r>
              <a:rPr sz="12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</a:t>
            </a:r>
            <a:r>
              <a:rPr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ream stream1 = </a:t>
            </a:r>
            <a:r>
              <a:rPr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newFileStream("a.dat", FileMode.Create); </a:t>
            </a:r>
            <a:r>
              <a:rPr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// 새 파일 생성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</a:t>
            </a:r>
            <a:r>
              <a:rPr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Stream stream2 = newFileStream("b.dat", FileMode.Open); </a:t>
            </a:r>
            <a:r>
              <a:rPr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// 파일 열기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</a:t>
            </a:r>
            <a:r>
              <a:rPr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Stream stream3 = newFileStream("c.dat", FileMode.OpenOrCreate); </a:t>
            </a:r>
            <a:r>
              <a:rPr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// 파일을 열거나 파일이 없으면 생성</a:t>
            </a:r>
            <a:r>
              <a:rPr lang="ko-KR"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</a:t>
            </a:r>
            <a:r>
              <a:rPr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Stream stream4 = newFileStream("d.dat", FileMode.Truncate); </a:t>
            </a:r>
            <a:r>
              <a:rPr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// 파일을 비워서 열기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</a:t>
            </a:r>
            <a:r>
              <a:rPr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Stream stream5 = newFileStream("e.dat", FileMode.Append); </a:t>
            </a:r>
            <a:r>
              <a:rPr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// 덧붙이기 모드로 열기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-</a:t>
            </a: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권한 모드</a:t>
            </a: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//FileAccess.Read //파일에 대한 읽기 권한</a:t>
            </a: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//FileAccess.ReadWrite // 파일에 대한 읽기 및 쓰기 권한</a:t>
            </a: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//FileAccess.Write // 파일에 대한 쓰기 엑세스</a:t>
            </a: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SQL command</a:t>
            </a: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https://www.csharpstudy.com/Data/SQL-command.aspx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FileInfo[] Files;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//File info[] //</a:t>
            </a:r>
            <a:r>
              <a:rPr sz="1050" i="0" b="1">
                <a:solidFill>
                  <a:srgbClr val="5F6368"/>
                </a:solidFill>
                <a:latin typeface="Arial" charset="0"/>
                <a:ea typeface="Apple SD Gothic Neo" charset="0"/>
              </a:rPr>
              <a:t>파일</a:t>
            </a:r>
            <a:r>
              <a:rPr sz="1050" i="0" b="0">
                <a:solidFill>
                  <a:srgbClr val="4D5156"/>
                </a:solidFill>
                <a:latin typeface="Arial" charset="0"/>
                <a:ea typeface="Apple SD Gothic Neo" charset="0"/>
              </a:rPr>
              <a:t>을 만들고, 복사하고, 삭제하고, 이동하고, 열기 위한 속성 및 인스턴스 메서드</a:t>
            </a:r>
            <a:endParaRPr lang="ko-KR" altLang="en-US" sz="1050" i="0" b="0">
              <a:solidFill>
                <a:srgbClr val="4D5156"/>
              </a:solidFill>
              <a:latin typeface="Arial" charset="0"/>
              <a:ea typeface="Apple SD Gothic Neo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050" i="0" b="0">
              <a:solidFill>
                <a:srgbClr val="4D5156"/>
              </a:solidFill>
              <a:latin typeface="Arial" charset="0"/>
              <a:ea typeface="Apple SD Gothic Neo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DirectoryInfo ;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//</a:t>
            </a:r>
            <a:r>
              <a:rPr sz="1200" i="0" b="0">
                <a:solidFill>
                  <a:srgbClr val="171717"/>
                </a:solidFill>
                <a:latin typeface="Segoe UI" charset="0"/>
                <a:ea typeface="Segoe UI" charset="0"/>
              </a:rPr>
              <a:t>디렉터리 복사, 이동, 이름 바꾸기, 만들기 및 삭제</a:t>
            </a:r>
            <a:endParaRPr lang="ko-KR" altLang="en-US" sz="14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myData.HasRows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//</a:t>
            </a:r>
            <a:r>
              <a:rPr sz="1200" u="sng" i="0" b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 charset="0"/>
                <a:ea typeface="Segoe UI" charset="0"/>
              </a:rPr>
              <a:t>DataTableReader</a:t>
            </a:r>
            <a:r>
              <a:rPr sz="1200" i="0" b="0">
                <a:solidFill>
                  <a:srgbClr val="171717"/>
                </a:solidFill>
                <a:latin typeface="Segoe UI" charset="0"/>
                <a:ea typeface="Segoe UI" charset="0"/>
              </a:rPr>
              <a:t>에 하나 이상의 행이 있는지 여부를 나타내는 값을 가져옵니다.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sz="1400" i="1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</a:t>
            </a:r>
            <a:endParaRPr lang="ko-KR" altLang="en-US" sz="1400" i="1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74295" y="1905"/>
            <a:ext cx="12205970" cy="6694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SELECT</a:t>
            </a:r>
            <a:r>
              <a:rPr sz="1500" i="0" b="0">
                <a:solidFill>
                  <a:srgbClr val="333333"/>
                </a:solidFill>
              </a:rPr>
              <a:t>* </a:t>
            </a:r>
            <a:r>
              <a:rPr sz="1500" i="0" b="0">
                <a:solidFill>
                  <a:srgbClr val="0000FF"/>
                </a:solidFill>
              </a:rPr>
              <a:t>FROM</a:t>
            </a:r>
            <a:r>
              <a:rPr lang="ko-KR" sz="1500" i="0" b="0">
                <a:solidFill>
                  <a:srgbClr val="0000FF"/>
                </a:solidFill>
              </a:rPr>
              <a:t> </a:t>
            </a:r>
            <a:r>
              <a:rPr sz="1500" i="0" b="0">
                <a:solidFill>
                  <a:srgbClr val="333333"/>
                </a:solidFill>
              </a:rPr>
              <a:t>테이블 </a:t>
            </a:r>
            <a:r>
              <a:rPr sz="1500" i="0" b="0">
                <a:solidFill>
                  <a:srgbClr val="0000FF"/>
                </a:solidFill>
              </a:rPr>
              <a:t>ORDERBY</a:t>
            </a:r>
            <a:r>
              <a:rPr lang="ko-KR" sz="1500" i="0" b="0">
                <a:solidFill>
                  <a:srgbClr val="0000FF"/>
                </a:solidFill>
              </a:rPr>
              <a:t> </a:t>
            </a:r>
            <a:r>
              <a:rPr sz="1500" i="0" b="0">
                <a:solidFill>
                  <a:srgbClr val="333333"/>
                </a:solidFill>
              </a:rPr>
              <a:t>컬럼1</a:t>
            </a:r>
            <a:r>
              <a:rPr lang="ko-KR" sz="1500" i="0" b="0">
                <a:solidFill>
                  <a:srgbClr val="333333"/>
                </a:solidFill>
              </a:rPr>
              <a:t> </a:t>
            </a:r>
            <a:r>
              <a:rPr sz="1500" i="0" b="0">
                <a:solidFill>
                  <a:srgbClr val="0000FF"/>
                </a:solidFill>
              </a:rPr>
              <a:t>ASC</a:t>
            </a:r>
            <a:r>
              <a:rPr sz="1500" i="0" b="0">
                <a:solidFill>
                  <a:srgbClr val="333333"/>
                </a:solidFill>
              </a:rPr>
              <a:t>;</a:t>
            </a:r>
            <a:r>
              <a:rPr lang="ko-KR" sz="1500" i="0" b="0">
                <a:solidFill>
                  <a:srgbClr val="333333"/>
                </a:solidFill>
              </a:rPr>
              <a:t>             //오름차순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</a:rPr>
              <a:t>                                                    DESC;           //내림차순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</a:rPr>
              <a:t>MemoryStream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</a:rPr>
              <a:t>-Capacity() // 스트림이 할당된 바이트 수를 얻어오거나 설정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</a:rPr>
              <a:t>-GetBuffer() //스트림 내용을 바이트 배열로 반환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</a:rPr>
              <a:t>-ToArray() //전체 문자열의 내용을 바이터 배열로 반환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</a:rPr>
              <a:t>-WriteTo() //MemoryStream의 모든 내용을 </a:t>
            </a: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500" i="0" b="0">
              <a:solidFill>
                <a:srgbClr val="333333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lnum = myData.GetOrdinal("ID") - 'L';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0000FF"/>
                </a:solidFill>
              </a:rPr>
              <a:t>//id에서 L을 제거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latinLnBrk="0">
              <a:buFontTx/>
              <a:buNone/>
            </a:pPr>
            <a:endParaRPr lang="ko-KR" altLang="en-US" sz="1500" i="0" b="0">
              <a:solidFill>
                <a:srgbClr val="333333"/>
              </a:solidFill>
              <a:latin typeface="Malgun Gothic" charset="0"/>
              <a:ea typeface="Malgun Gothic" charset="0"/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FolderBrowserDialog fbd = new FolderBrowserDialog();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//폴더를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선택하고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그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폴더에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대한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정보를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500" i="0" b="0">
                <a:solidFill>
                  <a:srgbClr val="333333"/>
                </a:solidFill>
                <a:latin typeface="Malgun Gothic" charset="0"/>
                <a:ea typeface="Malgun Gothic" charset="0"/>
              </a:rPr>
              <a:t>가져오게함</a:t>
            </a:r>
            <a:endParaRPr lang="ko-KR" altLang="en-US" sz="1500" i="0" b="0">
              <a:solidFill>
                <a:srgbClr val="333333"/>
              </a:solidFill>
              <a:latin typeface="Malgun Gothic" charset="0"/>
              <a:ea typeface="Malgun Gothic" charset="0"/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if (fbd.ShowDialog() == DialogResult.OK)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{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    d = new DirectoryInfo(fbd.SelectedPath);</a:t>
            </a:r>
            <a:r>
              <a:rPr lang="ko-KR" sz="1500" i="0" b="0">
                <a:solidFill>
                  <a:srgbClr val="0000FF"/>
                </a:solidFill>
              </a:rPr>
              <a:t>        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0000FF"/>
                </a:solidFill>
              </a:rPr>
              <a:t>           </a:t>
            </a:r>
            <a:r>
              <a:rPr lang="ko-KR" sz="1600" i="0" b="0">
                <a:solidFill>
                  <a:schemeClr val="tx1"/>
                </a:solidFill>
              </a:rPr>
              <a:t>        // </a:t>
            </a:r>
            <a:r>
              <a:rPr sz="1600" i="0" b="0">
                <a:solidFill>
                  <a:schemeClr val="tx1"/>
                </a:solidFill>
                <a:latin typeface="Segoe UI" charset="0"/>
                <a:ea typeface="Segoe UI" charset="0"/>
              </a:rPr>
              <a:t>선택한 폴더에 대 한 경로를 포함 하는 문자열을 반환</a:t>
            </a:r>
            <a:r>
              <a:rPr lang="ko-KR" sz="1600" i="0" b="0">
                <a:solidFill>
                  <a:schemeClr val="tx1"/>
                </a:solidFill>
                <a:latin typeface="Segoe UI" charset="0"/>
                <a:ea typeface="Segoe UI" charset="0"/>
              </a:rPr>
              <a:t>(.SelectedPath)</a:t>
            </a:r>
            <a:r>
              <a:rPr lang="ko-KR" sz="1600" i="0" b="0">
                <a:solidFill>
                  <a:schemeClr val="tx1"/>
                </a:solidFill>
              </a:rPr>
              <a:t>   </a:t>
            </a:r>
            <a:r>
              <a:rPr lang="ko-KR" sz="1500" i="0" b="0">
                <a:solidFill>
                  <a:srgbClr val="0000FF"/>
                </a:solidFill>
              </a:rPr>
              <a:t>  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    Files = d.GetFiles("*.jpg");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0000FF"/>
                </a:solidFill>
              </a:rPr>
              <a:t>                   </a:t>
            </a:r>
            <a:r>
              <a:rPr lang="ko-KR" sz="1600" i="0" b="0">
                <a:solidFill>
                  <a:schemeClr val="tx1"/>
                </a:solidFill>
              </a:rPr>
              <a:t>//. jpg확장자를가진 모든 서브 디렉토리로 가져온다</a:t>
            </a:r>
            <a:endParaRPr lang="ko-KR" altLang="en-US" sz="1600" i="0" b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    textBox5.Text = d + "\\" + Files[0].ToString();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    textBox1.Text = Files[0].ToString();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    pictureBox1.Image = Image.FromFile(d + "\\" + Files[0]);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sz="1500" i="0" b="0">
                <a:solidFill>
                  <a:srgbClr val="0000FF"/>
                </a:solidFill>
              </a:rPr>
              <a:t>                }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sz="1500" i="0" b="0">
                <a:solidFill>
                  <a:srgbClr val="0000FF"/>
                </a:solidFill>
              </a:rPr>
              <a:t>Substring(start, end)//문자열에서 특정 부분만 골라낼때 사용</a:t>
            </a:r>
            <a:endParaRPr lang="ko-KR" altLang="en-US" sz="1500" i="0" b="0">
              <a:solidFill>
                <a:srgbClr val="0000FF"/>
              </a:solidFill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-2540" y="1270"/>
            <a:ext cx="12205335" cy="66941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2500" i="0" b="0">
                <a:solidFill>
                  <a:srgbClr val="0000FF"/>
                </a:solidFill>
              </a:rPr>
              <a:t>A::B ;</a:t>
            </a:r>
            <a:endParaRPr lang="ko-KR" altLang="en-US" sz="2500" i="0" b="0">
              <a:solidFill>
                <a:srgbClr val="0000FF"/>
              </a:solidFill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//별칭한정자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//A에 속한 B 를 불러올 때 사용(각 함수 이름은 다르나 메소드 이름이 같을 때 사용하게된다.)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2500">
                <a:solidFill>
                  <a:srgbClr val="000000"/>
                </a:solidFill>
                <a:latin typeface="맑은 고딕" charset="0"/>
                <a:ea typeface="맑은 고딕" charset="0"/>
              </a:rPr>
              <a:t>B:A;</a:t>
            </a:r>
            <a:endParaRPr lang="ko-KR" altLang="en-US" sz="25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</a:rPr>
              <a:t>//A를 부모클래스로 상속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</a:rPr>
              <a:t>//</a:t>
            </a:r>
            <a:r>
              <a:rPr sz="1300" i="0" b="0">
                <a:solidFill>
                  <a:srgbClr val="717171"/>
                </a:solidFill>
                <a:latin typeface="Dotum" charset="0"/>
                <a:ea typeface="Dotum" charset="0"/>
              </a:rPr>
              <a:t>클래스를 상속했을 때 부모클래스와 자식클래스 각각에 생성자가 있는 </a:t>
            </a:r>
            <a:endParaRPr lang="ko-KR" altLang="en-US" sz="1300" i="0" b="0">
              <a:solidFill>
                <a:srgbClr val="717171"/>
              </a:solidFill>
              <a:latin typeface="Dotum" charset="0"/>
              <a:ea typeface="Dotum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300" i="0" b="0">
                <a:solidFill>
                  <a:srgbClr val="717171"/>
                </a:solidFill>
                <a:latin typeface="Dotum" charset="0"/>
                <a:ea typeface="Dotum" charset="0"/>
              </a:rPr>
              <a:t>  경우 부모클래스로부터 차레로 생성자가 작동한다.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635" y="2398395"/>
            <a:ext cx="12193905" cy="1339850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0" y="2607945"/>
            <a:ext cx="12193905" cy="7562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카메라 캡처 프로그램 테스트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-2540" y="76200"/>
            <a:ext cx="12205970" cy="6694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300" i="0" b="0">
              <a:solidFill>
                <a:srgbClr val="717171"/>
              </a:solidFill>
              <a:latin typeface="Dotum" charset="0"/>
              <a:ea typeface="Dotum" charset="0"/>
            </a:endParaRPr>
          </a:p>
        </p:txBody>
      </p:sp>
      <p:sp>
        <p:nvSpPr>
          <p:cNvPr id="3" name="텍스트 개체 틀 15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4400">
                <a:solidFill>
                  <a:srgbClr val="000000"/>
                </a:solidFill>
                <a:latin typeface="맑은 고딕" charset="0"/>
                <a:ea typeface="맑은 고딕" charset="0"/>
              </a:rPr>
              <a:t>카메라 캡처 프로그램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16"/>
          <p:cNvSpPr>
            <a:spLocks/>
          </p:cNvSpPr>
          <p:nvPr/>
        </p:nvSpPr>
        <p:spPr>
          <a:xfrm rot="0">
            <a:off x="1119505" y="2192020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요구분석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17"/>
          <p:cNvSpPr>
            <a:spLocks/>
          </p:cNvSpPr>
          <p:nvPr/>
        </p:nvSpPr>
        <p:spPr>
          <a:xfrm rot="0">
            <a:off x="1119505" y="3302000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기획 설계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8"/>
          <p:cNvSpPr>
            <a:spLocks/>
          </p:cNvSpPr>
          <p:nvPr/>
        </p:nvSpPr>
        <p:spPr>
          <a:xfrm rot="0">
            <a:off x="1119505" y="5202555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19"/>
          <p:cNvSpPr>
            <a:spLocks/>
          </p:cNvSpPr>
          <p:nvPr/>
        </p:nvSpPr>
        <p:spPr>
          <a:xfrm rot="0">
            <a:off x="1119505" y="6152515"/>
            <a:ext cx="1468120" cy="5835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테스트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20"/>
          <p:cNvSpPr>
            <a:spLocks/>
          </p:cNvSpPr>
          <p:nvPr/>
        </p:nvSpPr>
        <p:spPr>
          <a:xfrm rot="0">
            <a:off x="2771775" y="2192020"/>
            <a:ext cx="5249545" cy="6311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usb로 연결된 2대의 카메라로 출력된 화면 캡쳐후 이미지 저장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1"/>
          <p:cNvSpPr>
            <a:spLocks/>
          </p:cNvSpPr>
          <p:nvPr/>
        </p:nvSpPr>
        <p:spPr>
          <a:xfrm rot="0">
            <a:off x="2771775" y="3302000"/>
            <a:ext cx="5249545" cy="17786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22"/>
          <p:cNvSpPr>
            <a:spLocks/>
          </p:cNvSpPr>
          <p:nvPr/>
        </p:nvSpPr>
        <p:spPr>
          <a:xfrm rot="0">
            <a:off x="2793365" y="5194300"/>
            <a:ext cx="5249545" cy="6311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23"/>
          <p:cNvSpPr>
            <a:spLocks/>
          </p:cNvSpPr>
          <p:nvPr/>
        </p:nvSpPr>
        <p:spPr>
          <a:xfrm rot="0">
            <a:off x="2782570" y="6156325"/>
            <a:ext cx="5249545" cy="63119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4"/>
          <p:cNvSpPr>
            <a:spLocks/>
          </p:cNvSpPr>
          <p:nvPr/>
        </p:nvSpPr>
        <p:spPr>
          <a:xfrm rot="0">
            <a:off x="4124960" y="3822700"/>
            <a:ext cx="619125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25"/>
          <p:cNvSpPr>
            <a:spLocks/>
          </p:cNvSpPr>
          <p:nvPr/>
        </p:nvSpPr>
        <p:spPr>
          <a:xfrm rot="0">
            <a:off x="5067935" y="3822700"/>
            <a:ext cx="64389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캡처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6"/>
          <p:cNvCxnSpPr/>
          <p:nvPr/>
        </p:nvCxnSpPr>
        <p:spPr>
          <a:xfrm rot="0" flipV="1">
            <a:off x="5711190" y="3954780"/>
            <a:ext cx="291465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27"/>
          <p:cNvCxnSpPr/>
          <p:nvPr/>
        </p:nvCxnSpPr>
        <p:spPr>
          <a:xfrm rot="0">
            <a:off x="4743450" y="3955415"/>
            <a:ext cx="32512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28"/>
          <p:cNvSpPr>
            <a:spLocks/>
          </p:cNvSpPr>
          <p:nvPr/>
        </p:nvSpPr>
        <p:spPr>
          <a:xfrm rot="0">
            <a:off x="6002655" y="3822700"/>
            <a:ext cx="728345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3196590" y="340042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캡처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0"/>
          <p:cNvSpPr>
            <a:spLocks/>
          </p:cNvSpPr>
          <p:nvPr/>
        </p:nvSpPr>
        <p:spPr>
          <a:xfrm rot="0">
            <a:off x="3197225" y="3822700"/>
            <a:ext cx="70231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카메라 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1"/>
          <p:cNvCxnSpPr/>
          <p:nvPr/>
        </p:nvCxnSpPr>
        <p:spPr>
          <a:xfrm rot="0">
            <a:off x="3898900" y="3955415"/>
            <a:ext cx="22669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 rot="0">
            <a:off x="-10795" y="2835910"/>
            <a:ext cx="12193270" cy="133921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-10160" y="3045460"/>
            <a:ext cx="12193270" cy="75565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1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  <a:latin typeface="맑은 고딕" charset="0"/>
                <a:ea typeface="맑은 고딕" charset="0"/>
                <a:cs typeface="맑은 고딕" charset="0"/>
              </a:rPr>
              <a:t>XPIrisAnalysis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-13970" y="1332230"/>
            <a:ext cx="5078730" cy="53422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6751955" y="1332230"/>
            <a:ext cx="5441315" cy="53422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-2540" y="1270"/>
            <a:ext cx="12205970" cy="6694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300" i="0" b="0">
              <a:solidFill>
                <a:srgbClr val="717171"/>
              </a:solidFill>
              <a:latin typeface="Dotum" charset="0"/>
              <a:ea typeface="Dotum" charset="0"/>
            </a:endParaRPr>
          </a:p>
        </p:txBody>
      </p:sp>
      <p:sp>
        <p:nvSpPr>
          <p:cNvPr id="3" name="텍스트 개체 틀 32"/>
          <p:cNvSpPr txBox="1">
            <a:spLocks/>
          </p:cNvSpPr>
          <p:nvPr>
            <p:ph type="title" idx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프로그램 기능 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1. USB를 이용하여 2개의 카메라를 연결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2. 좌,우가 분할된 화면에 2개의 카메라를 각각 스트리밍  </a:t>
            </a: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3. 화면을 캡쳐하여 이미지 파일 저장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3"/>
          <p:cNvSpPr>
            <a:spLocks/>
          </p:cNvSpPr>
          <p:nvPr/>
        </p:nvSpPr>
        <p:spPr>
          <a:xfrm rot="0">
            <a:off x="835025" y="1851025"/>
            <a:ext cx="5109845" cy="27057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cameratest1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1.첫 실행시 한쪽 화면만 표시되는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2.양 화면 동시에 다른 카메라로 스트리밍 불가.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3.같은 카메라로 인식 안된상태 Take시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4"/>
          <p:cNvSpPr>
            <a:spLocks/>
          </p:cNvSpPr>
          <p:nvPr/>
        </p:nvSpPr>
        <p:spPr>
          <a:xfrm rot="0">
            <a:off x="6389370" y="1858010"/>
            <a:ext cx="5055235" cy="27311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cameratest2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1.첫 실행시 한쪽 화면만 표시되는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2.양 화면 동시에 다른 카메라로 스트리밍 불가.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3.같은 카메라로 인식 안된상태 Take시 오류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5"/>
          <p:cNvSpPr>
            <a:spLocks/>
          </p:cNvSpPr>
          <p:nvPr/>
        </p:nvSpPr>
        <p:spPr>
          <a:xfrm rot="0">
            <a:off x="7892415" y="4844415"/>
            <a:ext cx="3556635" cy="13462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lang="ko-KR"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Cameratest1 과 동일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3번 오류 예상:스트리밍 되지 않은 이미지 값이 NULL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-&gt;2번의 오류와 같음, 동시에 스트리밍 되도록 코딩 수정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48"/>
          <p:cNvSpPr>
            <a:spLocks/>
          </p:cNvSpPr>
          <p:nvPr/>
        </p:nvSpPr>
        <p:spPr>
          <a:xfrm>
            <a:off x="836930" y="4844415"/>
            <a:ext cx="3557270" cy="134683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3번 오류 예상:스트리밍 되지 않은 이미지 값이 NULL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-&gt;2번의 오류와 같음, 동시에 스트리밍 되도록 코딩 수정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7"/>
          <p:cNvSpPr txBox="1">
            <a:spLocks/>
          </p:cNvSpPr>
          <p:nvPr/>
        </p:nvSpPr>
        <p:spPr>
          <a:xfrm rot="0">
            <a:off x="43180" y="121285"/>
            <a:ext cx="8527415" cy="66776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담당하고있는것은 XPIrisAnalysis라는 SW입니다.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기본 기능은 홍채촬영, 이미지 분석, 결과 출력을 하는 SW 입니다.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폭포수 모델을 기본으로 하여 일정에 맞춰 진행하고 있으며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현재 진행은  요구사항분석을 완료하고 기획 및 설계를 진행중에 있으며 문서로 정리중입니다.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문서는 미리 작업되어 있는 문서를 바탕으로 수정보완하고 있습니다.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정리 중 인 내용은 flowchart, 디자인한 컨트롤러, 컨테이너 동작 설명, 개발중 필요한 코드 정리 등을 변경하고 있습니다.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추가로 가이드 받은 부분을 체득하기 위해 노력중입니다.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내용으로는 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1.문서작성 의의 3가지로 정보정리,공유,피드백을 들어주셨으며 각각의 내용으로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 -본인이 알게된 자료들을 정리한 정보가 담겨 있어야 하며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 -작성된 문서를 보고 타인에게 설명할 수 있어야 하고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 -작성된 문서를 보며 자신이 했던 업무를 돌아보며 참고하여 다른작업에 인용가능 하여야 한다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 를 통해 문서작성의 필요성을 알려주셨고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2.문서작성 기본 4단계 예시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-목적 파악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-검색 이용한 자료 수집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-논리적 구조 연결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-퇴고 순의 단계로 작성해야한다는 것을 들어 문서작성의 틀을 잡아가고 있습니다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마지막으로는 질문을 계속하여 받아들인 의도가 상대방의 의도에 벗어나지 않도록 하는것이 있습니다.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r>
              <a:rPr lang="ko-KR" altLang="en-US" sz="1300">
                <a:latin typeface="맑은 고딕" charset="0"/>
                <a:ea typeface="맑은 고딕" charset="0"/>
              </a:rPr>
              <a:t> </a:t>
            </a:r>
            <a:endParaRPr lang="ko-KR" altLang="en-US" sz="1300">
              <a:latin typeface="맑은 고딕" charset="0"/>
              <a:ea typeface="맑은 고딕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56515" y="3937000"/>
            <a:ext cx="4717415" cy="29768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현재까지 현장실습중 한 내용을 브리핑후 소장님께 받은 피드백과 교수님의 의견을 들어보면 모두 문서작성의 중요성을 말씀하시고 있다는 공통점이 있다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</a:rPr>
              <a:t>소장님꼐서 평소 하셨던 말들과 학기중에서도 문서작성 관련된 과제를 했던 경험이있어 충분히 중요성을 꺠닫고있었지만 실제로 두 분께서 사업과 관련되어 의견을 나누실때 계속 데이터들을 메모하시는것을 보며 더욱 강조되어 느껴진것 같다.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40320" y="0"/>
            <a:ext cx="4477385" cy="3334385"/>
          </a:xfrm>
          <a:prstGeom prst="rect"/>
          <a:noFill/>
        </p:spPr>
      </p:pic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30465" y="3401695"/>
            <a:ext cx="4573905" cy="3429635"/>
          </a:xfrm>
          <a:prstGeom prst="rect"/>
          <a:noFill/>
        </p:spPr>
      </p:pic>
      <p:sp>
        <p:nvSpPr>
          <p:cNvPr id="6" name="Rect 0"/>
          <p:cNvSpPr>
            <a:spLocks/>
          </p:cNvSpPr>
          <p:nvPr/>
        </p:nvSpPr>
        <p:spPr>
          <a:xfrm rot="0">
            <a:off x="233045" y="95885"/>
            <a:ext cx="1756410" cy="4121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21-01-14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 0"/>
          <p:cNvSpPr>
            <a:spLocks/>
          </p:cNvSpPr>
          <p:nvPr/>
        </p:nvSpPr>
        <p:spPr>
          <a:xfrm rot="0">
            <a:off x="-635" y="0"/>
            <a:ext cx="12192635" cy="969645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000">
                <a:solidFill>
                  <a:srgbClr val="000000"/>
                </a:solidFill>
                <a:latin typeface="맑은 고딕" charset="0"/>
                <a:ea typeface="맑은 고딕" charset="0"/>
              </a:rPr>
              <a:t>SW – Menu Tree</a:t>
            </a:r>
            <a:endParaRPr lang="ko-KR" altLang="en-US" sz="4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11" name="Table 3"/>
          <p:cNvGraphicFramePr>
            <a:graphicFrameLocks noGrp="1"/>
          </p:cNvGraphicFramePr>
          <p:nvPr/>
        </p:nvGraphicFramePr>
        <p:xfrm>
          <a:off x="9887585" y="4393565"/>
          <a:ext cx="2239010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"/>
                <a:gridCol w="794385"/>
                <a:gridCol w="1188085"/>
              </a:tblGrid>
              <a:tr h="22479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ABCDNN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 gridSpan="3">
                  <a:txBody>
                    <a:bodyPr/>
                    <a:lstStyle/>
                    <a:p>
                      <a:pPr marL="0" indent="0" algn="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Page ID : </a:t>
                      </a:r>
                      <a:r>
                        <a:rPr sz="800" kern="1200" i="0" b="0">
                          <a:solidFill>
                            <a:srgbClr val="0000F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sz="800" kern="1200" i="0" b="0">
                          <a:solidFill>
                            <a:srgbClr val="FFC000"/>
                          </a:solidFill>
                          <a:latin typeface="맑은 고딕" charset="0"/>
                          <a:ea typeface="맑은 고딕" charset="0"/>
                        </a:rPr>
                        <a:t>BB</a:t>
                      </a:r>
                      <a:r>
                        <a:rPr sz="800" kern="1200" i="0" b="0">
                          <a:solidFill>
                            <a:srgbClr val="7030A0"/>
                          </a:solidFill>
                          <a:latin typeface="맑은 고딕" charset="0"/>
                          <a:ea typeface="맑은 고딕" charset="0"/>
                        </a:rPr>
                        <a:t>CC</a:t>
                      </a:r>
                      <a:r>
                        <a:rPr sz="800" kern="1200" i="0" b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sz="800" kern="1200" i="0" b="0">
                          <a:solidFill>
                            <a:schemeClr val="accent6"/>
                          </a:solidFill>
                          <a:latin typeface="맑은 고딕" charset="0"/>
                          <a:ea typeface="맑은 고딕" charset="0"/>
                        </a:rPr>
                        <a:t>NN</a:t>
                      </a:r>
                      <a:endParaRPr lang="ko-KR" altLang="en-US" sz="800" kern="1200" i="0" b="0">
                        <a:solidFill>
                          <a:schemeClr val="accent6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6388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메뉴 1</a:t>
                      </a:r>
                      <a:r>
                        <a:rPr sz="800" kern="1200" baseline="300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st</a:t>
                      </a: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식별자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RG : 등록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FL : 파일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 : 분석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IF : 정보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BB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메뉴 2</a:t>
                      </a:r>
                      <a:r>
                        <a:rPr sz="800" kern="1200" baseline="300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nd </a:t>
                      </a: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식별자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 메뉴 영문명의 2글자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 : Base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0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CC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페이지구분자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페이지의 출력 형태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BS : Base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MD : Modal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PP : Popup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PS : Process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NN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페이지번호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순차적 넘버링 (n * 10)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별개 문서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5"/>
          <p:cNvGrpSpPr/>
          <p:nvPr/>
        </p:nvGrpSpPr>
        <p:grpSpPr>
          <a:xfrm rot="0">
            <a:off x="1602105" y="1825625"/>
            <a:ext cx="7416165" cy="3641090"/>
            <a:chOff x="1602105" y="1825625"/>
            <a:chExt cx="7416165" cy="3641090"/>
          </a:xfrm>
        </p:grpSpPr>
        <p:sp>
          <p:nvSpPr>
            <p:cNvPr id="12" name="Rect 0"/>
            <p:cNvSpPr>
              <a:spLocks/>
            </p:cNvSpPr>
            <p:nvPr/>
          </p:nvSpPr>
          <p:spPr>
            <a:xfrm rot="0">
              <a:off x="1602105" y="1825625"/>
              <a:ext cx="7416165" cy="3641090"/>
            </a:xfrm>
            <a:prstGeom prst="rect"/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Rect 0"/>
            <p:cNvSpPr>
              <a:spLocks/>
            </p:cNvSpPr>
            <p:nvPr/>
          </p:nvSpPr>
          <p:spPr>
            <a:xfrm rot="0">
              <a:off x="3317875" y="1989455"/>
              <a:ext cx="872490" cy="361315"/>
            </a:xfrm>
            <a:prstGeom prst="rect"/>
            <a:solidFill>
              <a:schemeClr val="accent5">
                <a:lumMod val="40000"/>
                <a:lumOff val="60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파일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FLMABS00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Rect 0"/>
            <p:cNvSpPr>
              <a:spLocks/>
            </p:cNvSpPr>
            <p:nvPr/>
          </p:nvSpPr>
          <p:spPr>
            <a:xfrm rot="0">
              <a:off x="7383145" y="1991995"/>
              <a:ext cx="872490" cy="361315"/>
            </a:xfrm>
            <a:prstGeom prst="rect"/>
            <a:solidFill>
              <a:schemeClr val="accent5">
                <a:lumMod val="40000"/>
                <a:lumOff val="60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정보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IFMABS00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Rect 0"/>
            <p:cNvSpPr>
              <a:spLocks/>
            </p:cNvSpPr>
            <p:nvPr/>
          </p:nvSpPr>
          <p:spPr>
            <a:xfrm rot="0">
              <a:off x="5923915" y="2023745"/>
              <a:ext cx="872490" cy="361315"/>
            </a:xfrm>
            <a:prstGeom prst="rect"/>
            <a:solidFill>
              <a:schemeClr val="accent5">
                <a:lumMod val="40000"/>
                <a:lumOff val="60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분석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ASMABS00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Rect 0"/>
            <p:cNvSpPr>
              <a:spLocks/>
            </p:cNvSpPr>
            <p:nvPr/>
          </p:nvSpPr>
          <p:spPr>
            <a:xfrm rot="0">
              <a:off x="8030210" y="272923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프로그램정보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IFMABS10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2" name="Rect 0"/>
            <p:cNvSpPr>
              <a:spLocks/>
            </p:cNvSpPr>
            <p:nvPr/>
          </p:nvSpPr>
          <p:spPr>
            <a:xfrm rot="0">
              <a:off x="1804670" y="1989455"/>
              <a:ext cx="872490" cy="361315"/>
            </a:xfrm>
            <a:prstGeom prst="rect"/>
            <a:solidFill>
              <a:schemeClr val="accent5">
                <a:lumMod val="40000"/>
                <a:lumOff val="60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등록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RGMABS00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Rect 0"/>
            <p:cNvSpPr>
              <a:spLocks/>
            </p:cNvSpPr>
            <p:nvPr/>
          </p:nvSpPr>
          <p:spPr>
            <a:xfrm rot="0">
              <a:off x="2506345" y="2717165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사용자등록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RGMABS10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2515235" y="3198495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피검자등록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RGMABS20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8025765" y="3198495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사용자정보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IFMABS20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16200000" flipH="1">
              <a:off x="7670165" y="2501265"/>
              <a:ext cx="509270" cy="21209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7" name="Rect 0"/>
            <p:cNvSpPr>
              <a:spLocks/>
            </p:cNvSpPr>
            <p:nvPr/>
          </p:nvSpPr>
          <p:spPr>
            <a:xfrm rot="16200000" flipH="1">
              <a:off x="7433310" y="2738755"/>
              <a:ext cx="979170" cy="20701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8" name="Rect 0"/>
            <p:cNvSpPr>
              <a:spLocks/>
            </p:cNvSpPr>
            <p:nvPr/>
          </p:nvSpPr>
          <p:spPr>
            <a:xfrm rot="16200000" flipH="1">
              <a:off x="1887220" y="2703195"/>
              <a:ext cx="981710" cy="27559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9" name="Rect 0"/>
            <p:cNvSpPr>
              <a:spLocks/>
            </p:cNvSpPr>
            <p:nvPr/>
          </p:nvSpPr>
          <p:spPr>
            <a:xfrm rot="16200000" flipH="1">
              <a:off x="2123440" y="2466340"/>
              <a:ext cx="500380" cy="266065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0" name="Rect 0"/>
            <p:cNvSpPr>
              <a:spLocks/>
            </p:cNvSpPr>
            <p:nvPr/>
          </p:nvSpPr>
          <p:spPr>
            <a:xfrm rot="0">
              <a:off x="3872230" y="337439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저장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FLMABS10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Rect 0"/>
            <p:cNvSpPr>
              <a:spLocks/>
            </p:cNvSpPr>
            <p:nvPr/>
          </p:nvSpPr>
          <p:spPr>
            <a:xfrm rot="0">
              <a:off x="6571615" y="3646805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불러오기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ASMABS20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Rect 0"/>
            <p:cNvSpPr>
              <a:spLocks/>
            </p:cNvSpPr>
            <p:nvPr/>
          </p:nvSpPr>
          <p:spPr>
            <a:xfrm rot="0">
              <a:off x="3874770" y="4288790"/>
              <a:ext cx="812165" cy="265430"/>
            </a:xfrm>
            <a:prstGeom prst="rect"/>
            <a:solidFill>
              <a:schemeClr val="bg1">
                <a:lumMod val="85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전송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FLMABS30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Rect 0"/>
            <p:cNvSpPr>
              <a:spLocks/>
            </p:cNvSpPr>
            <p:nvPr/>
          </p:nvSpPr>
          <p:spPr>
            <a:xfrm rot="0">
              <a:off x="3872230" y="490601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출력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FLMABS40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Rect 0"/>
            <p:cNvSpPr>
              <a:spLocks/>
            </p:cNvSpPr>
            <p:nvPr/>
          </p:nvSpPr>
          <p:spPr>
            <a:xfrm rot="16200000" flipH="1">
              <a:off x="2468245" y="3634740"/>
              <a:ext cx="2689225" cy="11938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9" name="Rect 0"/>
            <p:cNvSpPr>
              <a:spLocks/>
            </p:cNvSpPr>
            <p:nvPr/>
          </p:nvSpPr>
          <p:spPr>
            <a:xfrm rot="16200000" flipH="1">
              <a:off x="2778125" y="3324860"/>
              <a:ext cx="2072005" cy="12192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0" name="Rect 0"/>
            <p:cNvSpPr>
              <a:spLocks/>
            </p:cNvSpPr>
            <p:nvPr/>
          </p:nvSpPr>
          <p:spPr>
            <a:xfrm rot="16200000" flipH="1">
              <a:off x="5768340" y="2975610"/>
              <a:ext cx="1395095" cy="21209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1" name="Rect 0"/>
            <p:cNvSpPr>
              <a:spLocks/>
            </p:cNvSpPr>
            <p:nvPr/>
          </p:nvSpPr>
          <p:spPr>
            <a:xfrm rot="16200000" flipH="1">
              <a:off x="3234690" y="2868930"/>
              <a:ext cx="1157605" cy="11938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2" name="Rect 0"/>
            <p:cNvSpPr>
              <a:spLocks/>
            </p:cNvSpPr>
            <p:nvPr/>
          </p:nvSpPr>
          <p:spPr>
            <a:xfrm rot="0">
              <a:off x="6619240" y="304292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홍채촬영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ASMABS10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 0"/>
            <p:cNvSpPr>
              <a:spLocks/>
            </p:cNvSpPr>
            <p:nvPr/>
          </p:nvSpPr>
          <p:spPr>
            <a:xfrm rot="0">
              <a:off x="6577965" y="442341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2">
                      <a:lumMod val="75000"/>
                    </a:schemeClr>
                  </a:solidFill>
                  <a:latin typeface="맑은 고딕" charset="0"/>
                  <a:ea typeface="맑은 고딕" charset="0"/>
                </a:rPr>
                <a:t>홍채분석</a:t>
              </a:r>
              <a:endParaRPr lang="ko-KR" altLang="en-US" sz="80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2">
                      <a:lumMod val="75000"/>
                    </a:schemeClr>
                  </a:solidFill>
                  <a:latin typeface="맑은 고딕" charset="0"/>
                  <a:ea typeface="맑은 고딕" charset="0"/>
                </a:rPr>
                <a:t>ASMABS30</a:t>
              </a:r>
              <a:endParaRPr lang="ko-KR" altLang="en-US" sz="80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 0"/>
            <p:cNvSpPr>
              <a:spLocks/>
            </p:cNvSpPr>
            <p:nvPr/>
          </p:nvSpPr>
          <p:spPr>
            <a:xfrm rot="16200000" flipH="1">
              <a:off x="6088380" y="2644775"/>
              <a:ext cx="803275" cy="259715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5" name="Rect 0"/>
            <p:cNvSpPr>
              <a:spLocks/>
            </p:cNvSpPr>
            <p:nvPr/>
          </p:nvSpPr>
          <p:spPr>
            <a:xfrm rot="16200000" flipH="1">
              <a:off x="5382895" y="3361055"/>
              <a:ext cx="2172335" cy="219075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6" name="Rect 0"/>
            <p:cNvSpPr>
              <a:spLocks/>
            </p:cNvSpPr>
            <p:nvPr/>
          </p:nvSpPr>
          <p:spPr>
            <a:xfrm rot="0">
              <a:off x="5120005" y="3250565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PDF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 0"/>
            <p:cNvSpPr>
              <a:spLocks/>
            </p:cNvSpPr>
            <p:nvPr/>
          </p:nvSpPr>
          <p:spPr>
            <a:xfrm rot="0">
              <a:off x="5120005" y="357886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 0"/>
            <p:cNvSpPr>
              <a:spLocks/>
            </p:cNvSpPr>
            <p:nvPr/>
          </p:nvSpPr>
          <p:spPr>
            <a:xfrm rot="0">
              <a:off x="3877945" y="2746375"/>
              <a:ext cx="806450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검색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FLMABS20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 0"/>
            <p:cNvSpPr>
              <a:spLocks/>
            </p:cNvSpPr>
            <p:nvPr/>
          </p:nvSpPr>
          <p:spPr>
            <a:xfrm rot="0">
              <a:off x="5120005" y="3919855"/>
              <a:ext cx="812165" cy="265430"/>
            </a:xfrm>
            <a:prstGeom prst="rect"/>
            <a:solidFill>
              <a:schemeClr val="bg1">
                <a:lumMod val="85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Doc or Hwp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1" name="Rect 0"/>
            <p:cNvCxnSpPr>
              <a:stCxn id="80" idx="3"/>
              <a:endCxn id="100" idx="1"/>
            </p:cNvCxnSpPr>
            <p:nvPr/>
          </p:nvCxnSpPr>
          <p:spPr>
            <a:xfrm rot="0">
              <a:off x="4683760" y="3506470"/>
              <a:ext cx="436880" cy="546100"/>
            </a:xfrm>
            <a:prstGeom prst="bentConnector3">
              <a:avLst>
                <a:gd name="adj1" fmla="val 50000"/>
              </a:avLst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t 0"/>
            <p:cNvCxnSpPr>
              <a:stCxn id="80" idx="3"/>
              <a:endCxn id="97" idx="1"/>
            </p:cNvCxnSpPr>
            <p:nvPr/>
          </p:nvCxnSpPr>
          <p:spPr>
            <a:xfrm rot="0">
              <a:off x="4683760" y="3506470"/>
              <a:ext cx="436880" cy="205105"/>
            </a:xfrm>
            <a:prstGeom prst="bentConnector3">
              <a:avLst>
                <a:gd name="adj1" fmla="val 50000"/>
              </a:avLst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t 0"/>
            <p:cNvCxnSpPr>
              <a:stCxn id="80" idx="3"/>
              <a:endCxn id="96" idx="1"/>
            </p:cNvCxnSpPr>
            <p:nvPr/>
          </p:nvCxnSpPr>
          <p:spPr>
            <a:xfrm rot="0" flipV="1">
              <a:off x="4683760" y="3382645"/>
              <a:ext cx="436880" cy="124460"/>
            </a:xfrm>
            <a:prstGeom prst="bentConnector3">
              <a:avLst>
                <a:gd name="adj1" fmla="val 50000"/>
              </a:avLst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 0"/>
            <p:cNvSpPr>
              <a:spLocks/>
            </p:cNvSpPr>
            <p:nvPr/>
          </p:nvSpPr>
          <p:spPr>
            <a:xfrm rot="10800000">
              <a:off x="3753485" y="2349500"/>
              <a:ext cx="125095" cy="52959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6" name="Rect 0"/>
            <p:cNvSpPr>
              <a:spLocks/>
            </p:cNvSpPr>
            <p:nvPr/>
          </p:nvSpPr>
          <p:spPr>
            <a:xfrm rot="0">
              <a:off x="5135880" y="433451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프린트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Rect 0"/>
            <p:cNvSpPr>
              <a:spLocks/>
            </p:cNvSpPr>
            <p:nvPr/>
          </p:nvSpPr>
          <p:spPr>
            <a:xfrm rot="0">
              <a:off x="5135880" y="4674870"/>
              <a:ext cx="812165" cy="265430"/>
            </a:xfrm>
            <a:prstGeom prst="rect"/>
            <a:solidFill>
              <a:schemeClr val="bg1">
                <a:lumMod val="85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모바일전송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8" name="Rect 0"/>
            <p:cNvCxnSpPr>
              <a:stCxn id="83" idx="3"/>
              <a:endCxn id="106" idx="1"/>
            </p:cNvCxnSpPr>
            <p:nvPr/>
          </p:nvCxnSpPr>
          <p:spPr>
            <a:xfrm rot="0" flipV="1">
              <a:off x="4683760" y="4466590"/>
              <a:ext cx="452755" cy="572770"/>
            </a:xfrm>
            <a:prstGeom prst="bentConnector3">
              <a:avLst>
                <a:gd name="adj1" fmla="val 50000"/>
              </a:avLst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t 0"/>
            <p:cNvCxnSpPr>
              <a:stCxn id="83" idx="3"/>
              <a:endCxn id="107" idx="1"/>
            </p:cNvCxnSpPr>
            <p:nvPr/>
          </p:nvCxnSpPr>
          <p:spPr>
            <a:xfrm rot="0" flipV="1">
              <a:off x="4683760" y="4807585"/>
              <a:ext cx="452755" cy="231775"/>
            </a:xfrm>
            <a:prstGeom prst="bentConnector3">
              <a:avLst>
                <a:gd name="adj1" fmla="val 50000"/>
              </a:avLst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 0"/>
            <p:cNvSpPr>
              <a:spLocks/>
            </p:cNvSpPr>
            <p:nvPr/>
          </p:nvSpPr>
          <p:spPr>
            <a:xfrm rot="0">
              <a:off x="1721485" y="4688205"/>
              <a:ext cx="623570" cy="170815"/>
            </a:xfrm>
            <a:prstGeom prst="rect"/>
            <a:solidFill>
              <a:schemeClr val="accent5">
                <a:lumMod val="40000"/>
                <a:lumOff val="60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메인메뉴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 rot="0">
              <a:off x="1721485" y="4918710"/>
              <a:ext cx="623570" cy="170815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하위메뉴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4" name="Rect 0"/>
            <p:cNvSpPr>
              <a:spLocks/>
            </p:cNvSpPr>
            <p:nvPr/>
          </p:nvSpPr>
          <p:spPr>
            <a:xfrm rot="0">
              <a:off x="1721485" y="5147945"/>
              <a:ext cx="623570" cy="170815"/>
            </a:xfrm>
            <a:prstGeom prst="rect"/>
            <a:solidFill>
              <a:schemeClr val="bg1">
                <a:lumMod val="85000"/>
              </a:schemeClr>
            </a:solidFill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비활성메뉴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>
              <a:spLocks/>
            </p:cNvSpPr>
            <p:nvPr/>
          </p:nvSpPr>
          <p:spPr>
            <a:xfrm rot="0">
              <a:off x="4191000" y="4085590"/>
              <a:ext cx="857885" cy="225425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메뉴삭제</a:t>
              </a:r>
              <a:endParaRPr lang="ko-KR" altLang="en-US" sz="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6548755" y="4916805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문진표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ASMABS40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16200000" flipH="1">
              <a:off x="5121910" y="3622040"/>
              <a:ext cx="2665095" cy="189230"/>
            </a:xfrm>
            <a:prstGeom prst="bentConnector2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vert="horz" anchor="t">
              <a:noAutofit/>
            </a:bodyPr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7" name="Rect 0"/>
            <p:cNvSpPr>
              <a:spLocks/>
            </p:cNvSpPr>
            <p:nvPr/>
          </p:nvSpPr>
          <p:spPr>
            <a:xfrm rot="0">
              <a:off x="5135880" y="5069840"/>
              <a:ext cx="812165" cy="265430"/>
            </a:xfrm>
            <a:prstGeom prst="rect"/>
            <a:noFill/>
            <a:ln w="317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195" tIns="36195" rIns="36195" bIns="36195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이메일전송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8" name="Rect 0"/>
            <p:cNvCxnSpPr>
              <a:stCxn id="83" idx="3"/>
              <a:endCxn id="87" idx="1"/>
            </p:cNvCxnSpPr>
            <p:nvPr/>
          </p:nvCxnSpPr>
          <p:spPr>
            <a:xfrm rot="0">
              <a:off x="4683760" y="5038725"/>
              <a:ext cx="452755" cy="163830"/>
            </a:xfrm>
            <a:prstGeom prst="bentConnector3">
              <a:avLst>
                <a:gd name="adj1" fmla="val 50000"/>
              </a:avLst>
            </a:prstGeom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도형 1"/>
          <p:cNvSpPr>
            <a:spLocks/>
          </p:cNvSpPr>
          <p:nvPr/>
        </p:nvSpPr>
        <p:spPr>
          <a:xfrm rot="0">
            <a:off x="9211310" y="1323340"/>
            <a:ext cx="2854960" cy="19900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1.유저시나리오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2.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 rot="0">
            <a:off x="509270" y="1145540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사용등록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09270" y="203517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피검인 등록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509270" y="289750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홍채 촬영 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및 분석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509270" y="521144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과 결과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4941570" y="1122680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저장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4941570" y="2545080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저장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및 전송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4941570" y="484060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저장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1045845" y="45167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2007235" y="45167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회신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Rect 0"/>
          <p:cNvCxnSpPr>
            <a:stCxn id="19" idx="3"/>
            <a:endCxn id="41" idx="1"/>
          </p:cNvCxnSpPr>
          <p:nvPr/>
        </p:nvCxnSpPr>
        <p:spPr>
          <a:xfrm rot="0" flipV="1">
            <a:off x="2745740" y="4648835"/>
            <a:ext cx="223520" cy="127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>
            <a:stCxn id="18" idx="3"/>
            <a:endCxn id="19" idx="1"/>
          </p:cNvCxnSpPr>
          <p:nvPr/>
        </p:nvCxnSpPr>
        <p:spPr>
          <a:xfrm rot="0">
            <a:off x="1784350" y="4648835"/>
            <a:ext cx="22352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 0"/>
          <p:cNvSpPr>
            <a:spLocks/>
          </p:cNvSpPr>
          <p:nvPr/>
        </p:nvSpPr>
        <p:spPr>
          <a:xfrm rot="0">
            <a:off x="136525" y="247459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정보이용동의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 rot="0">
            <a:off x="1076960" y="247459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1975485" y="247459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2985770" y="247459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Rect 0"/>
          <p:cNvCxnSpPr>
            <a:stCxn id="32" idx="3"/>
            <a:endCxn id="33" idx="1"/>
          </p:cNvCxnSpPr>
          <p:nvPr/>
        </p:nvCxnSpPr>
        <p:spPr>
          <a:xfrm rot="0">
            <a:off x="2713990" y="2607310"/>
            <a:ext cx="27178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>
            <a:stCxn id="30" idx="3"/>
            <a:endCxn id="31" idx="1"/>
          </p:cNvCxnSpPr>
          <p:nvPr/>
        </p:nvCxnSpPr>
        <p:spPr>
          <a:xfrm rot="0">
            <a:off x="874395" y="2607310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t 0"/>
          <p:cNvCxnSpPr>
            <a:stCxn id="31" idx="3"/>
            <a:endCxn id="32" idx="1"/>
          </p:cNvCxnSpPr>
          <p:nvPr/>
        </p:nvCxnSpPr>
        <p:spPr>
          <a:xfrm rot="0">
            <a:off x="1814830" y="2607310"/>
            <a:ext cx="16129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 0"/>
          <p:cNvSpPr>
            <a:spLocks/>
          </p:cNvSpPr>
          <p:nvPr/>
        </p:nvSpPr>
        <p:spPr>
          <a:xfrm rot="0">
            <a:off x="2968625" y="451612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승인코드 입력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0">
            <a:off x="2007235" y="494728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모바일전송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Rect 0"/>
          <p:cNvCxnSpPr>
            <a:stCxn id="18" idx="3"/>
            <a:endCxn id="42" idx="1"/>
          </p:cNvCxnSpPr>
          <p:nvPr/>
        </p:nvCxnSpPr>
        <p:spPr>
          <a:xfrm rot="0">
            <a:off x="1784350" y="4648835"/>
            <a:ext cx="223520" cy="43116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 rot="0">
            <a:off x="136525" y="33483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Live 화면 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3907790" y="451612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승인처리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Rect 0"/>
          <p:cNvCxnSpPr>
            <a:stCxn id="41" idx="3"/>
            <a:endCxn id="50" idx="1"/>
          </p:cNvCxnSpPr>
          <p:nvPr/>
        </p:nvCxnSpPr>
        <p:spPr>
          <a:xfrm rot="0">
            <a:off x="3706495" y="4648835"/>
            <a:ext cx="20193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t 0"/>
          <p:cNvCxnSpPr>
            <a:stCxn id="42" idx="3"/>
            <a:endCxn id="41" idx="1"/>
          </p:cNvCxnSpPr>
          <p:nvPr/>
        </p:nvCxnSpPr>
        <p:spPr>
          <a:xfrm rot="0" flipV="1">
            <a:off x="2745740" y="4648835"/>
            <a:ext cx="223520" cy="43116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 0"/>
          <p:cNvSpPr>
            <a:spLocks/>
          </p:cNvSpPr>
          <p:nvPr/>
        </p:nvSpPr>
        <p:spPr>
          <a:xfrm rot="0">
            <a:off x="1076960" y="33483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촬영영상 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2" name="Rect 0"/>
          <p:cNvCxnSpPr>
            <a:stCxn id="44" idx="3"/>
            <a:endCxn id="59" idx="1"/>
          </p:cNvCxnSpPr>
          <p:nvPr/>
        </p:nvCxnSpPr>
        <p:spPr>
          <a:xfrm rot="0">
            <a:off x="874395" y="3481070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t 0"/>
          <p:cNvCxnSpPr>
            <a:stCxn id="59" idx="3"/>
            <a:endCxn id="96" idx="1"/>
          </p:cNvCxnSpPr>
          <p:nvPr/>
        </p:nvCxnSpPr>
        <p:spPr>
          <a:xfrm rot="0">
            <a:off x="1814830" y="3481070"/>
            <a:ext cx="1720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 0"/>
          <p:cNvSpPr>
            <a:spLocks/>
          </p:cNvSpPr>
          <p:nvPr/>
        </p:nvSpPr>
        <p:spPr>
          <a:xfrm rot="0">
            <a:off x="1076960" y="375412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저장영상 출력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3" name="Rect 0"/>
          <p:cNvCxnSpPr>
            <a:stCxn id="107" idx="3"/>
            <a:endCxn id="65" idx="1"/>
          </p:cNvCxnSpPr>
          <p:nvPr/>
        </p:nvCxnSpPr>
        <p:spPr>
          <a:xfrm rot="0" flipV="1">
            <a:off x="874395" y="3886835"/>
            <a:ext cx="202565" cy="825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t 0"/>
          <p:cNvCxnSpPr>
            <a:stCxn id="65" idx="3"/>
            <a:endCxn id="96" idx="1"/>
          </p:cNvCxnSpPr>
          <p:nvPr/>
        </p:nvCxnSpPr>
        <p:spPr>
          <a:xfrm rot="0" flipV="1">
            <a:off x="1814830" y="3481070"/>
            <a:ext cx="172085" cy="406400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 0"/>
          <p:cNvSpPr>
            <a:spLocks/>
          </p:cNvSpPr>
          <p:nvPr/>
        </p:nvSpPr>
        <p:spPr>
          <a:xfrm rot="0">
            <a:off x="136525" y="56559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입력 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1076960" y="56559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결과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2024380" y="56559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 뷰어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Rect 0"/>
          <p:cNvCxnSpPr>
            <a:stCxn id="146" idx="3"/>
            <a:endCxn id="150" idx="1"/>
          </p:cNvCxnSpPr>
          <p:nvPr/>
        </p:nvCxnSpPr>
        <p:spPr>
          <a:xfrm rot="0">
            <a:off x="5547995" y="3863340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t 0"/>
          <p:cNvCxnSpPr>
            <a:stCxn id="104" idx="3"/>
            <a:endCxn id="110" idx="1"/>
          </p:cNvCxnSpPr>
          <p:nvPr/>
        </p:nvCxnSpPr>
        <p:spPr>
          <a:xfrm rot="0">
            <a:off x="7442835" y="5422900"/>
            <a:ext cx="19685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t 0"/>
          <p:cNvCxnSpPr>
            <a:stCxn id="81" idx="3"/>
            <a:endCxn id="86" idx="1"/>
          </p:cNvCxnSpPr>
          <p:nvPr/>
        </p:nvCxnSpPr>
        <p:spPr>
          <a:xfrm rot="0">
            <a:off x="874395" y="5788025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t 0"/>
          <p:cNvCxnSpPr>
            <a:stCxn id="86" idx="3"/>
            <a:endCxn id="87" idx="1"/>
          </p:cNvCxnSpPr>
          <p:nvPr/>
        </p:nvCxnSpPr>
        <p:spPr>
          <a:xfrm rot="0">
            <a:off x="1814830" y="5788025"/>
            <a:ext cx="2101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 0"/>
          <p:cNvSpPr>
            <a:spLocks/>
          </p:cNvSpPr>
          <p:nvPr/>
        </p:nvSpPr>
        <p:spPr>
          <a:xfrm rot="0">
            <a:off x="4809490" y="529018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>
            <a:spLocks/>
          </p:cNvSpPr>
          <p:nvPr/>
        </p:nvSpPr>
        <p:spPr>
          <a:xfrm rot="0">
            <a:off x="5736590" y="529018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처리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6704330" y="529018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로컬 DB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5" name="Rect 0"/>
          <p:cNvCxnSpPr>
            <a:stCxn id="102" idx="3"/>
            <a:endCxn id="103" idx="1"/>
          </p:cNvCxnSpPr>
          <p:nvPr/>
        </p:nvCxnSpPr>
        <p:spPr>
          <a:xfrm rot="0">
            <a:off x="5547995" y="5422900"/>
            <a:ext cx="18923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/>
          <p:cNvCxnSpPr>
            <a:stCxn id="103" idx="3"/>
            <a:endCxn id="104" idx="1"/>
          </p:cNvCxnSpPr>
          <p:nvPr/>
        </p:nvCxnSpPr>
        <p:spPr>
          <a:xfrm rot="0">
            <a:off x="6475095" y="5422900"/>
            <a:ext cx="22987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 0"/>
          <p:cNvSpPr>
            <a:spLocks/>
          </p:cNvSpPr>
          <p:nvPr/>
        </p:nvSpPr>
        <p:spPr>
          <a:xfrm rot="0">
            <a:off x="6704330" y="569658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 DB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>
            <a:spLocks/>
          </p:cNvSpPr>
          <p:nvPr/>
        </p:nvSpPr>
        <p:spPr>
          <a:xfrm rot="0">
            <a:off x="7639050" y="529018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저장완료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3" name="Rect 0"/>
          <p:cNvCxnSpPr>
            <a:stCxn id="108" idx="3"/>
            <a:endCxn id="110" idx="1"/>
          </p:cNvCxnSpPr>
          <p:nvPr/>
        </p:nvCxnSpPr>
        <p:spPr>
          <a:xfrm rot="0" flipV="1">
            <a:off x="7442835" y="5422900"/>
            <a:ext cx="196850" cy="406400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t 0"/>
          <p:cNvCxnSpPr>
            <a:stCxn id="103" idx="3"/>
            <a:endCxn id="108" idx="1"/>
          </p:cNvCxnSpPr>
          <p:nvPr/>
        </p:nvCxnSpPr>
        <p:spPr>
          <a:xfrm rot="0">
            <a:off x="6475095" y="5422900"/>
            <a:ext cx="229870" cy="40640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 0"/>
          <p:cNvSpPr>
            <a:spLocks/>
          </p:cNvSpPr>
          <p:nvPr/>
        </p:nvSpPr>
        <p:spPr>
          <a:xfrm rot="0">
            <a:off x="4809490" y="157670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촬영영상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>
            <a:spLocks/>
          </p:cNvSpPr>
          <p:nvPr/>
        </p:nvSpPr>
        <p:spPr>
          <a:xfrm rot="0">
            <a:off x="5749925" y="157670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저장방식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" name="Rect 0"/>
          <p:cNvSpPr>
            <a:spLocks/>
          </p:cNvSpPr>
          <p:nvPr/>
        </p:nvSpPr>
        <p:spPr>
          <a:xfrm rot="0">
            <a:off x="6697980" y="157670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4" name="Rect 0"/>
          <p:cNvSpPr>
            <a:spLocks/>
          </p:cNvSpPr>
          <p:nvPr/>
        </p:nvSpPr>
        <p:spPr>
          <a:xfrm rot="0">
            <a:off x="7658735" y="157670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 후 처리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5" name="Rect 0"/>
          <p:cNvCxnSpPr>
            <a:stCxn id="123" idx="3"/>
            <a:endCxn id="124" idx="1"/>
          </p:cNvCxnSpPr>
          <p:nvPr/>
        </p:nvCxnSpPr>
        <p:spPr>
          <a:xfrm rot="0">
            <a:off x="7435850" y="1708785"/>
            <a:ext cx="22352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t 0"/>
          <p:cNvCxnSpPr>
            <a:stCxn id="121" idx="3"/>
            <a:endCxn id="122" idx="1"/>
          </p:cNvCxnSpPr>
          <p:nvPr/>
        </p:nvCxnSpPr>
        <p:spPr>
          <a:xfrm rot="0">
            <a:off x="5547995" y="1708785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ct 0"/>
          <p:cNvCxnSpPr>
            <a:stCxn id="122" idx="3"/>
            <a:endCxn id="123" idx="1"/>
          </p:cNvCxnSpPr>
          <p:nvPr/>
        </p:nvCxnSpPr>
        <p:spPr>
          <a:xfrm rot="0">
            <a:off x="6488430" y="1708785"/>
            <a:ext cx="2101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 0"/>
          <p:cNvSpPr>
            <a:spLocks/>
          </p:cNvSpPr>
          <p:nvPr/>
        </p:nvSpPr>
        <p:spPr>
          <a:xfrm rot="0">
            <a:off x="4809490" y="204406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결과화면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3" name="Rect 0"/>
          <p:cNvCxnSpPr>
            <a:stCxn id="144" idx="3"/>
            <a:endCxn id="138" idx="1"/>
          </p:cNvCxnSpPr>
          <p:nvPr/>
        </p:nvCxnSpPr>
        <p:spPr>
          <a:xfrm rot="0" flipV="1">
            <a:off x="5547995" y="3115945"/>
            <a:ext cx="202565" cy="361950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ect 0"/>
          <p:cNvCxnSpPr>
            <a:stCxn id="132" idx="3"/>
            <a:endCxn id="122" idx="1"/>
          </p:cNvCxnSpPr>
          <p:nvPr/>
        </p:nvCxnSpPr>
        <p:spPr>
          <a:xfrm rot="0" flipV="1">
            <a:off x="5547995" y="1708785"/>
            <a:ext cx="202565" cy="468630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 0"/>
          <p:cNvSpPr>
            <a:spLocks/>
          </p:cNvSpPr>
          <p:nvPr/>
        </p:nvSpPr>
        <p:spPr>
          <a:xfrm rot="0">
            <a:off x="4809490" y="298386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Rect 0"/>
          <p:cNvSpPr>
            <a:spLocks/>
          </p:cNvSpPr>
          <p:nvPr/>
        </p:nvSpPr>
        <p:spPr>
          <a:xfrm rot="0">
            <a:off x="5749925" y="298386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자동저장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Rect 0"/>
          <p:cNvSpPr>
            <a:spLocks/>
          </p:cNvSpPr>
          <p:nvPr/>
        </p:nvSpPr>
        <p:spPr>
          <a:xfrm rot="0">
            <a:off x="6697980" y="2983865"/>
            <a:ext cx="739140" cy="265430"/>
          </a:xfrm>
          <a:prstGeom prst="rect"/>
          <a:solidFill>
            <a:schemeClr val="bg2">
              <a:lumMod val="1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DB 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0" name="Rect 0"/>
          <p:cNvSpPr>
            <a:spLocks/>
          </p:cNvSpPr>
          <p:nvPr/>
        </p:nvSpPr>
        <p:spPr>
          <a:xfrm rot="0">
            <a:off x="7658735" y="298386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1" name="Rect 0"/>
          <p:cNvCxnSpPr>
            <a:stCxn id="139" idx="3"/>
            <a:endCxn id="140" idx="1"/>
          </p:cNvCxnSpPr>
          <p:nvPr/>
        </p:nvCxnSpPr>
        <p:spPr>
          <a:xfrm rot="0">
            <a:off x="7435850" y="3115945"/>
            <a:ext cx="22352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t 0"/>
          <p:cNvCxnSpPr>
            <a:stCxn id="137" idx="3"/>
            <a:endCxn id="138" idx="1"/>
          </p:cNvCxnSpPr>
          <p:nvPr/>
        </p:nvCxnSpPr>
        <p:spPr>
          <a:xfrm rot="0">
            <a:off x="5547995" y="3115945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t 0"/>
          <p:cNvCxnSpPr>
            <a:stCxn id="138" idx="3"/>
            <a:endCxn id="139" idx="1"/>
          </p:cNvCxnSpPr>
          <p:nvPr/>
        </p:nvCxnSpPr>
        <p:spPr>
          <a:xfrm rot="0">
            <a:off x="6488430" y="3115945"/>
            <a:ext cx="2101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 0"/>
          <p:cNvSpPr>
            <a:spLocks/>
          </p:cNvSpPr>
          <p:nvPr/>
        </p:nvSpPr>
        <p:spPr>
          <a:xfrm rot="0">
            <a:off x="4809490" y="334518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피검자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6" name="Rect 0"/>
          <p:cNvSpPr>
            <a:spLocks/>
          </p:cNvSpPr>
          <p:nvPr/>
        </p:nvSpPr>
        <p:spPr>
          <a:xfrm rot="0">
            <a:off x="4809490" y="373126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촬영영상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7" name="Rect 0"/>
          <p:cNvSpPr>
            <a:spLocks/>
          </p:cNvSpPr>
          <p:nvPr/>
        </p:nvSpPr>
        <p:spPr>
          <a:xfrm rot="0">
            <a:off x="4809490" y="411734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 결과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0" name="Rect 0"/>
          <p:cNvSpPr>
            <a:spLocks/>
          </p:cNvSpPr>
          <p:nvPr/>
        </p:nvSpPr>
        <p:spPr>
          <a:xfrm rot="0">
            <a:off x="5749925" y="373126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수동저장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5" name="Rect 0"/>
          <p:cNvCxnSpPr>
            <a:stCxn id="147" idx="3"/>
            <a:endCxn id="150" idx="1"/>
          </p:cNvCxnSpPr>
          <p:nvPr/>
        </p:nvCxnSpPr>
        <p:spPr>
          <a:xfrm rot="0" flipV="1">
            <a:off x="5547995" y="3863340"/>
            <a:ext cx="202565" cy="38671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Rect 0"/>
          <p:cNvCxnSpPr>
            <a:stCxn id="139" idx="3"/>
            <a:endCxn id="164" idx="1"/>
          </p:cNvCxnSpPr>
          <p:nvPr/>
        </p:nvCxnSpPr>
        <p:spPr>
          <a:xfrm rot="0">
            <a:off x="7435850" y="3115945"/>
            <a:ext cx="223520" cy="37592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Rect 0"/>
          <p:cNvCxnSpPr>
            <a:stCxn id="150" idx="3"/>
            <a:endCxn id="139" idx="1"/>
          </p:cNvCxnSpPr>
          <p:nvPr/>
        </p:nvCxnSpPr>
        <p:spPr>
          <a:xfrm rot="0" flipV="1">
            <a:off x="6488430" y="3115945"/>
            <a:ext cx="210185" cy="74803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 0"/>
          <p:cNvSpPr>
            <a:spLocks/>
          </p:cNvSpPr>
          <p:nvPr/>
        </p:nvSpPr>
        <p:spPr>
          <a:xfrm rot="0">
            <a:off x="7658735" y="335851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모바일전송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7" name="Rect 0"/>
          <p:cNvSpPr>
            <a:spLocks/>
          </p:cNvSpPr>
          <p:nvPr/>
        </p:nvSpPr>
        <p:spPr>
          <a:xfrm rot="0">
            <a:off x="509270" y="4082415"/>
            <a:ext cx="872490" cy="361315"/>
          </a:xfrm>
          <a:prstGeom prst="rect"/>
          <a:solidFill>
            <a:schemeClr val="accent5">
              <a:lumMod val="40000"/>
              <a:lumOff val="60000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SW 승인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0" name="Rect 0"/>
          <p:cNvSpPr>
            <a:spLocks/>
          </p:cNvSpPr>
          <p:nvPr/>
        </p:nvSpPr>
        <p:spPr>
          <a:xfrm rot="0">
            <a:off x="136525" y="451675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암호정보생성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1" name="Rect 0"/>
          <p:cNvCxnSpPr>
            <a:stCxn id="180" idx="3"/>
            <a:endCxn id="18" idx="1"/>
          </p:cNvCxnSpPr>
          <p:nvPr/>
        </p:nvCxnSpPr>
        <p:spPr>
          <a:xfrm rot="0">
            <a:off x="874395" y="4648835"/>
            <a:ext cx="1720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 0"/>
          <p:cNvSpPr>
            <a:spLocks/>
          </p:cNvSpPr>
          <p:nvPr/>
        </p:nvSpPr>
        <p:spPr>
          <a:xfrm rot="0">
            <a:off x="136525" y="16046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정보동의 및 사용 책임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0" name="Rect 0"/>
          <p:cNvSpPr>
            <a:spLocks/>
          </p:cNvSpPr>
          <p:nvPr/>
        </p:nvSpPr>
        <p:spPr>
          <a:xfrm rot="0">
            <a:off x="1076960" y="16046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 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1" name="Rect 0"/>
          <p:cNvCxnSpPr>
            <a:stCxn id="189" idx="3"/>
            <a:endCxn id="190" idx="1"/>
          </p:cNvCxnSpPr>
          <p:nvPr/>
        </p:nvCxnSpPr>
        <p:spPr>
          <a:xfrm rot="0">
            <a:off x="874395" y="1736725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t 0"/>
          <p:cNvCxnSpPr>
            <a:stCxn id="190" idx="3"/>
            <a:endCxn id="193" idx="1"/>
          </p:cNvCxnSpPr>
          <p:nvPr/>
        </p:nvCxnSpPr>
        <p:spPr>
          <a:xfrm rot="0">
            <a:off x="1814830" y="1736725"/>
            <a:ext cx="17208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 0"/>
          <p:cNvSpPr>
            <a:spLocks/>
          </p:cNvSpPr>
          <p:nvPr/>
        </p:nvSpPr>
        <p:spPr>
          <a:xfrm rot="0">
            <a:off x="1986280" y="160528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인증키 입력폼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4" name="Rect 0"/>
          <p:cNvCxnSpPr>
            <a:stCxn id="193" idx="3"/>
            <a:endCxn id="195" idx="1"/>
          </p:cNvCxnSpPr>
          <p:nvPr/>
        </p:nvCxnSpPr>
        <p:spPr>
          <a:xfrm rot="0" flipV="1">
            <a:off x="2724785" y="1736725"/>
            <a:ext cx="202565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 0"/>
          <p:cNvSpPr>
            <a:spLocks/>
          </p:cNvSpPr>
          <p:nvPr/>
        </p:nvSpPr>
        <p:spPr>
          <a:xfrm rot="0">
            <a:off x="2926715" y="16046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암호화1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6" name="Rect 0"/>
          <p:cNvSpPr>
            <a:spLocks/>
          </p:cNvSpPr>
          <p:nvPr/>
        </p:nvSpPr>
        <p:spPr>
          <a:xfrm rot="0">
            <a:off x="3852545" y="160464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정보저장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7" name="Rect 0"/>
          <p:cNvCxnSpPr>
            <a:stCxn id="195" idx="3"/>
            <a:endCxn id="196" idx="1"/>
          </p:cNvCxnSpPr>
          <p:nvPr/>
        </p:nvCxnSpPr>
        <p:spPr>
          <a:xfrm rot="0">
            <a:off x="3665220" y="1736725"/>
            <a:ext cx="187960" cy="63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 0"/>
          <p:cNvSpPr>
            <a:spLocks/>
          </p:cNvSpPr>
          <p:nvPr/>
        </p:nvSpPr>
        <p:spPr>
          <a:xfrm rot="0">
            <a:off x="0" y="0"/>
            <a:ext cx="12192635" cy="976630"/>
          </a:xfrm>
          <a:prstGeom prst="rect"/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4000">
                <a:solidFill>
                  <a:srgbClr val="000000"/>
                </a:solidFill>
                <a:latin typeface="맑은 고딕" charset="0"/>
                <a:ea typeface="맑은 고딕" charset="0"/>
              </a:rPr>
              <a:t>SW - Class FLOW</a:t>
            </a:r>
            <a:endParaRPr lang="ko-KR" altLang="en-US" sz="4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4" name="Rect 0"/>
          <p:cNvCxnSpPr/>
          <p:nvPr/>
        </p:nvCxnSpPr>
        <p:spPr>
          <a:xfrm rot="0">
            <a:off x="8463915" y="975995"/>
            <a:ext cx="7620" cy="5882640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0">
            <a:off x="1902460" y="3182620"/>
            <a:ext cx="1763395" cy="460375"/>
          </a:xfrm>
          <a:prstGeom prst="rect"/>
          <a:solidFill>
            <a:schemeClr val="accent4">
              <a:lumMod val="40000"/>
              <a:lumOff val="60000"/>
              <a:alpha val="60052"/>
            </a:schemeClr>
          </a:solidFill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t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rgbClr val="FF0000"/>
                </a:solidFill>
                <a:latin typeface="맑은 고딕" charset="0"/>
                <a:ea typeface="맑은 고딕" charset="0"/>
              </a:rPr>
              <a:t>분석&amp;결과</a:t>
            </a:r>
            <a:endParaRPr lang="ko-KR" altLang="en-US" sz="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1986280" y="3348990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2882265" y="334200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 결과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8" name="Rect 0"/>
          <p:cNvCxnSpPr>
            <a:stCxn id="96" idx="3"/>
            <a:endCxn id="97" idx="1"/>
          </p:cNvCxnSpPr>
          <p:nvPr/>
        </p:nvCxnSpPr>
        <p:spPr>
          <a:xfrm rot="0" flipV="1">
            <a:off x="2724785" y="3474720"/>
            <a:ext cx="158115" cy="762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 0"/>
          <p:cNvSpPr>
            <a:spLocks/>
          </p:cNvSpPr>
          <p:nvPr/>
        </p:nvSpPr>
        <p:spPr>
          <a:xfrm rot="0">
            <a:off x="136525" y="3762375"/>
            <a:ext cx="739140" cy="265430"/>
          </a:xfrm>
          <a:prstGeom prst="rect"/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195" tIns="36195" rIns="36195" bIns="36195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불러오기 화면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Rect 0"/>
          <p:cNvCxnSpPr/>
          <p:nvPr/>
        </p:nvCxnSpPr>
        <p:spPr>
          <a:xfrm rot="0">
            <a:off x="4698365" y="975995"/>
            <a:ext cx="7620" cy="5882640"/>
          </a:xfrm>
          <a:prstGeom prst="line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t 0"/>
          <p:cNvCxnSpPr/>
          <p:nvPr/>
        </p:nvCxnSpPr>
        <p:spPr>
          <a:xfrm rot="0">
            <a:off x="9220835" y="2658745"/>
            <a:ext cx="266700" cy="160020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/>
          <p:nvPr/>
        </p:nvCxnSpPr>
        <p:spPr>
          <a:xfrm rot="0">
            <a:off x="9780905" y="2828925"/>
            <a:ext cx="917575" cy="1968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/>
          <p:nvPr/>
        </p:nvCxnSpPr>
        <p:spPr>
          <a:xfrm rot="0">
            <a:off x="9498965" y="2491105"/>
            <a:ext cx="281305" cy="153035"/>
          </a:xfrm>
          <a:prstGeom prst="bentConnector3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t 0"/>
          <p:cNvCxnSpPr/>
          <p:nvPr/>
        </p:nvCxnSpPr>
        <p:spPr>
          <a:xfrm rot="0" flipV="1">
            <a:off x="9805035" y="2607310"/>
            <a:ext cx="241935" cy="254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 0"/>
          <p:cNvSpPr>
            <a:spLocks/>
          </p:cNvSpPr>
          <p:nvPr/>
        </p:nvSpPr>
        <p:spPr>
          <a:xfrm rot="5400000">
            <a:off x="8950325" y="1636395"/>
            <a:ext cx="273685" cy="236220"/>
          </a:xfrm>
          <a:prstGeom prst="triangle"/>
          <a:solidFill>
            <a:schemeClr val="tx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4"/>
          <p:cNvSpPr>
            <a:spLocks/>
          </p:cNvSpPr>
          <p:nvPr/>
        </p:nvSpPr>
        <p:spPr>
          <a:xfrm rot="0">
            <a:off x="1388745" y="-1270"/>
            <a:ext cx="1256030" cy="3263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21-01-1</a:t>
            </a:r>
            <a:r>
              <a:rPr lang="ko-KR" sz="1800">
                <a:latin typeface="맑은 고딕" charset="0"/>
                <a:ea typeface="맑은 고딕" charset="0"/>
              </a:rPr>
              <a:t>8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625"/>
            <a:ext cx="12192635" cy="6508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388745" y="-1270"/>
            <a:ext cx="1256665" cy="3270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21-01-</a:t>
            </a:r>
            <a:r>
              <a:rPr lang="ko-KR" sz="1800">
                <a:latin typeface="맑은 고딕" charset="0"/>
                <a:ea typeface="맑은 고딕" charset="0"/>
              </a:rPr>
              <a:t>26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7235" y="10795"/>
            <a:ext cx="8609965" cy="6847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rot="0">
            <a:off x="1388745" y="-1270"/>
            <a:ext cx="1257300" cy="3276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21-01-2</a:t>
            </a:r>
            <a:r>
              <a:rPr lang="ko-KR" sz="1800">
                <a:latin typeface="맑은 고딕" charset="0"/>
                <a:ea typeface="맑은 고딕" charset="0"/>
              </a:rPr>
              <a:t>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5135" y="0"/>
            <a:ext cx="8201660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42</Pages>
  <Paragraphs>73</Paragraphs>
  <Words>392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mirhlee</dc:creator>
  <cp:lastModifiedBy>jhkuh</cp:lastModifiedBy>
  <dc:title>PowerPoint 프레젠테이션</dc:title>
  <cp:version>9.102.51.41307</cp:version>
  <dcterms:modified xsi:type="dcterms:W3CDTF">2020-06-30T02:53:45Z</dcterms:modified>
</cp:coreProperties>
</file>