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9" r:id="rId1"/>
  </p:sldMasterIdLst>
  <p:sldIdLst>
    <p:sldId id="261" r:id="rId2"/>
    <p:sldId id="303" r:id="rId3"/>
    <p:sldId id="287" r:id="rId4"/>
    <p:sldId id="305" r:id="rId5"/>
    <p:sldId id="308" r:id="rId6"/>
    <p:sldId id="309" r:id="rId7"/>
    <p:sldId id="311" r:id="rId8"/>
    <p:sldId id="312" r:id="rId9"/>
    <p:sldId id="310" r:id="rId10"/>
    <p:sldId id="314" r:id="rId11"/>
    <p:sldId id="315" r:id="rId12"/>
    <p:sldId id="319" r:id="rId13"/>
    <p:sldId id="288" r:id="rId14"/>
    <p:sldId id="318" r:id="rId15"/>
    <p:sldId id="330" r:id="rId16"/>
    <p:sldId id="331" r:id="rId17"/>
    <p:sldId id="323" r:id="rId18"/>
    <p:sldId id="324" r:id="rId19"/>
    <p:sldId id="325" r:id="rId20"/>
    <p:sldId id="326" r:id="rId21"/>
    <p:sldId id="327" r:id="rId22"/>
    <p:sldId id="329" r:id="rId23"/>
    <p:sldId id="334" r:id="rId24"/>
    <p:sldId id="333" r:id="rId25"/>
    <p:sldId id="289" r:id="rId26"/>
    <p:sldId id="297" r:id="rId27"/>
    <p:sldId id="290" r:id="rId28"/>
    <p:sldId id="298" r:id="rId29"/>
    <p:sldId id="335" r:id="rId30"/>
    <p:sldId id="336" r:id="rId31"/>
    <p:sldId id="337" r:id="rId32"/>
    <p:sldId id="291" r:id="rId33"/>
    <p:sldId id="299" r:id="rId34"/>
    <p:sldId id="292" r:id="rId35"/>
    <p:sldId id="300" r:id="rId36"/>
    <p:sldId id="306" r:id="rId37"/>
    <p:sldId id="307" r:id="rId38"/>
    <p:sldId id="294" r:id="rId39"/>
    <p:sldId id="302" r:id="rId40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0905" autoAdjust="0"/>
    <p:restoredTop sz="99873"/>
  </p:normalViewPr>
  <p:slideViewPr>
    <p:cSldViewPr snapToGrid="0">
      <p:cViewPr>
        <p:scale>
          <a:sx n="50" d="100"/>
          <a:sy n="50" d="100"/>
        </p:scale>
        <p:origin x="590" y="7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slide" Target="slides/slide37.xml"  /><Relationship Id="rId39" Type="http://schemas.openxmlformats.org/officeDocument/2006/relationships/slide" Target="slides/slide38.xml"  /><Relationship Id="rId4" Type="http://schemas.openxmlformats.org/officeDocument/2006/relationships/slide" Target="slides/slide3.xml"  /><Relationship Id="rId40" Type="http://schemas.openxmlformats.org/officeDocument/2006/relationships/slide" Target="slides/slide39.xml"  /><Relationship Id="rId41" Type="http://schemas.openxmlformats.org/officeDocument/2006/relationships/presProps" Target="presProps.xml"  /><Relationship Id="rId42" Type="http://schemas.openxmlformats.org/officeDocument/2006/relationships/viewProps" Target="viewProps.xml"  /><Relationship Id="rId43" Type="http://schemas.openxmlformats.org/officeDocument/2006/relationships/theme" Target="theme/theme1.xml"  /><Relationship Id="rId44" Type="http://schemas.openxmlformats.org/officeDocument/2006/relationships/tableStyles" Target="tableStyles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86E31-EE12-4647-B2FC-13CAE48F0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488118-4CEA-4B1F-BF92-7834CE9A7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C2129-A994-402E-9CCB-BA63A16A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34230-C3DC-4A3C-834C-1B968E10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A0770-492E-4A93-A48F-76235130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BEF4D-50E4-4CE6-B381-B96AC7D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24F82F-7D3A-4031-8BDE-6DBFACF99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C6D2F-0C16-4BF3-A873-38F7AB64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F07B8-7CD7-4DC8-BA30-903D5460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9DBC2-7A92-440A-84EF-AFA62263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2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E2A523-2CC8-454E-A386-C9A2F92CE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BC9732-CA77-49F3-A88E-BA6A79D42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107D5-FCE3-4346-9A69-BA28C7D0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43E9D-430F-4AFB-91F8-9C5A3107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E9798-9BA5-41AD-AC67-C9BA2B6C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6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20770-0F6D-479B-9965-87F53D35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075A0-B2D5-464D-98A7-384BB1631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E1821-A131-47D6-BBE7-0169388F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292A4-8198-4CE5-AB75-C9F1873D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8A258-F0EF-46DF-BFAA-00E8C2F7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5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0B6CD-CFB9-46FD-8A54-6FFECDC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58A3C-43FC-49F1-8ED8-409FE11F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FEA16-63D8-490F-8DAA-90EE860D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74F07-FDBE-429C-BA12-FCA3DC2F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AAFBD-B215-459B-B277-0CDF4EAC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9AC2-913B-4BC1-ACCD-67664EB8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FBB53-644D-4A61-8A4C-E5CBA1B68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104C08-64FC-47C3-BA83-811781B66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36262-8E2F-4ADB-AA56-724559A5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F219F-BBD7-4EAF-8081-9C8922B2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0D90C-0A59-41C2-9944-4DA2637B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7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5577B-236D-483B-A0DD-C57D19AD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076933-31D6-48C1-9737-743652D0B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222D5B-E3D5-4CF5-9DC0-B2C736113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32A744-553F-4AEB-AD11-96EF24AF1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9A942F-3BBC-40D5-B72D-0317BFACA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25D10C-DCBE-4F16-9DC7-ADDE5EFA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0D0D7A-6154-4961-8296-9B09D199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14BB44-A8B1-48D0-9A98-F7D1F250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1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89CC0-8516-4AED-B14A-92FFAD00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09C81B-52EB-485D-9B1F-881EAA3F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9BD7F4-18C5-4E43-B1F1-4A5143FF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BD3829-3714-46BD-BE94-31FECB16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9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9A103-1C05-4625-B8C0-DEC7D954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F98077-7D52-485D-B875-CB0947BC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32820-5D38-4A60-A0BE-85607017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4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FFDA6-C5EF-4472-8106-E9DE073E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E6C03-57D3-4219-8CB4-A883A07E0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566A05-C5C1-4A1F-9942-6DDB68B97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359D5-EF18-4DF7-A780-CA23C7A8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18946-F116-47BA-8904-767E6439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4B4B3-A319-481E-823E-D767288C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5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10C5A-5EB3-4556-B56D-B3055FC1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7D5C2E-B3B8-49BF-B537-4C6046F2A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CF84E-43B1-45D0-B081-4DFC90005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099D5-9EFE-469A-AA63-8F2C7D46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25340-7603-4D11-B92E-5290B7E9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A27B1-3F4A-4727-ABCC-2BB96D5F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11523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CB185A-A97A-40F6-BFB5-978F2198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2A1022-6166-46AD-9462-C8C0A5231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DFD70-2927-464E-80B8-7C93055B8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1A6B9-D237-482D-AA59-3D535B581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D8D32-F17A-4F3A-9D2E-0679DD72B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9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ti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m.post.naver.com/viewer/postView.nhn?volumeNo=6571874&amp;amp;memberNo=28455927" TargetMode="External" /><Relationship Id="rId3" Type="http://schemas.openxmlformats.org/officeDocument/2006/relationships/hyperlink" Target="https://blog.naver.com/trust846/222391591566" TargetMode="External" /><Relationship Id="rId4" Type="http://schemas.openxmlformats.org/officeDocument/2006/relationships/hyperlink" Target="https://blog.naver.com/amazoncarrent/222213676649" TargetMode="External" /><Relationship Id="rId5" Type="http://schemas.openxmlformats.org/officeDocument/2006/relationships/hyperlink" Target="https://blog.naver.com/rexgarageic/222346030033" TargetMode="External" /><Relationship Id="rId6" Type="http://schemas.openxmlformats.org/officeDocument/2006/relationships/hyperlink" Target="https://www.localdata.go.kr/data/allDataView.do?menuNo=1000" TargetMode="External" /><Relationship Id="rId7" Type="http://schemas.openxmlformats.org/officeDocument/2006/relationships/hyperlink" Target="https://yeolco.tistory.com/80?category=757621" TargetMode="External"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blog.naver.com/sbdnjfemqlwjs/222056053328" TargetMode="External" /><Relationship Id="rId3" Type="http://schemas.openxmlformats.org/officeDocument/2006/relationships/hyperlink" Target="https://blog.naver.com/hanclover/222166807306" TargetMode="External" /><Relationship Id="rId4" Type="http://schemas.openxmlformats.org/officeDocument/2006/relationships/hyperlink" Target="https://blog.daum.net/pspiel/12879385&#8217;" TargetMode="External" /><Relationship Id="rId5" Type="http://schemas.openxmlformats.org/officeDocument/2006/relationships/hyperlink" Target="https://cpcp127.tistory.com/21" TargetMode="External" /><Relationship Id="rId6" Type="http://schemas.openxmlformats.org/officeDocument/2006/relationships/hyperlink" Target="http://yoonbumtae.com/?p=3287" TargetMode="External" /><Relationship Id="rId7" Type="http://schemas.openxmlformats.org/officeDocument/2006/relationships/hyperlink" Target="https://onecutwook.tistory.com/23" TargetMode="External" /><Relationship Id="rId8" Type="http://schemas.openxmlformats.org/officeDocument/2006/relationships/hyperlink" Target="https://thiago6.tistory.com/44?category=827160" TargetMode="Externa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nocutnews.co.kr/news/4882837" TargetMode="External" /><Relationship Id="rId3" Type="http://schemas.openxmlformats.org/officeDocument/2006/relationships/hyperlink" Target="https://fflask.tistory.com/36" TargetMode="External" /><Relationship Id="rId4" Type="http://schemas.openxmlformats.org/officeDocument/2006/relationships/hyperlink" Target="https://seopseop911.tistory.com/30" TargetMode="External" /><Relationship Id="rId5" Type="http://schemas.openxmlformats.org/officeDocument/2006/relationships/hyperlink" Target="https://cos2.tistory.com/962" TargetMode="External" /><Relationship Id="rId6" Type="http://schemas.openxmlformats.org/officeDocument/2006/relationships/hyperlink" Target="https://velog.io/@kjh03160/1-%EC%86%8C%ED%94%84%ED%8A%B8%EC%9B%A8%EC%96%B4-%EC%84%A4%EA%B3%84.-1.-%EC%9A%94%EA%B5%AC-%EC%82%AC%ED%95%AD-%ED%99%95%EC%9D%B8.-2-%EC%9A%94%EA%B5%AC-%EC%82%AC%ED%95%AD-%EB%B6%84%EC%84%9D" TargetMode="External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Relationship Id="rId3" Type="http://schemas.openxmlformats.org/officeDocument/2006/relationships/image" Target="../media/image4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100.daum.net/encyclopedia/view/61XX79800029" TargetMode="External"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02103" y="1414500"/>
            <a:ext cx="1587795" cy="82002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 rot="0">
            <a:off x="8726136" y="6259709"/>
            <a:ext cx="3217699" cy="340818"/>
            <a:chOff x="1059307" y="6041782"/>
            <a:chExt cx="3217699" cy="34081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785048" y="6096946"/>
              <a:ext cx="491958" cy="285654"/>
            </a:xfrm>
            <a:prstGeom prst="rect">
              <a:avLst/>
            </a:prstGeom>
          </p:spPr>
        </p:pic>
        <p:sp>
          <p:nvSpPr>
            <p:cNvPr id="8" name="텍스트 상자 21"/>
            <p:cNvSpPr txBox="1"/>
            <p:nvPr/>
          </p:nvSpPr>
          <p:spPr>
            <a:xfrm>
              <a:off x="1059307" y="6212542"/>
              <a:ext cx="2746207" cy="14316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lvl="0">
                <a:defRPr/>
              </a:pPr>
              <a:r>
                <a:rPr lang="en-US" altLang="ko-KR" sz="700">
                  <a:cs typeface="맑은 고딕"/>
                </a:rPr>
                <a:t>Copyright © 2018 by </a:t>
              </a:r>
              <a:r>
                <a:rPr lang="en-US" altLang="ko-KR" sz="700">
                  <a:ea typeface="맑은 고딕"/>
                  <a:cs typeface="맑은 고딕"/>
                </a:rPr>
                <a:t>XionProcess,. Inc. </a:t>
              </a:r>
              <a:r>
                <a:rPr lang="en-US" altLang="ko-KR" sz="700">
                  <a:cs typeface="맑은 고딕"/>
                </a:rPr>
                <a:t>ALL RIGHTS RESERVED</a:t>
              </a:r>
              <a:endParaRPr lang="en-US" altLang="ko-KR" sz="700">
                <a:cs typeface="맑은 고딕"/>
              </a:endParaRPr>
            </a:p>
          </p:txBody>
        </p:sp>
        <p:sp>
          <p:nvSpPr>
            <p:cNvPr id="9" name="텍스트 상자 21"/>
            <p:cNvSpPr txBox="1"/>
            <p:nvPr/>
          </p:nvSpPr>
          <p:spPr>
            <a:xfrm>
              <a:off x="1059307" y="6041782"/>
              <a:ext cx="2725741" cy="190381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r">
                <a:defRPr/>
              </a:pPr>
              <a:r>
                <a:rPr lang="en-US" altLang="ko-KR" sz="1000">
                  <a:ea typeface="맑은 고딕"/>
                  <a:cs typeface="맑은 고딕"/>
                </a:rPr>
                <a:t>XionProcess,. Inc.</a:t>
              </a:r>
              <a:endParaRPr lang="ko-KR" altLang="en-US" sz="1000">
                <a:ea typeface="맑은 고딕"/>
                <a:cs typeface="맑은 고딕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㈜ 자이온프로세스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11" name="부제목 2"/>
          <p:cNvSpPr txBox="1"/>
          <p:nvPr/>
        </p:nvSpPr>
        <p:spPr>
          <a:xfrm>
            <a:off x="6486525" y="4186238"/>
            <a:ext cx="5705475" cy="17728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단기현장 실습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2021,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여름</a:t>
            </a:r>
            <a:endParaRPr lang="ko-KR" altLang="en-US">
              <a:solidFill>
                <a:schemeClr val="bg1">
                  <a:lumMod val="75000"/>
                </a:schemeClr>
              </a:solidFill>
              <a:latin typeface="+mj-lt"/>
              <a:ea typeface="맑은 고딕"/>
              <a:cs typeface="맑은 고딕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소 속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대전대학교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정보보안학과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 </a:t>
            </a:r>
            <a:br>
              <a:rPr lang="en-US" altLang="ko-KR">
                <a:latin typeface="+mj-lt"/>
                <a:ea typeface="맑은 고딕"/>
                <a:cs typeface="맑은 고딕"/>
              </a:rPr>
            </a:br>
            <a:r>
              <a:rPr lang="ko-KR" altLang="en-US">
                <a:latin typeface="+mj-lt"/>
                <a:ea typeface="맑은 고딕"/>
                <a:cs typeface="맑은 고딕"/>
              </a:rPr>
              <a:t>이 름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홍준표</a:t>
            </a:r>
            <a:endParaRPr lang="ko-KR" altLang="en-US">
              <a:solidFill>
                <a:schemeClr val="dk1">
                  <a:lumMod val="75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학번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20151854</a:t>
            </a:r>
            <a:endParaRPr lang="en-US" altLang="ko-KR">
              <a:solidFill>
                <a:schemeClr val="dk1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518227"/>
            <a:ext cx="12192000" cy="533977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ko-KR" altLang="en-US"/>
              <a:t>부품별 교환 시기 자료</a:t>
            </a:r>
            <a:endParaRPr lang="ko-KR" altLang="en-US"/>
          </a:p>
          <a:p>
            <a:pPr>
              <a:defRPr/>
            </a:pPr>
            <a:r>
              <a:rPr lang="en-US" altLang="ko-KR">
                <a:hlinkClick r:id="rId2"/>
              </a:rPr>
              <a:t>https://m.post.naver.com/viewer/postView.nhn?volumeNo=6571874&amp;memberNo=28455927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3"/>
              </a:rPr>
              <a:t>https://blog.naver.com/trust846/222391591566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https://blog.naver.com/amazoncarrent/222213676649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5"/>
              </a:rPr>
              <a:t>https://blog.naver.com/rexgarageic/222346030033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추가 기능</a:t>
            </a:r>
            <a:endParaRPr lang="ko-KR" altLang="en-US"/>
          </a:p>
          <a:p>
            <a:pPr>
              <a:defRPr/>
            </a:pPr>
            <a:r>
              <a:rPr lang="ko-KR" altLang="en-US"/>
              <a:t>부품별 관리 </a:t>
            </a:r>
            <a:r>
              <a:rPr lang="en-US" altLang="ko-KR"/>
              <a:t>tip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가까운 정비소 위치</a:t>
            </a:r>
            <a:endParaRPr lang="ko-KR" altLang="en-US"/>
          </a:p>
          <a:p>
            <a:pPr>
              <a:defRPr/>
            </a:pPr>
            <a:r>
              <a:rPr lang="ko-KR" altLang="en-US"/>
              <a:t>정비소 위치 정보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6"/>
              </a:rPr>
              <a:t>https://www.localdata.go.kr/data/allDataView.do?menuNo=1000</a:t>
            </a:r>
            <a:endParaRPr lang="en-US" altLang="ko-KR"/>
          </a:p>
          <a:p>
            <a:pPr>
              <a:defRPr/>
            </a:pPr>
            <a:r>
              <a:rPr lang="ko-KR" altLang="en-US"/>
              <a:t>정비소 위치 정보 </a:t>
            </a:r>
            <a:r>
              <a:rPr lang="en-US" altLang="ko-KR"/>
              <a:t>-&gt;</a:t>
            </a:r>
            <a:r>
              <a:rPr lang="ko-KR" altLang="en-US"/>
              <a:t> 잘 안찾아짐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블루투스 연동</a:t>
            </a:r>
            <a:endParaRPr lang="ko-KR" altLang="en-US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b="0" i="0" u="sng" strike="noStrike" mc:Ignorable="hp" hp:hslEmbossed="0">
                <a:hlinkClick r:id="rId7"/>
              </a:rPr>
              <a:t>https://yeolco.tistory.com/80?category=757621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1325563"/>
          </a:xfr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ko-KR" altLang="en-US">
                <a:solidFill>
                  <a:schemeClr val="lt1"/>
                </a:solidFill>
              </a:rPr>
              <a:t>참고 자료</a:t>
            </a: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6261"/>
            <a:ext cx="10515600" cy="5840701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ko-KR" altLang="en-US"/>
              <a:t>참고자료</a:t>
            </a:r>
            <a:endParaRPr lang="ko-KR" altLang="en-US"/>
          </a:p>
          <a:p>
            <a:pPr>
              <a:defRPr/>
            </a:pPr>
            <a:r>
              <a:rPr lang="ko-KR" altLang="en-US"/>
              <a:t>관리 </a:t>
            </a:r>
            <a:r>
              <a:rPr lang="en-US" altLang="ko-KR"/>
              <a:t>tip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상황별 분류 </a:t>
            </a:r>
            <a:r>
              <a:rPr lang="en-US" altLang="ko-KR"/>
              <a:t>:</a:t>
            </a:r>
            <a:r>
              <a:rPr lang="ko-KR" altLang="en-US"/>
              <a:t> 눈</a:t>
            </a:r>
            <a:r>
              <a:rPr lang="en-US" altLang="ko-KR"/>
              <a:t>,</a:t>
            </a:r>
            <a:r>
              <a:rPr lang="ko-KR" altLang="en-US"/>
              <a:t> 비</a:t>
            </a:r>
            <a:r>
              <a:rPr lang="en-US" altLang="ko-KR"/>
              <a:t>,</a:t>
            </a:r>
            <a:r>
              <a:rPr lang="ko-KR" altLang="en-US"/>
              <a:t> 폭염 등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폭염 및 장마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2"/>
              </a:rPr>
              <a:t>https://blog.naver.com/sbdnjfemqlwjs/222056053328</a:t>
            </a:r>
            <a:endParaRPr lang="en-US" altLang="ko-KR"/>
          </a:p>
          <a:p>
            <a:pPr>
              <a:defRPr/>
            </a:pPr>
            <a:r>
              <a:rPr lang="ko-KR" altLang="en-US"/>
              <a:t>겨울철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3"/>
              </a:rPr>
              <a:t>https://blog.naver.com/hanclover/222166807306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주행거리별 </a:t>
            </a:r>
            <a:r>
              <a:rPr lang="en-US" altLang="ko-KR"/>
              <a:t>check list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https://blog.daum.net/pspiel/12879385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달력에 다이어리 기능 추가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5"/>
              </a:rPr>
              <a:t>https://cpcp127.tistory.com/21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아이콘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flaticon.com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flow chart </a:t>
            </a:r>
            <a:r>
              <a:rPr lang="ko-KR" altLang="en-US"/>
              <a:t>구성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draw.io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좋아요 기능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>
                <a:hlinkClick r:id="rId6"/>
              </a:rPr>
              <a:t>http://yoonbumtae.com/?p=3287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>
                <a:hlinkClick r:id="rId7"/>
              </a:rPr>
              <a:t>https://onecutwook.tistory.com/23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OAuth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>
                <a:hlinkClick r:id="rId8"/>
              </a:rPr>
              <a:t>https://thiago6.tistory.com/44?category=827160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47624"/>
            <a:ext cx="12192000" cy="68580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ko-KR">
                <a:hlinkClick r:id="rId2"/>
              </a:rPr>
              <a:t>https://www.nocutnews.co.kr/news/4882837</a:t>
            </a:r>
            <a:endParaRPr lang="en-US" altLang="ko-KR"/>
          </a:p>
          <a:p>
            <a:pPr>
              <a:defRPr/>
            </a:pPr>
            <a:r>
              <a:rPr lang="ko-KR" altLang="en-US"/>
              <a:t>겨울철 자동차 점검 뉴스자료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연비 계산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총주행거리</a:t>
            </a:r>
            <a:r>
              <a:rPr lang="en-US" altLang="ko-KR"/>
              <a:t>/</a:t>
            </a:r>
            <a:r>
              <a:rPr lang="ko-KR" altLang="en-US"/>
              <a:t>주유량</a:t>
            </a:r>
            <a:r>
              <a:rPr lang="en-US" altLang="ko-KR"/>
              <a:t>(</a:t>
            </a:r>
            <a:r>
              <a:rPr lang="ko-KR" altLang="en-US"/>
              <a:t>리터</a:t>
            </a:r>
            <a:r>
              <a:rPr lang="en-US" altLang="ko-KR"/>
              <a:t>))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연비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DB</a:t>
            </a:r>
            <a:r>
              <a:rPr lang="ko-KR" altLang="en-US"/>
              <a:t>연동 </a:t>
            </a:r>
            <a:r>
              <a:rPr lang="en-US" altLang="ko-KR">
                <a:hlinkClick r:id="rId3"/>
              </a:rPr>
              <a:t>https://fflask.tistory.com/36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https://seopseop911.tistory.com/30</a:t>
            </a:r>
            <a:endParaRPr lang="en-US" altLang="ko-KR"/>
          </a:p>
          <a:p>
            <a:pPr>
              <a:defRPr/>
            </a:pPr>
            <a:r>
              <a:rPr lang="en-US" altLang="ko-KR"/>
              <a:t>https://yongku.tistory.com/entry/%EC%95%88%EB%93%9C%EB%A1%9C%EC%9D%B4%EB%93%9C-%EC%8A%A4%ED%8A%9C%EB%94%94%EC%98%A4Android-Studio-SQLite%EB%A5%BC-%EC%9D%B4%EC%9A%A9%ED%95%9C-%EB%8D%B0%EC%9D%B4%ED%84%B0%EB%B2%A0%EC%9D%B4%EC%8A%A4DB-%EB%A7%8C%EB%93%A4%EA%B8%B0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요구사항 정의 및 분석 </a:t>
            </a:r>
            <a:endParaRPr lang="ko-KR" altLang="en-US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xmlns:mc="http://schemas.openxmlformats.org/markup-compatibility/2006" xmlns:hp="http://schemas.haansoft.com/office/presentation/8.0" lang="EN-US" b="0" i="0" u="sng" strike="noStrike" mc:Ignorable="hp" hp:hslEmbossed="0">
                <a:hlinkClick r:id="rId5"/>
              </a:rPr>
              <a:t>https://cos2.tistory.com/962</a:t>
            </a:r>
            <a:endParaRPr xmlns:mc="http://schemas.openxmlformats.org/markup-compatibility/2006" xmlns:hp="http://schemas.haansoft.com/office/presentation/8.0" lang="EN-US" b="0" i="0" u="sng" strike="noStrike" mc:Ignorable="hp" hp:hslEmbossed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sz="1764" b="0" i="0" u="sng" strike="noStrike" mc:Ignorable="hp" hp:hslEmbossed="0">
                <a:hlinkClick r:id="rId6"/>
              </a:rPr>
              <a:t>https://velog.io/@kjh03160/1-%EC%86%8C%ED%94%84%ED%8A%B8%EC%9B%A8%EC%96%B4-%EC%84%A4%EA%B3%84.-1.-%EC%9A%94%EA%B</a:t>
            </a:r>
            <a:endParaRPr xmlns:mc="http://schemas.openxmlformats.org/markup-compatibility/2006" xmlns:hp="http://schemas.haansoft.com/office/presentation/8.0" lang="en-US" altLang="ko-KR" sz="1764" b="0" i="0" u="sng" strike="noStrike" mc:Ignorable="hp" hp:hslEmbossed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en-US" altLang="ko-KR" sz="1764" b="0" i="0" u="sng" strike="noStrike" mc:Ignorable="hp" hp:hslEmbossed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EN-US" sz="1764" b="0" i="0" u="sng" strike="noStrike" mc:Ignorable="hp" hp:hslEmbossed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en-US" altLang="ko-KR" sz="1764" b="0" i="0" u="sng" strike="noStrike" mc:Ignorable="hp" hp:hslEmbossed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요구사항 정의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025421" y="3924652"/>
            <a:ext cx="10515600" cy="2305226"/>
          </a:xfrm>
        </p:spPr>
        <p:txBody>
          <a:bodyPr vert="horz" lIns="91440" tIns="45720" rIns="91440" bIns="45720">
            <a:normAutofit/>
          </a:bodyPr>
          <a:lstStyle/>
          <a:p>
            <a:pPr>
              <a:defRPr/>
            </a:pPr>
            <a:r>
              <a:rPr lang="en-US" altLang="ko-KR"/>
              <a:t>2-1</a:t>
            </a:r>
            <a:r>
              <a:rPr lang="ko-KR" altLang="en-US"/>
              <a:t> 제품 설명 및 타사 </a:t>
            </a:r>
            <a:r>
              <a:rPr lang="en-US" altLang="ko-KR"/>
              <a:t>APP</a:t>
            </a:r>
            <a:r>
              <a:rPr lang="ko-KR" altLang="en-US"/>
              <a:t>과 기능 비교 </a:t>
            </a:r>
            <a:endParaRPr lang="ko-KR" altLang="en-US"/>
          </a:p>
          <a:p>
            <a:pPr>
              <a:defRPr/>
            </a:pPr>
            <a:r>
              <a:rPr lang="en-US" altLang="ko-KR"/>
              <a:t>2-2</a:t>
            </a:r>
            <a:r>
              <a:rPr lang="ko-KR" altLang="en-US"/>
              <a:t> 요구사항 수집 및 정의</a:t>
            </a:r>
            <a:endParaRPr lang="ko-KR" altLang="en-US"/>
          </a:p>
          <a:p>
            <a:pPr>
              <a:defRPr/>
            </a:pPr>
            <a:r>
              <a:rPr lang="en-US" altLang="ko-KR"/>
              <a:t>2-3</a:t>
            </a:r>
            <a:r>
              <a:rPr lang="ko-KR" altLang="en-US"/>
              <a:t> 요구사항 분석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제목 </a:t>
            </a:r>
            <a:r>
              <a:rPr lang="en-US" altLang="ko-KR"/>
              <a:t>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프로젝트 이름</a:t>
            </a:r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6981" y="135685"/>
            <a:ext cx="11749976" cy="644401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5983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목적 </a:t>
            </a:r>
            <a:r>
              <a:rPr lang="en-US" altLang="ko-KR"/>
              <a:t>or</a:t>
            </a:r>
            <a:r>
              <a:rPr lang="ko-KR" altLang="en-US"/>
              <a:t> 목표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5983" y="3329759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기능 </a:t>
            </a:r>
            <a:r>
              <a:rPr lang="en-US" altLang="ko-KR"/>
              <a:t>or </a:t>
            </a:r>
            <a:r>
              <a:rPr lang="ko-KR" altLang="en-US"/>
              <a:t>제공할 서비스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49548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장점 및 단점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49548" y="3351068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다른 앱</a:t>
            </a:r>
            <a:r>
              <a:rPr lang="en-US" altLang="ko-KR"/>
              <a:t>(?)</a:t>
            </a:r>
            <a:r>
              <a:rPr lang="ko-KR" altLang="en-US"/>
              <a:t> 비교</a:t>
            </a:r>
            <a:endParaRPr lang="ko-KR" altLang="en-US"/>
          </a:p>
        </p:txBody>
      </p:sp>
      <p:graphicFrame>
        <p:nvGraphicFramePr>
          <p:cNvPr id="9" name="표 9"/>
          <p:cNvGraphicFramePr>
            <a:graphicFrameLocks noGrp="1"/>
          </p:cNvGraphicFramePr>
          <p:nvPr/>
        </p:nvGraphicFramePr>
        <p:xfrm>
          <a:off x="6553199" y="4896678"/>
          <a:ext cx="5071165" cy="1149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33"/>
                <a:gridCol w="1014233"/>
                <a:gridCol w="1014233"/>
                <a:gridCol w="1014233"/>
                <a:gridCol w="1014233"/>
              </a:tblGrid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만들 앱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A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B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C</a:t>
                      </a:r>
                      <a:endParaRPr lang="ko-KR" altLang="en-US" sz="1000"/>
                    </a:p>
                  </a:txBody>
                  <a:tcPr marL="91440" marR="91440" anchor="ctr"/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2-1.</a:t>
            </a:r>
            <a:r>
              <a:rPr lang="ko-KR" altLang="en-US">
                <a:solidFill>
                  <a:schemeClr val="lt1"/>
                </a:solidFill>
              </a:rPr>
              <a:t> 제품설명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5" name=""/>
          <p:cNvSpPr/>
          <p:nvPr/>
        </p:nvSpPr>
        <p:spPr>
          <a:xfrm>
            <a:off x="0" y="1340826"/>
            <a:ext cx="12192000" cy="2088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목적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차량요인에 있어 큰 비중을 차지하는 것은 타이어 결함, 브레이크의 결함, 정비불량, 차량화재, 엔진결함 등이 존재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자율주행기능 등 차량이 첨단화되면서 소프트웨어 오류 등 전기∙전자 장치에 의한 결함 사고가 증가할 것으로 예상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정기적인 차량 점검으로 교통사고의 가능성 낮출 수 있음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부품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기상에 따른 관리 </a:t>
            </a:r>
            <a:r>
              <a:rPr lang="en-US" altLang="ko-KR">
                <a:solidFill>
                  <a:schemeClr val="dk1"/>
                </a:solidFill>
              </a:rPr>
              <a:t>tip</a:t>
            </a:r>
            <a:r>
              <a:rPr lang="ko-KR" altLang="en-US">
                <a:solidFill>
                  <a:schemeClr val="dk1"/>
                </a:solidFill>
              </a:rPr>
              <a:t>을 제공하여 관리에 용이하게 함</a:t>
            </a:r>
            <a:endParaRPr lang="ko-KR" altLang="en-US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차량의 부품 별 정비 받아야 할 시점이 달라 관리하기 어려운 점을 편리하게 해줌</a:t>
            </a:r>
            <a:endParaRPr lang="ko-KR" altLang="en-US">
              <a:solidFill>
                <a:schemeClr val="dk1"/>
              </a:solidFill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2624" y="3429000"/>
            <a:ext cx="4302125" cy="2663781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74783" y="3429000"/>
            <a:ext cx="5236633" cy="2808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2-1.</a:t>
            </a:r>
            <a:r>
              <a:rPr lang="ko-KR" altLang="en-US">
                <a:solidFill>
                  <a:schemeClr val="lt1"/>
                </a:solidFill>
              </a:rPr>
              <a:t> 제품설명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66874"/>
            <a:ext cx="12192000" cy="519112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500"/>
              <a:t>제공 서비스</a:t>
            </a: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 </a:t>
            </a:r>
            <a:r>
              <a:rPr lang="en-US" altLang="ko-KR" sz="1500"/>
              <a:t>-</a:t>
            </a:r>
            <a:r>
              <a:rPr lang="ko-KR" altLang="en-US" sz="1500"/>
              <a:t> 부품별</a:t>
            </a:r>
            <a:r>
              <a:rPr lang="en-US" altLang="ko-KR" sz="1500"/>
              <a:t>(ex :</a:t>
            </a:r>
            <a:r>
              <a:rPr lang="ko-KR" altLang="en-US" sz="1500"/>
              <a:t> 엔진</a:t>
            </a:r>
            <a:r>
              <a:rPr lang="en-US" altLang="ko-KR" sz="1500"/>
              <a:t>,</a:t>
            </a:r>
            <a:r>
              <a:rPr lang="ko-KR" altLang="en-US" sz="1500"/>
              <a:t> 타이어</a:t>
            </a:r>
            <a:r>
              <a:rPr lang="en-US" altLang="ko-KR" sz="1500"/>
              <a:t>,</a:t>
            </a:r>
            <a:r>
              <a:rPr lang="ko-KR" altLang="en-US" sz="1500"/>
              <a:t> 냉각수 등</a:t>
            </a:r>
            <a:r>
              <a:rPr lang="en-US" altLang="ko-KR" sz="1500"/>
              <a:t>)</a:t>
            </a:r>
            <a:r>
              <a:rPr lang="ko-KR" altLang="en-US" sz="1500"/>
              <a:t> 정비 시점을 알림</a:t>
            </a:r>
            <a:r>
              <a:rPr lang="en-US" altLang="ko-KR" sz="1500"/>
              <a:t>(</a:t>
            </a:r>
            <a:r>
              <a:rPr lang="ko-KR" altLang="en-US" sz="1500"/>
              <a:t>주행거리로 계산</a:t>
            </a:r>
            <a:r>
              <a:rPr lang="en-US" altLang="ko-KR" sz="1500"/>
              <a:t>)</a:t>
            </a:r>
            <a:endParaRPr lang="en-US" altLang="ko-KR" sz="1500"/>
          </a:p>
          <a:p>
            <a:pPr marL="0" indent="0">
              <a:buNone/>
              <a:defRPr/>
            </a:pPr>
            <a:r>
              <a:rPr lang="ko-KR" altLang="en-US" sz="1500"/>
              <a:t> </a:t>
            </a:r>
            <a:r>
              <a:rPr lang="en-US" altLang="ko-KR" sz="1500"/>
              <a:t>-</a:t>
            </a:r>
            <a:r>
              <a:rPr lang="ko-KR" altLang="en-US" sz="1500"/>
              <a:t> 부품 교체 예상 비용</a:t>
            </a: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  └ 부품의 시세 데이터 및 최저가 비교</a:t>
            </a: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 </a:t>
            </a:r>
            <a:r>
              <a:rPr lang="en-US" altLang="ko-KR" sz="1500"/>
              <a:t>-</a:t>
            </a:r>
            <a:r>
              <a:rPr lang="ko-KR" altLang="en-US" sz="1500"/>
              <a:t> 달력으로 점검 날짜 알림 및 기록 입력</a:t>
            </a:r>
            <a:r>
              <a:rPr lang="en-US" altLang="ko-KR" sz="1500"/>
              <a:t>(</a:t>
            </a:r>
            <a:r>
              <a:rPr lang="ko-KR" altLang="en-US" sz="1500"/>
              <a:t>시간으로 계산</a:t>
            </a:r>
            <a:r>
              <a:rPr lang="en-US" altLang="ko-KR" sz="1500"/>
              <a:t>)</a:t>
            </a:r>
            <a:endParaRPr lang="en-US" altLang="ko-KR" sz="1500"/>
          </a:p>
          <a:p>
            <a:pPr marL="0" indent="0">
              <a:buNone/>
              <a:defRPr/>
            </a:pPr>
            <a:r>
              <a:rPr lang="ko-KR" altLang="en-US" sz="1500"/>
              <a:t>  └ 달력</a:t>
            </a: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  └ 달력에 체크 및 메모</a:t>
            </a: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 </a:t>
            </a:r>
            <a:r>
              <a:rPr lang="en-US" altLang="ko-KR" sz="1500"/>
              <a:t>-</a:t>
            </a:r>
            <a:r>
              <a:rPr lang="ko-KR" altLang="en-US" sz="1500"/>
              <a:t> 가까운 정비소 위치 제공</a:t>
            </a: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 </a:t>
            </a:r>
            <a:r>
              <a:rPr lang="en-US" altLang="ko-KR" sz="1500"/>
              <a:t>-</a:t>
            </a:r>
            <a:r>
              <a:rPr lang="ko-KR" altLang="en-US" sz="1500"/>
              <a:t> 자동차 관련 소식 제공</a:t>
            </a: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 </a:t>
            </a:r>
            <a:r>
              <a:rPr lang="en-US" altLang="ko-KR" sz="1500"/>
              <a:t>-</a:t>
            </a:r>
            <a:r>
              <a:rPr lang="ko-KR" altLang="en-US" sz="1500"/>
              <a:t> 부품 별 관리 </a:t>
            </a:r>
            <a:r>
              <a:rPr lang="en-US" altLang="ko-KR" sz="1500"/>
              <a:t>tip</a:t>
            </a:r>
            <a:endParaRPr lang="en-US" altLang="ko-KR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한계점</a:t>
            </a: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 </a:t>
            </a:r>
            <a:r>
              <a:rPr lang="en-US" altLang="ko-KR" sz="1500"/>
              <a:t>-</a:t>
            </a:r>
            <a:r>
              <a:rPr lang="ko-KR" altLang="en-US" sz="1500"/>
              <a:t> 관련 어플 다수 존재 </a:t>
            </a:r>
            <a:r>
              <a:rPr lang="en-US" altLang="ko-KR" sz="1500"/>
              <a:t>(</a:t>
            </a:r>
            <a:r>
              <a:rPr lang="ko-KR" altLang="en-US" sz="1500"/>
              <a:t>마이클</a:t>
            </a:r>
            <a:r>
              <a:rPr lang="en-US" altLang="ko-KR" sz="1500"/>
              <a:t>,</a:t>
            </a:r>
            <a:r>
              <a:rPr lang="ko-KR" altLang="en-US" sz="1500"/>
              <a:t> </a:t>
            </a:r>
            <a:r>
              <a:rPr lang="en-US" altLang="ko-KR" sz="1500"/>
              <a:t>drivvo,</a:t>
            </a:r>
            <a:r>
              <a:rPr lang="ko-KR" altLang="en-US" sz="1500"/>
              <a:t> 오일나우</a:t>
            </a:r>
            <a:r>
              <a:rPr lang="en-US" altLang="ko-KR" sz="1500"/>
              <a:t>,</a:t>
            </a:r>
            <a:r>
              <a:rPr lang="ko-KR" altLang="en-US" sz="1500"/>
              <a:t> 카닥</a:t>
            </a:r>
            <a:r>
              <a:rPr lang="en-US" altLang="ko-KR" sz="1500"/>
              <a:t>,</a:t>
            </a:r>
            <a:r>
              <a:rPr lang="ko-KR" altLang="en-US" sz="1500"/>
              <a:t> 국민차계부</a:t>
            </a:r>
            <a:r>
              <a:rPr lang="en-US" altLang="ko-KR" sz="1500"/>
              <a:t>)</a:t>
            </a:r>
            <a:endParaRPr lang="en-US" altLang="ko-KR" sz="1500"/>
          </a:p>
          <a:p>
            <a:pPr marL="0" indent="0">
              <a:buNone/>
              <a:defRPr/>
            </a:pPr>
            <a:r>
              <a:rPr lang="ko-KR" altLang="en-US" sz="1500"/>
              <a:t> </a:t>
            </a:r>
            <a:r>
              <a:rPr lang="en-US" altLang="ko-KR" sz="1500"/>
              <a:t>-</a:t>
            </a:r>
            <a:r>
              <a:rPr lang="ko-KR" altLang="en-US" sz="1500"/>
              <a:t> 운전자의 운전 습관에 따라 부품의 마모 상태 달라짐</a:t>
            </a: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 </a:t>
            </a:r>
            <a:r>
              <a:rPr lang="en-US" altLang="ko-KR" sz="1500"/>
              <a:t>-</a:t>
            </a:r>
            <a:r>
              <a:rPr lang="ko-KR" altLang="en-US" sz="1500"/>
              <a:t> 외제차는 수리가 불가한 경우가 있나</a:t>
            </a:r>
            <a:r>
              <a:rPr lang="en-US" altLang="ko-KR" sz="1500"/>
              <a:t>?</a:t>
            </a:r>
            <a:endParaRPr lang="en-US" altLang="ko-KR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209164" y="1164908"/>
          <a:ext cx="11773286" cy="54174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354580"/>
                <a:gridCol w="2354773"/>
                <a:gridCol w="2354773"/>
                <a:gridCol w="2354580"/>
                <a:gridCol w="2354580"/>
              </a:tblGrid>
              <a:tr h="5812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어플 명</a:t>
                      </a:r>
                      <a:r>
                        <a:rPr lang="en-US" altLang="ko-KR"/>
                        <a:t>/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ko-KR" altLang="en-US"/>
                        <a:t>주요 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만들 앱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마이클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카닥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비고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812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부품 교체 예상 비용 측정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관리 </a:t>
                      </a:r>
                      <a:r>
                        <a:rPr lang="en-US" altLang="ko-KR"/>
                        <a:t>tip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마이클 </a:t>
                      </a:r>
                      <a:r>
                        <a:rPr lang="en-US" altLang="ko-KR"/>
                        <a:t>: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tip</a:t>
                      </a:r>
                      <a:r>
                        <a:rPr lang="ko-KR" altLang="en-US"/>
                        <a:t>제공과 함께 상품 추천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주행 거리별 </a:t>
                      </a:r>
                      <a:r>
                        <a:rPr lang="en-US" altLang="ko-KR"/>
                        <a:t>check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가까운 정비소 위치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자동차 관련 소식창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카닥 </a:t>
                      </a:r>
                      <a:r>
                        <a:rPr lang="en-US" altLang="ko-KR"/>
                        <a:t>:</a:t>
                      </a:r>
                      <a:r>
                        <a:rPr lang="ko-KR" altLang="en-US"/>
                        <a:t> 차량 액세서리 몰 운영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채팅창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게시판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예약기능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달력기능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963612"/>
          </a:xfr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2-1.</a:t>
            </a:r>
            <a:r>
              <a:rPr lang="ko-KR" altLang="en-US">
                <a:solidFill>
                  <a:schemeClr val="lt1"/>
                </a:solidFill>
              </a:rPr>
              <a:t> 기능 비교</a:t>
            </a: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0" y="1351682"/>
            <a:ext cx="12192000" cy="528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기능적 요구사항</a:t>
            </a:r>
            <a:r>
              <a:rPr lang="en-US" altLang="ko-KR">
                <a:solidFill>
                  <a:schemeClr val="dk1"/>
                </a:solidFill>
              </a:rPr>
              <a:t>(Functional Requirement)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회원가입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회원가입시 아이디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비밀번호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이름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전화번호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생년월일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차종의 정보를 받아야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중복되는 아이디는 가입이 되어선 안된다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중복되는 아이디로 가입시도시 아이디 입력 오류 메세지가 출력되어야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비밀번호는 특수문자 포함 </a:t>
            </a:r>
            <a:r>
              <a:rPr lang="en-US" altLang="ko-KR">
                <a:solidFill>
                  <a:schemeClr val="dk1"/>
                </a:solidFill>
              </a:rPr>
              <a:t>8</a:t>
            </a:r>
            <a:r>
              <a:rPr lang="ko-KR" altLang="en-US">
                <a:solidFill>
                  <a:schemeClr val="dk1"/>
                </a:solidFill>
              </a:rPr>
              <a:t>자리 이상 </a:t>
            </a:r>
            <a:r>
              <a:rPr lang="en-US" altLang="ko-KR">
                <a:solidFill>
                  <a:schemeClr val="dk1"/>
                </a:solidFill>
              </a:rPr>
              <a:t>12</a:t>
            </a:r>
            <a:r>
              <a:rPr lang="ko-KR" altLang="en-US">
                <a:solidFill>
                  <a:schemeClr val="dk1"/>
                </a:solidFill>
              </a:rPr>
              <a:t>자리 이하 이어야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회원가입을 위해 시도한 비밀번호가 </a:t>
            </a:r>
            <a:r>
              <a:rPr lang="en-US" altLang="ko-KR">
                <a:solidFill>
                  <a:schemeClr val="dk1"/>
                </a:solidFill>
              </a:rPr>
              <a:t>7</a:t>
            </a:r>
            <a:r>
              <a:rPr lang="ko-KR" altLang="en-US">
                <a:solidFill>
                  <a:schemeClr val="dk1"/>
                </a:solidFill>
              </a:rPr>
              <a:t>자리 이하이거나 </a:t>
            </a:r>
            <a:r>
              <a:rPr lang="en-US" altLang="ko-KR">
                <a:solidFill>
                  <a:schemeClr val="dk1"/>
                </a:solidFill>
              </a:rPr>
              <a:t>13</a:t>
            </a:r>
            <a:r>
              <a:rPr lang="ko-KR" altLang="en-US">
                <a:solidFill>
                  <a:schemeClr val="dk1"/>
                </a:solidFill>
              </a:rPr>
              <a:t>자리 이상일 경우 비밀번호 입력 오류 메세지가 출력되어야 한다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사용자 정보를 관리할 </a:t>
            </a:r>
            <a:r>
              <a:rPr lang="en-US" altLang="ko-KR">
                <a:solidFill>
                  <a:schemeClr val="dk1"/>
                </a:solidFill>
              </a:rPr>
              <a:t>DB</a:t>
            </a:r>
            <a:r>
              <a:rPr lang="ko-KR" altLang="en-US">
                <a:solidFill>
                  <a:schemeClr val="dk1"/>
                </a:solidFill>
              </a:rPr>
              <a:t>의 필요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회원가입시 필요한 정보 및 소유한 차량의 정보를 포함해야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소유한 차량이 여러 대의 경우 차량의 정보를 추가할 수 있어야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로그인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알맞은 </a:t>
            </a:r>
            <a:r>
              <a:rPr lang="en-US" altLang="ko-KR">
                <a:solidFill>
                  <a:schemeClr val="dk1"/>
                </a:solidFill>
              </a:rPr>
              <a:t>ID</a:t>
            </a:r>
            <a:r>
              <a:rPr lang="ko-KR" altLang="en-US">
                <a:solidFill>
                  <a:schemeClr val="dk1"/>
                </a:solidFill>
              </a:rPr>
              <a:t>값과 패스워드 값이 입력 될 경우 그에 맞는 회원 정보가 로그인 되어야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로그인 실패시 로그인 오류 메세지를 출력해야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로그인에 성공했다면 로그인 버튼이 아닌 로그 아웃버튼을 보여주어야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9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2-2.</a:t>
            </a:r>
            <a:r>
              <a:rPr kumimoji="1" lang="ko-KR" altLang="en-US" sz="4800"/>
              <a:t> 요구사항 수집 및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0" y="1367936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함수의 계산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할인률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총액의 계산 과정에 오류가 있어선 안된다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화면 이동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목차를 만들어 현재화면에서 원하는 화면으로 이동 가능해야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목차는 모든 페이지에서 이동 가능해야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화면을 이동할 때 로그인이 해제되지 않아야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달력 화면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정비 날짜를 기록할 수 있도록 다이어리 형식으로 제공해야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부품 교체 예상 비용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교체할 부품을 선택 받아야한다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선택 된 부품은 값의 변조 없이 알맞은 값이 저장되어야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부품들의 시세변동을 지속적으로 업데이트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</p:txBody>
      </p:sp>
      <p:sp>
        <p:nvSpPr>
          <p:cNvPr id="8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2-2.</a:t>
            </a:r>
            <a:r>
              <a:rPr kumimoji="1" lang="ko-KR" altLang="en-US" sz="4800"/>
              <a:t> 요구사항 수집 및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3364" y="957263"/>
          <a:ext cx="11083799" cy="4605660"/>
        </p:xfrm>
        <a:graphic>
          <a:graphicData uri="http://schemas.openxmlformats.org/drawingml/2006/table">
            <a:tbl>
              <a:tblGrid>
                <a:gridCol w="1291114"/>
                <a:gridCol w="1191610"/>
                <a:gridCol w="3386137"/>
                <a:gridCol w="5214938"/>
              </a:tblGrid>
              <a:tr h="511740">
                <a:tc rowSpan="9"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실습내용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(</a:t>
                      </a:r>
                      <a:r>
                        <a:rPr lang="ko-KR" altLang="en-US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실습분야</a:t>
                      </a: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)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 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내 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비 고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1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오리엔테이션 및 제품 아이디어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차량 관리 </a:t>
                      </a: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APP</a:t>
                      </a:r>
                      <a:endParaRPr lang="en-US" altLang="ko-KR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2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계획 및 일정 수립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요구사항 정의 및 문서화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3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4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5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설계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6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프로그래밍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7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검증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8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 결과서 작성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0" y="1650158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게시판 개설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게시판을 이용하기 위해서는 로그인을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게시판의 글을 삭제하거나 올리기 위한 </a:t>
            </a:r>
            <a:r>
              <a:rPr lang="en-US" altLang="ko-KR" sz="2000">
                <a:solidFill>
                  <a:schemeClr val="dk1"/>
                </a:solidFill>
              </a:rPr>
              <a:t>‘</a:t>
            </a:r>
            <a:r>
              <a:rPr lang="ko-KR" altLang="en-US" sz="2000">
                <a:solidFill>
                  <a:schemeClr val="dk1"/>
                </a:solidFill>
              </a:rPr>
              <a:t>글쓰기</a:t>
            </a:r>
            <a:r>
              <a:rPr lang="en-US" altLang="ko-KR" sz="2000">
                <a:solidFill>
                  <a:schemeClr val="dk1"/>
                </a:solidFill>
              </a:rPr>
              <a:t>’</a:t>
            </a:r>
            <a:r>
              <a:rPr lang="ko-KR" altLang="en-US" sz="2000">
                <a:solidFill>
                  <a:schemeClr val="dk1"/>
                </a:solidFill>
              </a:rPr>
              <a:t>버튼과 </a:t>
            </a:r>
            <a:r>
              <a:rPr lang="en-US" altLang="ko-KR" sz="2000">
                <a:solidFill>
                  <a:schemeClr val="dk1"/>
                </a:solidFill>
              </a:rPr>
              <a:t>“</a:t>
            </a:r>
            <a:r>
              <a:rPr lang="ko-KR" altLang="en-US" sz="2000">
                <a:solidFill>
                  <a:schemeClr val="dk1"/>
                </a:solidFill>
              </a:rPr>
              <a:t>글 삭제</a:t>
            </a:r>
            <a:r>
              <a:rPr lang="en-US" altLang="ko-KR" sz="2000">
                <a:solidFill>
                  <a:schemeClr val="dk1"/>
                </a:solidFill>
              </a:rPr>
              <a:t>”</a:t>
            </a:r>
            <a:r>
              <a:rPr lang="ko-KR" altLang="en-US" sz="2000">
                <a:solidFill>
                  <a:schemeClr val="dk1"/>
                </a:solidFill>
              </a:rPr>
              <a:t> 버튼이 있어야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게시판의 글들은 페이지당 </a:t>
            </a:r>
            <a:r>
              <a:rPr lang="en-US" altLang="ko-KR" sz="2000">
                <a:solidFill>
                  <a:schemeClr val="dk1"/>
                </a:solidFill>
              </a:rPr>
              <a:t>20</a:t>
            </a:r>
            <a:r>
              <a:rPr lang="ko-KR" altLang="en-US" sz="2000">
                <a:solidFill>
                  <a:schemeClr val="dk1"/>
                </a:solidFill>
              </a:rPr>
              <a:t>개씩 보여주어야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채팅창 개설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채팅방 및 게시판에 들어가기 위해서는 로그인을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로그인 화면을 들어가게 되면 아이디와 비밀번호의 입력 창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회원가입 버튼과 로그인 버튼이 나와야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주행 거리별 </a:t>
            </a:r>
            <a:r>
              <a:rPr lang="en-US" altLang="ko-KR" sz="2000">
                <a:solidFill>
                  <a:schemeClr val="dk1"/>
                </a:solidFill>
              </a:rPr>
              <a:t>check list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 - </a:t>
            </a:r>
            <a:r>
              <a:rPr lang="ko-KR" altLang="en-US" sz="2000">
                <a:solidFill>
                  <a:schemeClr val="dk1"/>
                </a:solidFill>
              </a:rPr>
              <a:t>아이콘을 활용하여 한 눈에 확인하기 쉬워야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주행 거리 정보를 받아 계산하여 부품별 주행 거리 수명에 빼서 알려줘야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정비소 지도정보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정확한 위치의 지도 정보를 받아와야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사라지거나 위치가 바뀐 정보를 수시로 업데이트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</p:txBody>
      </p:sp>
      <p:sp>
        <p:nvSpPr>
          <p:cNvPr id="8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2-2.</a:t>
            </a:r>
            <a:r>
              <a:rPr kumimoji="1" lang="ko-KR" altLang="en-US" sz="4800"/>
              <a:t> 요구사항 수집 및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0" y="1367936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비기능적 요구사항</a:t>
            </a:r>
            <a:r>
              <a:rPr lang="en-US" altLang="ko-KR" sz="2000">
                <a:solidFill>
                  <a:schemeClr val="dk1"/>
                </a:solidFill>
              </a:rPr>
              <a:t>(Non-functional Requirements)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보안성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등록된 사용자만이 자신이 등록한 차량의 정보를 확인해야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무결성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</a:t>
            </a:r>
            <a:r>
              <a:rPr lang="en-US" altLang="ko-KR" sz="2000">
                <a:solidFill>
                  <a:schemeClr val="dk1"/>
                </a:solidFill>
              </a:rPr>
              <a:t>APP</a:t>
            </a:r>
            <a:r>
              <a:rPr lang="ko-KR" altLang="en-US" sz="2000">
                <a:solidFill>
                  <a:schemeClr val="dk1"/>
                </a:solidFill>
              </a:rPr>
              <a:t> 종료시 입력된 데이터는 변조가 없어야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외부에서 받아오는 정보</a:t>
            </a:r>
            <a:r>
              <a:rPr lang="en-US" altLang="ko-KR" sz="2000">
                <a:solidFill>
                  <a:schemeClr val="dk1"/>
                </a:solidFill>
              </a:rPr>
              <a:t>(</a:t>
            </a:r>
            <a:r>
              <a:rPr lang="ko-KR" altLang="en-US" sz="2000">
                <a:solidFill>
                  <a:schemeClr val="dk1"/>
                </a:solidFill>
              </a:rPr>
              <a:t>지도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가격 등</a:t>
            </a:r>
            <a:r>
              <a:rPr lang="en-US" altLang="ko-KR" sz="2000">
                <a:solidFill>
                  <a:schemeClr val="dk1"/>
                </a:solidFill>
              </a:rPr>
              <a:t>)</a:t>
            </a:r>
            <a:r>
              <a:rPr lang="ko-KR" altLang="en-US" sz="2000">
                <a:solidFill>
                  <a:schemeClr val="dk1"/>
                </a:solidFill>
              </a:rPr>
              <a:t>에 변조가 없어야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정비 예약을 하는 과정에서 사용자가 선택한 지점과 선택된 지점의 정보가 일치해야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</a:t>
            </a:r>
            <a:r>
              <a:rPr lang="en-US" altLang="ko-KR" sz="2000">
                <a:solidFill>
                  <a:schemeClr val="dk1"/>
                </a:solidFill>
              </a:rPr>
              <a:t>DataBase</a:t>
            </a:r>
            <a:r>
              <a:rPr lang="ko-KR" altLang="en-US" sz="2000">
                <a:solidFill>
                  <a:schemeClr val="dk1"/>
                </a:solidFill>
              </a:rPr>
              <a:t>에 저장된 내용들은 변조가 없어야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</p:txBody>
      </p:sp>
      <p:sp>
        <p:nvSpPr>
          <p:cNvPr id="8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2-2.</a:t>
            </a:r>
            <a:r>
              <a:rPr kumimoji="1" lang="ko-KR" altLang="en-US" sz="4800"/>
              <a:t> 요구사항 수집 및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</a:t>
            </a:r>
            <a:endParaRPr kumimoji="1" lang="ko-KR" altLang="en-US" sz="4800"/>
          </a:p>
        </p:txBody>
      </p:sp>
      <p:sp>
        <p:nvSpPr>
          <p:cNvPr id="5" name=""/>
          <p:cNvSpPr/>
          <p:nvPr/>
        </p:nvSpPr>
        <p:spPr>
          <a:xfrm>
            <a:off x="0" y="1773630"/>
            <a:ext cx="12192000" cy="5074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개발에 필요한 요구사항 분석 </a:t>
            </a:r>
            <a:r>
              <a:rPr lang="en-US" altLang="ko-KR" sz="2000">
                <a:solidFill>
                  <a:schemeClr val="dk1"/>
                </a:solidFill>
              </a:rPr>
              <a:t>(</a:t>
            </a:r>
            <a:r>
              <a:rPr lang="ko-KR" altLang="en-US" sz="2000">
                <a:solidFill>
                  <a:schemeClr val="dk1"/>
                </a:solidFill>
              </a:rPr>
              <a:t>실현성 확인</a:t>
            </a:r>
            <a:r>
              <a:rPr lang="en-US" altLang="ko-KR" sz="2000">
                <a:solidFill>
                  <a:schemeClr val="dk1"/>
                </a:solidFill>
              </a:rPr>
              <a:t>)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Main</a:t>
            </a:r>
            <a:r>
              <a:rPr lang="ko-KR" altLang="en-US" sz="2000">
                <a:solidFill>
                  <a:schemeClr val="dk1"/>
                </a:solidFill>
              </a:rPr>
              <a:t> 화면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차량의 주행거리를 받아 총 주행거리와 정비가 필요한 목록을 보여줌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차량의 주행거리를 자동적으로 </a:t>
            </a:r>
            <a:r>
              <a:rPr lang="en-US" altLang="ko-KR" sz="2000">
                <a:solidFill>
                  <a:schemeClr val="dk1"/>
                </a:solidFill>
              </a:rPr>
              <a:t>DB</a:t>
            </a:r>
            <a:r>
              <a:rPr lang="ko-KR" altLang="en-US" sz="2000">
                <a:solidFill>
                  <a:schemeClr val="dk1"/>
                </a:solidFill>
              </a:rPr>
              <a:t>로 끌어올 수 있는지</a:t>
            </a:r>
            <a:r>
              <a:rPr lang="en-US" altLang="ko-KR" sz="2000">
                <a:solidFill>
                  <a:schemeClr val="dk1"/>
                </a:solidFill>
              </a:rPr>
              <a:t>?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핵심 검색해봐야 함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목록을 구성하여 각 화면에서 원하는 화면으로 전환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Android Studio - Navigation Drawer Activity</a:t>
            </a:r>
            <a:r>
              <a:rPr lang="ko-KR" altLang="en-US" sz="2000">
                <a:solidFill>
                  <a:schemeClr val="dk1"/>
                </a:solidFill>
              </a:rPr>
              <a:t> 활용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회원가입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FireBase DB</a:t>
            </a:r>
            <a:r>
              <a:rPr lang="ko-KR" altLang="en-US" sz="2000">
                <a:solidFill>
                  <a:schemeClr val="dk1"/>
                </a:solidFill>
              </a:rPr>
              <a:t>을 활용하여 회원 정보 및 차량 정보 관리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채팅창 및 게시판 개설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FireBase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DB</a:t>
            </a:r>
            <a:r>
              <a:rPr lang="ko-KR" altLang="en-US" sz="2000">
                <a:solidFill>
                  <a:schemeClr val="dk1"/>
                </a:solidFill>
              </a:rPr>
              <a:t>을 활용하여 모든 내용을 저장하여 관리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 strike="sngStrike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 strike="sngStrike">
                <a:solidFill>
                  <a:schemeClr val="dk1"/>
                </a:solidFill>
              </a:rPr>
              <a:t>가장 가까운 정비소 위치 찾기</a:t>
            </a:r>
            <a:endParaRPr lang="ko-KR" altLang="en-US" sz="2000" strike="sngStrike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데이터 부족</a:t>
            </a:r>
            <a:r>
              <a:rPr lang="en-US" altLang="ko-KR" sz="2000">
                <a:solidFill>
                  <a:schemeClr val="dk1"/>
                </a:solidFill>
              </a:rPr>
              <a:t>(</a:t>
            </a:r>
            <a:r>
              <a:rPr lang="ko-KR" altLang="en-US" sz="2000">
                <a:solidFill>
                  <a:schemeClr val="dk1"/>
                </a:solidFill>
              </a:rPr>
              <a:t>웹에서 검색 결과 적당한 결과물 </a:t>
            </a:r>
            <a:r>
              <a:rPr lang="en-US" altLang="ko-KR" sz="2000">
                <a:solidFill>
                  <a:schemeClr val="dk1"/>
                </a:solidFill>
              </a:rPr>
              <a:t>X,</a:t>
            </a:r>
            <a:r>
              <a:rPr lang="ko-KR" altLang="en-US" sz="2000">
                <a:solidFill>
                  <a:schemeClr val="dk1"/>
                </a:solidFill>
              </a:rPr>
              <a:t> 정비소 마다 취급하는 분야가 다른 경우도 있음</a:t>
            </a:r>
            <a:r>
              <a:rPr lang="en-US" altLang="ko-KR" sz="2000">
                <a:solidFill>
                  <a:schemeClr val="dk1"/>
                </a:solidFill>
              </a:rPr>
              <a:t>)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실현성 부족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</a:t>
            </a:r>
            <a:endParaRPr kumimoji="1" lang="ko-KR" altLang="en-US" sz="4800"/>
          </a:p>
        </p:txBody>
      </p:sp>
      <p:sp>
        <p:nvSpPr>
          <p:cNvPr id="5" name=""/>
          <p:cNvSpPr/>
          <p:nvPr/>
        </p:nvSpPr>
        <p:spPr>
          <a:xfrm>
            <a:off x="0" y="1773630"/>
            <a:ext cx="12192000" cy="5074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개발에 필요한 요구사항 분석 </a:t>
            </a:r>
            <a:r>
              <a:rPr lang="en-US" altLang="ko-KR" sz="2000">
                <a:solidFill>
                  <a:schemeClr val="dk1"/>
                </a:solidFill>
              </a:rPr>
              <a:t>(</a:t>
            </a:r>
            <a:r>
              <a:rPr lang="ko-KR" altLang="en-US" sz="2000">
                <a:solidFill>
                  <a:schemeClr val="dk1"/>
                </a:solidFill>
              </a:rPr>
              <a:t>실현성 확인</a:t>
            </a:r>
            <a:r>
              <a:rPr lang="en-US" altLang="ko-KR" sz="2000">
                <a:solidFill>
                  <a:schemeClr val="dk1"/>
                </a:solidFill>
              </a:rPr>
              <a:t>)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 strike="sngStrike">
                <a:solidFill>
                  <a:schemeClr val="dk1"/>
                </a:solidFill>
              </a:rPr>
              <a:t>차량 관련 새소식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어플의 취지와 맞지 않는 의견이라 생각됨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삭제 예정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4850694" algn="l"/>
              </a:tabLst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데이터 흐름도 구상</a:t>
            </a:r>
            <a:endParaRPr kumimoji="1" lang="en-US" altLang="ko-KR" sz="4800"/>
          </a:p>
        </p:txBody>
      </p:sp>
      <p:sp>
        <p:nvSpPr>
          <p:cNvPr id="5" name=""/>
          <p:cNvSpPr/>
          <p:nvPr/>
        </p:nvSpPr>
        <p:spPr>
          <a:xfrm>
            <a:off x="0" y="1367936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349406"/>
            <a:ext cx="6655024" cy="5508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계획 및 일정 수립</a:t>
            </a:r>
          </a:p>
        </p:txBody>
      </p:sp>
    </p:spTree>
    <p:extLst>
      <p:ext uri="{BB962C8B-B14F-4D97-AF65-F5344CB8AC3E}">
        <p14:creationId xmlns:p14="http://schemas.microsoft.com/office/powerpoint/2010/main" val="641642769"/>
      </p:ext>
    </p:extLst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3.1</a:t>
            </a:r>
            <a:r>
              <a:rPr kumimoji="1" lang="ko-KR" altLang="en-US" sz="4800"/>
              <a:t> 계획 예상 일정 </a:t>
            </a:r>
            <a:r>
              <a:rPr kumimoji="1" lang="en-US" altLang="ko-KR" sz="4800"/>
              <a:t>(</a:t>
            </a:r>
            <a:r>
              <a:rPr kumimoji="1" lang="ko-KR" altLang="en-US" sz="4800"/>
              <a:t>미완</a:t>
            </a:r>
            <a:r>
              <a:rPr kumimoji="1" lang="en-US" altLang="ko-KR" sz="4800"/>
              <a:t>)</a:t>
            </a:r>
            <a:endParaRPr kumimoji="1" lang="en-US" altLang="ko-KR" sz="48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76449" y="1352990"/>
            <a:ext cx="8039100" cy="5303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기능 모듈 설계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0" y="3712308"/>
            <a:ext cx="12192000" cy="3145691"/>
          </a:xfr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 altLang="ko-KR"/>
              <a:t>4-1. Menu_Tree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4-2. Flow_Chart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4-3. Sequence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A2E3C-2FD9-439C-87BD-8AE3B27F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DC695E-BF5C-4F1A-860C-8BD272E97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기능정의를 한다</a:t>
            </a:r>
            <a:endParaRPr lang="en-US" altLang="ko-KR" dirty="0"/>
          </a:p>
          <a:p>
            <a:r>
              <a:rPr lang="ko-KR" altLang="en-US" dirty="0"/>
              <a:t>정의 한 기능에 대해 </a:t>
            </a:r>
            <a:r>
              <a:rPr lang="en-US" altLang="ko-KR" dirty="0"/>
              <a:t>Flow</a:t>
            </a:r>
            <a:r>
              <a:rPr lang="ko-KR" altLang="en-US" dirty="0"/>
              <a:t>를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914977"/>
      </p:ext>
    </p:extLst>
  </p:cSld>
  <p:clrMapOvr>
    <a:masterClrMapping/>
  </p:clrMapOvr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4-1. Menu_Tree</a:t>
            </a:r>
            <a:endParaRPr kumimoji="1" lang="en-US" altLang="ko-KR" sz="4800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80879" y="1367790"/>
            <a:ext cx="8230241" cy="5490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아이디어 도출</a:t>
            </a:r>
          </a:p>
        </p:txBody>
      </p:sp>
    </p:spTree>
    <p:extLst>
      <p:ext uri="{BB962C8B-B14F-4D97-AF65-F5344CB8AC3E}">
        <p14:creationId xmlns:p14="http://schemas.microsoft.com/office/powerpoint/2010/main" val="2800463732"/>
      </p:ext>
    </p:extLst>
  </p:cSld>
  <p:clrMapOvr>
    <a:masterClrMapping/>
  </p:clrMapOvr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4-2. Flow_Chart</a:t>
            </a:r>
            <a:endParaRPr kumimoji="1" lang="en-US" altLang="ko-KR" sz="48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81257" y="1357608"/>
            <a:ext cx="6629485" cy="55003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Sequence</a:t>
            </a:r>
            <a:endParaRPr kumimoji="1" lang="en-US" altLang="ko-KR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검토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(</a:t>
            </a:r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근거자료 및 샘플코드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)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779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2A4A8-C5FD-473F-A41F-A660400B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88E77-0112-474B-BD84-18F7FC424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구현에 필요한 기술을 알아본다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샘플 코드를 수집한다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49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스토리보드 제작</a:t>
            </a:r>
          </a:p>
        </p:txBody>
      </p:sp>
    </p:spTree>
    <p:extLst>
      <p:ext uri="{BB962C8B-B14F-4D97-AF65-F5344CB8AC3E}">
        <p14:creationId xmlns:p14="http://schemas.microsoft.com/office/powerpoint/2010/main" val="4131486605"/>
      </p:ext>
    </p:extLst>
  </p:cSld>
  <p:clrMapOvr>
    <a:masterClrMapping/>
  </p:clrMapOvr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기능 구현에 대한 디자인 구상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디자인에 따른 동작을 기술하고 연계 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6973157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코드를 작성하고 버그를 수정한다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733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제품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Review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5772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목표한 제품이 맞는 검증한다</a:t>
            </a:r>
          </a:p>
        </p:txBody>
      </p:sp>
    </p:spTree>
    <p:extLst>
      <p:ext uri="{BB962C8B-B14F-4D97-AF65-F5344CB8AC3E}">
        <p14:creationId xmlns:p14="http://schemas.microsoft.com/office/powerpoint/2010/main" val="539587114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아이디어 노트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개발하고자 하는 아이디어에 대해 기술한다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799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1-1.</a:t>
            </a:r>
            <a:r>
              <a:rPr lang="ko-KR" altLang="en-US"/>
              <a:t> 식단 관리 </a:t>
            </a:r>
            <a:r>
              <a:rPr lang="en-US" altLang="ko-KR"/>
              <a:t>APP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095625"/>
            <a:ext cx="12192000" cy="37623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1500"/>
              <a:t>사용자는 자신이 섭취한 식품의 종류 및 중량 입력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입력한 자료들을 토대로 칼로리 계산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체중에 따른 </a:t>
            </a:r>
            <a:r>
              <a:rPr lang="en-US" altLang="ko-KR" sz="1500"/>
              <a:t>in-body</a:t>
            </a:r>
            <a:r>
              <a:rPr lang="ko-KR" altLang="en-US" sz="1500"/>
              <a:t> 정보 체크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남은 칼로리 계산하여 다음 식단 추천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challenge</a:t>
            </a:r>
            <a:r>
              <a:rPr lang="ko-KR" altLang="en-US" sz="1500"/>
              <a:t>기능 추가 </a:t>
            </a:r>
            <a:r>
              <a:rPr lang="en-US" altLang="ko-KR" sz="1500"/>
              <a:t>(00</a:t>
            </a:r>
            <a:r>
              <a:rPr lang="ko-KR" altLang="en-US" sz="1500"/>
              <a:t>주간 </a:t>
            </a:r>
            <a:r>
              <a:rPr lang="en-US" altLang="ko-KR" sz="1500"/>
              <a:t>00</a:t>
            </a:r>
            <a:r>
              <a:rPr lang="ko-KR" altLang="en-US" sz="1500"/>
              <a:t>시간씩 운동을 한다 </a:t>
            </a:r>
            <a:r>
              <a:rPr lang="en-US" altLang="ko-KR" sz="1500"/>
              <a:t>-&gt;</a:t>
            </a:r>
            <a:r>
              <a:rPr lang="ko-KR" altLang="en-US" sz="1500"/>
              <a:t> 포인트 제공</a:t>
            </a:r>
            <a:r>
              <a:rPr lang="en-US" altLang="ko-KR" sz="1500"/>
              <a:t>)</a:t>
            </a:r>
            <a:endParaRPr lang="en-US" altLang="ko-KR" sz="1500"/>
          </a:p>
          <a:p>
            <a:pPr>
              <a:defRPr/>
            </a:pPr>
            <a:r>
              <a:rPr lang="ko-KR" altLang="en-US" sz="1500"/>
              <a:t>포인트는 추후 아이템 교환 가능 </a:t>
            </a:r>
            <a:r>
              <a:rPr lang="en-US" altLang="ko-KR" sz="1500"/>
              <a:t>(ex :　</a:t>
            </a:r>
            <a:r>
              <a:rPr lang="ko-KR" altLang="en-US" sz="1500"/>
              <a:t>이모티콘 등</a:t>
            </a:r>
            <a:r>
              <a:rPr lang="en-US" altLang="ko-KR" sz="1500"/>
              <a:t>)</a:t>
            </a:r>
            <a:endParaRPr lang="en-US" altLang="ko-KR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한계점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경쟁 어플들이 다수 존재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조리방법에 따른 칼로리 변화 예측 필요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challenge</a:t>
            </a:r>
            <a:r>
              <a:rPr lang="ko-KR" altLang="en-US" sz="1500"/>
              <a:t>기능 확인</a:t>
            </a:r>
            <a:r>
              <a:rPr lang="en-US" altLang="ko-KR" sz="1500"/>
              <a:t>(</a:t>
            </a:r>
            <a:r>
              <a:rPr lang="ko-KR" altLang="en-US" sz="1500"/>
              <a:t>인증</a:t>
            </a:r>
            <a:r>
              <a:rPr lang="en-US" altLang="ko-KR" sz="1500"/>
              <a:t>)</a:t>
            </a:r>
            <a:r>
              <a:rPr lang="ko-KR" altLang="en-US" sz="1500"/>
              <a:t> 방법</a:t>
            </a:r>
            <a:r>
              <a:rPr lang="en-US" altLang="ko-KR" sz="1500"/>
              <a:t>?</a:t>
            </a:r>
            <a:endParaRPr lang="en-US" altLang="ko-KR" sz="1500"/>
          </a:p>
          <a:p>
            <a:pPr>
              <a:defRPr/>
            </a:pPr>
            <a:endParaRPr lang="ko-KR" altLang="en-US" sz="1500"/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0" y="1356013"/>
            <a:ext cx="12192000" cy="16697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식단 관리를 통해 건강한 삶 유지 가능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Covid-19</a:t>
            </a:r>
            <a:r>
              <a:rPr lang="ko-KR" altLang="en-US">
                <a:solidFill>
                  <a:schemeClr val="dk1"/>
                </a:solidFill>
              </a:rPr>
              <a:t>로 인해 재택근무의 증가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식단 관리를 할 수 있는 여건 증가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1-2.</a:t>
            </a:r>
            <a:r>
              <a:rPr lang="ko-KR" altLang="en-US"/>
              <a:t> 원격 벨소리</a:t>
            </a:r>
            <a:r>
              <a:rPr lang="en-US" altLang="ko-KR"/>
              <a:t>/</a:t>
            </a:r>
            <a:r>
              <a:rPr lang="ko-KR" altLang="en-US"/>
              <a:t>진동 변경 </a:t>
            </a:r>
            <a:r>
              <a:rPr lang="en-US" altLang="ko-KR"/>
              <a:t>APP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349375"/>
            <a:ext cx="12192000" cy="55086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500"/>
              <a:t>휴대폰을 잃어버리거나 어디에 두었는지 잊었을때 진동이나 무음일 경우 찾기 힘듬 </a:t>
            </a:r>
            <a:r>
              <a:rPr lang="en-US" altLang="ko-KR" sz="1500"/>
              <a:t>-&gt;</a:t>
            </a:r>
            <a:r>
              <a:rPr lang="ko-KR" altLang="en-US" sz="1500"/>
              <a:t> 어플이 설치되어 있다면 다른 핸드폰으로 어플로 인증하여 핸드폰의 음소거 상태 변경 가능</a:t>
            </a:r>
            <a:endParaRPr lang="ko-KR" altLang="en-US" sz="1500"/>
          </a:p>
          <a:p>
            <a:pPr marL="0" indent="0">
              <a:buNone/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추가 기능으로 예약설정을 해둔다면 취침시간이나 개인 공부에 도움이 될듯 함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한계점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구현 할 기능들이 너무 단순함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아이폰의 경우 벨소리</a:t>
            </a:r>
            <a:r>
              <a:rPr lang="en-US" altLang="ko-KR" sz="1500"/>
              <a:t>/</a:t>
            </a:r>
            <a:r>
              <a:rPr lang="ko-KR" altLang="en-US" sz="1500"/>
              <a:t>진동모드 변경을 외부 </a:t>
            </a:r>
            <a:r>
              <a:rPr lang="en-US" altLang="ko-KR" sz="1500"/>
              <a:t>ON/OFF</a:t>
            </a:r>
            <a:r>
              <a:rPr lang="ko-KR" altLang="en-US" sz="1500"/>
              <a:t>버튼으로 함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 </a:t>
            </a:r>
            <a:r>
              <a:rPr lang="en-US" altLang="ko-KR" sz="1500"/>
              <a:t>-&gt;</a:t>
            </a:r>
            <a:r>
              <a:rPr lang="ko-KR" altLang="en-US" sz="1500"/>
              <a:t> 해결방안 생각해야 됨</a:t>
            </a:r>
            <a:endParaRPr lang="ko-KR" altLang="en-US" sz="1500"/>
          </a:p>
        </p:txBody>
      </p:sp>
      <p:sp>
        <p:nvSpPr>
          <p:cNvPr id="5" name="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296699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1-3.</a:t>
            </a:r>
            <a:r>
              <a:rPr lang="ko-KR" altLang="en-US"/>
              <a:t> 컴퓨터 견적 추천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138918"/>
            <a:ext cx="12192000" cy="3719081"/>
          </a:xfrm>
        </p:spPr>
        <p:txBody>
          <a:bodyPr/>
          <a:lstStyle/>
          <a:p>
            <a:pPr>
              <a:defRPr/>
            </a:pPr>
            <a:r>
              <a:rPr lang="ko-KR" altLang="en-US" sz="1500"/>
              <a:t>사용자에게 사용목적</a:t>
            </a:r>
            <a:r>
              <a:rPr lang="en-US" altLang="ko-KR" sz="1500"/>
              <a:t>(</a:t>
            </a:r>
            <a:r>
              <a:rPr lang="ko-KR" altLang="en-US" sz="1500"/>
              <a:t>게임용</a:t>
            </a:r>
            <a:r>
              <a:rPr lang="en-US" altLang="ko-KR" sz="1500"/>
              <a:t>,</a:t>
            </a:r>
            <a:r>
              <a:rPr lang="ko-KR" altLang="en-US" sz="1500"/>
              <a:t> 사무용</a:t>
            </a:r>
            <a:r>
              <a:rPr lang="en-US" altLang="ko-KR" sz="1500"/>
              <a:t>,</a:t>
            </a:r>
            <a:r>
              <a:rPr lang="ko-KR" altLang="en-US" sz="1500"/>
              <a:t> 그래픽작업용 등</a:t>
            </a:r>
            <a:r>
              <a:rPr lang="en-US" altLang="ko-KR" sz="1500"/>
              <a:t>)</a:t>
            </a:r>
            <a:r>
              <a:rPr lang="ko-KR" altLang="en-US" sz="1500"/>
              <a:t>을 물어봄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목적에 따른 사용 프로그램을 물어봄</a:t>
            </a:r>
            <a:r>
              <a:rPr lang="en-US" altLang="ko-KR" sz="1500"/>
              <a:t>(ex :</a:t>
            </a:r>
            <a:r>
              <a:rPr lang="ko-KR" altLang="en-US" sz="1500"/>
              <a:t> 게임용 </a:t>
            </a:r>
            <a:r>
              <a:rPr lang="en-US" altLang="ko-KR" sz="1500"/>
              <a:t>-</a:t>
            </a:r>
            <a:r>
              <a:rPr lang="ko-KR" altLang="en-US" sz="1500"/>
              <a:t> 어떤게임</a:t>
            </a:r>
            <a:r>
              <a:rPr lang="en-US" altLang="ko-KR" sz="1500"/>
              <a:t>?,</a:t>
            </a:r>
            <a:r>
              <a:rPr lang="ko-KR" altLang="en-US" sz="1500"/>
              <a:t> 코드 작업용 </a:t>
            </a:r>
            <a:r>
              <a:rPr lang="en-US" altLang="ko-KR" sz="1500"/>
              <a:t>-</a:t>
            </a:r>
            <a:r>
              <a:rPr lang="ko-KR" altLang="en-US" sz="1500"/>
              <a:t> 어떤 프로그램을 사용</a:t>
            </a:r>
            <a:r>
              <a:rPr lang="en-US" altLang="ko-KR" sz="1500"/>
              <a:t>? visualstudio</a:t>
            </a:r>
            <a:r>
              <a:rPr lang="ko-KR" altLang="en-US" sz="1500"/>
              <a:t>등</a:t>
            </a:r>
            <a:r>
              <a:rPr lang="en-US" altLang="ko-KR" sz="1500"/>
              <a:t>)</a:t>
            </a:r>
            <a:endParaRPr lang="en-US" altLang="ko-KR" sz="1500"/>
          </a:p>
          <a:p>
            <a:pPr>
              <a:defRPr/>
            </a:pPr>
            <a:r>
              <a:rPr lang="ko-KR" altLang="en-US" sz="1500"/>
              <a:t>물어본 프로그램에 적합한 </a:t>
            </a:r>
            <a:r>
              <a:rPr lang="en-US" altLang="ko-KR" sz="1500"/>
              <a:t>PC</a:t>
            </a:r>
            <a:r>
              <a:rPr lang="ko-KR" altLang="en-US" sz="1500"/>
              <a:t> 가격대 별 추천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부품별 최저가 추천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endParaRPr lang="ko-KR" altLang="en-US" sz="1500"/>
          </a:p>
        </p:txBody>
      </p:sp>
      <p:sp>
        <p:nvSpPr>
          <p:cNvPr id="5" name="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IT</a:t>
            </a:r>
            <a:r>
              <a:rPr lang="ko-KR" altLang="en-US">
                <a:solidFill>
                  <a:schemeClr val="dk1"/>
                </a:solidFill>
              </a:rPr>
              <a:t>기술의 발달로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필요로 하고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구매하고자 하는 사람들 증가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필요로 하지만 잘 모르는 사람들을 위해 사용 목적에 따라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 부품과 견적을 추천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1-4.</a:t>
            </a:r>
            <a:r>
              <a:rPr lang="ko-KR" altLang="en-US"/>
              <a:t> 주차시 사고발생 알림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806211"/>
            <a:ext cx="12192000" cy="405178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500"/>
              <a:t>주차를 해둔 뒤 충격 발생시 </a:t>
            </a:r>
            <a:r>
              <a:rPr lang="en-US" altLang="ko-KR" sz="1500"/>
              <a:t>-&gt;</a:t>
            </a:r>
            <a:r>
              <a:rPr lang="ko-KR" altLang="en-US" sz="1500"/>
              <a:t> 블랙박스 촬영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촬영 외에도 핸드폰으로 연동시 알림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기대 효과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뺑소니 사고시 서버의 알림 목록등을 확인해 역추적 가능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유사 제품</a:t>
            </a:r>
            <a:endParaRPr lang="ko-KR" altLang="en-US" sz="1500"/>
          </a:p>
          <a:p>
            <a:pPr>
              <a:defRPr/>
            </a:pPr>
            <a:r>
              <a:rPr lang="en-US" altLang="ko-KR" sz="1500">
                <a:hlinkClick r:id="rId2"/>
              </a:rPr>
              <a:t>https://100.daum.net/encyclopedia/view/61XX79800029</a:t>
            </a:r>
            <a:endParaRPr lang="en-US" altLang="ko-KR" sz="1500"/>
          </a:p>
          <a:p>
            <a:pPr marL="0" indent="0">
              <a:buNone/>
              <a:defRPr/>
            </a:pPr>
            <a:r>
              <a:rPr lang="en-US" altLang="ko-KR" sz="1500"/>
              <a:t>-</a:t>
            </a:r>
            <a:r>
              <a:rPr lang="ko-KR" altLang="en-US" sz="1500"/>
              <a:t> 커넥티드 카</a:t>
            </a:r>
            <a:endParaRPr lang="ko-KR" altLang="en-US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필요 기술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휴대폰 </a:t>
            </a:r>
            <a:r>
              <a:rPr lang="en-US" altLang="ko-KR" sz="1500"/>
              <a:t>&lt;-&gt;</a:t>
            </a:r>
            <a:r>
              <a:rPr lang="ko-KR" altLang="en-US" sz="1500"/>
              <a:t> 블랙박스 연결하여 영상 전송</a:t>
            </a:r>
            <a:endParaRPr lang="ko-KR" altLang="en-US" sz="1500"/>
          </a:p>
        </p:txBody>
      </p:sp>
      <p:sp>
        <p:nvSpPr>
          <p:cNvPr id="5" name=""/>
          <p:cNvSpPr/>
          <p:nvPr/>
        </p:nvSpPr>
        <p:spPr>
          <a:xfrm>
            <a:off x="0" y="1340826"/>
            <a:ext cx="12192000" cy="1408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주차 차량의 사고 발생시 즉각 대응 가능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알림 기능 외 블랙박스와 연동하여 주차 위치를 잊은 경우 블랙박스의 사진촬영으로 주차 위치 확인 및 지도로 확인 가능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1-5.</a:t>
            </a:r>
            <a:r>
              <a:rPr lang="ko-KR" altLang="en-US">
                <a:solidFill>
                  <a:schemeClr val="lt1"/>
                </a:solidFill>
              </a:rPr>
              <a:t> 차량 관리 어플</a:t>
            </a:r>
            <a:r>
              <a:rPr lang="en-US" altLang="ko-KR">
                <a:solidFill>
                  <a:schemeClr val="lt1"/>
                </a:solidFill>
              </a:rPr>
              <a:t> &lt;- </a:t>
            </a:r>
            <a:r>
              <a:rPr lang="ko-KR" altLang="en-US">
                <a:solidFill>
                  <a:schemeClr val="lt1"/>
                </a:solidFill>
              </a:rPr>
              <a:t>최종 결정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0" y="1368425"/>
            <a:ext cx="12192000" cy="5489575"/>
          </a:xfrm>
        </p:spPr>
        <p:txBody>
          <a:bodyPr vert="horz" lIns="91440" tIns="45720" rIns="91440" bIns="45720">
            <a:normAutofit/>
          </a:bodyPr>
          <a:lstStyle/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1)</a:t>
            </a:r>
            <a:r>
              <a:rPr lang="ko-KR" altLang="en-US" sz="2000">
                <a:solidFill>
                  <a:schemeClr val="dk1"/>
                </a:solidFill>
              </a:rPr>
              <a:t> 주행거리와 날씨 등을 고려하여 차량의 정비 요구 상태를 인지</a:t>
            </a:r>
            <a:endParaRPr lang="ko-KR" altLang="en-US" sz="2000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   </a:t>
            </a: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차량 관리에 용이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2)</a:t>
            </a:r>
            <a:r>
              <a:rPr lang="ko-KR" altLang="en-US" sz="2000">
                <a:solidFill>
                  <a:schemeClr val="dk1"/>
                </a:solidFill>
              </a:rPr>
              <a:t> 주행거리를 아이콘을 통해 가시적으로 표시</a:t>
            </a:r>
            <a:endParaRPr lang="ko-KR" altLang="en-US" sz="2000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   </a:t>
            </a: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점검 요구를 손쉽게 확인 가능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3)</a:t>
            </a:r>
            <a:r>
              <a:rPr lang="ko-KR" altLang="en-US" sz="2000">
                <a:solidFill>
                  <a:schemeClr val="dk1"/>
                </a:solidFill>
              </a:rPr>
              <a:t> 달력으로 점검 날짜 알림 기능 및 기록을 입력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4)</a:t>
            </a:r>
            <a:r>
              <a:rPr lang="ko-KR" altLang="en-US" sz="2000">
                <a:solidFill>
                  <a:schemeClr val="dk1"/>
                </a:solidFill>
              </a:rPr>
              <a:t> 부품 교체 예상 비용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5)</a:t>
            </a:r>
            <a:r>
              <a:rPr lang="ko-KR" altLang="en-US" sz="2000">
                <a:solidFill>
                  <a:schemeClr val="dk1"/>
                </a:solidFill>
              </a:rPr>
              <a:t> 부품 별 관리 </a:t>
            </a:r>
            <a:r>
              <a:rPr lang="en-US" altLang="ko-KR" sz="2000">
                <a:solidFill>
                  <a:schemeClr val="dk1"/>
                </a:solidFill>
              </a:rPr>
              <a:t>tip</a:t>
            </a:r>
            <a:r>
              <a:rPr lang="ko-KR" altLang="en-US" sz="2000">
                <a:solidFill>
                  <a:schemeClr val="dk1"/>
                </a:solidFill>
              </a:rPr>
              <a:t> 제공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6)</a:t>
            </a:r>
            <a:r>
              <a:rPr lang="ko-KR" altLang="en-US" sz="2000">
                <a:solidFill>
                  <a:schemeClr val="dk1"/>
                </a:solidFill>
              </a:rPr>
              <a:t> 가까운 정비소 위치 제공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7)</a:t>
            </a:r>
            <a:r>
              <a:rPr lang="ko-KR" altLang="en-US" sz="2000">
                <a:solidFill>
                  <a:schemeClr val="dk1"/>
                </a:solidFill>
              </a:rPr>
              <a:t> 같은 차 종의 운전자를 위한 채팅창 개설</a:t>
            </a:r>
            <a:endParaRPr lang="ko-KR" altLang="en-US"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1259</ep:Words>
  <ep:PresentationFormat>와이드스크린</ep:PresentationFormat>
  <ep:Paragraphs>216</ep:Paragraphs>
  <ep:Slides>39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ep:HeadingPairs>
  <ep:TitlesOfParts>
    <vt:vector size="40" baseType="lpstr">
      <vt:lpstr>Office 테마</vt:lpstr>
      <vt:lpstr>슬라이드 1</vt:lpstr>
      <vt:lpstr>슬라이드 2</vt:lpstr>
      <vt:lpstr>슬라이드 3</vt:lpstr>
      <vt:lpstr>아이디어 노트</vt:lpstr>
      <vt:lpstr>1-1. 식단 관리 APP</vt:lpstr>
      <vt:lpstr>1-2. 원격 벨소리/진동 변경 APP</vt:lpstr>
      <vt:lpstr>1-3. 컴퓨터 견적 추천</vt:lpstr>
      <vt:lpstr>1-4. 주차시 사고발생 알림</vt:lpstr>
      <vt:lpstr>1-5. 차량 관리 어플 &lt;- 최종 결정</vt:lpstr>
      <vt:lpstr>참고 자료</vt:lpstr>
      <vt:lpstr>슬라이드 11</vt:lpstr>
      <vt:lpstr>슬라이드 12</vt:lpstr>
      <vt:lpstr>슬라이드 13</vt:lpstr>
      <vt:lpstr>제목 : 프로젝트 이름</vt:lpstr>
      <vt:lpstr>2-1. 제품설명</vt:lpstr>
      <vt:lpstr>2-1. 제품설명</vt:lpstr>
      <vt:lpstr>2-1. 기능 비교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2020-03-27T01:36:35.000</dcterms:created>
  <dc:creator>mirhlee</dc:creator>
  <cp:lastModifiedBy>YOUR</cp:lastModifiedBy>
  <dcterms:modified xsi:type="dcterms:W3CDTF">2021-07-05T08:11:31.729</dcterms:modified>
  <cp:revision>406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