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0" r:id="rId1"/>
  </p:sldMasterIdLst>
  <p:notesMasterIdLst>
    <p:notesMasterId r:id="rId2"/>
  </p:notesMasterIdLst>
  <p:sldIdLst>
    <p:sldId id="261" r:id="rId3"/>
    <p:sldId id="303" r:id="rId4"/>
    <p:sldId id="287" r:id="rId5"/>
    <p:sldId id="305" r:id="rId6"/>
    <p:sldId id="308" r:id="rId7"/>
    <p:sldId id="309" r:id="rId8"/>
    <p:sldId id="311" r:id="rId9"/>
    <p:sldId id="312" r:id="rId10"/>
    <p:sldId id="310" r:id="rId11"/>
    <p:sldId id="314" r:id="rId12"/>
    <p:sldId id="315" r:id="rId13"/>
    <p:sldId id="319" r:id="rId14"/>
    <p:sldId id="288" r:id="rId15"/>
    <p:sldId id="318" r:id="rId16"/>
    <p:sldId id="330" r:id="rId17"/>
    <p:sldId id="323" r:id="rId18"/>
    <p:sldId id="342" r:id="rId19"/>
    <p:sldId id="340" r:id="rId20"/>
    <p:sldId id="343" r:id="rId21"/>
    <p:sldId id="331" r:id="rId22"/>
    <p:sldId id="338" r:id="rId23"/>
    <p:sldId id="324" r:id="rId24"/>
    <p:sldId id="325" r:id="rId25"/>
    <p:sldId id="326" r:id="rId26"/>
    <p:sldId id="327" r:id="rId27"/>
    <p:sldId id="345" r:id="rId28"/>
    <p:sldId id="329" r:id="rId29"/>
    <p:sldId id="334" r:id="rId30"/>
    <p:sldId id="333" r:id="rId31"/>
    <p:sldId id="289" r:id="rId32"/>
    <p:sldId id="297" r:id="rId33"/>
    <p:sldId id="290" r:id="rId34"/>
    <p:sldId id="344" r:id="rId35"/>
    <p:sldId id="298" r:id="rId36"/>
    <p:sldId id="341" r:id="rId37"/>
    <p:sldId id="346" r:id="rId38"/>
    <p:sldId id="335" r:id="rId39"/>
    <p:sldId id="336" r:id="rId40"/>
    <p:sldId id="337" r:id="rId41"/>
    <p:sldId id="291" r:id="rId42"/>
    <p:sldId id="299" r:id="rId43"/>
    <p:sldId id="292" r:id="rId44"/>
    <p:sldId id="300" r:id="rId45"/>
    <p:sldId id="306" r:id="rId46"/>
    <p:sldId id="307" r:id="rId47"/>
    <p:sldId id="294" r:id="rId48"/>
    <p:sldId id="302" r:id="rId49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096" autoAdjust="0"/>
    <p:restoredTop sz="99873"/>
  </p:normalViewPr>
  <p:slideViewPr>
    <p:cSldViewPr snapToGrid="0">
      <p:cViewPr>
        <p:scale>
          <a:sx n="80" d="100"/>
          <a:sy n="80" d="100"/>
        </p:scale>
        <p:origin x="126" y="61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presProps" Target="presProps.xml"  /><Relationship Id="rId51" Type="http://schemas.openxmlformats.org/officeDocument/2006/relationships/viewProps" Target="viewProps.xml"  /><Relationship Id="rId52" Type="http://schemas.openxmlformats.org/officeDocument/2006/relationships/theme" Target="theme/theme1.xml"  /><Relationship Id="rId53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078427" cy="51173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1" y="0"/>
            <a:ext cx="3078427" cy="51173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40493" y="767596"/>
            <a:ext cx="6823075" cy="38379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6" y="4861441"/>
            <a:ext cx="5683250" cy="46055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1" y="9721106"/>
            <a:ext cx="3078427" cy="51173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57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2476917" y="1314409"/>
            <a:ext cx="1904495" cy="274375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ctr" defTabSz="508000"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58"/>
          <p:cNvSpPr txBox="1">
            <a:spLocks noGrp="1"/>
          </p:cNvSpPr>
          <p:nvPr>
            <p:ph type="body" idx="0"/>
          </p:nvPr>
        </p:nvSpPr>
        <p:spPr>
          <a:xfrm>
            <a:off x="685769" y="4400413"/>
            <a:ext cx="5487425" cy="3601608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508000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2"/>
          <p:cNvSpPr txBox="1">
            <a:spLocks noGrp="1"/>
          </p:cNvSpPr>
          <p:nvPr>
            <p:ph type="sldNum" idx="0"/>
          </p:nvPr>
        </p:nvSpPr>
        <p:spPr>
          <a:xfrm>
            <a:off x="3884756" y="8685261"/>
            <a:ext cx="2972937" cy="45972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buFontTx/>
              <a:buNone/>
              <a:defRPr lang="en-GB" altLang="en-US" sz="1200"/>
            </a:lvl1pPr>
          </a:lstStyle>
          <a:p>
            <a:pPr marL="0" indent="0" algn="l" defTabSz="508000" hangingPunct="1">
              <a:buFontTx/>
              <a:buNone/>
              <a:defRPr/>
            </a:pPr>
            <a:fld id="{B9320F77-B9A0-41C5-862A-B4B631284C64}" type="slidenum">
              <a:rPr lang="en-US" sz="1200">
                <a:latin typeface="+mn-lt"/>
                <a:ea typeface="+mn-ea"/>
                <a:cs typeface="+mn-cs"/>
              </a:rPr>
              <a:pPr marL="0" indent="0" algn="l" defTabSz="508000" hangingPunct="1">
                <a:buFontTx/>
                <a:buNone/>
                <a:defRPr/>
              </a:pPr>
              <a:t>32</a:t>
            </a:fld>
            <a:endParaRPr lang="en-US" sz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post.naver.com/viewer/postView.nhn?volumeNo=6571874&amp;memberNo=28455927" TargetMode="External" /><Relationship Id="rId3" Type="http://schemas.openxmlformats.org/officeDocument/2006/relationships/hyperlink" Target="https://blog.naver.com/trust846/222391591566" TargetMode="External" /><Relationship Id="rId4" Type="http://schemas.openxmlformats.org/officeDocument/2006/relationships/hyperlink" Target="https://blog.naver.com/amazoncarrent/222213676649" TargetMode="External" /><Relationship Id="rId5" Type="http://schemas.openxmlformats.org/officeDocument/2006/relationships/hyperlink" Target="https://blog.naver.com/rexgarageic/222346030033" TargetMode="External" /><Relationship Id="rId6" Type="http://schemas.openxmlformats.org/officeDocument/2006/relationships/hyperlink" Target="https://yeolco.tistory.com/80?category=757621" TargetMode="External" /><Relationship Id="rId7" Type="http://schemas.openxmlformats.org/officeDocument/2006/relationships/hyperlink" Target="https://hyoin1223.tistory.com/entry/%EC%95%88%EB%93%9C%EB%A1%9C%EC%9D%B4%EB%93%9C-%EB%B8%94%EB%A3%A8%ED%88%AC%EC%8A%A4-%ED%94%84%EB%A1%9C%EA%B7%B8%EB%9E%98%EB%B0%8D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sbdnjfemqlwjs/222056053328" TargetMode="External" /><Relationship Id="rId3" Type="http://schemas.openxmlformats.org/officeDocument/2006/relationships/hyperlink" Target="https://blog.naver.com/hanclover/222166807306" TargetMode="External" /><Relationship Id="rId4" Type="http://schemas.openxmlformats.org/officeDocument/2006/relationships/hyperlink" Target="https://blog.daum.net/pspiel/12879385&#8217;" TargetMode="External" /><Relationship Id="rId5" Type="http://schemas.openxmlformats.org/officeDocument/2006/relationships/hyperlink" Target="https://cpcp127.tistory.com/21" TargetMode="External" /><Relationship Id="rId6" Type="http://schemas.openxmlformats.org/officeDocument/2006/relationships/hyperlink" Target="http://yoonbumtae.com/?p=3287" TargetMode="External" /><Relationship Id="rId7" Type="http://schemas.openxmlformats.org/officeDocument/2006/relationships/hyperlink" Target="https://onecutwook.tistory.com/23" TargetMode="External" /><Relationship Id="rId8" Type="http://schemas.openxmlformats.org/officeDocument/2006/relationships/hyperlink" Target="https://thiago6.tistory.com/44?category=827160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nocutnews.co.kr/news/4882837" TargetMode="External" /><Relationship Id="rId3" Type="http://schemas.openxmlformats.org/officeDocument/2006/relationships/hyperlink" Target="https://fflask.tistory.com/36" TargetMode="External" /><Relationship Id="rId4" Type="http://schemas.openxmlformats.org/officeDocument/2006/relationships/hyperlink" Target="https://seopseop911.tistory.com/30" TargetMode="External" /><Relationship Id="rId5" Type="http://schemas.openxmlformats.org/officeDocument/2006/relationships/hyperlink" Target="https://yongku.tistory.com/entry/%EC%95%88%EB%93%9C%EB%A1%9C%EC%9D%B4%EB%93%9C-%EC%8A%A4%ED%8A%9C%EB%94%94%EC%98%A4Android-Studio-SQLite%EB%A5%BC-%EC%9D%B4%EC%9A%A9%ED%95%9C-%EB%8D%B0%EC%9D%B4%ED%84%B0%EB%B2%A0%EC%9D%B4%EC%8A%A4DB-%EB%A7%8C%EB%93%A4%EA%B8%B0" TargetMode="External" /><Relationship Id="rId6" Type="http://schemas.openxmlformats.org/officeDocument/2006/relationships/hyperlink" Target="https://github.com/heartyoh/green-fleet/commit/e67498e48569cdb682de0f006d8f690a57007414" TargetMode="External" /><Relationship Id="rId7" Type="http://schemas.openxmlformats.org/officeDocument/2006/relationships/hyperlink" Target="https://cos2.tistory.com/962" TargetMode="External" /><Relationship Id="rId8" Type="http://schemas.openxmlformats.org/officeDocument/2006/relationships/hyperlink" Target="https://velog.io/@kjh03160/1-%EC%86%8C%ED%94%84%ED%8A%B8%EC%9B%A8%EC%96%B4-%EC%84%A4%EA%B3%84.-1.-%EC%9A%94%EA%25B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1.png"  /><Relationship Id="rId4" Type="http://schemas.openxmlformats.org/officeDocument/2006/relationships/image" Target="../media/image11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100.daum.net/encyclopedia/view/61XX79800029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18227"/>
            <a:ext cx="12192000" cy="533977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/>
              <a:t>부품별 교환 시기 자료</a:t>
            </a:r>
          </a:p>
          <a:p>
            <a:pPr>
              <a:defRPr/>
            </a:pPr>
            <a:r>
              <a:rPr lang="en-US" altLang="ko-KR">
                <a:hlinkClick r:id="rId2"/>
              </a:rPr>
              <a:t>https://m.post.naver.com/viewer/postView.nhn?volumeNo=6571874&amp;memberNo=28455927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https://blog.naver.com/trust846/222391591566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https://blog.naver.com/amazoncarrent/222213676649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https://blog.naver.com/rexgarageic/222346030033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</a:t>
            </a:r>
          </a:p>
          <a:p>
            <a:pPr>
              <a:defRPr/>
            </a:pPr>
            <a:r>
              <a:rPr lang="ko-KR" altLang="en-US"/>
              <a:t>부품별 관리 </a:t>
            </a:r>
            <a:r>
              <a:rPr lang="en-US" altLang="ko-KR"/>
              <a:t>tip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블루투스 연동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6"/>
              </a:rPr>
              <a:t>https://yeolco.tistory.com/80?category=757621</a:t>
            </a:r>
            <a:endParaRPr lang="en-US" altLang="ko-KR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7"/>
              </a:rPr>
              <a:t>https://hyoin1223.tistory.com/entry/%EC%95%88%EB%93%9C%EB%A1%9C%EC%9D%B4%EB%93%9C-%EB%B8%94%EB%A3%A8%ED%88%AC%EC%8A%A4-%ED%94%84%EB%A1%9C%EA%B7%B8%EB%9E%98%EB%B0%8D</a:t>
            </a:r>
            <a:endParaRPr lang="en-US" altLang="ko-KR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b="0" i="0" u="sng" strike="noStrike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참고 자료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261"/>
            <a:ext cx="10515600" cy="5840701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/>
              <a:t>참고자료</a:t>
            </a:r>
          </a:p>
          <a:p>
            <a:pPr>
              <a:defRPr/>
            </a:pPr>
            <a:r>
              <a:rPr lang="ko-KR" altLang="en-US"/>
              <a:t>관리 </a:t>
            </a:r>
            <a:r>
              <a:rPr lang="en-US" altLang="ko-KR"/>
              <a:t>tip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상황별 분류 </a:t>
            </a:r>
            <a:r>
              <a:rPr lang="en-US" altLang="ko-KR"/>
              <a:t>:</a:t>
            </a:r>
            <a:r>
              <a:rPr lang="ko-KR" altLang="en-US"/>
              <a:t> 눈</a:t>
            </a:r>
            <a:r>
              <a:rPr lang="en-US" altLang="ko-KR"/>
              <a:t>,</a:t>
            </a:r>
            <a:r>
              <a:rPr lang="ko-KR" altLang="en-US"/>
              <a:t> 비</a:t>
            </a:r>
            <a:r>
              <a:rPr lang="en-US" altLang="ko-KR"/>
              <a:t>,</a:t>
            </a:r>
            <a:r>
              <a:rPr lang="ko-KR" altLang="en-US"/>
              <a:t> 폭염 등</a:t>
            </a:r>
            <a:r>
              <a:rPr lang="en-US" altLang="ko-KR"/>
              <a:t>)</a:t>
            </a:r>
          </a:p>
          <a:p>
            <a:pPr>
              <a:defRPr/>
            </a:pPr>
            <a:r>
              <a:rPr lang="ko-KR" altLang="en-US"/>
              <a:t>폭염 및 장마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https://blog.naver.com/sbdnjfemqlwjs/222056053328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https://blog.naver.com/hanclover/222166807306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주행거리별 </a:t>
            </a:r>
            <a:r>
              <a:rPr lang="en-US" altLang="ko-KR"/>
              <a:t>check list</a:t>
            </a:r>
          </a:p>
          <a:p>
            <a:pPr>
              <a:defRPr/>
            </a:pPr>
            <a:r>
              <a:rPr lang="en-US" altLang="ko-KR">
                <a:hlinkClick r:id="rId4"/>
              </a:rPr>
              <a:t>https://blog.daum.net/pspiel/12879385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달력에 다이어리 기능 추가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5"/>
              </a:rPr>
              <a:t>https://cpcp127.tistory.com/21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flaticon.com</a:t>
            </a:r>
          </a:p>
          <a:p>
            <a:pPr lvl="0">
              <a:defRPr/>
            </a:pPr>
            <a:r>
              <a:rPr lang="en-US" altLang="ko-KR"/>
              <a:t>flow chart </a:t>
            </a:r>
            <a:r>
              <a:rPr lang="ko-KR" altLang="en-US"/>
              <a:t>구성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draw.io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좋아요 기능</a:t>
            </a:r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6"/>
              </a:rPr>
              <a:t>http://yoonbumtae.com/?p=3287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7"/>
              </a:rPr>
              <a:t>https://onecutwook.tistory.com/23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OAuth</a:t>
            </a:r>
          </a:p>
          <a:p>
            <a:pPr marL="0" lvl="0" indent="0">
              <a:buNone/>
              <a:defRPr/>
            </a:pPr>
            <a:r>
              <a:rPr lang="en-US" altLang="ko-KR">
                <a:hlinkClick r:id="rId8"/>
              </a:rPr>
              <a:t>https://thiago6.tistory.com/44?category=827160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624"/>
            <a:ext cx="12192000" cy="6858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>
                <a:hlinkClick r:id="rId2"/>
              </a:rPr>
              <a:t>https://www.nocutnews.co.kr/news/4882837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자동차 점검 뉴스자료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연비 계산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총주행거리</a:t>
            </a:r>
            <a:r>
              <a:rPr lang="en-US" altLang="ko-KR"/>
              <a:t>/</a:t>
            </a:r>
            <a:r>
              <a:rPr lang="ko-KR" altLang="en-US"/>
              <a:t>주유량</a:t>
            </a:r>
            <a:r>
              <a:rPr lang="en-US" altLang="ko-KR"/>
              <a:t>(</a:t>
            </a:r>
            <a:r>
              <a:rPr lang="ko-KR" altLang="en-US"/>
              <a:t>리터</a:t>
            </a:r>
            <a:r>
              <a:rPr lang="en-US" altLang="ko-KR"/>
              <a:t>))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연비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연동 </a:t>
            </a:r>
            <a:r>
              <a:rPr lang="en-US" altLang="ko-KR">
                <a:hlinkClick r:id="rId3"/>
              </a:rPr>
              <a:t>https://fflask.tistory.com/36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https://seopseop911.tistory.com/30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https://yongku.tistory.com/entry/%EC%95%88%EB%93%9C%EB%A1%9C%EC%9D%B4%EB%93%9C-%EC%8A%A4%ED%8A%9C%EB%94%94%EC%98%A4Android-Studio-SQLite%EB%A5%BC-%EC%9D%B4%EC%9A%A9%ED%95%9C-%EB%8D%B0%EC%9D%B4%ED%84%B0%EB%B2%A0%EC%9D%B4%EC%8A%A4DB-%EB%A7%8C%EB%93%A4%EA%B8%B0</a:t>
            </a:r>
            <a:endParaRPr lang="en-US" altLang="ko-KR"/>
          </a:p>
          <a:p>
            <a:pPr>
              <a:defRPr/>
            </a:pPr>
            <a:r>
              <a:rPr lang="ko-KR" altLang="en-US"/>
              <a:t>코드참고</a:t>
            </a:r>
          </a:p>
          <a:p>
            <a:pPr>
              <a:defRPr/>
            </a:pPr>
            <a:r>
              <a:rPr lang="en-US" altLang="ko-KR">
                <a:hlinkClick r:id="rId6"/>
              </a:rPr>
              <a:t>https://github.com/heartyoh/green-fleet/commit/e67498e48569cdb682de0f006d8f690a57007414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요구사항 정의 및 분석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b="0" i="0" u="sng" strike="noStrike">
                <a:hlinkClick r:id="rId7"/>
              </a:rPr>
              <a:t>https://cos2.tistory.com/962</a:t>
            </a:r>
            <a:endParaRPr lang="EN-US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64" b="0" i="0" u="sng" strike="noStrike">
                <a:hlinkClick r:id="rId8"/>
              </a:rPr>
              <a:t>https://velog.io/@kjh03160/1-%EC%86%8C%ED%94%84%ED%8A%B8%EC%9B%A8%EC%96%B4-%EC%84%A4%EA%B3%84.-1.-%EC%9A%94%EA%B</a:t>
            </a:r>
            <a:endParaRPr 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025421" y="3924652"/>
            <a:ext cx="10515600" cy="2305226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/>
              <a:t>2-1</a:t>
            </a:r>
            <a:r>
              <a:rPr lang="ko-KR" altLang="en-US"/>
              <a:t> 제품 설명 및 타사 </a:t>
            </a:r>
            <a:r>
              <a:rPr lang="en-US" altLang="ko-KR"/>
              <a:t>APP</a:t>
            </a:r>
            <a:r>
              <a:rPr lang="ko-KR" altLang="en-US"/>
              <a:t>과 기능 비교 </a:t>
            </a:r>
            <a:endParaRPr lang="ko-KR" altLang="en-US"/>
          </a:p>
          <a:p>
            <a:pPr>
              <a:defRPr/>
            </a:pPr>
            <a:r>
              <a:rPr lang="en-US" altLang="ko-KR"/>
              <a:t>2-2</a:t>
            </a:r>
            <a:r>
              <a:rPr lang="ko-KR" altLang="en-US"/>
              <a:t> 요구사항 수집 및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2-3</a:t>
            </a:r>
            <a:r>
              <a:rPr lang="ko-KR" altLang="en-US"/>
              <a:t> 요구사항 분석 및 기능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2-4</a:t>
            </a:r>
            <a:r>
              <a:rPr lang="ko-KR" altLang="en-US"/>
              <a:t> 데이터 흐름 구상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/>
              <a:t>차량 관리 어플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동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차량에 필요한 정비 요소 및 정비 일정관리에 편리함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상품 추천</a:t>
            </a:r>
            <a:r>
              <a:rPr lang="en-US" altLang="ko-KR"/>
              <a:t>,</a:t>
            </a:r>
            <a:r>
              <a:rPr lang="ko-KR" altLang="en-US"/>
              <a:t> 예상 견적</a:t>
            </a:r>
            <a:r>
              <a:rPr lang="en-US" altLang="ko-KR"/>
              <a:t>,</a:t>
            </a:r>
            <a:r>
              <a:rPr lang="ko-KR" altLang="en-US"/>
              <a:t> 정비 예약</a:t>
            </a:r>
            <a:r>
              <a:rPr lang="en-US" altLang="ko-KR"/>
              <a:t>,</a:t>
            </a:r>
            <a:r>
              <a:rPr lang="ko-KR" altLang="en-US"/>
              <a:t> 다이어리</a:t>
            </a:r>
            <a:r>
              <a:rPr lang="en-US" altLang="ko-KR"/>
              <a:t>,</a:t>
            </a:r>
            <a:r>
              <a:rPr lang="ko-KR" altLang="en-US"/>
              <a:t> 게시판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차량 관리에 용이함</a:t>
            </a:r>
            <a:endParaRPr lang="ko-KR" altLang="en-US"/>
          </a:p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비교 자료 </a:t>
            </a:r>
            <a:r>
              <a:rPr lang="en-US" altLang="ko-KR"/>
              <a:t>18p</a:t>
            </a:r>
            <a:endParaRPr lang="en-US" altLang="ko-KR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208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목적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차량요인에 있어 큰 비중을 차지하는 것은 타이어 결함, 브레이크의 결함, 정비불량, 차량화재, 엔진결함 등이 존재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자율주행기능 등 차량이 첨단화되면서 소프트웨어 오류 등 전기∙전자 장치에 의한 결함 사고가 증가할 것으로 예상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정기적인 차량 점검으로 교통사고의 가능성 낮출 수 있음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부품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기상에 따른 관리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을 제공하여 관리에 용이하게 함</a:t>
            </a:r>
          </a:p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차량의 부품 별 정비 받아야 할 시점이 달라 관리하기 어려운 점을 편리하게 해줌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2624" y="3429000"/>
            <a:ext cx="4302125" cy="2663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4783" y="3429000"/>
            <a:ext cx="5236633" cy="280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9164" y="1164908"/>
          <a:ext cx="11773286" cy="54174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54580"/>
                <a:gridCol w="2354773"/>
                <a:gridCol w="2354773"/>
                <a:gridCol w="2354580"/>
                <a:gridCol w="2354580"/>
              </a:tblGrid>
              <a:tr h="58127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어플 명</a:t>
                      </a:r>
                      <a:r>
                        <a:rPr lang="en-US" altLang="ko-KR"/>
                        <a:t>/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주요 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만들 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마이클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카닥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127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부품 교체 예상 비용 측정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관리 </a:t>
                      </a:r>
                      <a:r>
                        <a:rPr lang="en-US" altLang="ko-KR"/>
                        <a:t>tip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마이클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tip</a:t>
                      </a:r>
                      <a:r>
                        <a:rPr lang="ko-KR" altLang="en-US"/>
                        <a:t>제공과 함께 상품 추천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주행 거리별 </a:t>
                      </a:r>
                      <a:r>
                        <a:rPr lang="en-US" altLang="ko-KR"/>
                        <a:t>check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가까운 정비소 위치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자동차 관련 소식창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카닥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차량 액세서리 몰 운영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채팅창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게시판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예약기능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달력기능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63612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기능 비교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065342" y="1305635"/>
          <a:ext cx="6199402" cy="974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832"/>
                <a:gridCol w="830944"/>
                <a:gridCol w="849617"/>
                <a:gridCol w="494832"/>
                <a:gridCol w="494832"/>
                <a:gridCol w="494832"/>
                <a:gridCol w="2539513"/>
              </a:tblGrid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depth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회원가입을 한다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아이디랑 이름 비번 이메일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로그아웃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로그아웃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아이디비번찾기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65341" y="2987040"/>
          <a:ext cx="3898900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/>
                <a:gridCol w="673100"/>
                <a:gridCol w="1511300"/>
                <a:gridCol w="1041400"/>
              </a:tblGrid>
              <a:tr h="220980"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ui/ux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화면이나 버튼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보여지는거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편이성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위치 이동방법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0" y="0"/>
            <a:ext cx="12192000" cy="96361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2-1.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경쟁 어플 기능 비교 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마이클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altLang="ko-KR" sz="4400" b="0" i="0" u="none" strike="noStrike" kern="1200" cap="none" spc="0" normalizeH="0" baseline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9646" y="963929"/>
            <a:ext cx="11092708" cy="589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040" y="1215390"/>
            <a:ext cx="11929919" cy="509397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/>
        </p:nvSpPr>
        <p:spPr>
          <a:xfrm>
            <a:off x="0" y="0"/>
            <a:ext cx="12192000" cy="96361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2-1.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경쟁 어플 기능 비교 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마이클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altLang="ko-KR" sz="4400" b="0" i="0" u="none" strike="noStrike" kern="1200" cap="none" spc="0" normalizeH="0" baseline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Pr/>
              <a:tblGrid>
                <a:gridCol w="1291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4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740">
                <a:tc rowSpan="9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1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관리 </a:t>
                      </a: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정의 및 문서화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3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2-2.</a:t>
            </a:r>
            <a:r>
              <a:rPr lang="ko-KR" altLang="en-US">
                <a:solidFill>
                  <a:schemeClr val="lt1"/>
                </a:solidFill>
              </a:rPr>
              <a:t> 요구사항 수집 및 정의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제공 서비스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부품별</a:t>
            </a:r>
            <a:r>
              <a:rPr lang="en-US" altLang="ko-KR" sz="2000"/>
              <a:t>(ex :</a:t>
            </a:r>
            <a:r>
              <a:rPr lang="ko-KR" altLang="en-US" sz="2000"/>
              <a:t> 엔진</a:t>
            </a:r>
            <a:r>
              <a:rPr lang="en-US" altLang="ko-KR" sz="2000"/>
              <a:t>,</a:t>
            </a:r>
            <a:r>
              <a:rPr lang="ko-KR" altLang="en-US" sz="2000"/>
              <a:t> 타이어</a:t>
            </a:r>
            <a:r>
              <a:rPr lang="en-US" altLang="ko-KR" sz="2000"/>
              <a:t>,</a:t>
            </a:r>
            <a:r>
              <a:rPr lang="ko-KR" altLang="en-US" sz="2000"/>
              <a:t> 냉각수 등</a:t>
            </a:r>
            <a:r>
              <a:rPr lang="en-US" altLang="ko-KR" sz="2000"/>
              <a:t>)</a:t>
            </a:r>
            <a:r>
              <a:rPr lang="ko-KR" altLang="en-US" sz="2000"/>
              <a:t> 정비 시점을 알림</a:t>
            </a:r>
            <a:r>
              <a:rPr lang="en-US" altLang="ko-KR" sz="2000"/>
              <a:t>(</a:t>
            </a:r>
            <a:r>
              <a:rPr lang="ko-KR" altLang="en-US" sz="2000"/>
              <a:t>주행거리로 계산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 교체 예상 비용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└ 부품의 시세 데이터 및 최저가 비교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달력으로 점검 날짜 알림 및 기록 입력</a:t>
            </a:r>
            <a:r>
              <a:rPr lang="en-US" altLang="ko-KR" sz="2000"/>
              <a:t>(</a:t>
            </a:r>
            <a:r>
              <a:rPr lang="ko-KR" altLang="en-US" sz="2000"/>
              <a:t>시간으로 계산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 └ 달력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└ 달력에 체크 및 메모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가까운 정비소 위치 제공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자동차 관련 소식 제공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 별 관리 </a:t>
            </a:r>
            <a:r>
              <a:rPr lang="en-US" altLang="ko-KR" sz="2000"/>
              <a:t>tip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2-2.</a:t>
            </a:r>
            <a:r>
              <a:rPr lang="ko-KR" altLang="en-US">
                <a:solidFill>
                  <a:schemeClr val="lt1"/>
                </a:solidFill>
              </a:rPr>
              <a:t> 요구사항 수집 및 정의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한계점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관련 어플 다수 존재 </a:t>
            </a:r>
            <a:r>
              <a:rPr lang="en-US" altLang="ko-KR" sz="2000"/>
              <a:t>(</a:t>
            </a:r>
            <a:r>
              <a:rPr lang="ko-KR" altLang="en-US" sz="2000"/>
              <a:t>마이클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drivvo,</a:t>
            </a:r>
            <a:r>
              <a:rPr lang="ko-KR" altLang="en-US" sz="2000"/>
              <a:t> 오일나우</a:t>
            </a:r>
            <a:r>
              <a:rPr lang="en-US" altLang="ko-KR" sz="2000"/>
              <a:t>,</a:t>
            </a:r>
            <a:r>
              <a:rPr lang="ko-KR" altLang="en-US" sz="2000"/>
              <a:t> 카닥</a:t>
            </a:r>
            <a:r>
              <a:rPr lang="en-US" altLang="ko-KR" sz="2000"/>
              <a:t>,</a:t>
            </a:r>
            <a:r>
              <a:rPr lang="ko-KR" altLang="en-US" sz="2000"/>
              <a:t> 국민차계부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운전자의 운전 습관에 따라 부품의 마모 상태 달라짐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외제차는 수리가 불가한 경우가 있나</a:t>
            </a:r>
            <a:r>
              <a:rPr lang="en-US" altLang="ko-KR" sz="2000"/>
              <a:t>?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차량과 어플 블루투스 연결 어떻게 할건지</a:t>
            </a:r>
            <a:r>
              <a:rPr lang="en-US" altLang="ko-KR" sz="2000"/>
              <a:t>?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연결 된다면 어떻게 원하는 정보만 받을지</a:t>
            </a:r>
            <a:r>
              <a:rPr lang="en-US" altLang="ko-KR" sz="2000"/>
              <a:t>?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차량과 어플 블루투스 연결로 받아야 하는 정보 </a:t>
            </a:r>
            <a:r>
              <a:rPr lang="en-US" altLang="ko-KR" sz="2000"/>
              <a:t>:</a:t>
            </a:r>
            <a:r>
              <a:rPr lang="ko-KR" altLang="en-US" sz="2000"/>
              <a:t> 주행거리</a:t>
            </a:r>
            <a:r>
              <a:rPr lang="en-US" altLang="ko-KR" sz="2000"/>
              <a:t>,</a:t>
            </a:r>
            <a:r>
              <a:rPr lang="ko-KR" altLang="en-US" sz="2000"/>
              <a:t> 주유량</a:t>
            </a:r>
            <a:r>
              <a:rPr lang="en-US" altLang="ko-KR" sz="2000"/>
              <a:t>,</a:t>
            </a:r>
            <a:r>
              <a:rPr lang="ko-KR" altLang="en-US" sz="2000"/>
              <a:t> 엔진오일</a:t>
            </a:r>
            <a:r>
              <a:rPr lang="en-US" altLang="ko-KR" sz="2000"/>
              <a:t>,</a:t>
            </a:r>
            <a:r>
              <a:rPr lang="ko-KR" altLang="en-US" sz="2000"/>
              <a:t> 냉각수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 </a:t>
            </a:r>
            <a:r>
              <a:rPr lang="en-US" altLang="ko-KR" sz="2000"/>
              <a:t>-&gt;</a:t>
            </a:r>
            <a:r>
              <a:rPr lang="ko-KR" altLang="en-US" sz="2000"/>
              <a:t> 사진으로 대체 </a:t>
            </a:r>
            <a:r>
              <a:rPr lang="en-US" altLang="ko-KR" sz="2000"/>
              <a:t>-&gt;</a:t>
            </a:r>
            <a:r>
              <a:rPr lang="ko-KR" altLang="en-US" sz="2000"/>
              <a:t> 사진으로 대체하게 되면 글자 인식하는 기술 필요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기능적 요구사항</a:t>
            </a:r>
            <a:r>
              <a:rPr lang="en-US" altLang="ko-KR" b="1">
                <a:solidFill>
                  <a:schemeClr val="dk1"/>
                </a:solidFill>
              </a:rPr>
              <a:t>(Functional Requirement)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회원가입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아이디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비밀번호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이름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전화번호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생년월일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차종의 정보를 받아야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아이디는 가입이 되어선 안된다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아이디로 가입시도시 아이디 입력 오류 메세지가 출력되어야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비밀번호는 특수문자 포함 </a:t>
            </a:r>
            <a:r>
              <a:rPr lang="en-US" altLang="ko-KR">
                <a:solidFill>
                  <a:schemeClr val="dk1"/>
                </a:solidFill>
              </a:rPr>
              <a:t>8</a:t>
            </a:r>
            <a:r>
              <a:rPr lang="ko-KR" altLang="en-US">
                <a:solidFill>
                  <a:schemeClr val="dk1"/>
                </a:solidFill>
              </a:rPr>
              <a:t>자리 이상 </a:t>
            </a:r>
            <a:r>
              <a:rPr lang="en-US" altLang="ko-KR">
                <a:solidFill>
                  <a:schemeClr val="dk1"/>
                </a:solidFill>
              </a:rPr>
              <a:t>12</a:t>
            </a:r>
            <a:r>
              <a:rPr lang="ko-KR" altLang="en-US">
                <a:solidFill>
                  <a:schemeClr val="dk1"/>
                </a:solidFill>
              </a:rPr>
              <a:t>자리 이하 이어야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회원가입을 위해 시도한 비밀번호가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자리 이하이거나 </a:t>
            </a:r>
            <a:r>
              <a:rPr lang="en-US" altLang="ko-KR">
                <a:solidFill>
                  <a:schemeClr val="dk1"/>
                </a:solidFill>
              </a:rPr>
              <a:t>13</a:t>
            </a:r>
            <a:r>
              <a:rPr lang="ko-KR" altLang="en-US">
                <a:solidFill>
                  <a:schemeClr val="dk1"/>
                </a:solidFill>
              </a:rPr>
              <a:t>자리 이상일 경우 비밀번호 입력 오류 메세지가 출력되어야 한다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사용자 정보를 관리할 </a:t>
            </a:r>
            <a:r>
              <a:rPr lang="en-US" altLang="ko-KR">
                <a:solidFill>
                  <a:schemeClr val="dk1"/>
                </a:solidFill>
              </a:rPr>
              <a:t>DB</a:t>
            </a:r>
            <a:r>
              <a:rPr lang="ko-KR" altLang="en-US">
                <a:solidFill>
                  <a:schemeClr val="dk1"/>
                </a:solidFill>
              </a:rPr>
              <a:t>의 필요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필요한 정보 및 소유한 차량의 정보를 포함해야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소유한 차량이 여러 대의 경우 차량의 정보를 추가할 수 있어야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로그인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알맞은 </a:t>
            </a:r>
            <a:r>
              <a:rPr lang="en-US" altLang="ko-KR">
                <a:solidFill>
                  <a:schemeClr val="dk1"/>
                </a:solidFill>
              </a:rPr>
              <a:t>ID</a:t>
            </a:r>
            <a:r>
              <a:rPr lang="ko-KR" altLang="en-US">
                <a:solidFill>
                  <a:schemeClr val="dk1"/>
                </a:solidFill>
              </a:rPr>
              <a:t>값과 패스워드 값이 입력 될 경우 그에 맞는 회원 정보가 로그인 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 실패시 로그인 오류 메세지를 출력해야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로그인에 성공했다면 로그인 버튼이 아닌 로그 아웃버튼을 보여주어야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함수의 계산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할인률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총액의 계산 과정에 오류가 있어선 안된다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화면 이동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목차를 만들어 현재화면에서 원하는 화면으로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목차는 모든 페이지에서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화면을 이동할 때 로그인이 해제되지 않아야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달력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날짜를 기록할 수 있도록 다이어리 형식으로 제공해야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교체할 부품을 선택 받아야한다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선택 된 부품은 값의 변조 없이 알맞은 값이 저장되어야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부품들의 시세변동을 지속적으로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650158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게시판을 이용하기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글을 삭제하거나 올리기 위한 </a:t>
            </a:r>
            <a:r>
              <a:rPr lang="en-US" altLang="ko-KR" sz="2000">
                <a:solidFill>
                  <a:schemeClr val="dk1"/>
                </a:solidFill>
              </a:rPr>
              <a:t>‘</a:t>
            </a:r>
            <a:r>
              <a:rPr lang="ko-KR" altLang="en-US" sz="2000">
                <a:solidFill>
                  <a:schemeClr val="dk1"/>
                </a:solidFill>
              </a:rPr>
              <a:t>글쓰기</a:t>
            </a:r>
            <a:r>
              <a:rPr lang="en-US" altLang="ko-KR" sz="2000">
                <a:solidFill>
                  <a:schemeClr val="dk1"/>
                </a:solidFill>
              </a:rPr>
              <a:t>’</a:t>
            </a:r>
            <a:r>
              <a:rPr lang="ko-KR" altLang="en-US" sz="2000">
                <a:solidFill>
                  <a:schemeClr val="dk1"/>
                </a:solidFill>
              </a:rPr>
              <a:t>버튼과 </a:t>
            </a:r>
            <a:r>
              <a:rPr lang="en-US" altLang="ko-KR" sz="2000">
                <a:solidFill>
                  <a:schemeClr val="dk1"/>
                </a:solidFill>
              </a:rPr>
              <a:t>“</a:t>
            </a:r>
            <a:r>
              <a:rPr lang="ko-KR" altLang="en-US" sz="2000">
                <a:solidFill>
                  <a:schemeClr val="dk1"/>
                </a:solidFill>
              </a:rPr>
              <a:t>글 삭제</a:t>
            </a:r>
            <a:r>
              <a:rPr lang="en-US" altLang="ko-KR" sz="2000">
                <a:solidFill>
                  <a:schemeClr val="dk1"/>
                </a:solidFill>
              </a:rPr>
              <a:t>”</a:t>
            </a:r>
            <a:r>
              <a:rPr lang="ko-KR" altLang="en-US" sz="2000">
                <a:solidFill>
                  <a:schemeClr val="dk1"/>
                </a:solidFill>
              </a:rPr>
              <a:t> 버튼이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글들은 페이지당 </a:t>
            </a:r>
            <a:r>
              <a:rPr lang="en-US" altLang="ko-KR" sz="2000">
                <a:solidFill>
                  <a:schemeClr val="dk1"/>
                </a:solidFill>
              </a:rPr>
              <a:t>20</a:t>
            </a:r>
            <a:r>
              <a:rPr lang="ko-KR" altLang="en-US" sz="2000">
                <a:solidFill>
                  <a:schemeClr val="dk1"/>
                </a:solidFill>
              </a:rPr>
              <a:t>개씩 보여주어야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수정 기능을 통해 작성했던 글을 수정 할 수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채팅방 및 게시판에 들어가기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 화면을 들어가게 되면 아이디와 비밀번호의 입력 창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회원가입 버튼과 로그인 버튼이 나와야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주행 거리별 </a:t>
            </a:r>
            <a:r>
              <a:rPr lang="en-US" altLang="ko-KR" sz="2000">
                <a:solidFill>
                  <a:schemeClr val="dk1"/>
                </a:solidFill>
              </a:rPr>
              <a:t>check list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 - </a:t>
            </a:r>
            <a:r>
              <a:rPr lang="ko-KR" altLang="en-US" sz="2000">
                <a:solidFill>
                  <a:schemeClr val="dk1"/>
                </a:solidFill>
              </a:rPr>
              <a:t>아이콘을 활용하여 한 눈에 확인하기 쉬워야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주행 거리 정보를 받아 계산하여 부품별 주행 거리 수명에 빼서 알려줘야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정비소 지도정보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정확한 위치의 지도 정보를 받아와야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사라지거나 위치가 바뀐 정보를 수시로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비기능적 요구사항</a:t>
            </a:r>
            <a:r>
              <a:rPr lang="en-US" altLang="ko-KR" sz="2000" b="1">
                <a:solidFill>
                  <a:schemeClr val="dk1"/>
                </a:solidFill>
              </a:rPr>
              <a:t>(Non-functional Requirements)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보안성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등록된 사용자만이 자신이 등록한 차량의 정보를 확인해야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무결성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APP</a:t>
            </a:r>
            <a:r>
              <a:rPr lang="ko-KR" altLang="en-US" sz="2000">
                <a:solidFill>
                  <a:schemeClr val="dk1"/>
                </a:solidFill>
              </a:rPr>
              <a:t> 종료시 입력된 데이터는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외부에서 받아오는 정보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지도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가격 등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r>
              <a:rPr lang="ko-KR" altLang="en-US" sz="2000">
                <a:solidFill>
                  <a:schemeClr val="dk1"/>
                </a:solidFill>
              </a:rPr>
              <a:t>에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예약을 하는 과정에서 사용자가 선택한 지점과 선택된 지점의 정보가 일치해야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DataBase</a:t>
            </a:r>
            <a:r>
              <a:rPr lang="ko-KR" altLang="en-US" sz="2000">
                <a:solidFill>
                  <a:schemeClr val="dk1"/>
                </a:solidFill>
              </a:rPr>
              <a:t>에 저장된 내용들은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수익적 요소</a:t>
            </a:r>
            <a:endParaRPr lang="ko-KR" altLang="en-US" sz="2000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어플의 예약기능을 통해 예약한 경우 업체로부터 일정 수수료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 내 광고 </a:t>
            </a:r>
            <a:r>
              <a:rPr lang="en-US" altLang="ko-KR" sz="2000">
                <a:solidFill>
                  <a:schemeClr val="dk1"/>
                </a:solidFill>
              </a:rPr>
              <a:t>ex)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~~</a:t>
            </a:r>
            <a:r>
              <a:rPr lang="ko-KR" altLang="en-US" sz="2000">
                <a:solidFill>
                  <a:schemeClr val="dk1"/>
                </a:solidFill>
              </a:rPr>
              <a:t>제품 할인등에 관한 광고</a:t>
            </a:r>
            <a:endParaRPr lang="ko-KR" altLang="en-US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7883" y="1336249"/>
            <a:ext cx="7076235" cy="5521750"/>
          </a:xfrm>
          <a:prstGeom prst="rect">
            <a:avLst/>
          </a:prstGeom>
        </p:spPr>
      </p:pic>
      <p:sp>
        <p:nvSpPr>
          <p:cNvPr id="5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773630"/>
            <a:ext cx="12192000" cy="5074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 b="1">
                <a:solidFill>
                  <a:schemeClr val="dk1"/>
                </a:solidFill>
              </a:rPr>
              <a:t>(</a:t>
            </a:r>
            <a:r>
              <a:rPr lang="ko-KR" altLang="en-US" sz="2000" b="1">
                <a:solidFill>
                  <a:schemeClr val="dk1"/>
                </a:solidFill>
              </a:rPr>
              <a:t>실현성 확인</a:t>
            </a:r>
            <a:r>
              <a:rPr lang="en-US" altLang="ko-KR" sz="2000" b="1">
                <a:solidFill>
                  <a:schemeClr val="dk1"/>
                </a:solidFill>
              </a:rPr>
              <a:t>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Main</a:t>
            </a:r>
            <a:r>
              <a:rPr lang="ko-KR" altLang="en-US" sz="2000">
                <a:solidFill>
                  <a:schemeClr val="dk1"/>
                </a:solidFill>
              </a:rPr>
              <a:t>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받아 총 주행거리와 정비가 필요한 목록을 보여줌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자동적으로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로 끌어올 수 있는지</a:t>
            </a:r>
            <a:r>
              <a:rPr lang="en-US" altLang="ko-KR" sz="2000">
                <a:solidFill>
                  <a:schemeClr val="dk1"/>
                </a:solidFill>
              </a:rPr>
              <a:t>?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핵심 검색해봐야 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목록을 구성하여 각 화면에서 원하는 화면으로 전환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Android Studio - Navigation Drawer Activity</a:t>
            </a:r>
            <a:r>
              <a:rPr lang="ko-KR" altLang="en-US" sz="2000">
                <a:solidFill>
                  <a:schemeClr val="dk1"/>
                </a:solidFill>
              </a:rPr>
              <a:t> 활용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회원가입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 DB</a:t>
            </a:r>
            <a:r>
              <a:rPr lang="ko-KR" altLang="en-US" sz="2000">
                <a:solidFill>
                  <a:schemeClr val="dk1"/>
                </a:solidFill>
              </a:rPr>
              <a:t>을 활용하여 회원 정보 및 차량 정보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채팅창 및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을 활용하여 모든 내용을 저장하여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가장 가까운 정비소 위치 찾기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데이터 부족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웹에서 검색 결과 적당한 결과물 </a:t>
            </a:r>
            <a:r>
              <a:rPr lang="en-US" altLang="ko-KR" sz="2000">
                <a:solidFill>
                  <a:schemeClr val="dk1"/>
                </a:solidFill>
              </a:rPr>
              <a:t>X,</a:t>
            </a:r>
            <a:r>
              <a:rPr lang="ko-KR" altLang="en-US" sz="2000">
                <a:solidFill>
                  <a:schemeClr val="dk1"/>
                </a:solidFill>
              </a:rPr>
              <a:t> 정비소 마다 취급하는 분야가 다른 경우도 있음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실현성 부족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335480"/>
            <a:ext cx="12192000" cy="5512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 b="1">
                <a:solidFill>
                  <a:schemeClr val="dk1"/>
                </a:solidFill>
              </a:rPr>
              <a:t>(</a:t>
            </a:r>
            <a:r>
              <a:rPr lang="ko-KR" altLang="en-US" sz="2000" b="1">
                <a:solidFill>
                  <a:schemeClr val="dk1"/>
                </a:solidFill>
              </a:rPr>
              <a:t>실현성 확인</a:t>
            </a:r>
            <a:r>
              <a:rPr lang="en-US" altLang="ko-KR" sz="2000" b="1">
                <a:solidFill>
                  <a:schemeClr val="dk1"/>
                </a:solidFill>
              </a:rPr>
              <a:t>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차량 관련 새소식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어플의 취지와 맞지 않는 의견이라 생각됨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삭제 예정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채팅창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게시판과 기능 겹치는 부분이 많다고 생각됨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게시판의 댓글을 통해 충분히 소통 가능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채팅창이 아닌 쪽지 기능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고려해 볼 점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4850694" algn="l"/>
              </a:tabLst>
              <a:defRPr/>
            </a:pPr>
            <a:r>
              <a:rPr kumimoji="1" lang="en-US" altLang="ko-KR" sz="4800"/>
              <a:t>2-4.</a:t>
            </a:r>
            <a:r>
              <a:rPr kumimoji="1" lang="ko-KR" altLang="en-US" sz="4800"/>
              <a:t> 데이터 흐름도 구상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49406"/>
            <a:ext cx="6655024" cy="5508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계획 및 일정 수립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3.1</a:t>
            </a:r>
            <a:r>
              <a:rPr kumimoji="1" lang="ko-KR" altLang="en-US" sz="4800"/>
              <a:t> 계획 예상 일정 </a:t>
            </a:r>
            <a:r>
              <a:rPr kumimoji="1" lang="en-US" altLang="ko-KR" sz="4800"/>
              <a:t>(</a:t>
            </a:r>
            <a:r>
              <a:rPr kumimoji="1" lang="ko-KR" altLang="en-US" sz="4800"/>
              <a:t>미완</a:t>
            </a:r>
            <a:r>
              <a:rPr kumimoji="1" lang="en-US" altLang="ko-KR" sz="480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6449" y="1352990"/>
            <a:ext cx="8039100" cy="530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3712308"/>
            <a:ext cx="12192000" cy="3145691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 altLang="ko-KR"/>
              <a:t>4-1.</a:t>
            </a:r>
            <a:r>
              <a:rPr lang="ko-KR" altLang="en-US"/>
              <a:t> 기능 정의</a:t>
            </a:r>
          </a:p>
          <a:p>
            <a:pPr lvl="0">
              <a:defRPr/>
            </a:pPr>
            <a:r>
              <a:rPr lang="en-US" altLang="ko-KR"/>
              <a:t>4-2. Menu_Tree</a:t>
            </a:r>
          </a:p>
          <a:p>
            <a:pPr lvl="0">
              <a:defRPr/>
            </a:pPr>
            <a:r>
              <a:rPr lang="en-US" altLang="ko-KR"/>
              <a:t>4-3. Flow_Chart</a:t>
            </a:r>
          </a:p>
          <a:p>
            <a:pPr lvl="0">
              <a:defRPr/>
            </a:pPr>
            <a:r>
              <a:rPr lang="en-US" altLang="ko-KR"/>
              <a:t>4-4. Sequence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hood/AppData/Roaming/PolarisOffice/ETemp/12648_21828536/fImage24459610714347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015" y="438523"/>
            <a:ext cx="12051985" cy="598095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기능정의를 한다</a:t>
            </a:r>
          </a:p>
          <a:p>
            <a:pPr lvl="0">
              <a:defRPr/>
            </a:pPr>
            <a:r>
              <a:rPr lang="ko-KR" altLang="en-US"/>
              <a:t>정의 한 기능에 대해 </a:t>
            </a:r>
            <a:r>
              <a:rPr lang="en-US" altLang="ko-KR"/>
              <a:t>Flow</a:t>
            </a:r>
            <a:r>
              <a:rPr lang="ko-KR" altLang="en-US"/>
              <a:t>를 작성한다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5" name="부제목 2"/>
          <p:cNvSpPr txBox="1"/>
          <p:nvPr/>
        </p:nvSpPr>
        <p:spPr>
          <a:xfrm>
            <a:off x="0" y="0"/>
            <a:ext cx="12192000" cy="138296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ctr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메인 화면에서 메뉴 목록을 만들어 이동한다</a:t>
            </a:r>
            <a:r>
              <a:rPr lang="en-US" altLang="ko-KR" b="1">
                <a:solidFill>
                  <a:schemeClr val="dk1"/>
                </a:solidFill>
              </a:rPr>
              <a:t>.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ex) </a:t>
            </a:r>
            <a:r>
              <a:rPr lang="ko-KR" altLang="en-US">
                <a:solidFill>
                  <a:schemeClr val="dk1"/>
                </a:solidFill>
              </a:rPr>
              <a:t>메인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목록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견적</a:t>
            </a:r>
            <a:r>
              <a:rPr lang="en-US" altLang="ko-KR">
                <a:solidFill>
                  <a:schemeClr val="dk1"/>
                </a:solidFill>
              </a:rPr>
              <a:t> or calendar, community</a:t>
            </a:r>
            <a:r>
              <a:rPr lang="ko-KR" altLang="en-US">
                <a:solidFill>
                  <a:schemeClr val="dk1"/>
                </a:solidFill>
              </a:rPr>
              <a:t> 등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Check List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 아이콘으로 부품별 남은 수명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주행 거리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r>
              <a:rPr lang="ko-KR" altLang="en-US">
                <a:solidFill>
                  <a:schemeClr val="dk1"/>
                </a:solidFill>
              </a:rPr>
              <a:t>을 보여준다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 남은 수명의 </a:t>
            </a:r>
            <a:r>
              <a:rPr lang="en-US" altLang="ko-KR">
                <a:solidFill>
                  <a:schemeClr val="dk1"/>
                </a:solidFill>
              </a:rPr>
              <a:t>%</a:t>
            </a:r>
            <a:r>
              <a:rPr lang="ko-KR" altLang="en-US">
                <a:solidFill>
                  <a:schemeClr val="dk1"/>
                </a:solidFill>
              </a:rPr>
              <a:t>마다 색이 달라진다 </a:t>
            </a:r>
            <a:r>
              <a:rPr lang="en-US" altLang="ko-KR">
                <a:solidFill>
                  <a:schemeClr val="dk1"/>
                </a:solidFill>
              </a:rPr>
              <a:t>(1/2</a:t>
            </a:r>
            <a:r>
              <a:rPr lang="ko-KR" altLang="en-US">
                <a:solidFill>
                  <a:schemeClr val="dk1"/>
                </a:solidFill>
              </a:rPr>
              <a:t>까지 초록 </a:t>
            </a:r>
            <a:r>
              <a:rPr lang="en-US" altLang="ko-KR">
                <a:solidFill>
                  <a:schemeClr val="dk1"/>
                </a:solidFill>
              </a:rPr>
              <a:t>~3/4</a:t>
            </a:r>
            <a:r>
              <a:rPr lang="ko-KR" altLang="en-US">
                <a:solidFill>
                  <a:schemeClr val="dk1"/>
                </a:solidFill>
              </a:rPr>
              <a:t> 노랑 </a:t>
            </a:r>
            <a:r>
              <a:rPr lang="en-US" altLang="ko-KR">
                <a:solidFill>
                  <a:schemeClr val="dk1"/>
                </a:solidFill>
              </a:rPr>
              <a:t>~</a:t>
            </a:r>
            <a:r>
              <a:rPr lang="ko-KR" altLang="en-US">
                <a:solidFill>
                  <a:schemeClr val="dk1"/>
                </a:solidFill>
              </a:rPr>
              <a:t> 빨강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Diary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 달력에 정비 받은 날짜를 표시할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 날짜 체크와 함께 어떤 것을 정비 받았는지 메모할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Community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게시판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게시판 창을 통해 유저간의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 또는 업체등에 대한 정보를 얻을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견적</a:t>
            </a:r>
            <a:endParaRPr lang="ko-KR" altLang="en-US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교체하고자 하는 부분을 선택하여 견적 및 정비 가능한 정비소의 목록을 보여준다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4-1.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  <p:grpSp>
        <p:nvGrpSpPr>
          <p:cNvPr id="35" name="그룹 34"/>
          <p:cNvGrpSpPr/>
          <p:nvPr/>
        </p:nvGrpSpPr>
        <p:grpSpPr>
          <a:xfrm rot="0">
            <a:off x="6727824" y="1746249"/>
            <a:ext cx="5464176" cy="4740276"/>
            <a:chOff x="6727824" y="1746249"/>
            <a:chExt cx="5464176" cy="4740276"/>
          </a:xfrm>
        </p:grpSpPr>
        <p:grpSp>
          <p:nvGrpSpPr>
            <p:cNvPr id="18" name="그룹 17"/>
            <p:cNvGrpSpPr/>
            <p:nvPr/>
          </p:nvGrpSpPr>
          <p:grpSpPr>
            <a:xfrm rot="0">
              <a:off x="6727824" y="1746249"/>
              <a:ext cx="5464176" cy="1476375"/>
              <a:chOff x="6727824" y="1952624"/>
              <a:chExt cx="5464176" cy="1476375"/>
            </a:xfrm>
          </p:grpSpPr>
          <p:grpSp>
            <p:nvGrpSpPr>
              <p:cNvPr id="16" name="그룹 15"/>
              <p:cNvGrpSpPr/>
              <p:nvPr/>
            </p:nvGrpSpPr>
            <p:grpSpPr>
              <a:xfrm rot="0">
                <a:off x="6727824" y="1952624"/>
                <a:ext cx="4606925" cy="1444626"/>
                <a:chOff x="7585074" y="1635124"/>
                <a:chExt cx="4606925" cy="1444626"/>
              </a:xfrm>
            </p:grpSpPr>
            <p:sp>
              <p:nvSpPr>
                <p:cNvPr id="12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8896978" y="206930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15" name="그룹 14"/>
                <p:cNvGrpSpPr/>
                <p:nvPr/>
              </p:nvGrpSpPr>
              <p:grpSpPr>
                <a:xfrm rot="0">
                  <a:off x="11684000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13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14" name="직선 연결선 13"/>
                  <p:cNvCxnSpPr>
                    <a:stCxn id="13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" name="TextBox 16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2400km/5000km (48%)</a:t>
                </a:r>
                <a:endParaRPr lang="en-US" altLang="ko-KR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rot="0">
              <a:off x="6727824" y="3428999"/>
              <a:ext cx="5464176" cy="1476376"/>
              <a:chOff x="6727824" y="1952623"/>
              <a:chExt cx="5464176" cy="1476376"/>
            </a:xfrm>
          </p:grpSpPr>
          <p:grpSp>
            <p:nvGrpSpPr>
              <p:cNvPr id="20" name="그룹 19"/>
              <p:cNvGrpSpPr/>
              <p:nvPr/>
            </p:nvGrpSpPr>
            <p:grpSpPr>
              <a:xfrm rot="0">
                <a:off x="6727824" y="1952623"/>
                <a:ext cx="4606925" cy="1425576"/>
                <a:chOff x="7585074" y="1635124"/>
                <a:chExt cx="4606925" cy="1425576"/>
              </a:xfrm>
            </p:grpSpPr>
            <p:sp>
              <p:nvSpPr>
                <p:cNvPr id="21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969707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23" name="그룹 22"/>
                <p:cNvGrpSpPr/>
                <p:nvPr/>
              </p:nvGrpSpPr>
              <p:grpSpPr>
                <a:xfrm rot="0">
                  <a:off x="11684000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24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25" name="직선 연결선 24"/>
                  <p:cNvCxnSpPr>
                    <a:stCxn id="24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6" name="TextBox 25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3500km/5000km (70%)</a:t>
                </a:r>
                <a:endParaRPr lang="en-US" altLang="ko-KR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 rot="0">
              <a:off x="6727824" y="5010150"/>
              <a:ext cx="5464176" cy="1476375"/>
              <a:chOff x="6727824" y="1952624"/>
              <a:chExt cx="5464176" cy="1476375"/>
            </a:xfrm>
          </p:grpSpPr>
          <p:grpSp>
            <p:nvGrpSpPr>
              <p:cNvPr id="28" name="그룹 27"/>
              <p:cNvGrpSpPr/>
              <p:nvPr/>
            </p:nvGrpSpPr>
            <p:grpSpPr>
              <a:xfrm rot="0">
                <a:off x="6727824" y="1952624"/>
                <a:ext cx="4606925" cy="1425576"/>
                <a:chOff x="7585074" y="1635125"/>
                <a:chExt cx="4606925" cy="1425576"/>
              </a:xfrm>
            </p:grpSpPr>
            <p:sp>
              <p:nvSpPr>
                <p:cNvPr id="29" name="순서도: 수행의 시작/종료 28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1047812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31" name="그룹 30"/>
                <p:cNvGrpSpPr/>
                <p:nvPr/>
              </p:nvGrpSpPr>
              <p:grpSpPr>
                <a:xfrm rot="0">
                  <a:off x="11684000" y="1635125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32" name="물결 31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33" name="직선 연결선 32"/>
                  <p:cNvCxnSpPr>
                    <a:stCxn id="32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4" name="TextBox 33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4600km/5000km (92%)</a:t>
                </a:r>
                <a:endParaRPr lang="en-US" altLang="ko-K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4942" y="1094386"/>
            <a:ext cx="8542500" cy="5763614"/>
          </a:xfrm>
          <a:prstGeom prst="rect">
            <a:avLst/>
          </a:prstGeom>
        </p:spPr>
      </p:pic>
      <p:sp>
        <p:nvSpPr>
          <p:cNvPr id="5" name="직사각형 9"/>
          <p:cNvSpPr/>
          <p:nvPr/>
        </p:nvSpPr>
        <p:spPr>
          <a:xfrm>
            <a:off x="0" y="0"/>
            <a:ext cx="12192001" cy="1010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4-2. Menu_Tree</a:t>
            </a:r>
            <a:endParaRPr kumimoji="1" lang="en-US" altLang="ko-KR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4-2. Menu_Tree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0879" y="1367790"/>
            <a:ext cx="8230241" cy="5490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Flow_Chart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4495" y="1333914"/>
            <a:ext cx="8983010" cy="5524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Sequence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필요한 기술을 알아본다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차량과 어플 블루투스 연결 어떻게 할건지</a:t>
            </a:r>
            <a:r>
              <a:rPr lang="en-US" altLang="ko-KR"/>
              <a:t>?</a:t>
            </a:r>
          </a:p>
          <a:p>
            <a:pPr lvl="0">
              <a:defRPr/>
            </a:pPr>
            <a:r>
              <a:rPr lang="ko-KR" altLang="en-US"/>
              <a:t>연결 된다면 어떻게 원하는 정보만 받을지</a:t>
            </a:r>
            <a:r>
              <a:rPr lang="en-US" altLang="ko-KR"/>
              <a:t>?</a:t>
            </a:r>
          </a:p>
          <a:p>
            <a:pPr lvl="0">
              <a:defRPr/>
            </a:pPr>
            <a:r>
              <a:rPr lang="ko-KR" altLang="en-US"/>
              <a:t>차량과 어플 블루투스 연결로 받아야 하는 정보 </a:t>
            </a:r>
            <a:r>
              <a:rPr lang="en-US" altLang="ko-KR"/>
              <a:t>:</a:t>
            </a:r>
            <a:r>
              <a:rPr lang="ko-KR" altLang="en-US"/>
              <a:t> 주행거리</a:t>
            </a:r>
            <a:r>
              <a:rPr lang="en-US" altLang="ko-KR"/>
              <a:t>,</a:t>
            </a:r>
            <a:r>
              <a:rPr lang="ko-KR" altLang="en-US"/>
              <a:t> 주유량</a:t>
            </a:r>
            <a:r>
              <a:rPr lang="en-US" altLang="ko-KR"/>
              <a:t>,</a:t>
            </a:r>
            <a:r>
              <a:rPr lang="ko-KR" altLang="en-US"/>
              <a:t> 엔진오일</a:t>
            </a:r>
            <a:r>
              <a:rPr lang="en-US" altLang="ko-KR"/>
              <a:t>,</a:t>
            </a:r>
            <a:r>
              <a:rPr lang="ko-KR" altLang="en-US"/>
              <a:t> 냉각수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샘플 코드를 수집한다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5. </a:t>
            </a:r>
            <a:r>
              <a:rPr kumimoji="1" lang="ko-KR" altLang="en-US" sz="4800"/>
              <a:t>기능검토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대한 디자인 구상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디자인에 따른 동작을 기술하고 연계 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799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1-1.</a:t>
            </a:r>
            <a:r>
              <a:rPr lang="ko-KR" altLang="en-US"/>
              <a:t> 식단 관리 </a:t>
            </a:r>
            <a:r>
              <a:rPr lang="en-US" altLang="ko-KR"/>
              <a:t>APP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095625"/>
            <a:ext cx="12192000" cy="37623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500"/>
              <a:t>사용자는 자신이 섭취한 식품의 종류 및 중량 입력</a:t>
            </a:r>
          </a:p>
          <a:p>
            <a:pPr>
              <a:defRPr/>
            </a:pPr>
            <a:r>
              <a:rPr lang="ko-KR" altLang="en-US" sz="1500"/>
              <a:t>입력한 자료들을 토대로 칼로리 계산</a:t>
            </a:r>
          </a:p>
          <a:p>
            <a:pPr>
              <a:defRPr/>
            </a:pPr>
            <a:r>
              <a:rPr lang="ko-KR" altLang="en-US" sz="1500"/>
              <a:t>체중에 따른 </a:t>
            </a:r>
            <a:r>
              <a:rPr lang="en-US" altLang="ko-KR" sz="1500"/>
              <a:t>in-body</a:t>
            </a:r>
            <a:r>
              <a:rPr lang="ko-KR" altLang="en-US" sz="1500"/>
              <a:t> 정보 체크</a:t>
            </a:r>
          </a:p>
          <a:p>
            <a:pPr>
              <a:defRPr/>
            </a:pPr>
            <a:r>
              <a:rPr lang="ko-KR" altLang="en-US" sz="1500"/>
              <a:t>남은 칼로리 계산하여 다음 식단 추천</a:t>
            </a:r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추가 </a:t>
            </a:r>
            <a:r>
              <a:rPr lang="en-US" altLang="ko-KR" sz="1500"/>
              <a:t>(00</a:t>
            </a:r>
            <a:r>
              <a:rPr lang="ko-KR" altLang="en-US" sz="1500"/>
              <a:t>주간 </a:t>
            </a:r>
            <a:r>
              <a:rPr lang="en-US" altLang="ko-KR" sz="1500"/>
              <a:t>00</a:t>
            </a:r>
            <a:r>
              <a:rPr lang="ko-KR" altLang="en-US" sz="1500"/>
              <a:t>시간씩 운동을 한다 </a:t>
            </a:r>
            <a:r>
              <a:rPr lang="en-US" altLang="ko-KR" sz="1500"/>
              <a:t>-&gt;</a:t>
            </a:r>
            <a:r>
              <a:rPr lang="ko-KR" altLang="en-US" sz="1500"/>
              <a:t> 포인트 제공</a:t>
            </a:r>
            <a:r>
              <a:rPr lang="en-US" altLang="ko-KR" sz="1500"/>
              <a:t>)</a:t>
            </a:r>
          </a:p>
          <a:p>
            <a:pPr>
              <a:defRPr/>
            </a:pPr>
            <a:r>
              <a:rPr lang="ko-KR" altLang="en-US" sz="1500"/>
              <a:t>포인트는 추후 아이템 교환 가능 </a:t>
            </a:r>
            <a:r>
              <a:rPr lang="en-US" altLang="ko-KR" sz="1500"/>
              <a:t>(ex :　</a:t>
            </a:r>
            <a:r>
              <a:rPr lang="ko-KR" altLang="en-US" sz="1500"/>
              <a:t>이모티콘 등</a:t>
            </a:r>
            <a:r>
              <a:rPr lang="en-US" altLang="ko-KR" sz="1500"/>
              <a:t>)</a:t>
            </a:r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</a:p>
          <a:p>
            <a:pPr>
              <a:defRPr/>
            </a:pPr>
            <a:r>
              <a:rPr lang="ko-KR" altLang="en-US" sz="1500"/>
              <a:t>경쟁 어플들이 다수 존재</a:t>
            </a:r>
          </a:p>
          <a:p>
            <a:pPr>
              <a:defRPr/>
            </a:pPr>
            <a:r>
              <a:rPr lang="ko-KR" altLang="en-US" sz="1500"/>
              <a:t>조리방법에 따른 칼로리 변화 예측 필요</a:t>
            </a:r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확인</a:t>
            </a:r>
            <a:r>
              <a:rPr lang="en-US" altLang="ko-KR" sz="1500"/>
              <a:t>(</a:t>
            </a:r>
            <a:r>
              <a:rPr lang="ko-KR" altLang="en-US" sz="1500"/>
              <a:t>인증</a:t>
            </a:r>
            <a:r>
              <a:rPr lang="en-US" altLang="ko-KR" sz="1500"/>
              <a:t>)</a:t>
            </a:r>
            <a:r>
              <a:rPr lang="ko-KR" altLang="en-US" sz="1500"/>
              <a:t> 방법</a:t>
            </a:r>
            <a:r>
              <a:rPr lang="en-US" altLang="ko-KR" sz="1500"/>
              <a:t>?</a:t>
            </a:r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0" y="1356013"/>
            <a:ext cx="12192000" cy="16697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식단 관리를 통해 건강한 삶 유지 가능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Covid-19</a:t>
            </a:r>
            <a:r>
              <a:rPr lang="ko-KR" altLang="en-US">
                <a:solidFill>
                  <a:schemeClr val="dk1"/>
                </a:solidFill>
              </a:rPr>
              <a:t>로 인해 재택근무의 증가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식단 관리를 할 수 있는 여건 증가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 </a:t>
            </a:r>
            <a:r>
              <a:rPr lang="en-US" altLang="ko-KR"/>
              <a:t>APP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9375"/>
            <a:ext cx="12192000" cy="5508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휴대폰을 잃어버리거나 어디에 두었는지 잊었을때 진동이나 무음일 경우 찾기 힘듬 </a:t>
            </a:r>
            <a:r>
              <a:rPr lang="en-US" altLang="ko-KR" sz="1500"/>
              <a:t>-&gt;</a:t>
            </a:r>
            <a:r>
              <a:rPr lang="ko-KR" altLang="en-US" sz="1500"/>
              <a:t> 어플이 설치되어 있다면 다른 핸드폰으로 어플로 인증하여 핸드폰의 음소거 상태 변경 가능</a:t>
            </a:r>
          </a:p>
          <a:p>
            <a:pPr marL="0" indent="0">
              <a:buNone/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추가 기능으로 예약설정을 해둔다면 취침시간이나 개인 공부에 도움이 될듯 함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한계점</a:t>
            </a:r>
          </a:p>
          <a:p>
            <a:pPr>
              <a:defRPr/>
            </a:pPr>
            <a:r>
              <a:rPr lang="ko-KR" altLang="en-US" sz="1500"/>
              <a:t>구현 할 기능들이 너무 단순함</a:t>
            </a:r>
          </a:p>
          <a:p>
            <a:pPr>
              <a:defRPr/>
            </a:pPr>
            <a:r>
              <a:rPr lang="ko-KR" altLang="en-US" sz="1500"/>
              <a:t>아이폰의 경우 벨소리</a:t>
            </a:r>
            <a:r>
              <a:rPr lang="en-US" altLang="ko-KR" sz="1500"/>
              <a:t>/</a:t>
            </a:r>
            <a:r>
              <a:rPr lang="ko-KR" altLang="en-US" sz="1500"/>
              <a:t>진동모드 변경을 외부 </a:t>
            </a:r>
            <a:r>
              <a:rPr lang="en-US" altLang="ko-KR" sz="1500"/>
              <a:t>ON/OFF</a:t>
            </a:r>
            <a:r>
              <a:rPr lang="ko-KR" altLang="en-US" sz="1500"/>
              <a:t>버튼으로 함</a:t>
            </a:r>
          </a:p>
          <a:p>
            <a:pPr>
              <a:defRPr/>
            </a:pPr>
            <a:r>
              <a:rPr lang="ko-KR" altLang="en-US" sz="1500"/>
              <a:t> </a:t>
            </a:r>
            <a:r>
              <a:rPr lang="en-US" altLang="ko-KR" sz="1500"/>
              <a:t>-&gt;</a:t>
            </a:r>
            <a:r>
              <a:rPr lang="ko-KR" altLang="en-US" sz="1500"/>
              <a:t> 해결방안 생각해야 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29669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1-3.</a:t>
            </a:r>
            <a:r>
              <a:rPr lang="ko-KR" altLang="en-US"/>
              <a:t> 컴퓨터 견적 추천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138918"/>
            <a:ext cx="12192000" cy="3719081"/>
          </a:xfrm>
        </p:spPr>
        <p:txBody>
          <a:bodyPr/>
          <a:lstStyle/>
          <a:p>
            <a:pPr>
              <a:defRPr/>
            </a:pPr>
            <a:r>
              <a:rPr lang="ko-KR" altLang="en-US" sz="1500"/>
              <a:t>사용자에게 사용목적</a:t>
            </a:r>
            <a:r>
              <a:rPr lang="en-US" altLang="ko-KR" sz="1500"/>
              <a:t>(</a:t>
            </a:r>
            <a:r>
              <a:rPr lang="ko-KR" altLang="en-US" sz="1500"/>
              <a:t>게임용</a:t>
            </a:r>
            <a:r>
              <a:rPr lang="en-US" altLang="ko-KR" sz="1500"/>
              <a:t>,</a:t>
            </a:r>
            <a:r>
              <a:rPr lang="ko-KR" altLang="en-US" sz="1500"/>
              <a:t> 사무용</a:t>
            </a:r>
            <a:r>
              <a:rPr lang="en-US" altLang="ko-KR" sz="1500"/>
              <a:t>,</a:t>
            </a:r>
            <a:r>
              <a:rPr lang="ko-KR" altLang="en-US" sz="1500"/>
              <a:t> 그래픽작업용 등</a:t>
            </a:r>
            <a:r>
              <a:rPr lang="en-US" altLang="ko-KR" sz="1500"/>
              <a:t>)</a:t>
            </a:r>
            <a:r>
              <a:rPr lang="ko-KR" altLang="en-US" sz="1500"/>
              <a:t>을 물어봄</a:t>
            </a:r>
          </a:p>
          <a:p>
            <a:pPr>
              <a:defRPr/>
            </a:pPr>
            <a:r>
              <a:rPr lang="ko-KR" altLang="en-US" sz="1500"/>
              <a:t>목적에 따른 사용 프로그램을 물어봄</a:t>
            </a:r>
            <a:r>
              <a:rPr lang="en-US" altLang="ko-KR" sz="1500"/>
              <a:t>(ex :</a:t>
            </a:r>
            <a:r>
              <a:rPr lang="ko-KR" altLang="en-US" sz="1500"/>
              <a:t> 게임용 </a:t>
            </a:r>
            <a:r>
              <a:rPr lang="en-US" altLang="ko-KR" sz="1500"/>
              <a:t>-</a:t>
            </a:r>
            <a:r>
              <a:rPr lang="ko-KR" altLang="en-US" sz="1500"/>
              <a:t> 어떤게임</a:t>
            </a:r>
            <a:r>
              <a:rPr lang="en-US" altLang="ko-KR" sz="1500"/>
              <a:t>?,</a:t>
            </a:r>
            <a:r>
              <a:rPr lang="ko-KR" altLang="en-US" sz="1500"/>
              <a:t> 코드 작업용 </a:t>
            </a:r>
            <a:r>
              <a:rPr lang="en-US" altLang="ko-KR" sz="1500"/>
              <a:t>-</a:t>
            </a:r>
            <a:r>
              <a:rPr lang="ko-KR" altLang="en-US" sz="1500"/>
              <a:t> 어떤 프로그램을 사용</a:t>
            </a:r>
            <a:r>
              <a:rPr lang="en-US" altLang="ko-KR" sz="1500"/>
              <a:t>? visualstudio</a:t>
            </a:r>
            <a:r>
              <a:rPr lang="ko-KR" altLang="en-US" sz="1500"/>
              <a:t>등</a:t>
            </a:r>
            <a:r>
              <a:rPr lang="en-US" altLang="ko-KR" sz="1500"/>
              <a:t>)</a:t>
            </a:r>
          </a:p>
          <a:p>
            <a:pPr>
              <a:defRPr/>
            </a:pPr>
            <a:r>
              <a:rPr lang="ko-KR" altLang="en-US" sz="1500"/>
              <a:t>물어본 프로그램에 적합한 </a:t>
            </a:r>
            <a:r>
              <a:rPr lang="en-US" altLang="ko-KR" sz="1500"/>
              <a:t>PC</a:t>
            </a:r>
            <a:r>
              <a:rPr lang="ko-KR" altLang="en-US" sz="1500"/>
              <a:t> 가격대 별 추천</a:t>
            </a:r>
          </a:p>
          <a:p>
            <a:pPr>
              <a:defRPr/>
            </a:pPr>
            <a:r>
              <a:rPr lang="ko-KR" altLang="en-US" sz="1500"/>
              <a:t>부품별 최저가 추천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IT</a:t>
            </a:r>
            <a:r>
              <a:rPr lang="ko-KR" altLang="en-US">
                <a:solidFill>
                  <a:schemeClr val="dk1"/>
                </a:solidFill>
              </a:rPr>
              <a:t>기술의 발달로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하고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구매하고자 하는 사람들 증가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하지만 잘 모르는 사람들을 위해 사용 목적에 따라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 부품과 견적을 추천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1-4.</a:t>
            </a:r>
            <a:r>
              <a:rPr lang="ko-KR" altLang="en-US"/>
              <a:t> 주차시 사고발생 알림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806211"/>
            <a:ext cx="12192000" cy="40517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주차를 해둔 뒤 충격 발생시 </a:t>
            </a:r>
            <a:r>
              <a:rPr lang="en-US" altLang="ko-KR" sz="1500"/>
              <a:t>-&gt;</a:t>
            </a:r>
            <a:r>
              <a:rPr lang="ko-KR" altLang="en-US" sz="1500"/>
              <a:t> 블랙박스 촬영</a:t>
            </a:r>
          </a:p>
          <a:p>
            <a:pPr>
              <a:defRPr/>
            </a:pPr>
            <a:r>
              <a:rPr lang="ko-KR" altLang="en-US" sz="1500"/>
              <a:t>촬영 외에도 핸드폰으로 연동시 알림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기대 효과</a:t>
            </a:r>
          </a:p>
          <a:p>
            <a:pPr>
              <a:defRPr/>
            </a:pPr>
            <a:r>
              <a:rPr lang="ko-KR" altLang="en-US" sz="1500"/>
              <a:t>뺑소니 사고시 서버의 알림 목록등을 확인해 역추적 가능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유사 제품</a:t>
            </a:r>
          </a:p>
          <a:p>
            <a:pPr>
              <a:defRPr/>
            </a:pPr>
            <a:r>
              <a:rPr lang="en-US" altLang="ko-KR" sz="1500">
                <a:hlinkClick r:id="rId2"/>
              </a:rPr>
              <a:t>https://100.daum.net/encyclopedia/view/61XX79800029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-</a:t>
            </a:r>
            <a:r>
              <a:rPr lang="ko-KR" altLang="en-US" sz="1500"/>
              <a:t> 커넥티드 카</a:t>
            </a:r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필요 기술</a:t>
            </a:r>
          </a:p>
          <a:p>
            <a:pPr>
              <a:defRPr/>
            </a:pPr>
            <a:r>
              <a:rPr lang="ko-KR" altLang="en-US" sz="1500"/>
              <a:t>휴대폰 </a:t>
            </a:r>
            <a:r>
              <a:rPr lang="en-US" altLang="ko-KR" sz="1500"/>
              <a:t>&lt;-&gt;</a:t>
            </a:r>
            <a:r>
              <a:rPr lang="ko-KR" altLang="en-US" sz="1500"/>
              <a:t> 블랙박스 연결하여 영상 전송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408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주차 차량의 사고 발생시 즉각 대응 가능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기능 외 블랙박스와 연동하여 주차 위치를 잊은 경우 블랙박스의 사진촬영으로 주차 위치 확인 및 지도로 확인 가능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1-5.</a:t>
            </a:r>
            <a:r>
              <a:rPr lang="ko-KR" altLang="en-US">
                <a:solidFill>
                  <a:schemeClr val="lt1"/>
                </a:solidFill>
              </a:rPr>
              <a:t> 차량 관리 어플</a:t>
            </a:r>
            <a:r>
              <a:rPr lang="en-US" altLang="ko-KR">
                <a:solidFill>
                  <a:schemeClr val="lt1"/>
                </a:solidFill>
              </a:rPr>
              <a:t> &lt;- </a:t>
            </a:r>
            <a:r>
              <a:rPr lang="ko-KR" altLang="en-US">
                <a:solidFill>
                  <a:schemeClr val="lt1"/>
                </a:solidFill>
              </a:rPr>
              <a:t>최종 결정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0" y="1368425"/>
            <a:ext cx="12192000" cy="5489575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1)</a:t>
            </a:r>
            <a:r>
              <a:rPr lang="ko-KR" altLang="en-US" sz="2000">
                <a:solidFill>
                  <a:schemeClr val="dk1"/>
                </a:solidFill>
              </a:rPr>
              <a:t> 주행거리와 날씨 등을 고려하여 차량의 정비 요구 상태를 인지</a:t>
            </a: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차량 관리에 용이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2)</a:t>
            </a:r>
            <a:r>
              <a:rPr lang="ko-KR" altLang="en-US" sz="2000">
                <a:solidFill>
                  <a:schemeClr val="dk1"/>
                </a:solidFill>
              </a:rPr>
              <a:t> 주행거리를 아이콘을 통해 가시적으로 표시</a:t>
            </a: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점검 요구를 손쉽게 확인 가능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3)</a:t>
            </a:r>
            <a:r>
              <a:rPr lang="ko-KR" altLang="en-US" sz="2000">
                <a:solidFill>
                  <a:schemeClr val="dk1"/>
                </a:solidFill>
              </a:rPr>
              <a:t> 달력으로 점검 날짜 알림 기능 및 기록을 입력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4)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5)</a:t>
            </a:r>
            <a:r>
              <a:rPr lang="ko-KR" altLang="en-US" sz="2000">
                <a:solidFill>
                  <a:schemeClr val="dk1"/>
                </a:solidFill>
              </a:rPr>
              <a:t> 부품 별 관리 </a:t>
            </a:r>
            <a:r>
              <a:rPr lang="en-US" altLang="ko-KR" sz="2000">
                <a:solidFill>
                  <a:schemeClr val="dk1"/>
                </a:solidFill>
              </a:rPr>
              <a:t>tip</a:t>
            </a:r>
            <a:r>
              <a:rPr lang="ko-KR" altLang="en-US" sz="2000">
                <a:solidFill>
                  <a:schemeClr val="dk1"/>
                </a:solidFill>
              </a:rPr>
              <a:t> 제공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6)</a:t>
            </a:r>
            <a:r>
              <a:rPr lang="ko-KR" altLang="en-US" sz="2000">
                <a:solidFill>
                  <a:schemeClr val="dk1"/>
                </a:solidFill>
              </a:rPr>
              <a:t> 가까운 정비소 위치 제공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7)</a:t>
            </a:r>
            <a:r>
              <a:rPr lang="ko-KR" altLang="en-US" sz="2000">
                <a:solidFill>
                  <a:schemeClr val="dk1"/>
                </a:solidFill>
              </a:rPr>
              <a:t> 같은 차 종의 운전자를 위한 채팅창 개설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1569</ep:Words>
  <ep:PresentationFormat>와이드스크린</ep:PresentationFormat>
  <ep:Paragraphs>255</ep:Paragraphs>
  <ep:Slides>47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ep:HeadingPairs>
  <ep:TitlesOfParts>
    <vt:vector size="48" baseType="lpstr">
      <vt:lpstr>Office 테마</vt:lpstr>
      <vt:lpstr>슬라이드 1</vt:lpstr>
      <vt:lpstr>슬라이드 2</vt:lpstr>
      <vt:lpstr>슬라이드 3</vt:lpstr>
      <vt:lpstr>아이디어 노트</vt:lpstr>
      <vt:lpstr>1-1. 식단 관리 APP</vt:lpstr>
      <vt:lpstr>1-2. 원격 벨소리/진동 변경 APP</vt:lpstr>
      <vt:lpstr>1-3. 컴퓨터 견적 추천</vt:lpstr>
      <vt:lpstr>1-4. 주차시 사고발생 알림</vt:lpstr>
      <vt:lpstr>1-5. 차량 관리 어플 &lt;- 최종 결정</vt:lpstr>
      <vt:lpstr>참고 자료</vt:lpstr>
      <vt:lpstr>슬라이드 11</vt:lpstr>
      <vt:lpstr>슬라이드 12</vt:lpstr>
      <vt:lpstr>슬라이드 13</vt:lpstr>
      <vt:lpstr>제목 : 차량 관리 어플</vt:lpstr>
      <vt:lpstr>2-1. 제품설명</vt:lpstr>
      <vt:lpstr>2-1. 기능 비교</vt:lpstr>
      <vt:lpstr>슬라이드 17</vt:lpstr>
      <vt:lpstr>슬라이드 18</vt:lpstr>
      <vt:lpstr>슬라이드 19</vt:lpstr>
      <vt:lpstr>2-2. 요구사항 수집 및 정의</vt:lpstr>
      <vt:lpstr>2-2. 요구사항 수집 및 정의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2021-07-09T08:04:58.751</dcterms:modified>
  <cp:revision>479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