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326" r:id="rId11"/>
    <p:sldId id="327" r:id="rId12"/>
    <p:sldId id="331" r:id="rId13"/>
    <p:sldId id="328" r:id="rId14"/>
    <p:sldId id="329" r:id="rId15"/>
    <p:sldId id="288" r:id="rId16"/>
    <p:sldId id="325" r:id="rId17"/>
    <p:sldId id="332" r:id="rId18"/>
    <p:sldId id="289" r:id="rId19"/>
    <p:sldId id="297" r:id="rId20"/>
    <p:sldId id="290" r:id="rId21"/>
    <p:sldId id="298" r:id="rId22"/>
    <p:sldId id="333" r:id="rId23"/>
    <p:sldId id="330" r:id="rId24"/>
    <p:sldId id="334" r:id="rId25"/>
    <p:sldId id="291" r:id="rId26"/>
    <p:sldId id="299" r:id="rId27"/>
    <p:sldId id="335" r:id="rId28"/>
    <p:sldId id="292" r:id="rId29"/>
    <p:sldId id="300" r:id="rId30"/>
    <p:sldId id="306" r:id="rId31"/>
    <p:sldId id="307" r:id="rId32"/>
    <p:sldId id="294" r:id="rId33"/>
    <p:sldId id="302" r:id="rId3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forensic-wetware.tistory.com/6" TargetMode="External" /><Relationship Id="rId3" Type="http://schemas.openxmlformats.org/officeDocument/2006/relationships/hyperlink" Target="https://swlock.blogspot.com/2019/07/reading-registry-data-in-python.html" TargetMode="External" /><Relationship Id="rId4" Type="http://schemas.openxmlformats.org/officeDocument/2006/relationships/hyperlink" Target="https://xenostudy.tistory.com/361" TargetMode="External" /><Relationship Id="rId5" Type="http://schemas.openxmlformats.org/officeDocument/2006/relationships/hyperlink" Target="http://www.forensic-artifacts.com/registry-forensics/sub05" TargetMode="External" /><Relationship Id="rId6" Type="http://schemas.openxmlformats.org/officeDocument/2006/relationships/hyperlink" Target="http://www.forensic-artifact.com/windows-forensics/userassist" TargetMode="External" /><Relationship Id="rId7" Type="http://schemas.openxmlformats.org/officeDocument/2006/relationships/hyperlink" Target="https://m.blog.naver.com/bitnang/70180095500" TargetMode="External" /><Relationship Id="rId8" Type="http://schemas.openxmlformats.org/officeDocument/2006/relationships/hyperlink" Target="https://whackur.tistory.com/54" TargetMode="External" /><Relationship Id="rId9" Type="http://schemas.openxmlformats.org/officeDocument/2006/relationships/hyperlink" Target="https://m.blog.naver.com/PostView.naver?isHttpsRedirect=true&amp;blogId=elastica&amp;logNo=50071721556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mkorman90/regipy" TargetMode="External" /><Relationship Id="rId3" Type="http://schemas.openxmlformats.org/officeDocument/2006/relationships/hyperlink" Target="https://coblin.xyz/11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기록을 확인하고 싶은 매체의 종류 선택한다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USB,</a:t>
            </a:r>
            <a:r>
              <a:rPr lang="ko-KR" altLang="en-US"/>
              <a:t> 문서파일 사용기록</a:t>
            </a:r>
            <a:r>
              <a:rPr lang="en-US" altLang="ko-KR"/>
              <a:t>,</a:t>
            </a:r>
            <a:r>
              <a:rPr lang="ko-KR" altLang="en-US"/>
              <a:t> 크롬 사용기록</a:t>
            </a:r>
            <a:r>
              <a:rPr lang="en-US" altLang="ko-KR"/>
              <a:t>,</a:t>
            </a:r>
            <a:r>
              <a:rPr lang="ko-KR" altLang="en-US"/>
              <a:t> 응용 프로그램 기록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추출할 데이터 종류를 선별하여 </a:t>
            </a:r>
            <a:r>
              <a:rPr lang="en-US" altLang="ko-KR"/>
              <a:t>.xlsx</a:t>
            </a:r>
            <a:r>
              <a:rPr lang="ko-KR" altLang="en-US"/>
              <a:t>파일로 정보 출력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상용화 </a:t>
            </a:r>
            <a:r>
              <a:rPr lang="en-US" altLang="ko-KR"/>
              <a:t>X</a:t>
            </a:r>
            <a:r>
              <a:rPr lang="ko-KR" altLang="en-US"/>
              <a:t> </a:t>
            </a:r>
            <a:r>
              <a:rPr lang="en-US" altLang="ko-KR"/>
              <a:t>---&gt;</a:t>
            </a:r>
            <a:r>
              <a:rPr lang="ko-KR" altLang="en-US"/>
              <a:t> 내가 사용할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레지스트리로 얻을 수 있는 정보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운영체제 정보</a:t>
            </a:r>
            <a:r>
              <a:rPr lang="en-US" altLang="ko-KR"/>
              <a:t>,</a:t>
            </a:r>
            <a:r>
              <a:rPr lang="ko-KR" altLang="en-US"/>
              <a:t> 사용자 계정 정보</a:t>
            </a:r>
            <a:r>
              <a:rPr lang="en-US" altLang="ko-KR"/>
              <a:t>,</a:t>
            </a:r>
            <a:r>
              <a:rPr lang="ko-KR" altLang="en-US"/>
              <a:t> 시스템 정보</a:t>
            </a:r>
            <a:r>
              <a:rPr lang="en-US" altLang="ko-KR"/>
              <a:t>,</a:t>
            </a:r>
            <a:r>
              <a:rPr lang="ko-KR" altLang="en-US"/>
              <a:t> 응용프로그램 실행 흔적</a:t>
            </a:r>
            <a:r>
              <a:rPr lang="en-US" altLang="ko-KR"/>
              <a:t>,</a:t>
            </a:r>
            <a:r>
              <a:rPr lang="ko-KR" altLang="en-US"/>
              <a:t> 최근 접근 문서 등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6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window 10 timeline forensic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https://forensic-wetware.tistory.com/6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파이썬으로 윈도우 레지스트리 읽기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3"/>
              </a:rPr>
              <a:t>https://swlock.blogspot.com/2019/07/reading-registry-data-in-python.html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C++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hlinkClick r:id="rId4"/>
              </a:rPr>
              <a:t>https://xenostudy.tistory.com/361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추출할 데이터 위치 정보 </a:t>
            </a:r>
            <a:r>
              <a:rPr lang="en-US" altLang="ko-KR"/>
              <a:t>(reg)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5"/>
              </a:rPr>
              <a:t>http://www.forensic-artifacts.com/registry-forensics/sub05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6"/>
              </a:rPr>
              <a:t>http://www.forensic-artifact.com/windows-forensics/userassist</a:t>
            </a:r>
            <a:endParaRPr lang="en-US" altLang="ko-KR"/>
          </a:p>
          <a:p>
            <a:pPr lvl="0">
              <a:defRPr/>
            </a:pPr>
            <a:r>
              <a:rPr lang="en-US" altLang="ko-KR">
                <a:hlinkClick r:id="rId7"/>
              </a:rPr>
              <a:t>https://m.blog.naver.com/bitnang/70180095500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윈도우 </a:t>
            </a:r>
            <a:r>
              <a:rPr lang="en-US" altLang="ko-KR"/>
              <a:t>manifest</a:t>
            </a:r>
            <a:r>
              <a:rPr lang="ko-KR" altLang="en-US"/>
              <a:t> 파일 수정하여 관리자 권한 요구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8"/>
              </a:rPr>
              <a:t>https://whackur.tistory.com/54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>
                <a:hlinkClick r:id="rId9"/>
              </a:rPr>
              <a:t>https://m.blog.naver.com/PostView.naver?isHttpsRedirect=true&amp;blogId=elastica&amp;logNo=50071721556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47500" lnSpcReduction="20000"/>
          </a:bodyPr>
          <a:lstStyle/>
          <a:p>
            <a:pPr lvl="0">
              <a:defRPr/>
            </a:pPr>
            <a:r>
              <a:rPr lang="ko-KR" altLang="en-US"/>
              <a:t>레지스트리에서 얻을 수 있는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세부사항 </a:t>
            </a:r>
            <a:r>
              <a:rPr lang="en-US" altLang="ko-KR"/>
              <a:t>---&gt;</a:t>
            </a:r>
            <a:r>
              <a:rPr lang="ko-KR" altLang="en-US"/>
              <a:t> 다음페이지 정리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HKEY_CLASS_ROOT</a:t>
            </a:r>
            <a:endParaRPr lang="ko-KR" altLang="en-US"/>
          </a:p>
          <a:p>
            <a:pPr>
              <a:defRPr/>
            </a:pPr>
            <a:r>
              <a:rPr lang="ko-KR" altLang="en-US"/>
              <a:t>- 파일에 대한 확장자에 대한 정보와 프로그램 간의 연결 정보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HKEY_LOCAL_MACHINE</a:t>
            </a:r>
            <a:endParaRPr lang="ko-KR" altLang="en-US"/>
          </a:p>
          <a:p>
            <a:pPr>
              <a:defRPr/>
            </a:pPr>
            <a:r>
              <a:rPr lang="ko-KR" altLang="en-US"/>
              <a:t>- Default 로그온 계정 정보가 포함되어 있는 Root Key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HKEY_CURRNET_USER</a:t>
            </a:r>
            <a:endParaRPr lang="ko-KR" altLang="en-US"/>
          </a:p>
          <a:p>
            <a:pPr>
              <a:defRPr/>
            </a:pPr>
            <a:r>
              <a:rPr lang="ko-KR" altLang="en-US"/>
              <a:t>- 윈도우가 설정된 컴퓨터 환경 설정에 대한 정보</a:t>
            </a:r>
            <a:endParaRPr lang="ko-KR" altLang="en-US"/>
          </a:p>
          <a:p>
            <a:pPr>
              <a:defRPr/>
            </a:pPr>
            <a:r>
              <a:rPr lang="ko-KR" altLang="en-US"/>
              <a:t>- 현재 시스템에 로그온하고 있는 사용자와 관련된 시스템 정보를 저장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HKEY_USERS</a:t>
            </a:r>
            <a:endParaRPr lang="ko-KR" altLang="en-US"/>
          </a:p>
          <a:p>
            <a:pPr>
              <a:defRPr/>
            </a:pPr>
            <a:r>
              <a:rPr lang="ko-KR" altLang="en-US"/>
              <a:t>- 시스템에 있는 모든 계정과 그룹에 관한 정보를 저장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regipy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2"/>
              </a:rPr>
              <a:t>https://github.com/mkorman90/regipy</a:t>
            </a:r>
            <a:endParaRPr lang="en-US" altLang="ko-KR"/>
          </a:p>
          <a:p>
            <a:pPr>
              <a:defRPr/>
            </a:pPr>
            <a:r>
              <a:rPr lang="en-US" altLang="ko-KR"/>
              <a:t>code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https://coblin.xyz/11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7620" y="1352925"/>
            <a:ext cx="9167496" cy="5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" y="1374442"/>
            <a:ext cx="9646920" cy="5475938"/>
          </a:xfrm>
          <a:prstGeom prst="rect">
            <a:avLst/>
          </a:prstGeom>
        </p:spPr>
      </p:pic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참고자료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어떠한 매체의 기록을 분석할 지 선택해야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매체를 선택하는 명령어는 숫자로 표현한다</a:t>
            </a:r>
            <a:r>
              <a:rPr lang="en-US" altLang="ko-KR"/>
              <a:t>. ex)</a:t>
            </a: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USB 2. hwp</a:t>
            </a:r>
            <a:r>
              <a:rPr lang="ko-KR" altLang="en-US"/>
              <a:t> </a:t>
            </a:r>
            <a:r>
              <a:rPr lang="en-US" altLang="ko-KR"/>
              <a:t>3. excel</a:t>
            </a:r>
            <a:r>
              <a:rPr lang="ko-KR" altLang="en-US"/>
              <a:t> </a:t>
            </a:r>
            <a:r>
              <a:rPr lang="en-US" altLang="ko-KR"/>
              <a:t>...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마지막 선택 항목에 </a:t>
            </a:r>
            <a:r>
              <a:rPr lang="en-US" altLang="ko-KR"/>
              <a:t>help</a:t>
            </a:r>
            <a:r>
              <a:rPr lang="ko-KR" altLang="en-US"/>
              <a:t>명령어를 둔다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help</a:t>
            </a:r>
            <a:r>
              <a:rPr lang="ko-KR" altLang="en-US"/>
              <a:t>명령어가 있어야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사용자가 어떠한 종류의 명령어가 있는지 알려주어야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 .xlsx</a:t>
            </a:r>
            <a:r>
              <a:rPr lang="ko-KR" altLang="en-US"/>
              <a:t>파일로 기록을 내보낼 위치는 바탕화면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2.</a:t>
            </a:r>
            <a:r>
              <a:rPr kumimoji="1" lang="ko-KR" altLang="en-US" sz="4800"/>
              <a:t> 요구사항 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사용자 기록 추적 프로그램 </a:t>
            </a:r>
            <a:r>
              <a:rPr lang="en-US" altLang="ko-KR"/>
              <a:t>(</a:t>
            </a:r>
            <a:r>
              <a:rPr lang="ko-KR" altLang="en-US"/>
              <a:t>레지스트리 이용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분석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올바른 위치의 레지스트리 데이터를 정확하게 분석해야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파일이 손상되거나 분석할 수 없는 경우 실패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분석이 완료되면 완료 메세지를 보여주어야 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언어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구현을 위해 사용하는 언어는 </a:t>
            </a:r>
            <a:r>
              <a:rPr lang="en-US" altLang="ko-KR"/>
              <a:t>Python</a:t>
            </a:r>
            <a:r>
              <a:rPr lang="ko-KR" altLang="en-US"/>
              <a:t>으로 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한계점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레지스트리 접근권한 해결 방안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계획 및 일정 수립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520441" y="1629919"/>
          <a:ext cx="10897590" cy="495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18"/>
                <a:gridCol w="2179518"/>
                <a:gridCol w="2179518"/>
                <a:gridCol w="2179518"/>
                <a:gridCol w="2179518"/>
              </a:tblGrid>
              <a:tr h="379509">
                <a:tc grid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950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95537">
                <a:tc gridSpan="5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직사각형 6"/>
          <p:cNvSpPr/>
          <p:nvPr/>
        </p:nvSpPr>
        <p:spPr>
          <a:xfrm>
            <a:off x="547440" y="2412789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아이디어 도출</a:t>
            </a:r>
            <a:endParaRPr lang="ko-KR" altLang="en-US" sz="1500"/>
          </a:p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및 주제 선정</a:t>
            </a:r>
            <a:endParaRPr lang="ko-KR" altLang="en-US" sz="1500"/>
          </a:p>
        </p:txBody>
      </p:sp>
      <p:sp>
        <p:nvSpPr>
          <p:cNvPr id="4" name="직사각형 6"/>
          <p:cNvSpPr/>
          <p:nvPr/>
        </p:nvSpPr>
        <p:spPr>
          <a:xfrm>
            <a:off x="2721257" y="3228975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요구사항 수집 및 분석</a:t>
            </a:r>
            <a:endParaRPr lang="ko-KR" altLang="en-US" sz="1500"/>
          </a:p>
        </p:txBody>
      </p:sp>
      <p:sp>
        <p:nvSpPr>
          <p:cNvPr id="5" name="직사각형 6"/>
          <p:cNvSpPr/>
          <p:nvPr/>
        </p:nvSpPr>
        <p:spPr>
          <a:xfrm>
            <a:off x="2728313" y="4082133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관련 기술 자료 조사</a:t>
            </a:r>
            <a:endParaRPr lang="ko-KR" altLang="en-US" sz="1500"/>
          </a:p>
        </p:txBody>
      </p:sp>
      <p:sp>
        <p:nvSpPr>
          <p:cNvPr id="6" name="직사각형 6"/>
          <p:cNvSpPr/>
          <p:nvPr/>
        </p:nvSpPr>
        <p:spPr>
          <a:xfrm>
            <a:off x="4908620" y="2441716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계획 및 일정 수립</a:t>
            </a:r>
            <a:endParaRPr lang="ko-KR" altLang="en-US" sz="1500"/>
          </a:p>
        </p:txBody>
      </p:sp>
      <p:sp>
        <p:nvSpPr>
          <p:cNvPr id="7" name="직사각형 6"/>
          <p:cNvSpPr/>
          <p:nvPr/>
        </p:nvSpPr>
        <p:spPr>
          <a:xfrm>
            <a:off x="4946721" y="4880116"/>
            <a:ext cx="4298809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ko-KR" altLang="en-US" sz="1500"/>
              <a:t>화면 구성 및 코드 작업</a:t>
            </a:r>
            <a:endParaRPr lang="ko-KR" altLang="en-US" sz="1500"/>
          </a:p>
        </p:txBody>
      </p:sp>
      <p:sp>
        <p:nvSpPr>
          <p:cNvPr id="8" name="직사각형 6"/>
          <p:cNvSpPr/>
          <p:nvPr/>
        </p:nvSpPr>
        <p:spPr>
          <a:xfrm>
            <a:off x="9261545" y="4003817"/>
            <a:ext cx="2165208" cy="774559"/>
          </a:xfrm>
          <a:prstGeom prst="rect">
            <a:avLst/>
          </a:prstGeom>
          <a:solidFill>
            <a:srgbClr val="7a7cc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buFontTx/>
              <a:buNone/>
              <a:defRPr/>
            </a:pPr>
            <a:r>
              <a:rPr lang="en-US" altLang="ko-KR" sz="1500"/>
              <a:t>prototype</a:t>
            </a:r>
            <a:r>
              <a:rPr lang="ko-KR" altLang="en-US" sz="1500"/>
              <a:t> 검증</a:t>
            </a:r>
            <a:endParaRPr lang="ko-KR" altLang="en-US" sz="1500"/>
          </a:p>
        </p:txBody>
      </p:sp>
      <p:sp>
        <p:nvSpPr>
          <p:cNvPr id="9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3.</a:t>
            </a:r>
            <a:r>
              <a:rPr kumimoji="1" lang="ko-KR" altLang="en-US" sz="4800"/>
              <a:t> 계획 및 일정 수립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기능 모듈 설계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500"/>
              <a:t>목표</a:t>
            </a:r>
            <a:endParaRPr lang="ko-KR" altLang="en-US" sz="3500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기능정의를 한다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정의 한 기능에 대해 </a:t>
            </a:r>
            <a:r>
              <a:rPr lang="en-US" altLang="ko-KR"/>
              <a:t>Flow</a:t>
            </a:r>
            <a:r>
              <a:rPr lang="ko-KR" altLang="en-US"/>
              <a:t>를 작성한다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99143"/>
            <a:ext cx="12192000" cy="5258856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사용자 기록 추적 프로그램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화면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CLI</a:t>
            </a:r>
            <a:r>
              <a:rPr lang="ko-KR" altLang="en-US"/>
              <a:t>화면으로 구현한다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winreg</a:t>
            </a:r>
            <a:r>
              <a:rPr lang="ko-KR" altLang="en-US"/>
              <a:t>모듈을 사용하여 레지스트리 접근 및 제어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언어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분석한 정보들을 내보낼 수 있는 명령어를 만들어 </a:t>
            </a:r>
            <a:r>
              <a:rPr lang="en-US" altLang="ko-KR"/>
              <a:t>.xlsx</a:t>
            </a:r>
            <a:r>
              <a:rPr lang="ko-KR" altLang="en-US"/>
              <a:t>파일로 저장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.xlsx</a:t>
            </a:r>
            <a:r>
              <a:rPr lang="ko-KR" altLang="en-US"/>
              <a:t>파일이 저장되는 위치는 바탕화면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 </a:t>
            </a:r>
            <a:r>
              <a:rPr kumimoji="1" lang="en-US" altLang="ko-KR" sz="4800"/>
              <a:t>(Flow_Chart)</a:t>
            </a:r>
            <a:endParaRPr kumimoji="1" lang="en-US" altLang="ko-KR" sz="4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29210"/>
            <a:ext cx="3538954" cy="5528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기능정의</a:t>
            </a:r>
            <a:r>
              <a:rPr kumimoji="1" lang="en-US" altLang="ko-KR" sz="4800"/>
              <a:t> (Menu_Tree)</a:t>
            </a:r>
            <a:endParaRPr kumimoji="1" lang="en-US" altLang="ko-KR" sz="48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81" y="1633079"/>
            <a:ext cx="12174118" cy="3591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구현에 필요한 기술을 알아본다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샘플 코드를 수집한다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4.</a:t>
            </a:r>
            <a:r>
              <a:rPr kumimoji="1" lang="ko-KR" altLang="en-US" sz="4800"/>
              <a:t> 기능검토</a:t>
            </a:r>
            <a:endParaRPr kumimoji="1" lang="en-US" altLang="ko-KR" sz="4800"/>
          </a:p>
        </p:txBody>
      </p:sp>
      <p:sp>
        <p:nvSpPr>
          <p:cNvPr id="14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필요 기술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레지스트리 접근 및 읽어올 방법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의 </a:t>
            </a:r>
            <a:r>
              <a:rPr lang="en-US" altLang="ko-KR"/>
              <a:t>winreg</a:t>
            </a:r>
            <a:r>
              <a:rPr lang="ko-KR" altLang="en-US"/>
              <a:t>모듈 사용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샘플코드 有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cmd</a:t>
            </a:r>
            <a:r>
              <a:rPr lang="ko-KR" altLang="en-US"/>
              <a:t>에서 출력한 목록 </a:t>
            </a:r>
            <a:r>
              <a:rPr lang="en-US" altLang="ko-KR"/>
              <a:t>xlsx</a:t>
            </a:r>
            <a:r>
              <a:rPr lang="ko-KR" altLang="en-US"/>
              <a:t>로 저장하는 코드 필요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정보 종류에 따라 더 높은 레지스트리 접근 권한 필요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ㄴ 해결방안 찾는 중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6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Google </a:t>
            </a:r>
            <a:r>
              <a:rPr lang="ko-KR" altLang="en-US"/>
              <a:t>드라이브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Dropbox</a:t>
            </a:r>
            <a:r>
              <a:rPr lang="ko-KR" altLang="en-US"/>
              <a:t> 등과 같은 외국기업의 클라우드는 이미지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파일을 얻기 힘듬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752</ep:Words>
  <ep:PresentationFormat>와이드스크린</ep:PresentationFormat>
  <ep:Paragraphs>148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슬라이드 1</vt:lpstr>
      <vt:lpstr>슬라이드 2</vt:lpstr>
      <vt:lpstr>슬라이드 3</vt:lpstr>
      <vt:lpstr>제목 : 프로젝트 이름</vt:lpstr>
      <vt:lpstr>아이디어 노트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2021-08-06T08:20:16.369</dcterms:modified>
  <cp:revision>427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