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8" r:id="rId1"/>
  </p:sldMasterIdLst>
  <p:notesMasterIdLst>
    <p:notesMasterId r:id="rId2"/>
  </p:notesMasterIdLst>
  <p:sldIdLst>
    <p:sldId id="261" r:id="rId3"/>
    <p:sldId id="303" r:id="rId4"/>
    <p:sldId id="287" r:id="rId5"/>
    <p:sldId id="305" r:id="rId6"/>
    <p:sldId id="308" r:id="rId7"/>
    <p:sldId id="309" r:id="rId8"/>
    <p:sldId id="311" r:id="rId9"/>
    <p:sldId id="312" r:id="rId10"/>
    <p:sldId id="310" r:id="rId11"/>
    <p:sldId id="314" r:id="rId12"/>
    <p:sldId id="315" r:id="rId13"/>
    <p:sldId id="319" r:id="rId14"/>
    <p:sldId id="288" r:id="rId15"/>
    <p:sldId id="318" r:id="rId16"/>
    <p:sldId id="330" r:id="rId17"/>
    <p:sldId id="323" r:id="rId18"/>
    <p:sldId id="342" r:id="rId19"/>
    <p:sldId id="340" r:id="rId20"/>
    <p:sldId id="343" r:id="rId21"/>
    <p:sldId id="331" r:id="rId22"/>
    <p:sldId id="338" r:id="rId23"/>
    <p:sldId id="324" r:id="rId24"/>
    <p:sldId id="325" r:id="rId25"/>
    <p:sldId id="326" r:id="rId26"/>
    <p:sldId id="327" r:id="rId27"/>
    <p:sldId id="345" r:id="rId28"/>
    <p:sldId id="329" r:id="rId29"/>
    <p:sldId id="334" r:id="rId30"/>
    <p:sldId id="333" r:id="rId31"/>
    <p:sldId id="289" r:id="rId32"/>
    <p:sldId id="297" r:id="rId33"/>
    <p:sldId id="290" r:id="rId34"/>
    <p:sldId id="344" r:id="rId35"/>
    <p:sldId id="298" r:id="rId36"/>
    <p:sldId id="341" r:id="rId37"/>
    <p:sldId id="346" r:id="rId38"/>
    <p:sldId id="335" r:id="rId39"/>
    <p:sldId id="336" r:id="rId40"/>
    <p:sldId id="348" r:id="rId41"/>
    <p:sldId id="349" r:id="rId42"/>
    <p:sldId id="361" r:id="rId43"/>
    <p:sldId id="337" r:id="rId44"/>
    <p:sldId id="362" r:id="rId45"/>
    <p:sldId id="350" r:id="rId46"/>
    <p:sldId id="368" r:id="rId47"/>
    <p:sldId id="363" r:id="rId48"/>
    <p:sldId id="347" r:id="rId49"/>
    <p:sldId id="369" r:id="rId50"/>
    <p:sldId id="364" r:id="rId51"/>
    <p:sldId id="351" r:id="rId52"/>
    <p:sldId id="370" r:id="rId53"/>
    <p:sldId id="365" r:id="rId54"/>
    <p:sldId id="352" r:id="rId55"/>
    <p:sldId id="371" r:id="rId56"/>
    <p:sldId id="366" r:id="rId57"/>
    <p:sldId id="372" r:id="rId58"/>
    <p:sldId id="353" r:id="rId59"/>
    <p:sldId id="373" r:id="rId60"/>
    <p:sldId id="354" r:id="rId61"/>
    <p:sldId id="374" r:id="rId62"/>
    <p:sldId id="375" r:id="rId63"/>
    <p:sldId id="355" r:id="rId64"/>
    <p:sldId id="376" r:id="rId65"/>
    <p:sldId id="356" r:id="rId66"/>
    <p:sldId id="377" r:id="rId67"/>
    <p:sldId id="357" r:id="rId68"/>
    <p:sldId id="378" r:id="rId69"/>
    <p:sldId id="358" r:id="rId70"/>
    <p:sldId id="379" r:id="rId71"/>
    <p:sldId id="359" r:id="rId72"/>
    <p:sldId id="380" r:id="rId73"/>
    <p:sldId id="360" r:id="rId74"/>
    <p:sldId id="381" r:id="rId75"/>
    <p:sldId id="291" r:id="rId76"/>
    <p:sldId id="299" r:id="rId77"/>
    <p:sldId id="292" r:id="rId78"/>
    <p:sldId id="300" r:id="rId79"/>
    <p:sldId id="306" r:id="rId80"/>
    <p:sldId id="307" r:id="rId81"/>
    <p:sldId id="294" r:id="rId82"/>
    <p:sldId id="302" r:id="rId8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6" autoAdjust="0"/>
    <p:restoredTop sz="97979"/>
  </p:normalViewPr>
  <p:slideViewPr>
    <p:cSldViewPr snapToGrid="0">
      <p:cViewPr>
        <p:scale>
          <a:sx n="50" d="100"/>
          <a:sy n="50" d="100"/>
        </p:scale>
        <p:origin x="126" y="61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presProps" Target="presProps.xml"  /><Relationship Id="rId85" Type="http://schemas.openxmlformats.org/officeDocument/2006/relationships/viewProps" Target="viewProps.xml"  /><Relationship Id="rId86" Type="http://schemas.openxmlformats.org/officeDocument/2006/relationships/theme" Target="theme/theme1.xml"  /><Relationship Id="rId87" Type="http://schemas.openxmlformats.org/officeDocument/2006/relationships/tableStyles" Target="tableStyles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7" cy="51173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40493" y="767596"/>
            <a:ext cx="6823075" cy="38379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6" y="4861441"/>
            <a:ext cx="5683250" cy="460557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7" cy="51173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57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476917" y="1314409"/>
            <a:ext cx="1904495" cy="2743750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ctr" defTabSz="508000">
              <a:buFontTx/>
              <a:buNone/>
              <a:defRPr/>
            </a:pPr>
            <a:endParaRPr lang="ko-KR" altLang="en-US"/>
          </a:p>
        </p:txBody>
      </p:sp>
      <p:sp>
        <p:nvSpPr>
          <p:cNvPr id="3" name="텍스트 개체 틀 58"/>
          <p:cNvSpPr txBox="1">
            <a:spLocks noGrp="1"/>
          </p:cNvSpPr>
          <p:nvPr>
            <p:ph type="body" idx="0"/>
          </p:nvPr>
        </p:nvSpPr>
        <p:spPr>
          <a:xfrm>
            <a:off x="685769" y="4400413"/>
            <a:ext cx="5487425" cy="3601608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2"/>
          <p:cNvSpPr txBox="1">
            <a:spLocks noGrp="1"/>
          </p:cNvSpPr>
          <p:nvPr>
            <p:ph type="sldNum" idx="0"/>
          </p:nvPr>
        </p:nvSpPr>
        <p:spPr>
          <a:xfrm>
            <a:off x="3884756" y="8685261"/>
            <a:ext cx="2972937" cy="45972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buFontTx/>
              <a:buNone/>
              <a:defRPr lang="en-GB" altLang="en-US" sz="1200"/>
            </a:lvl1pPr>
          </a:lstStyle>
          <a:p>
            <a:pPr marL="0" indent="0" algn="l" defTabSz="508000" hangingPunct="1">
              <a:buFontTx/>
              <a:buNone/>
              <a:defRPr/>
            </a:pPr>
            <a:fld id="{B9320F77-B9A0-41C5-862A-B4B631284C64}" type="slidenum">
              <a:rPr lang="en-US" sz="1200">
                <a:latin typeface="+mn-lt"/>
                <a:ea typeface="+mn-ea"/>
                <a:cs typeface="+mn-cs"/>
              </a:rPr>
              <a:pPr marL="0" indent="0" algn="l" defTabSz="508000" hangingPunct="1">
                <a:buFontTx/>
                <a:buNone/>
                <a:defRPr/>
              </a:pPr>
              <a:t>33</a:t>
            </a:fld>
            <a:endParaRPr lang="en-US" sz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yeolco.tistory.com/80?category=757621" TargetMode="External" /><Relationship Id="rId7" Type="http://schemas.openxmlformats.org/officeDocument/2006/relationships/hyperlink" Target="https://hyoin1223.tistory.com/entry/%EC%95%88%EB%93%9C%EB%A1%9C%EC%9D%B4%EB%93%9C-%EB%B8%94%EB%A3%A8%ED%88%AC%EC%8A%A4-%ED%94%84%EB%A1%9C%EA%B7%B8%EB%9E%98%EB%B0%8D" TargetMode="External" /><Relationship Id="rId8" Type="http://schemas.openxmlformats.org/officeDocument/2006/relationships/hyperlink" Target="https://developer.android.com/guide/topics/connectivity/bluetooth?hl=ko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Relationship Id="rId5" Type="http://schemas.openxmlformats.org/officeDocument/2006/relationships/hyperlink" Target="https://cpcp127.tistory.com/21" TargetMode="External" /><Relationship Id="rId6" Type="http://schemas.openxmlformats.org/officeDocument/2006/relationships/hyperlink" Target="https://hanyeop.tistory.com/212" TargetMode="External" /><Relationship Id="rId7" Type="http://schemas.openxmlformats.org/officeDocument/2006/relationships/hyperlink" Target="http://yoonbumtae.com/?p=3287" TargetMode="External" /><Relationship Id="rId8" Type="http://schemas.openxmlformats.org/officeDocument/2006/relationships/hyperlink" Target="https://onecutwook.tistory.com/23" TargetMode="External" /><Relationship Id="rId9" Type="http://schemas.openxmlformats.org/officeDocument/2006/relationships/hyperlink" Target="https://thiago6.tistory.com/44?category=82716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ocutnews.co.kr/news/4882837" TargetMode="External" /><Relationship Id="rId3" Type="http://schemas.openxmlformats.org/officeDocument/2006/relationships/hyperlink" Target="https://fflask.tistory.com/36" TargetMode="External" /><Relationship Id="rId4" Type="http://schemas.openxmlformats.org/officeDocument/2006/relationships/hyperlink" Target="https://seopseop911.tistory.com/30" TargetMode="External" /><Relationship Id="rId5" Type="http://schemas.openxmlformats.org/officeDocument/2006/relationships/hyperlink" Target="https://yongku.tistory.com/entry/%EC%95%88%EB%93%9C%EB%A1%9C%EC%9D%B4%EB%93%9C-%EC%8A%A4%ED%8A%9C%EB%94%94%EC%98%A4Android-Studio-SQLite%EB%A5%BC-%EC%9D%B4%EC%9A%A9%ED%95%9C-%EB%8D%B0%EC%9D%B4%ED%84%B0%EB%B2%A0%EC%9D%B4%EC%8A%A4DB-%EB%A7%8C%EB%93%A4%EA%B8%B0" TargetMode="External" /><Relationship Id="rId6" Type="http://schemas.openxmlformats.org/officeDocument/2006/relationships/hyperlink" Target="https://github.com/heartyoh/green-fleet/commit/e67498e48569cdb682de0f006d8f690a57007414" TargetMode="External" /><Relationship Id="rId7" Type="http://schemas.openxmlformats.org/officeDocument/2006/relationships/hyperlink" Target="https://cos2.tistory.com/962" TargetMode="External" /><Relationship Id="rId8" Type="http://schemas.openxmlformats.org/officeDocument/2006/relationships/hyperlink" Target="https://velog.io/@kjh03160/1-%EC%86%8C%ED%94%84%ED%8A%B8%EC%9B%A8%EC%96%B4-%EC%84%A4%EA%B3%84.-1.-%EC%9A%94%EA%25B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11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518227"/>
            <a:ext cx="12192000" cy="533977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블루투스 연동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6"/>
              </a:rPr>
              <a:t>https://yeolco.tistory.com/80?category=757621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7"/>
              </a:rPr>
              <a:t>https://hyoin1223.tistory.com/entry/%EC%95%88%EB%93%9C%EB%A1%9C%EC%9D%B4%EB%93%9C-%EB%B8%94%EB%A3%A8%ED%88%AC%EC%8A%A4-%ED%94%84%EB%A1%9C%EA%B7%B8%EB%9E%98%EB%B0%8D</a:t>
            </a:r>
            <a:endParaRPr lang="en-US" altLang="ko-KR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0" i="0" u="sng" strike="noStrike">
                <a:hlinkClick r:id="rId8"/>
              </a:rPr>
              <a:t>https://developer.android.com/guide/topics/connectivity/bluetooth?hl=ko</a:t>
            </a:r>
            <a:r>
              <a:rPr lang="ko-KR" altLang="en-US" b="0" i="0" u="sng" strike="noStrike"/>
              <a:t> </a:t>
            </a:r>
            <a:r>
              <a:rPr lang="en-US" altLang="ko-KR" b="0" i="0" u="sng" strike="noStrike"/>
              <a:t>-</a:t>
            </a:r>
            <a:r>
              <a:rPr lang="ko-KR" altLang="en-US" b="0" i="0" u="sng" strike="noStrike"/>
              <a:t> 연결관리</a:t>
            </a:r>
            <a:r>
              <a:rPr lang="en-US" altLang="ko-KR" b="0" i="0" u="sng" strike="noStrike"/>
              <a:t>/</a:t>
            </a:r>
            <a:r>
              <a:rPr lang="ko-KR" altLang="en-US" b="0" i="0" u="sng" strike="noStrike"/>
              <a:t>데이터 전송 방법</a:t>
            </a:r>
            <a:endParaRPr lang="ko-KR" alt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b="0" i="0" u="sng" strike="noStrike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1325563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lt1"/>
                </a:solidFill>
              </a:rPr>
              <a:t>참고 자료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달력에 다이어리 기능 추가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5"/>
              </a:rPr>
              <a:t>https://cpcp127.tistory.com/21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6"/>
              </a:rPr>
              <a:t>https://hanyeop.tistory.com/212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좋아요 기능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7"/>
              </a:rPr>
              <a:t>http://yoonbumtae.com/?p=3287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8"/>
              </a:rPr>
              <a:t>https://onecutwook.tistory.com/23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OAuth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9"/>
              </a:rPr>
              <a:t>https://thiago6.tistory.com/44?category=827160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762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https://www.nocutnews.co.kr/news/4882837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자동차 점검 뉴스자료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연비 계산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총주행거리</a:t>
            </a:r>
            <a:r>
              <a:rPr lang="en-US" altLang="ko-KR"/>
              <a:t>/</a:t>
            </a:r>
            <a:r>
              <a:rPr lang="ko-KR" altLang="en-US"/>
              <a:t>주유량</a:t>
            </a:r>
            <a:r>
              <a:rPr lang="en-US" altLang="ko-KR"/>
              <a:t>(</a:t>
            </a:r>
            <a:r>
              <a:rPr lang="ko-KR" altLang="en-US"/>
              <a:t>리터</a:t>
            </a:r>
            <a:r>
              <a:rPr lang="en-US" altLang="ko-KR"/>
              <a:t>))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연비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DB</a:t>
            </a:r>
            <a:r>
              <a:rPr lang="ko-KR" altLang="en-US"/>
              <a:t>연동 </a:t>
            </a:r>
            <a:r>
              <a:rPr lang="en-US" altLang="ko-KR">
                <a:hlinkClick r:id="rId3"/>
              </a:rPr>
              <a:t>https://fflask.tistory.com/36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https://seopseop911.tistory.com/30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https://yongku.tistory.com/entry/%EC%95%88%EB%93%9C%EB%A1%9C%EC%9D%B4%EB%93%9C-%EC%8A%A4%ED%8A%9C%EB%94%94%EC%98%A4Android-Studio-SQLite%EB%A5%BC-%EC%9D%B4%EC%9A%A9%ED%95%9C-%EB%8D%B0%EC%9D%B4%ED%84%B0%EB%B2%A0%EC%9D%B4%EC%8A%A4DB-%EB%A7%8C%EB%93%A4%EA%B8%B0</a:t>
            </a:r>
            <a:endParaRPr lang="en-US" altLang="ko-KR"/>
          </a:p>
          <a:p>
            <a:pPr>
              <a:defRPr/>
            </a:pPr>
            <a:r>
              <a:rPr lang="ko-KR" altLang="en-US"/>
              <a:t>코드참고</a:t>
            </a:r>
          </a:p>
          <a:p>
            <a:pPr>
              <a:defRPr/>
            </a:pPr>
            <a:r>
              <a:rPr lang="en-US" altLang="ko-KR">
                <a:hlinkClick r:id="rId6"/>
              </a:rPr>
              <a:t>https://github.com/heartyoh/green-fleet/commit/e67498e48569cdb682de0f006d8f690a57007414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요구사항 정의 및 분석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b="0" i="0" u="sng" strike="noStrike">
                <a:hlinkClick r:id="rId7"/>
              </a:rPr>
              <a:t>https://cos2.tistory.com/962</a:t>
            </a:r>
            <a:endParaRPr lang="EN-US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64" b="0" i="0" u="sng" strike="noStrike">
                <a:hlinkClick r:id="rId8"/>
              </a:rPr>
              <a:t>https://velog.io/@kjh03160/1-%EC%86%8C%ED%94%84%ED%8A%B8%EC%9B%A8%EC%96%B4-%EC%84%A4%EA%B3%84.-1.-%EC%9A%94%EA%B</a:t>
            </a: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764" b="0" i="0" u="sng" strike="noStrike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025421" y="3924652"/>
            <a:ext cx="10515600" cy="2305226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2-1</a:t>
            </a:r>
            <a:r>
              <a:rPr lang="ko-KR" altLang="en-US"/>
              <a:t> 제품 설명 및 타사 </a:t>
            </a:r>
            <a:r>
              <a:rPr lang="en-US" altLang="ko-KR"/>
              <a:t>APP</a:t>
            </a:r>
            <a:r>
              <a:rPr lang="ko-KR" altLang="en-US"/>
              <a:t>과 기능 비교 </a:t>
            </a:r>
            <a:endParaRPr lang="ko-KR" altLang="en-US"/>
          </a:p>
          <a:p>
            <a:pPr>
              <a:defRPr/>
            </a:pPr>
            <a:r>
              <a:rPr lang="en-US" altLang="ko-KR"/>
              <a:t>2-2</a:t>
            </a:r>
            <a:r>
              <a:rPr lang="ko-KR" altLang="en-US"/>
              <a:t> 요구사항 수집 및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2-3</a:t>
            </a:r>
            <a:r>
              <a:rPr lang="ko-KR" altLang="en-US"/>
              <a:t> 요구사항 분석 및 기능 정의</a:t>
            </a:r>
            <a:endParaRPr lang="ko-KR" altLang="en-US"/>
          </a:p>
          <a:p>
            <a:pPr>
              <a:defRPr/>
            </a:pPr>
            <a:r>
              <a:rPr lang="en-US" altLang="ko-KR"/>
              <a:t>2-4</a:t>
            </a:r>
            <a:r>
              <a:rPr lang="ko-KR" altLang="en-US"/>
              <a:t> 데이터 흐름 구상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/>
              <a:t>차량 관리 어플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동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차량에 필요한 정비 요소 및 정비 일정관리에 편리함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상품 추천</a:t>
            </a:r>
            <a:r>
              <a:rPr lang="en-US" altLang="ko-KR"/>
              <a:t>,</a:t>
            </a:r>
            <a:r>
              <a:rPr lang="ko-KR" altLang="en-US"/>
              <a:t> 예상 견적</a:t>
            </a:r>
            <a:r>
              <a:rPr lang="en-US" altLang="ko-KR"/>
              <a:t>,</a:t>
            </a:r>
            <a:r>
              <a:rPr lang="ko-KR" altLang="en-US"/>
              <a:t> 정비 예약</a:t>
            </a:r>
            <a:r>
              <a:rPr lang="en-US" altLang="ko-KR"/>
              <a:t>,</a:t>
            </a:r>
            <a:r>
              <a:rPr lang="ko-KR" altLang="en-US"/>
              <a:t> 다이어리</a:t>
            </a:r>
            <a:r>
              <a:rPr lang="en-US" altLang="ko-KR"/>
              <a:t>,</a:t>
            </a:r>
            <a:r>
              <a:rPr lang="ko-KR" altLang="en-US"/>
              <a:t> 게시판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차량 관리에 용이함</a:t>
            </a: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비교 자료 </a:t>
            </a:r>
            <a:r>
              <a:rPr lang="en-US" altLang="ko-KR"/>
              <a:t>18p</a:t>
            </a:r>
            <a:endParaRPr lang="en-US" altLang="ko-KR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제품설명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목적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자율주행기능 등 차량이 첨단화되면서 소프트웨어 오류 등 전기∙전자 장치에 의한 결함 사고가 증가할 것으로 예상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정기적인 차량 점검으로 교통사고의 가능성 낮출 수 있음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부품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기상에 따른 관리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을 제공하여 관리에 용이하게 함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차량의 부품 별 정비 받아야 할 시점이 달라 관리하기 어려운 점을 편리하게 해줌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624" y="3429000"/>
            <a:ext cx="4302125" cy="2663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4783" y="3429000"/>
            <a:ext cx="5236633" cy="2808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164" y="1164908"/>
          <a:ext cx="11773286" cy="54174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4580"/>
                <a:gridCol w="2354773"/>
                <a:gridCol w="2354773"/>
                <a:gridCol w="2354580"/>
                <a:gridCol w="2354580"/>
              </a:tblGrid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어플 명</a:t>
                      </a:r>
                      <a:r>
                        <a:rPr lang="en-US" altLang="ko-KR"/>
                        <a:t>/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주요 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만들 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8127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부품 교체 예상 비용 측정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관리 </a:t>
                      </a:r>
                      <a:r>
                        <a:rPr lang="en-US" altLang="ko-KR"/>
                        <a:t>tip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마이클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tip</a:t>
                      </a:r>
                      <a:r>
                        <a:rPr lang="ko-KR" altLang="en-US"/>
                        <a:t>제공과 함께 상품 추천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주행 거리별 </a:t>
                      </a:r>
                      <a:r>
                        <a:rPr lang="en-US" altLang="ko-KR"/>
                        <a:t>check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가까운 정비소 위치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자동차 관련 소식창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/>
                        <a:t>카닥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차량 액세서리 몰 운영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채팅창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게시판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예약기능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47365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/>
                        <a:t>달력기능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963612"/>
          </a:xfr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2-1.</a:t>
            </a:r>
            <a:r>
              <a:rPr lang="ko-KR" altLang="en-US">
                <a:solidFill>
                  <a:schemeClr val="lt1"/>
                </a:solidFill>
              </a:rPr>
              <a:t> 기능 비교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65342" y="1305635"/>
          <a:ext cx="6199402" cy="97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832"/>
                <a:gridCol w="830944"/>
                <a:gridCol w="849617"/>
                <a:gridCol w="494832"/>
                <a:gridCol w="494832"/>
                <a:gridCol w="494832"/>
                <a:gridCol w="2539513"/>
              </a:tblGrid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depth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r">
                        <a:defRPr/>
                      </a:pP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회원가입을 한다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아이디랑 이름 비번 이메일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아이디비번찾기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  <a:tr h="162454"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회원정보보기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  <a:tc>
                  <a:txBody>
                    <a:bodyPr vert="horz" lIns="5602" tIns="5602" rIns="5602" bIns="0" anchor="ctr" anchorCtr="0"/>
                    <a:p>
                      <a:pPr algn="l">
                        <a:defRPr/>
                      </a:pPr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602" marR="5602" marT="5602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5341" y="2987040"/>
          <a:ext cx="38989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  <a:gridCol w="673100"/>
                <a:gridCol w="1511300"/>
                <a:gridCol w="1041400"/>
              </a:tblGrid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ui/ux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화면이나 버튼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보여지는거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en-US" sz="1100" u="none" strike="noStrike">
                          <a:effectLst/>
                        </a:rPr>
                        <a:t>ux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편이성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 vert="horz" lIns="7620" tIns="7620" rIns="7620" bIns="0" anchor="ctr" anchorCtr="0"/>
                    <a:p>
                      <a:pPr algn="l">
                        <a:defRPr/>
                      </a:pPr>
                      <a:r>
                        <a:rPr lang="ko-KR" altLang="en-US" sz="1100" u="none" strike="noStrike">
                          <a:effectLst/>
                        </a:rPr>
                        <a:t>위치 이동방법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646" y="963929"/>
            <a:ext cx="11092708" cy="5894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40" y="1215390"/>
            <a:ext cx="11929919" cy="509397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/>
        </p:nvSpPr>
        <p:spPr>
          <a:xfrm>
            <a:off x="0" y="0"/>
            <a:ext cx="12192000" cy="96361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2-1.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경쟁 어플 기능 비교 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마이클</a:t>
            </a:r>
            <a:r>
              <a:rPr kumimoji="0" lang="en-US" altLang="ko-KR" sz="4400" b="0" i="0" u="none" strike="noStrike" kern="1200" cap="none" spc="0" normalizeH="0" baseline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Grid>
                <a:gridCol w="1291114"/>
                <a:gridCol w="119161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1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관리 </a:t>
                      </a: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APP</a:t>
                      </a:r>
                      <a:endParaRPr lang="en-US" altLang="ko-KR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정의 및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3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요구사항 분석 및 기능 정의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기능 정의 문서화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메뉴트리 및 메뉴시퀀스 작성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제공 서비스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부품별</a:t>
            </a:r>
            <a:r>
              <a:rPr lang="en-US" altLang="ko-KR" sz="2000"/>
              <a:t>(ex :</a:t>
            </a:r>
            <a:r>
              <a:rPr lang="ko-KR" altLang="en-US" sz="2000"/>
              <a:t> 엔진</a:t>
            </a:r>
            <a:r>
              <a:rPr lang="en-US" altLang="ko-KR" sz="2000"/>
              <a:t>,</a:t>
            </a:r>
            <a:r>
              <a:rPr lang="ko-KR" altLang="en-US" sz="2000"/>
              <a:t> 타이어</a:t>
            </a:r>
            <a:r>
              <a:rPr lang="en-US" altLang="ko-KR" sz="2000"/>
              <a:t>,</a:t>
            </a:r>
            <a:r>
              <a:rPr lang="ko-KR" altLang="en-US" sz="2000"/>
              <a:t> 냉각수 등</a:t>
            </a:r>
            <a:r>
              <a:rPr lang="en-US" altLang="ko-KR" sz="2000"/>
              <a:t>)</a:t>
            </a:r>
            <a:r>
              <a:rPr lang="ko-KR" altLang="en-US" sz="2000"/>
              <a:t> 정비 시점을 알림</a:t>
            </a:r>
            <a:r>
              <a:rPr lang="en-US" altLang="ko-KR" sz="2000"/>
              <a:t>(</a:t>
            </a:r>
            <a:r>
              <a:rPr lang="ko-KR" altLang="en-US" sz="2000"/>
              <a:t>주행거리로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교체 예상 비용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부품의 시세 데이터 및 최저가 비교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달력으로 점검 날짜 알림 및 기록 입력</a:t>
            </a:r>
            <a:r>
              <a:rPr lang="en-US" altLang="ko-KR" sz="2000"/>
              <a:t>(</a:t>
            </a:r>
            <a:r>
              <a:rPr lang="ko-KR" altLang="en-US" sz="2000"/>
              <a:t>시간으로 계산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 └ 달력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└ 달력에 체크 및 메모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가까운 정비소 위치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자동차 관련 소식 제공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부품 별 관리 </a:t>
            </a:r>
            <a:r>
              <a:rPr lang="en-US" altLang="ko-KR" sz="2000"/>
              <a:t>tip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2-2.</a:t>
            </a:r>
            <a:r>
              <a:rPr lang="ko-KR" altLang="en-US">
                <a:solidFill>
                  <a:schemeClr val="lt1"/>
                </a:solidFill>
              </a:rPr>
              <a:t> 요구사항 수집 및 정의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66874"/>
            <a:ext cx="12192000" cy="5191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/>
              <a:t>한계점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관련 어플 다수 존재 </a:t>
            </a:r>
            <a:r>
              <a:rPr lang="en-US" altLang="ko-KR" sz="2000"/>
              <a:t>(</a:t>
            </a:r>
            <a:r>
              <a:rPr lang="ko-KR" altLang="en-US" sz="2000"/>
              <a:t>마이클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drivvo,</a:t>
            </a:r>
            <a:r>
              <a:rPr lang="ko-KR" altLang="en-US" sz="2000"/>
              <a:t> 오일나우</a:t>
            </a:r>
            <a:r>
              <a:rPr lang="en-US" altLang="ko-KR" sz="2000"/>
              <a:t>,</a:t>
            </a:r>
            <a:r>
              <a:rPr lang="ko-KR" altLang="en-US" sz="2000"/>
              <a:t> 카닥</a:t>
            </a:r>
            <a:r>
              <a:rPr lang="en-US" altLang="ko-KR" sz="2000"/>
              <a:t>,</a:t>
            </a:r>
            <a:r>
              <a:rPr lang="ko-KR" altLang="en-US" sz="2000"/>
              <a:t> 국민차계부</a:t>
            </a:r>
            <a:r>
              <a:rPr lang="en-US" altLang="ko-KR" sz="2000"/>
              <a:t>)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운전자의 운전 습관에 따라 부품의 마모 상태 달라짐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외제차는 수리가 불가한 경우가 있나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차량과 어플 블루투스 연결 어떻게 할건지</a:t>
            </a:r>
            <a:r>
              <a:rPr lang="en-US" altLang="ko-KR" sz="2000"/>
              <a:t>?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연결 된다면 어떻게 원하는 정보만 받을지</a:t>
            </a:r>
            <a:r>
              <a:rPr lang="en-US" altLang="ko-KR" sz="2000"/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차량과 어플 블루투스 연결로 받아야 하는 정보 </a:t>
            </a:r>
            <a:r>
              <a:rPr lang="en-US" altLang="ko-KR" sz="2000"/>
              <a:t>:</a:t>
            </a:r>
            <a:r>
              <a:rPr lang="ko-KR" altLang="en-US" sz="2000"/>
              <a:t> 주행거리</a:t>
            </a:r>
            <a:r>
              <a:rPr lang="en-US" altLang="ko-KR" sz="2000"/>
              <a:t>,</a:t>
            </a:r>
            <a:r>
              <a:rPr lang="ko-KR" altLang="en-US" sz="2000"/>
              <a:t> 주유량</a:t>
            </a:r>
            <a:r>
              <a:rPr lang="en-US" altLang="ko-KR" sz="2000"/>
              <a:t>,</a:t>
            </a:r>
            <a:r>
              <a:rPr lang="ko-KR" altLang="en-US" sz="2000"/>
              <a:t> 엔진오일</a:t>
            </a:r>
            <a:r>
              <a:rPr lang="en-US" altLang="ko-KR" sz="2000"/>
              <a:t>,</a:t>
            </a:r>
            <a:r>
              <a:rPr lang="ko-KR" altLang="en-US" sz="2000"/>
              <a:t> 냉각수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사진으로 대체 </a:t>
            </a:r>
            <a:r>
              <a:rPr lang="en-US" altLang="ko-KR" sz="2000"/>
              <a:t>-&gt;</a:t>
            </a:r>
            <a:r>
              <a:rPr lang="ko-KR" altLang="en-US" sz="2000"/>
              <a:t> 사진으로 대체하게 되면 글자 인식하는 기술 필요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기능적 요구사항</a:t>
            </a:r>
            <a:r>
              <a:rPr lang="en-US" altLang="ko-KR" b="1">
                <a:solidFill>
                  <a:schemeClr val="dk1"/>
                </a:solidFill>
              </a:rPr>
              <a:t>(Functional Requirement)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회원가입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아이디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비밀번호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이름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전화번호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생년월일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차종의 정보를 받아야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아이디는 가입이 되어선 안된다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중복되는 아이디로 가입시도시 아이디 입력 오류 메세지가 출력되어야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비밀번호는 특수문자 포함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자리 이상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자리 이하 이어야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회원가입을 위해 시도한 비밀번호가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자리 이하이거나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자리 이상일 경우 비밀번호 입력 오류 메세지가 출력되어야 한다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사용자 정보를 관리할 </a:t>
            </a:r>
            <a:r>
              <a:rPr lang="en-US" altLang="ko-KR">
                <a:solidFill>
                  <a:schemeClr val="dk1"/>
                </a:solidFill>
              </a:rPr>
              <a:t>DB</a:t>
            </a:r>
            <a:r>
              <a:rPr lang="ko-KR" altLang="en-US">
                <a:solidFill>
                  <a:schemeClr val="dk1"/>
                </a:solidFill>
              </a:rPr>
              <a:t>의 필요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회원가입시 필요한 정보 및 소유한 차량의 정보를 포함해야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소유한 차량이 여러 대의 경우 차량의 정보를 추가할 수 있어야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로그인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알맞은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값과 패스워드 값이 입력 될 경우 그에 맞는 회원 정보가 로그인 되어야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 실패시 로그인 오류 메세지를 출력해야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└ 로그인에 성공했다면 로그인 버튼이 아닌 로그 아웃버튼을 보여주어야 한다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함수의 계산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할인률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총액의 계산 과정에 오류가 있어선 안된다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화면 이동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목차를 만들어 현재화면에서 원하는 화면으로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목차는 모든 페이지에서 이동 가능해야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화면을 이동할 때 로그인이 해제되지 않아야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달력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날짜를 기록할 수 있도록 다이어리 형식으로 제공해야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교체할 부품을 선택 받아야한다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선택 된 부품은 값의 변조 없이 알맞은 값이 저장되어야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부품들의 시세변동을 지속적으로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650158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게시판을 이용하기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글을 삭제하거나 올리기 위한 </a:t>
            </a:r>
            <a:r>
              <a:rPr lang="en-US" altLang="ko-KR" sz="2000">
                <a:solidFill>
                  <a:schemeClr val="dk1"/>
                </a:solidFill>
              </a:rPr>
              <a:t>‘</a:t>
            </a:r>
            <a:r>
              <a:rPr lang="ko-KR" altLang="en-US" sz="2000">
                <a:solidFill>
                  <a:schemeClr val="dk1"/>
                </a:solidFill>
              </a:rPr>
              <a:t>글쓰기</a:t>
            </a:r>
            <a:r>
              <a:rPr lang="en-US" altLang="ko-KR" sz="2000">
                <a:solidFill>
                  <a:schemeClr val="dk1"/>
                </a:solidFill>
              </a:rPr>
              <a:t>’</a:t>
            </a:r>
            <a:r>
              <a:rPr lang="ko-KR" altLang="en-US" sz="2000">
                <a:solidFill>
                  <a:schemeClr val="dk1"/>
                </a:solidFill>
              </a:rPr>
              <a:t>버튼과 </a:t>
            </a:r>
            <a:r>
              <a:rPr lang="en-US" altLang="ko-KR" sz="2000">
                <a:solidFill>
                  <a:schemeClr val="dk1"/>
                </a:solidFill>
              </a:rPr>
              <a:t>“</a:t>
            </a:r>
            <a:r>
              <a:rPr lang="ko-KR" altLang="en-US" sz="2000">
                <a:solidFill>
                  <a:schemeClr val="dk1"/>
                </a:solidFill>
              </a:rPr>
              <a:t>글 삭제</a:t>
            </a:r>
            <a:r>
              <a:rPr lang="en-US" altLang="ko-KR" sz="2000">
                <a:solidFill>
                  <a:schemeClr val="dk1"/>
                </a:solidFill>
              </a:rPr>
              <a:t>”</a:t>
            </a:r>
            <a:r>
              <a:rPr lang="ko-KR" altLang="en-US" sz="2000">
                <a:solidFill>
                  <a:schemeClr val="dk1"/>
                </a:solidFill>
              </a:rPr>
              <a:t> 버튼이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게시판의 글들은 페이지당 </a:t>
            </a:r>
            <a:r>
              <a:rPr lang="en-US" altLang="ko-KR" sz="2000">
                <a:solidFill>
                  <a:schemeClr val="dk1"/>
                </a:solidFill>
              </a:rPr>
              <a:t>20</a:t>
            </a:r>
            <a:r>
              <a:rPr lang="ko-KR" altLang="en-US" sz="2000">
                <a:solidFill>
                  <a:schemeClr val="dk1"/>
                </a:solidFill>
              </a:rPr>
              <a:t>개씩 보여주어야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수정 기능을 통해 작성했던 글을 수정 할 수 있어야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채팅방 및 게시판에 들어가기 위해서는 로그인을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로그인 화면을 들어가게 되면 아이디와 비밀번호의 입력 창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회원가입 버튼과 로그인 버튼이 나와야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주행 거리별 </a:t>
            </a:r>
            <a:r>
              <a:rPr lang="en-US" altLang="ko-KR" sz="2000">
                <a:solidFill>
                  <a:schemeClr val="dk1"/>
                </a:solidFill>
              </a:rPr>
              <a:t>check list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 - </a:t>
            </a:r>
            <a:r>
              <a:rPr lang="ko-KR" altLang="en-US" sz="2000">
                <a:solidFill>
                  <a:schemeClr val="dk1"/>
                </a:solidFill>
              </a:rPr>
              <a:t>아이콘을 활용하여 한 눈에 확인하기 쉬워야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주행 거리 정보를 받아 계산하여 부품별 주행 거리 수명에 빼서 알려줘야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정비소 지도정보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정확한 위치의 지도 정보를 받아와야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사라지거나 위치가 바뀐 정보를 수시로 업데이트 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비기능적 요구사항</a:t>
            </a:r>
            <a:r>
              <a:rPr lang="en-US" altLang="ko-KR" sz="2000" b="1">
                <a:solidFill>
                  <a:schemeClr val="dk1"/>
                </a:solidFill>
              </a:rPr>
              <a:t>(Non-functional Requirements)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보안성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등록된 사용자만이 자신이 등록한 차량의 정보를 확인해야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무결성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APP</a:t>
            </a:r>
            <a:r>
              <a:rPr lang="ko-KR" altLang="en-US" sz="2000">
                <a:solidFill>
                  <a:schemeClr val="dk1"/>
                </a:solidFill>
              </a:rPr>
              <a:t> 종료시 입력된 데이터는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외부에서 받아오는 정보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지도</a:t>
            </a:r>
            <a:r>
              <a:rPr lang="en-US" altLang="ko-KR" sz="2000">
                <a:solidFill>
                  <a:schemeClr val="dk1"/>
                </a:solidFill>
              </a:rPr>
              <a:t>,</a:t>
            </a:r>
            <a:r>
              <a:rPr lang="ko-KR" altLang="en-US" sz="2000">
                <a:solidFill>
                  <a:schemeClr val="dk1"/>
                </a:solidFill>
              </a:rPr>
              <a:t> 가격 등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r>
              <a:rPr lang="ko-KR" altLang="en-US" sz="2000">
                <a:solidFill>
                  <a:schemeClr val="dk1"/>
                </a:solidFill>
              </a:rPr>
              <a:t>에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정비 예약을 하는 과정에서 사용자가 선택한 지점과 선택된 지점의 정보가 일치해야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 └ </a:t>
            </a:r>
            <a:r>
              <a:rPr lang="en-US" altLang="ko-KR" sz="2000">
                <a:solidFill>
                  <a:schemeClr val="dk1"/>
                </a:solidFill>
              </a:rPr>
              <a:t>DataBase</a:t>
            </a:r>
            <a:r>
              <a:rPr lang="ko-KR" altLang="en-US" sz="2000">
                <a:solidFill>
                  <a:schemeClr val="dk1"/>
                </a:solidFill>
              </a:rPr>
              <a:t>에 저장된 내용들은 변조가 없어야 한다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수익적 요소</a:t>
            </a:r>
            <a:endParaRPr lang="ko-KR" altLang="en-US" sz="20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예약기능을 통해 예약한 경우 업체로부터 일정 수수료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 내 광고 </a:t>
            </a:r>
            <a:r>
              <a:rPr lang="en-US" altLang="ko-KR" sz="2000">
                <a:solidFill>
                  <a:schemeClr val="dk1"/>
                </a:solidFill>
              </a:rPr>
              <a:t>ex)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~~</a:t>
            </a:r>
            <a:r>
              <a:rPr lang="ko-KR" altLang="en-US" sz="2000">
                <a:solidFill>
                  <a:schemeClr val="dk1"/>
                </a:solidFill>
              </a:rPr>
              <a:t>제품 할인등에 관한 광고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8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883" y="1336249"/>
            <a:ext cx="7076235" cy="552175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773630"/>
            <a:ext cx="12192000" cy="5074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Main</a:t>
            </a:r>
            <a:r>
              <a:rPr lang="ko-KR" altLang="en-US" sz="2000">
                <a:solidFill>
                  <a:schemeClr val="dk1"/>
                </a:solidFill>
              </a:rPr>
              <a:t> 화면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받아 총 주행거리와 정비가 필요한 목록을 보여줌</a:t>
            </a:r>
            <a:r>
              <a:rPr lang="en-US" altLang="ko-KR" sz="2000">
                <a:solidFill>
                  <a:schemeClr val="dk1"/>
                </a:solidFill>
              </a:rPr>
              <a:t>.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차량의 주행거리를 자동적으로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로 끌어올 수 있는지</a:t>
            </a:r>
            <a:r>
              <a:rPr lang="en-US" altLang="ko-KR" sz="2000">
                <a:solidFill>
                  <a:schemeClr val="dk1"/>
                </a:solidFill>
              </a:rPr>
              <a:t>?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핵심 검색해봐야 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목록을 구성하여 각 화면에서 원하는 화면으로 전환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Android Studio - Navigation Drawer Activity</a:t>
            </a:r>
            <a:r>
              <a:rPr lang="ko-KR" altLang="en-US" sz="2000">
                <a:solidFill>
                  <a:schemeClr val="dk1"/>
                </a:solidFill>
              </a:rPr>
              <a:t> 활용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회원가입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 DB</a:t>
            </a:r>
            <a:r>
              <a:rPr lang="ko-KR" altLang="en-US" sz="2000">
                <a:solidFill>
                  <a:schemeClr val="dk1"/>
                </a:solidFill>
              </a:rPr>
              <a:t>을 활용하여 회원 정보 및 차량 정보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채팅창 및 게시판 개설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FireBase</a:t>
            </a: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DB</a:t>
            </a:r>
            <a:r>
              <a:rPr lang="ko-KR" altLang="en-US" sz="2000">
                <a:solidFill>
                  <a:schemeClr val="dk1"/>
                </a:solidFill>
              </a:rPr>
              <a:t>을 활용하여 모든 내용을 저장하여 관리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가장 가까운 정비소 위치 찾기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데이터 부족</a:t>
            </a:r>
            <a:r>
              <a:rPr lang="en-US" altLang="ko-KR" sz="2000">
                <a:solidFill>
                  <a:schemeClr val="dk1"/>
                </a:solidFill>
              </a:rPr>
              <a:t>(</a:t>
            </a:r>
            <a:r>
              <a:rPr lang="ko-KR" altLang="en-US" sz="2000">
                <a:solidFill>
                  <a:schemeClr val="dk1"/>
                </a:solidFill>
              </a:rPr>
              <a:t>웹에서 검색 결과 적당한 결과물 </a:t>
            </a:r>
            <a:r>
              <a:rPr lang="en-US" altLang="ko-KR" sz="2000">
                <a:solidFill>
                  <a:schemeClr val="dk1"/>
                </a:solidFill>
              </a:rPr>
              <a:t>X,</a:t>
            </a:r>
            <a:r>
              <a:rPr lang="ko-KR" altLang="en-US" sz="2000">
                <a:solidFill>
                  <a:schemeClr val="dk1"/>
                </a:solidFill>
              </a:rPr>
              <a:t> 정비소 마다 취급하는 분야가 다른 경우도 있음</a:t>
            </a:r>
            <a:r>
              <a:rPr lang="en-US" altLang="ko-KR" sz="2000">
                <a:solidFill>
                  <a:schemeClr val="dk1"/>
                </a:solidFill>
              </a:rPr>
              <a:t>)</a:t>
            </a: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실현성 부족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2-3.</a:t>
            </a:r>
            <a:r>
              <a:rPr kumimoji="1" lang="ko-KR" altLang="en-US" sz="4800"/>
              <a:t> 요구사항 분석 및 기능 정의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35480"/>
            <a:ext cx="12192000" cy="55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개발에 필요한 요구사항 분석 </a:t>
            </a:r>
            <a:r>
              <a:rPr lang="en-US" altLang="ko-KR" sz="2000" b="1">
                <a:solidFill>
                  <a:schemeClr val="dk1"/>
                </a:solidFill>
              </a:rPr>
              <a:t>(</a:t>
            </a:r>
            <a:r>
              <a:rPr lang="ko-KR" altLang="en-US" sz="2000" b="1">
                <a:solidFill>
                  <a:schemeClr val="dk1"/>
                </a:solidFill>
              </a:rPr>
              <a:t>실현성 확인</a:t>
            </a:r>
            <a:r>
              <a:rPr lang="en-US" altLang="ko-KR" sz="2000" b="1">
                <a:solidFill>
                  <a:schemeClr val="dk1"/>
                </a:solidFill>
              </a:rPr>
              <a:t>)</a:t>
            </a:r>
            <a:endParaRPr lang="en-US" altLang="ko-KR" sz="2000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차량 관련 새소식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어플의 취지와 맞지 않는 의견이라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삭제 예정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 strike="sngStrike">
                <a:solidFill>
                  <a:schemeClr val="dk1"/>
                </a:solidFill>
              </a:rPr>
              <a:t>채팅창</a:t>
            </a:r>
            <a:endParaRPr lang="ko-KR" altLang="en-US" sz="2000" strike="sngStrike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게시판과 기능 겹치는 부분이 많다고 생각됨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게시판의 댓글을 통해 충분히 소통 가능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dk1"/>
                </a:solidFill>
              </a:rPr>
              <a:t>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채팅창이 아닌 쪽지 기능 </a:t>
            </a:r>
            <a:r>
              <a:rPr lang="en-US" altLang="ko-KR" sz="2000">
                <a:solidFill>
                  <a:schemeClr val="dk1"/>
                </a:solidFill>
              </a:rPr>
              <a:t>-</a:t>
            </a:r>
            <a:r>
              <a:rPr lang="ko-KR" altLang="en-US" sz="2000">
                <a:solidFill>
                  <a:schemeClr val="dk1"/>
                </a:solidFill>
              </a:rPr>
              <a:t> 고려해 볼 점</a:t>
            </a:r>
            <a:endParaRPr lang="ko-KR" altLang="en-US" sz="200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4850694" algn="l"/>
              </a:tabLst>
              <a:defRPr/>
            </a:pPr>
            <a:r>
              <a:rPr kumimoji="1" lang="en-US" altLang="ko-KR" sz="4800"/>
              <a:t>2-4.</a:t>
            </a:r>
            <a:r>
              <a:rPr kumimoji="1" lang="ko-KR" altLang="en-US" sz="4800"/>
              <a:t> 데이터 흐름도 구상</a:t>
            </a:r>
            <a:endParaRPr kumimoji="1" lang="ko-KR" altLang="en-US" sz="4800"/>
          </a:p>
        </p:txBody>
      </p:sp>
      <p:sp>
        <p:nvSpPr>
          <p:cNvPr id="5" name="직사각형 4"/>
          <p:cNvSpPr/>
          <p:nvPr/>
        </p:nvSpPr>
        <p:spPr>
          <a:xfrm>
            <a:off x="0" y="1367936"/>
            <a:ext cx="12192000" cy="548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sz="2000">
              <a:solidFill>
                <a:schemeClr val="dk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8487" y="1349407"/>
            <a:ext cx="6655024" cy="5508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3.1</a:t>
            </a:r>
            <a:r>
              <a:rPr kumimoji="1" lang="ko-KR" altLang="en-US" sz="4800"/>
              <a:t> 계획 예상 일정 </a:t>
            </a:r>
            <a:r>
              <a:rPr kumimoji="1" lang="en-US" altLang="ko-KR" sz="4800"/>
              <a:t>(</a:t>
            </a:r>
            <a:r>
              <a:rPr kumimoji="1" lang="ko-KR" altLang="en-US" sz="4800"/>
              <a:t>미완</a:t>
            </a:r>
            <a:r>
              <a:rPr kumimoji="1" lang="en-US" altLang="ko-KR" sz="480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6449" y="1352990"/>
            <a:ext cx="8039100" cy="530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0" y="3712308"/>
            <a:ext cx="12192000" cy="3145691"/>
          </a:xfr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4-1.</a:t>
            </a:r>
            <a:r>
              <a:rPr lang="ko-KR" altLang="en-US"/>
              <a:t> 기능 정의</a:t>
            </a:r>
          </a:p>
          <a:p>
            <a:pPr lvl="0">
              <a:defRPr/>
            </a:pPr>
            <a:r>
              <a:rPr lang="en-US" altLang="ko-KR"/>
              <a:t>4-2. Menu_Tree</a:t>
            </a:r>
          </a:p>
          <a:p>
            <a:pPr lvl="0">
              <a:defRPr/>
            </a:pPr>
            <a:r>
              <a:rPr lang="en-US" altLang="ko-KR"/>
              <a:t>4-3. Flow_Chart</a:t>
            </a:r>
          </a:p>
          <a:p>
            <a:pPr lvl="0">
              <a:defRPr/>
            </a:pPr>
            <a:r>
              <a:rPr lang="en-US" altLang="ko-KR"/>
              <a:t>4-4. Sequence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hood/AppData/Roaming/PolarisOffice/ETemp/12648_21828536/fImage24459610714347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015" y="438523"/>
            <a:ext cx="12051985" cy="598095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" name="부제목 2"/>
          <p:cNvSpPr txBox="1"/>
          <p:nvPr/>
        </p:nvSpPr>
        <p:spPr>
          <a:xfrm>
            <a:off x="0" y="0"/>
            <a:ext cx="12192000" cy="138296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ctr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351682"/>
            <a:ext cx="12192000" cy="5286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메인 화면에서 메뉴 목록을 만들어 이동한다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ex) </a:t>
            </a:r>
            <a:r>
              <a:rPr lang="ko-KR" altLang="en-US">
                <a:solidFill>
                  <a:schemeClr val="dk1"/>
                </a:solidFill>
              </a:rPr>
              <a:t>메인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목록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견적</a:t>
            </a:r>
            <a:r>
              <a:rPr lang="en-US" altLang="ko-KR">
                <a:solidFill>
                  <a:schemeClr val="dk1"/>
                </a:solidFill>
              </a:rPr>
              <a:t> or calendar, community</a:t>
            </a:r>
            <a:r>
              <a:rPr lang="ko-KR" altLang="en-US">
                <a:solidFill>
                  <a:schemeClr val="dk1"/>
                </a:solidFill>
              </a:rPr>
              <a:t> 등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Check List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아이콘으로 부품별 남은 수명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주행 거리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보여준다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 - </a:t>
            </a:r>
            <a:r>
              <a:rPr lang="ko-KR" altLang="en-US">
                <a:solidFill>
                  <a:schemeClr val="dk1"/>
                </a:solidFill>
              </a:rPr>
              <a:t> 남은 수명의 </a:t>
            </a:r>
            <a:r>
              <a:rPr lang="en-US" altLang="ko-KR">
                <a:solidFill>
                  <a:schemeClr val="dk1"/>
                </a:solidFill>
              </a:rPr>
              <a:t>%</a:t>
            </a:r>
            <a:r>
              <a:rPr lang="ko-KR" altLang="en-US">
                <a:solidFill>
                  <a:schemeClr val="dk1"/>
                </a:solidFill>
              </a:rPr>
              <a:t>마다 색이 달라진다 </a:t>
            </a:r>
            <a:r>
              <a:rPr lang="en-US" altLang="ko-KR">
                <a:solidFill>
                  <a:schemeClr val="dk1"/>
                </a:solidFill>
              </a:rPr>
              <a:t>(1/2</a:t>
            </a:r>
            <a:r>
              <a:rPr lang="ko-KR" altLang="en-US">
                <a:solidFill>
                  <a:schemeClr val="dk1"/>
                </a:solidFill>
              </a:rPr>
              <a:t>까지 초록 </a:t>
            </a:r>
            <a:r>
              <a:rPr lang="en-US" altLang="ko-KR">
                <a:solidFill>
                  <a:schemeClr val="dk1"/>
                </a:solidFill>
              </a:rPr>
              <a:t>~3/4</a:t>
            </a:r>
            <a:r>
              <a:rPr lang="ko-KR" altLang="en-US">
                <a:solidFill>
                  <a:schemeClr val="dk1"/>
                </a:solidFill>
              </a:rPr>
              <a:t> 노랑 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빨강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Diary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달력에 정비 받은 날짜를 표시할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 날짜 체크와 함께 어떤 것을 정비 받았는지 메모할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b="1">
                <a:solidFill>
                  <a:schemeClr val="dk1"/>
                </a:solidFill>
              </a:rPr>
              <a:t>Community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게시판 창을 통해 유저간의 </a:t>
            </a:r>
            <a:r>
              <a:rPr lang="en-US" altLang="ko-KR">
                <a:solidFill>
                  <a:schemeClr val="dk1"/>
                </a:solidFill>
              </a:rPr>
              <a:t>tip</a:t>
            </a:r>
            <a:r>
              <a:rPr lang="ko-KR" altLang="en-US">
                <a:solidFill>
                  <a:schemeClr val="dk1"/>
                </a:solidFill>
              </a:rPr>
              <a:t> 또는 업체등에 대한 정보를 얻을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b="1">
                <a:solidFill>
                  <a:schemeClr val="dk1"/>
                </a:solidFill>
              </a:rPr>
              <a:t>견적</a:t>
            </a:r>
            <a:endParaRPr lang="ko-KR" altLang="en-US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교체하고자 하는 부분을 선택하여 견적 및 정비 가능한 정비소의 목록을 보여준다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4-1.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grpSp>
        <p:nvGrpSpPr>
          <p:cNvPr id="35" name="그룹 34"/>
          <p:cNvGrpSpPr/>
          <p:nvPr/>
        </p:nvGrpSpPr>
        <p:grpSpPr>
          <a:xfrm rot="0">
            <a:off x="6727824" y="1746249"/>
            <a:ext cx="5464176" cy="4740276"/>
            <a:chOff x="6727824" y="1746249"/>
            <a:chExt cx="5464176" cy="4740276"/>
          </a:xfrm>
        </p:grpSpPr>
        <p:grpSp>
          <p:nvGrpSpPr>
            <p:cNvPr id="18" name="그룹 17"/>
            <p:cNvGrpSpPr/>
            <p:nvPr/>
          </p:nvGrpSpPr>
          <p:grpSpPr>
            <a:xfrm rot="0">
              <a:off x="6727824" y="1746249"/>
              <a:ext cx="5464176" cy="1476375"/>
              <a:chOff x="6727824" y="1952624"/>
              <a:chExt cx="5464176" cy="1476375"/>
            </a:xfrm>
          </p:grpSpPr>
          <p:grpSp>
            <p:nvGrpSpPr>
              <p:cNvPr id="16" name="그룹 15"/>
              <p:cNvGrpSpPr/>
              <p:nvPr/>
            </p:nvGrpSpPr>
            <p:grpSpPr>
              <a:xfrm rot="0">
                <a:off x="6727824" y="1952624"/>
                <a:ext cx="4606925" cy="1444626"/>
                <a:chOff x="7585074" y="1635124"/>
                <a:chExt cx="4606925" cy="1444626"/>
              </a:xfrm>
            </p:grpSpPr>
            <p:sp>
              <p:nvSpPr>
                <p:cNvPr id="12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15" name="그룹 14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13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14" name="직선 연결선 13"/>
                  <p:cNvCxnSpPr>
                    <a:stCxn id="13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2400km/5000km (48%)</a:t>
                </a:r>
                <a:endParaRPr lang="en-US" altLang="ko-KR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0">
              <a:off x="6727824" y="3428999"/>
              <a:ext cx="5464176" cy="1476376"/>
              <a:chOff x="6727824" y="1952623"/>
              <a:chExt cx="5464176" cy="1476376"/>
            </a:xfrm>
          </p:grpSpPr>
          <p:grpSp>
            <p:nvGrpSpPr>
              <p:cNvPr id="20" name="그룹 19"/>
              <p:cNvGrpSpPr/>
              <p:nvPr/>
            </p:nvGrpSpPr>
            <p:grpSpPr>
              <a:xfrm rot="0">
                <a:off x="6727824" y="1952623"/>
                <a:ext cx="4606925" cy="1425576"/>
                <a:chOff x="7585074" y="1635124"/>
                <a:chExt cx="4606925" cy="1425576"/>
              </a:xfrm>
            </p:grpSpPr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23" name="그룹 22"/>
                <p:cNvGrpSpPr/>
                <p:nvPr/>
              </p:nvGrpSpPr>
              <p:grpSpPr>
                <a:xfrm rot="0">
                  <a:off x="11684000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24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5" name="직선 연결선 24"/>
                  <p:cNvCxnSpPr>
                    <a:stCxn id="2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6" name="TextBox 25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3500km/5000km (70%)</a:t>
                </a:r>
                <a:endParaRPr lang="en-US" altLang="ko-KR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 rot="0">
              <a:off x="6727824" y="5010150"/>
              <a:ext cx="5464176" cy="1476375"/>
              <a:chOff x="6727824" y="1952624"/>
              <a:chExt cx="5464176" cy="1476375"/>
            </a:xfrm>
          </p:grpSpPr>
          <p:grpSp>
            <p:nvGrpSpPr>
              <p:cNvPr id="28" name="그룹 27"/>
              <p:cNvGrpSpPr/>
              <p:nvPr/>
            </p:nvGrpSpPr>
            <p:grpSpPr>
              <a:xfrm rot="0">
                <a:off x="6727824" y="1952624"/>
                <a:ext cx="4606925" cy="1425576"/>
                <a:chOff x="7585074" y="1635125"/>
                <a:chExt cx="4606925" cy="1425576"/>
              </a:xfrm>
            </p:grpSpPr>
            <p:sp>
              <p:nvSpPr>
                <p:cNvPr id="29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31" name="그룹 30"/>
                <p:cNvGrpSpPr/>
                <p:nvPr/>
              </p:nvGrpSpPr>
              <p:grpSpPr>
                <a:xfrm rot="0">
                  <a:off x="11684000" y="1635125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32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33" name="직선 연결선 32"/>
                  <p:cNvCxnSpPr>
                    <a:stCxn id="3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9255124" y="3065779"/>
                <a:ext cx="2936876" cy="363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4600km/5000km (92%)</a:t>
                </a:r>
                <a:endParaRPr lang="en-US" altLang="ko-K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4942" y="1094386"/>
            <a:ext cx="8542500" cy="5763614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0" y="0"/>
            <a:ext cx="12192001" cy="101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4-2. Menu_Tree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8016" y="1336862"/>
            <a:ext cx="4997983" cy="552113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53804"/>
            <a:ext cx="5164489" cy="550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Flow_Chart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4495" y="1333914"/>
            <a:ext cx="8983010" cy="5524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 rot="0">
            <a:off x="0" y="1323976"/>
            <a:ext cx="5344583" cy="5534024"/>
            <a:chOff x="3423708" y="1098840"/>
            <a:chExt cx="5344583" cy="5534024"/>
          </a:xfrm>
        </p:grpSpPr>
        <p:grpSp>
          <p:nvGrpSpPr>
            <p:cNvPr id="23" name=""/>
            <p:cNvGrpSpPr/>
            <p:nvPr/>
          </p:nvGrpSpPr>
          <p:grpSpPr>
            <a:xfrm rot="0">
              <a:off x="3423708" y="1098840"/>
              <a:ext cx="5344583" cy="5534024"/>
              <a:chOff x="2874819" y="1323976"/>
              <a:chExt cx="5344583" cy="5534024"/>
            </a:xfrm>
          </p:grpSpPr>
          <p:grpSp>
            <p:nvGrpSpPr>
              <p:cNvPr id="6" name=""/>
              <p:cNvGrpSpPr/>
              <p:nvPr/>
            </p:nvGrpSpPr>
            <p:grpSpPr>
              <a:xfrm rot="0">
                <a:off x="2874819" y="1323976"/>
                <a:ext cx="5344583" cy="5534024"/>
                <a:chOff x="0" y="1323974"/>
                <a:chExt cx="5344583" cy="5534024"/>
              </a:xfrm>
            </p:grpSpPr>
            <p:sp>
              <p:nvSpPr>
                <p:cNvPr id="9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Image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  <a:p>
                  <a:pPr algn="ctr"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8" name=""/>
                <p:cNvSpPr/>
                <p:nvPr/>
              </p:nvSpPr>
              <p:spPr>
                <a:xfrm>
                  <a:off x="432955" y="3429000"/>
                  <a:ext cx="4606925" cy="1801668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0" name=""/>
              <p:cNvSpPr/>
              <p:nvPr/>
            </p:nvSpPr>
            <p:spPr>
              <a:xfrm>
                <a:off x="3315565" y="3438527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ID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3308636" y="4047258"/>
                <a:ext cx="4603172" cy="602671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PW</a:t>
                </a:r>
                <a:r>
                  <a:rPr lang="ko-KR" altLang="en-US">
                    <a:solidFill>
                      <a:schemeClr val="dk1"/>
                    </a:solidFill>
                  </a:rPr>
                  <a:t> 입력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3858490" y="4410075"/>
              <a:ext cx="2237510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로그인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6096000" y="4412673"/>
              <a:ext cx="2366857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login</a:t>
            </a:r>
            <a:endParaRPr kumimoji="1" lang="en-US" altLang="ko-KR" sz="4800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2625" y="1546860"/>
            <a:ext cx="3276600" cy="3002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 - join</a:t>
            </a:r>
            <a:endParaRPr kumimoji="1" lang="en-US" altLang="ko-KR" sz="4800"/>
          </a:p>
        </p:txBody>
      </p:sp>
      <p:grpSp>
        <p:nvGrpSpPr>
          <p:cNvPr id="43" name=""/>
          <p:cNvGrpSpPr/>
          <p:nvPr/>
        </p:nvGrpSpPr>
        <p:grpSpPr>
          <a:xfrm rot="0">
            <a:off x="0" y="1333501"/>
            <a:ext cx="5344583" cy="5534024"/>
            <a:chOff x="0" y="1323976"/>
            <a:chExt cx="5344583" cy="5534024"/>
          </a:xfrm>
        </p:grpSpPr>
        <p:sp>
          <p:nvSpPr>
            <p:cNvPr id="9" name=""/>
            <p:cNvSpPr/>
            <p:nvPr/>
          </p:nvSpPr>
          <p:spPr>
            <a:xfrm>
              <a:off x="0" y="1323976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419315" y="282632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확인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15850" y="3419475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419315" y="401695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생년월일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419315" y="22262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입력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19315" y="162617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ID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419315" y="460750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성별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3007518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남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007643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09494" y="4014356"/>
              <a:ext cx="1494558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3004054" y="4019552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월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007642" y="4016954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19314" y="52107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419413" y="5816310"/>
              <a:ext cx="460523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464332"/>
            <a:ext cx="4008120" cy="5082539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>
            <a:off x="3853139" y="1640034"/>
            <a:ext cx="1177882" cy="60267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중복확인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1589931" y="5231968"/>
            <a:ext cx="97068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010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2561481" y="5231968"/>
            <a:ext cx="1264370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3825131" y="5231968"/>
            <a:ext cx="119293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 - join</a:t>
            </a:r>
            <a:endParaRPr kumimoji="1" lang="en-US" altLang="ko-KR" sz="4800"/>
          </a:p>
        </p:txBody>
      </p:sp>
      <p:grpSp>
        <p:nvGrpSpPr>
          <p:cNvPr id="43" name=""/>
          <p:cNvGrpSpPr/>
          <p:nvPr/>
        </p:nvGrpSpPr>
        <p:grpSpPr>
          <a:xfrm rot="0">
            <a:off x="3404662" y="1323976"/>
            <a:ext cx="5344583" cy="5534024"/>
            <a:chOff x="0" y="1323976"/>
            <a:chExt cx="5344583" cy="5534024"/>
          </a:xfrm>
        </p:grpSpPr>
        <p:sp>
          <p:nvSpPr>
            <p:cNvPr id="9" name=""/>
            <p:cNvSpPr/>
            <p:nvPr/>
          </p:nvSpPr>
          <p:spPr>
            <a:xfrm>
              <a:off x="0" y="1323976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419315" y="282632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확인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415850" y="3419475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이름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419315" y="401695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생년월일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419315" y="22262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PW</a:t>
              </a:r>
              <a:r>
                <a:rPr lang="ko-KR" altLang="en-US">
                  <a:solidFill>
                    <a:schemeClr val="dk1"/>
                  </a:solidFill>
                </a:rPr>
                <a:t> 입력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19315" y="1626178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ID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419315" y="4607502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성별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3007518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남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007643" y="4604906"/>
              <a:ext cx="1009649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509494" y="4014356"/>
              <a:ext cx="1494558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3004054" y="4019552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월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007642" y="4016954"/>
              <a:ext cx="1009649" cy="58535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419314" y="5210753"/>
              <a:ext cx="460317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419413" y="5816310"/>
              <a:ext cx="4605232" cy="602671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회원 가입 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5" name=""/>
          <p:cNvSpPr/>
          <p:nvPr/>
        </p:nvSpPr>
        <p:spPr>
          <a:xfrm>
            <a:off x="7267326" y="1630509"/>
            <a:ext cx="1167298" cy="60267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중복확인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직사각형 81"/>
          <p:cNvSpPr/>
          <p:nvPr/>
        </p:nvSpPr>
        <p:spPr>
          <a:xfrm>
            <a:off x="9073421" y="444811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7" name=""/>
          <p:cNvCxnSpPr>
            <a:stCxn id="70" idx="6"/>
            <a:endCxn id="52" idx="1"/>
          </p:cNvCxnSpPr>
          <p:nvPr/>
        </p:nvCxnSpPr>
        <p:spPr>
          <a:xfrm rot="5400000" flipH="1" flipV="1">
            <a:off x="8094238" y="3941418"/>
            <a:ext cx="1231912" cy="733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81"/>
          <p:cNvSpPr/>
          <p:nvPr/>
        </p:nvSpPr>
        <p:spPr>
          <a:xfrm>
            <a:off x="9101729" y="157896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버튼 사이즈 </a:t>
            </a:r>
            <a:r>
              <a:rPr lang="en-US" altLang="ko-KR" sz="1000">
                <a:solidFill>
                  <a:schemeClr val="tx1"/>
                </a:solidFill>
              </a:rPr>
              <a:t>: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9" name=""/>
          <p:cNvCxnSpPr>
            <a:stCxn id="75" idx="6"/>
            <a:endCxn id="48" idx="1"/>
          </p:cNvCxnSpPr>
          <p:nvPr/>
        </p:nvCxnSpPr>
        <p:spPr>
          <a:xfrm flipV="1">
            <a:off x="8423772" y="1842021"/>
            <a:ext cx="677957" cy="9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81"/>
          <p:cNvSpPr/>
          <p:nvPr/>
        </p:nvSpPr>
        <p:spPr>
          <a:xfrm>
            <a:off x="-3175" y="160114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 유무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2" name="직사각형 81"/>
          <p:cNvSpPr/>
          <p:nvPr/>
        </p:nvSpPr>
        <p:spPr>
          <a:xfrm>
            <a:off x="9076784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라디오 버튼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 사이즈 </a:t>
            </a:r>
            <a:r>
              <a:rPr lang="en-US" altLang="ko-KR" sz="1000">
                <a:solidFill>
                  <a:schemeClr val="tx1"/>
                </a:solidFill>
              </a:rPr>
              <a:t>: ??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3" name=""/>
          <p:cNvCxnSpPr>
            <a:stCxn id="57" idx="2"/>
            <a:endCxn id="69" idx="3"/>
          </p:cNvCxnSpPr>
          <p:nvPr/>
        </p:nvCxnSpPr>
        <p:spPr>
          <a:xfrm rot="10800000">
            <a:off x="3093445" y="3692052"/>
            <a:ext cx="2102738" cy="603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81"/>
          <p:cNvSpPr/>
          <p:nvPr/>
        </p:nvSpPr>
        <p:spPr>
          <a:xfrm>
            <a:off x="0" y="255364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입력 가능 길이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보여주기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000">
                <a:solidFill>
                  <a:schemeClr val="tx1"/>
                </a:solidFill>
              </a:rPr>
              <a:t>***********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7" name="타원 46"/>
          <p:cNvSpPr/>
          <p:nvPr/>
        </p:nvSpPr>
        <p:spPr>
          <a:xfrm>
            <a:off x="5196183" y="4029619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46"/>
          <p:cNvSpPr/>
          <p:nvPr/>
        </p:nvSpPr>
        <p:spPr>
          <a:xfrm>
            <a:off x="4493713" y="1673646"/>
            <a:ext cx="2733083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타원 46"/>
          <p:cNvSpPr/>
          <p:nvPr/>
        </p:nvSpPr>
        <p:spPr>
          <a:xfrm>
            <a:off x="5248570" y="2279400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46"/>
          <p:cNvSpPr/>
          <p:nvPr/>
        </p:nvSpPr>
        <p:spPr>
          <a:xfrm>
            <a:off x="5231902" y="2888084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46"/>
          <p:cNvSpPr/>
          <p:nvPr/>
        </p:nvSpPr>
        <p:spPr>
          <a:xfrm>
            <a:off x="5198564" y="3419475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"/>
          <p:cNvCxnSpPr>
            <a:stCxn id="59" idx="2"/>
            <a:endCxn id="56" idx="3"/>
          </p:cNvCxnSpPr>
          <p:nvPr/>
        </p:nvCxnSpPr>
        <p:spPr>
          <a:xfrm rot="10800000" flipV="1">
            <a:off x="3090271" y="2545095"/>
            <a:ext cx="2158299" cy="271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0" idx="2"/>
            <a:endCxn id="56" idx="3"/>
          </p:cNvCxnSpPr>
          <p:nvPr/>
        </p:nvCxnSpPr>
        <p:spPr>
          <a:xfrm rot="10800000">
            <a:off x="3090271" y="2816697"/>
            <a:ext cx="2141631" cy="33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61" idx="6"/>
            <a:endCxn id="68" idx="1"/>
          </p:cNvCxnSpPr>
          <p:nvPr/>
        </p:nvCxnSpPr>
        <p:spPr>
          <a:xfrm rot="5400000" flipH="1" flipV="1">
            <a:off x="8162374" y="2770763"/>
            <a:ext cx="1040868" cy="787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stCxn id="58" idx="2"/>
            <a:endCxn id="51" idx="3"/>
          </p:cNvCxnSpPr>
          <p:nvPr/>
        </p:nvCxnSpPr>
        <p:spPr>
          <a:xfrm rot="10800000">
            <a:off x="3087096" y="1864196"/>
            <a:ext cx="1406617" cy="75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81"/>
          <p:cNvSpPr/>
          <p:nvPr/>
        </p:nvSpPr>
        <p:spPr>
          <a:xfrm>
            <a:off x="9076783" y="238125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입력 가능 길이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입력 가능 범위 </a:t>
            </a:r>
            <a:r>
              <a:rPr lang="en-US" altLang="ko-KR" sz="1000">
                <a:solidFill>
                  <a:schemeClr val="tx1"/>
                </a:solidFill>
              </a:rPr>
              <a:t>:</a:t>
            </a:r>
            <a:r>
              <a:rPr lang="ko-KR" altLang="en-US" sz="1000">
                <a:solidFill>
                  <a:schemeClr val="tx1"/>
                </a:solidFill>
              </a:rPr>
              <a:t> 한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영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직사각형 81"/>
          <p:cNvSpPr/>
          <p:nvPr/>
        </p:nvSpPr>
        <p:spPr>
          <a:xfrm>
            <a:off x="3174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 사이즈 </a:t>
            </a:r>
            <a:r>
              <a:rPr lang="en-US" altLang="ko-KR" sz="1000">
                <a:solidFill>
                  <a:schemeClr val="tx1"/>
                </a:solidFill>
              </a:rPr>
              <a:t>: ??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타원 46"/>
          <p:cNvSpPr/>
          <p:nvPr/>
        </p:nvSpPr>
        <p:spPr>
          <a:xfrm>
            <a:off x="6443958" y="4658269"/>
            <a:ext cx="1899645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81"/>
          <p:cNvSpPr/>
          <p:nvPr/>
        </p:nvSpPr>
        <p:spPr>
          <a:xfrm>
            <a:off x="6694" y="54643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버튼 사이즈 </a:t>
            </a:r>
            <a:r>
              <a:rPr lang="en-US" altLang="ko-KR" sz="1000">
                <a:solidFill>
                  <a:schemeClr val="tx1"/>
                </a:solidFill>
              </a:rPr>
              <a:t>: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 버튼 사용 </a:t>
            </a:r>
            <a:r>
              <a:rPr lang="en-US" altLang="ko-KR" sz="1000">
                <a:solidFill>
                  <a:schemeClr val="tx1"/>
                </a:solidFill>
              </a:rPr>
              <a:t>X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2" name="타원 46"/>
          <p:cNvSpPr/>
          <p:nvPr/>
        </p:nvSpPr>
        <p:spPr>
          <a:xfrm>
            <a:off x="4550864" y="5831681"/>
            <a:ext cx="3090271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3" name=""/>
          <p:cNvCxnSpPr>
            <a:stCxn id="72" idx="2"/>
            <a:endCxn id="71" idx="3"/>
          </p:cNvCxnSpPr>
          <p:nvPr/>
        </p:nvCxnSpPr>
        <p:spPr>
          <a:xfrm rot="10800000">
            <a:off x="3096965" y="5727426"/>
            <a:ext cx="1453899" cy="36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46"/>
          <p:cNvSpPr/>
          <p:nvPr/>
        </p:nvSpPr>
        <p:spPr>
          <a:xfrm>
            <a:off x="7262314" y="1667296"/>
            <a:ext cx="1161457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"/>
          <p:cNvSpPr/>
          <p:nvPr/>
        </p:nvSpPr>
        <p:spPr>
          <a:xfrm>
            <a:off x="4999881" y="5222443"/>
            <a:ext cx="97068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010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7" name=""/>
          <p:cNvSpPr/>
          <p:nvPr/>
        </p:nvSpPr>
        <p:spPr>
          <a:xfrm>
            <a:off x="5971431" y="5222443"/>
            <a:ext cx="1264370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8" name=""/>
          <p:cNvSpPr/>
          <p:nvPr/>
        </p:nvSpPr>
        <p:spPr>
          <a:xfrm>
            <a:off x="7235081" y="5212918"/>
            <a:ext cx="1192933" cy="58535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0000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6" name="타원 46"/>
          <p:cNvSpPr/>
          <p:nvPr/>
        </p:nvSpPr>
        <p:spPr>
          <a:xfrm>
            <a:off x="6017714" y="5250656"/>
            <a:ext cx="2352083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7" name=""/>
          <p:cNvCxnSpPr>
            <a:stCxn id="66" idx="6"/>
            <a:endCxn id="46" idx="1"/>
          </p:cNvCxnSpPr>
          <p:nvPr/>
        </p:nvCxnSpPr>
        <p:spPr>
          <a:xfrm rot="5400000" flipH="1" flipV="1">
            <a:off x="8319013" y="4761945"/>
            <a:ext cx="805189" cy="703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525" y="439340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스피너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010/011/016/017/018/019</a:t>
            </a:r>
            <a:r>
              <a:rPr lang="ko-KR" altLang="en-US" sz="1000">
                <a:solidFill>
                  <a:schemeClr val="tx1"/>
                </a:solidFill>
              </a:rPr>
              <a:t> 등 선택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3" name="타원 46"/>
          <p:cNvSpPr/>
          <p:nvPr/>
        </p:nvSpPr>
        <p:spPr>
          <a:xfrm>
            <a:off x="5003301" y="5217862"/>
            <a:ext cx="970958" cy="5313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4" name=""/>
          <p:cNvCxnSpPr>
            <a:stCxn id="83" idx="2"/>
            <a:endCxn id="82" idx="3"/>
          </p:cNvCxnSpPr>
          <p:nvPr/>
        </p:nvCxnSpPr>
        <p:spPr>
          <a:xfrm rot="10800000">
            <a:off x="3099796" y="4656458"/>
            <a:ext cx="1903505" cy="82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11274"/>
            <a:ext cx="5344583" cy="5546724"/>
            <a:chOff x="0" y="1311275"/>
            <a:chExt cx="5344583" cy="5546724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4"/>
              <a:chOff x="0" y="1311275"/>
              <a:chExt cx="5344583" cy="5546724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4"/>
                <a:chOff x="3423708" y="1311275"/>
                <a:chExt cx="5344583" cy="5546724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5"/>
                  <a:chOff x="0" y="1323974"/>
                  <a:chExt cx="5344583" cy="5534025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이번달 지출금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점검 필요 사항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내 차고로 이동하여 내 차에 대한 자세한 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  오너들의 차고로 이동하여 차종의 평가정보를 얻을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차량에 대한 기본 정보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사용한 지출금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주유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범칙금 등 표시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점검 필요사항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0" y="129063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타원 55"/>
          <p:cNvSpPr/>
          <p:nvPr/>
        </p:nvSpPr>
        <p:spPr>
          <a:xfrm>
            <a:off x="1130102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0" y="18904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2125" y="1543367"/>
            <a:ext cx="2301194" cy="3511491"/>
          </a:xfrm>
          <a:prstGeom prst="rect">
            <a:avLst/>
          </a:prstGeom>
        </p:spPr>
      </p:pic>
      <p:sp>
        <p:nvSpPr>
          <p:cNvPr id="33" name="타원 55"/>
          <p:cNvSpPr/>
          <p:nvPr/>
        </p:nvSpPr>
        <p:spPr>
          <a:xfrm>
            <a:off x="0" y="42653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4164541" y="1292224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Home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3423708" y="1311276"/>
            <a:ext cx="5344583" cy="5546724"/>
            <a:chOff x="0" y="1311275"/>
            <a:chExt cx="5344583" cy="5546724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11275"/>
              <a:ext cx="5344583" cy="5546724"/>
              <a:chOff x="0" y="1311275"/>
              <a:chExt cx="5344583" cy="5546724"/>
            </a:xfrm>
          </p:grpSpPr>
          <p:grpSp>
            <p:nvGrpSpPr>
              <p:cNvPr id="18" name=""/>
              <p:cNvGrpSpPr/>
              <p:nvPr/>
            </p:nvGrpSpPr>
            <p:grpSpPr>
              <a:xfrm rot="0">
                <a:off x="0" y="1311275"/>
                <a:ext cx="5344583" cy="5546724"/>
                <a:chOff x="3423708" y="1311275"/>
                <a:chExt cx="5344583" cy="5546724"/>
              </a:xfrm>
            </p:grpSpPr>
            <p:grpSp>
              <p:nvGrpSpPr>
                <p:cNvPr id="15" name=""/>
                <p:cNvGrpSpPr/>
                <p:nvPr/>
              </p:nvGrpSpPr>
              <p:grpSpPr>
                <a:xfrm rot="0">
                  <a:off x="3423708" y="1323974"/>
                  <a:ext cx="5344583" cy="5534025"/>
                  <a:chOff x="0" y="1323974"/>
                  <a:chExt cx="5344583" cy="5534025"/>
                </a:xfrm>
              </p:grpSpPr>
              <p:sp>
                <p:nvSpPr>
                  <p:cNvPr id="5" name=""/>
                  <p:cNvSpPr/>
                  <p:nvPr/>
                </p:nvSpPr>
                <p:spPr>
                  <a:xfrm>
                    <a:off x="0" y="1323974"/>
                    <a:ext cx="5344583" cy="5534024"/>
                  </a:xfrm>
                  <a:prstGeom prst="rect">
                    <a:avLst/>
                  </a:prstGeom>
                  <a:solidFill>
                    <a:srgbClr val="f2f2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endParaRPr lang="en-US" altLang="ko-KR"/>
                  </a:p>
                </p:txBody>
              </p:sp>
              <p:sp>
                <p:nvSpPr>
                  <p:cNvPr id="6" name=""/>
                  <p:cNvSpPr/>
                  <p:nvPr/>
                </p:nvSpPr>
                <p:spPr>
                  <a:xfrm>
                    <a:off x="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정비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1" name=""/>
                  <p:cNvSpPr/>
                  <p:nvPr/>
                </p:nvSpPr>
                <p:spPr>
                  <a:xfrm>
                    <a:off x="1066800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Community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" name=""/>
                  <p:cNvSpPr/>
                  <p:nvPr/>
                </p:nvSpPr>
                <p:spPr>
                  <a:xfrm>
                    <a:off x="2131483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Home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"/>
                  <p:cNvSpPr/>
                  <p:nvPr/>
                </p:nvSpPr>
                <p:spPr>
                  <a:xfrm>
                    <a:off x="3196166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schemeClr val="dk1"/>
                        </a:solidFill>
                      </a:rPr>
                      <a:t>알림</a:t>
                    </a:r>
                    <a:endParaRPr lang="ko-KR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4" name=""/>
                  <p:cNvSpPr/>
                  <p:nvPr/>
                </p:nvSpPr>
                <p:spPr>
                  <a:xfrm>
                    <a:off x="4269317" y="6200774"/>
                    <a:ext cx="1066799" cy="657225"/>
                  </a:xfrm>
                  <a:prstGeom prst="rect">
                    <a:avLst/>
                  </a:prstGeom>
                  <a:solidFill>
                    <a:srgbClr val="faf3db"/>
                  </a:solidFill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chemeClr val="dk1"/>
                        </a:solidFill>
                      </a:rPr>
                      <a:t>Setting</a:t>
                    </a:r>
                    <a:endParaRPr lang="en-US" altLang="ko-KR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6" name=""/>
                <p:cNvSpPr/>
                <p:nvPr/>
              </p:nvSpPr>
              <p:spPr>
                <a:xfrm>
                  <a:off x="3444874" y="1311275"/>
                  <a:ext cx="1066799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내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7" name=""/>
                <p:cNvSpPr/>
                <p:nvPr/>
              </p:nvSpPr>
              <p:spPr>
                <a:xfrm>
                  <a:off x="4502149" y="1320800"/>
                  <a:ext cx="1831976" cy="6572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오너들의 차고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정보                  총 주행 거리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연비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일 평균 주행 시간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400551"/>
                <a:ext cx="4606925" cy="149860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내 차 메뉴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이번달 지출금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점검 필요 사항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35" name="직사각형 81"/>
          <p:cNvSpPr/>
          <p:nvPr/>
        </p:nvSpPr>
        <p:spPr>
          <a:xfrm>
            <a:off x="9101729" y="225068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블루투스에서 정보 받아와서 보여줌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6" name="타원 46"/>
          <p:cNvSpPr/>
          <p:nvPr/>
        </p:nvSpPr>
        <p:spPr>
          <a:xfrm>
            <a:off x="5693864" y="2054646"/>
            <a:ext cx="2104433" cy="4170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7" name=""/>
          <p:cNvCxnSpPr>
            <a:stCxn id="36" idx="6"/>
            <a:endCxn id="35" idx="1"/>
          </p:cNvCxnSpPr>
          <p:nvPr/>
        </p:nvCxnSpPr>
        <p:spPr>
          <a:xfrm>
            <a:off x="7798297" y="2263191"/>
            <a:ext cx="1303431" cy="250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81"/>
          <p:cNvSpPr/>
          <p:nvPr/>
        </p:nvSpPr>
        <p:spPr>
          <a:xfrm>
            <a:off x="9101729" y="382555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차량 대표 이미지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차종에 따른 대표 이미지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직사각형 81"/>
          <p:cNvSpPr/>
          <p:nvPr/>
        </p:nvSpPr>
        <p:spPr>
          <a:xfrm>
            <a:off x="7144" y="208035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0" name="직사각형 81"/>
          <p:cNvSpPr/>
          <p:nvPr/>
        </p:nvSpPr>
        <p:spPr>
          <a:xfrm>
            <a:off x="4762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2" name="직사각형 81"/>
          <p:cNvSpPr/>
          <p:nvPr/>
        </p:nvSpPr>
        <p:spPr>
          <a:xfrm>
            <a:off x="9101729" y="540346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81"/>
          <p:cNvSpPr/>
          <p:nvPr/>
        </p:nvSpPr>
        <p:spPr>
          <a:xfrm>
            <a:off x="0" y="547172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4" name=""/>
          <p:cNvCxnSpPr>
            <a:stCxn id="59" idx="6"/>
            <a:endCxn id="42" idx="1"/>
          </p:cNvCxnSpPr>
          <p:nvPr/>
        </p:nvCxnSpPr>
        <p:spPr>
          <a:xfrm rot="16200000" flipH="1">
            <a:off x="7701951" y="4266738"/>
            <a:ext cx="1784255" cy="101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60" idx="6"/>
            <a:endCxn id="42" idx="1"/>
          </p:cNvCxnSpPr>
          <p:nvPr/>
        </p:nvCxnSpPr>
        <p:spPr>
          <a:xfrm>
            <a:off x="8024516" y="5647958"/>
            <a:ext cx="1077212" cy="18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61" idx="0"/>
            <a:endCxn id="43" idx="3"/>
          </p:cNvCxnSpPr>
          <p:nvPr/>
        </p:nvCxnSpPr>
        <p:spPr>
          <a:xfrm rot="10800000">
            <a:off x="3090271" y="5734778"/>
            <a:ext cx="2981916" cy="460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endCxn id="38" idx="1"/>
          </p:cNvCxnSpPr>
          <p:nvPr/>
        </p:nvCxnSpPr>
        <p:spPr>
          <a:xfrm>
            <a:off x="6257926" y="3152775"/>
            <a:ext cx="2843802" cy="93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55" idx="2"/>
            <a:endCxn id="39" idx="0"/>
          </p:cNvCxnSpPr>
          <p:nvPr/>
        </p:nvCxnSpPr>
        <p:spPr>
          <a:xfrm rot="10800000" flipV="1">
            <a:off x="1552279" y="1627397"/>
            <a:ext cx="1862727" cy="45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54" idx="2"/>
            <a:endCxn id="39" idx="0"/>
          </p:cNvCxnSpPr>
          <p:nvPr/>
        </p:nvCxnSpPr>
        <p:spPr>
          <a:xfrm rot="10800000" flipV="1">
            <a:off x="1552279" y="1665497"/>
            <a:ext cx="3043827" cy="41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46"/>
          <p:cNvSpPr/>
          <p:nvPr/>
        </p:nvSpPr>
        <p:spPr>
          <a:xfrm>
            <a:off x="4596107" y="1456952"/>
            <a:ext cx="1806777" cy="4170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타원 46"/>
          <p:cNvSpPr/>
          <p:nvPr/>
        </p:nvSpPr>
        <p:spPr>
          <a:xfrm>
            <a:off x="3415007" y="1418852"/>
            <a:ext cx="1104308" cy="4170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46"/>
          <p:cNvSpPr/>
          <p:nvPr/>
        </p:nvSpPr>
        <p:spPr>
          <a:xfrm>
            <a:off x="3412626" y="2083221"/>
            <a:ext cx="1116214" cy="63818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8" name=""/>
          <p:cNvCxnSpPr>
            <a:stCxn id="57" idx="3"/>
            <a:endCxn id="40" idx="3"/>
          </p:cNvCxnSpPr>
          <p:nvPr/>
        </p:nvCxnSpPr>
        <p:spPr>
          <a:xfrm rot="5400000">
            <a:off x="3066561" y="2656417"/>
            <a:ext cx="538001" cy="48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46"/>
          <p:cNvSpPr/>
          <p:nvPr/>
        </p:nvSpPr>
        <p:spPr>
          <a:xfrm>
            <a:off x="6970214" y="3640559"/>
            <a:ext cx="1116214" cy="4834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타원 46"/>
          <p:cNvSpPr/>
          <p:nvPr/>
        </p:nvSpPr>
        <p:spPr>
          <a:xfrm>
            <a:off x="7086896" y="5447928"/>
            <a:ext cx="937620" cy="40006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46"/>
          <p:cNvSpPr/>
          <p:nvPr/>
        </p:nvSpPr>
        <p:spPr>
          <a:xfrm>
            <a:off x="3400721" y="6195641"/>
            <a:ext cx="5342933" cy="66235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타원 46"/>
          <p:cNvSpPr/>
          <p:nvPr/>
        </p:nvSpPr>
        <p:spPr>
          <a:xfrm>
            <a:off x="5512890" y="4631160"/>
            <a:ext cx="2449715" cy="40006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46"/>
          <p:cNvSpPr/>
          <p:nvPr/>
        </p:nvSpPr>
        <p:spPr>
          <a:xfrm>
            <a:off x="5379540" y="5188372"/>
            <a:ext cx="2402090" cy="40006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4" name=""/>
          <p:cNvCxnSpPr>
            <a:stCxn id="63" idx="2"/>
            <a:endCxn id="65" idx="3"/>
          </p:cNvCxnSpPr>
          <p:nvPr/>
        </p:nvCxnSpPr>
        <p:spPr>
          <a:xfrm rot="10800000">
            <a:off x="3090271" y="4885210"/>
            <a:ext cx="2289269" cy="503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81"/>
          <p:cNvSpPr/>
          <p:nvPr/>
        </p:nvSpPr>
        <p:spPr>
          <a:xfrm>
            <a:off x="0" y="462215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6" name="직사각형 81"/>
          <p:cNvSpPr/>
          <p:nvPr/>
        </p:nvSpPr>
        <p:spPr>
          <a:xfrm>
            <a:off x="9525" y="388158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7" name=""/>
          <p:cNvCxnSpPr>
            <a:stCxn id="62" idx="2"/>
            <a:endCxn id="66" idx="3"/>
          </p:cNvCxnSpPr>
          <p:nvPr/>
        </p:nvCxnSpPr>
        <p:spPr>
          <a:xfrm rot="10800000">
            <a:off x="3099796" y="4144640"/>
            <a:ext cx="2413094" cy="686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81"/>
          <p:cNvSpPr/>
          <p:nvPr/>
        </p:nvSpPr>
        <p:spPr>
          <a:xfrm>
            <a:off x="9120779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얻은 정보를 이용하여 연산하고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9" name=""/>
          <p:cNvCxnSpPr>
            <a:stCxn id="70" idx="6"/>
            <a:endCxn id="68" idx="1"/>
          </p:cNvCxnSpPr>
          <p:nvPr/>
        </p:nvCxnSpPr>
        <p:spPr>
          <a:xfrm>
            <a:off x="7950697" y="2760872"/>
            <a:ext cx="1170081" cy="668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46"/>
          <p:cNvSpPr/>
          <p:nvPr/>
        </p:nvSpPr>
        <p:spPr>
          <a:xfrm>
            <a:off x="5512889" y="2457077"/>
            <a:ext cx="2437808" cy="60759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>
            <a:off x="7612590" y="1311274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Home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2" name="직사각형 81"/>
          <p:cNvSpPr/>
          <p:nvPr/>
        </p:nvSpPr>
        <p:spPr>
          <a:xfrm>
            <a:off x="9089483" y="165020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3" name="타원 46"/>
          <p:cNvSpPr/>
          <p:nvPr/>
        </p:nvSpPr>
        <p:spPr>
          <a:xfrm>
            <a:off x="7697174" y="1394359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4" name=""/>
          <p:cNvCxnSpPr>
            <a:stCxn id="73" idx="6"/>
            <a:endCxn id="72" idx="1"/>
          </p:cNvCxnSpPr>
          <p:nvPr/>
        </p:nvCxnSpPr>
        <p:spPr>
          <a:xfrm>
            <a:off x="8551451" y="1643725"/>
            <a:ext cx="538031" cy="2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65749" y="1349374"/>
            <a:ext cx="68262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차량의 기본 정보를 요약해서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사용자의 보험정보를 요약해서 보여줌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사용자의 방문 기록 및 메모를 요약하여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추가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51113" y="123001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4225636" y="1353554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0" y="5395913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타원 55"/>
          <p:cNvSpPr/>
          <p:nvPr/>
        </p:nvSpPr>
        <p:spPr>
          <a:xfrm>
            <a:off x="4724400" y="20947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6" name="타원 55"/>
          <p:cNvSpPr/>
          <p:nvPr/>
        </p:nvSpPr>
        <p:spPr>
          <a:xfrm>
            <a:off x="4689763" y="4276863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603171" y="54545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65749" y="1349374"/>
            <a:ext cx="68262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0" y="5395913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4259791" y="1346993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82839" y="1398248"/>
            <a:ext cx="2617469" cy="545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4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4606925" cy="2101850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차량 기본 정보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차 번호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52</a:t>
                </a:r>
                <a:r>
                  <a:rPr lang="ko-KR" altLang="en-US">
                    <a:solidFill>
                      <a:schemeClr val="dk1"/>
                    </a:solidFill>
                  </a:rPr>
                  <a:t>소 </a:t>
                </a:r>
                <a:r>
                  <a:rPr lang="en-US" altLang="ko-KR">
                    <a:solidFill>
                      <a:schemeClr val="dk1"/>
                    </a:solidFill>
                  </a:rPr>
                  <a:t>4127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차종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K7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연식 </a:t>
                </a:r>
                <a:r>
                  <a:rPr lang="en-US" altLang="ko-KR">
                    <a:solidFill>
                      <a:schemeClr val="dk1"/>
                    </a:solidFill>
                  </a:rPr>
                  <a:t>:</a:t>
                </a:r>
                <a:r>
                  <a:rPr lang="ko-KR" altLang="en-US">
                    <a:solidFill>
                      <a:schemeClr val="dk1"/>
                    </a:solidFill>
                  </a:rPr>
                  <a:t> </a:t>
                </a:r>
                <a:r>
                  <a:rPr lang="en-US" altLang="ko-KR">
                    <a:solidFill>
                      <a:schemeClr val="dk1"/>
                    </a:solidFill>
                  </a:rPr>
                  <a:t>2021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				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0" y="4238627"/>
                <a:ext cx="4606925" cy="855662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보험정보                                </a:t>
                </a:r>
                <a:r>
                  <a:rPr lang="en-US" altLang="ko-KR">
                    <a:solidFill>
                      <a:schemeClr val="dk1"/>
                    </a:solidFill>
                  </a:rPr>
                  <a:t>N</a:t>
                </a:r>
                <a:r>
                  <a:rPr lang="ko-KR" altLang="en-US">
                    <a:solidFill>
                      <a:schemeClr val="dk1"/>
                    </a:solidFill>
                  </a:rPr>
                  <a:t>년차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</a:t>
                </a:r>
                <a:r>
                  <a:rPr lang="ko-KR" altLang="en-US">
                    <a:solidFill>
                      <a:schemeClr val="dk1"/>
                    </a:solidFill>
                  </a:rPr>
                  <a:t>차량보험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                                              더보기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" name=""/>
            <p:cNvSpPr/>
            <p:nvPr/>
          </p:nvSpPr>
          <p:spPr>
            <a:xfrm>
              <a:off x="0" y="2079623"/>
              <a:ext cx="4597399" cy="2095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  <a:effectLst>
                    <a:glow rad="63500">
                      <a:schemeClr val="accent1">
                        <a:satMod val="175000"/>
                        <a:alpha val="50000"/>
                      </a:schemeClr>
                    </a:glow>
                  </a:effectLst>
                </a:rPr>
                <a:t>Car Image</a:t>
              </a:r>
              <a:endParaRPr lang="en-US" altLang="ko-KR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50000"/>
                    </a:schemeClr>
                  </a:glow>
                </a:effectLst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3423708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3" name=""/>
          <p:cNvSpPr/>
          <p:nvPr/>
        </p:nvSpPr>
        <p:spPr>
          <a:xfrm>
            <a:off x="3423708" y="5395914"/>
            <a:ext cx="4606925" cy="760412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방문 정비소 기록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                                         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7683500" y="1346994"/>
            <a:ext cx="1066799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직사각형 81"/>
          <p:cNvSpPr/>
          <p:nvPr/>
        </p:nvSpPr>
        <p:spPr>
          <a:xfrm>
            <a:off x="9089483" y="165020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81"/>
          <p:cNvSpPr/>
          <p:nvPr/>
        </p:nvSpPr>
        <p:spPr>
          <a:xfrm>
            <a:off x="9099008" y="259794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4763" y="208035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5" name="직사각형 81"/>
          <p:cNvSpPr/>
          <p:nvPr/>
        </p:nvSpPr>
        <p:spPr>
          <a:xfrm>
            <a:off x="2381" y="369210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text?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6" name="직사각형 81"/>
          <p:cNvSpPr/>
          <p:nvPr/>
        </p:nvSpPr>
        <p:spPr>
          <a:xfrm>
            <a:off x="9096627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 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직사각형 81"/>
          <p:cNvSpPr/>
          <p:nvPr/>
        </p:nvSpPr>
        <p:spPr>
          <a:xfrm>
            <a:off x="9096627" y="4215379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81"/>
          <p:cNvSpPr/>
          <p:nvPr/>
        </p:nvSpPr>
        <p:spPr>
          <a:xfrm>
            <a:off x="0" y="45765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1" name="타원 46"/>
          <p:cNvSpPr/>
          <p:nvPr/>
        </p:nvSpPr>
        <p:spPr>
          <a:xfrm>
            <a:off x="3289821" y="1402523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46"/>
          <p:cNvSpPr/>
          <p:nvPr/>
        </p:nvSpPr>
        <p:spPr>
          <a:xfrm>
            <a:off x="7782899" y="1432459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46"/>
          <p:cNvSpPr/>
          <p:nvPr/>
        </p:nvSpPr>
        <p:spPr>
          <a:xfrm>
            <a:off x="7116150" y="3650423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46"/>
          <p:cNvSpPr/>
          <p:nvPr/>
        </p:nvSpPr>
        <p:spPr>
          <a:xfrm>
            <a:off x="7129757" y="4657352"/>
            <a:ext cx="854277" cy="4987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타원 46"/>
          <p:cNvSpPr/>
          <p:nvPr/>
        </p:nvSpPr>
        <p:spPr>
          <a:xfrm>
            <a:off x="6898435" y="4208315"/>
            <a:ext cx="854277" cy="3626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타원 46"/>
          <p:cNvSpPr/>
          <p:nvPr/>
        </p:nvSpPr>
        <p:spPr>
          <a:xfrm>
            <a:off x="3401401" y="4191987"/>
            <a:ext cx="1480206" cy="67562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46"/>
          <p:cNvSpPr/>
          <p:nvPr/>
        </p:nvSpPr>
        <p:spPr>
          <a:xfrm>
            <a:off x="3423683" y="2126423"/>
            <a:ext cx="4555420" cy="13025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46"/>
          <p:cNvSpPr/>
          <p:nvPr/>
        </p:nvSpPr>
        <p:spPr>
          <a:xfrm>
            <a:off x="7374685" y="5677888"/>
            <a:ext cx="636563" cy="4715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타원 46"/>
          <p:cNvSpPr/>
          <p:nvPr/>
        </p:nvSpPr>
        <p:spPr>
          <a:xfrm>
            <a:off x="3469435" y="5432959"/>
            <a:ext cx="1847599" cy="6484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0" name=""/>
          <p:cNvCxnSpPr>
            <a:stCxn id="51" idx="2"/>
            <a:endCxn id="44" idx="0"/>
          </p:cNvCxnSpPr>
          <p:nvPr/>
        </p:nvCxnSpPr>
        <p:spPr>
          <a:xfrm rot="10800000" flipV="1">
            <a:off x="1549898" y="1651889"/>
            <a:ext cx="1739922" cy="42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>
            <a:stCxn id="53" idx="6"/>
            <a:endCxn id="46" idx="1"/>
          </p:cNvCxnSpPr>
          <p:nvPr/>
        </p:nvCxnSpPr>
        <p:spPr>
          <a:xfrm flipV="1">
            <a:off x="7970426" y="3692052"/>
            <a:ext cx="1126199" cy="20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57" idx="6"/>
            <a:endCxn id="43" idx="1"/>
          </p:cNvCxnSpPr>
          <p:nvPr/>
        </p:nvCxnSpPr>
        <p:spPr>
          <a:xfrm>
            <a:off x="7979103" y="2777711"/>
            <a:ext cx="1119905" cy="83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52" idx="6"/>
            <a:endCxn id="42" idx="1"/>
          </p:cNvCxnSpPr>
          <p:nvPr/>
        </p:nvCxnSpPr>
        <p:spPr>
          <a:xfrm>
            <a:off x="8637176" y="1681825"/>
            <a:ext cx="452306" cy="23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>
            <a:stCxn id="56" idx="1"/>
            <a:endCxn id="45" idx="3"/>
          </p:cNvCxnSpPr>
          <p:nvPr/>
        </p:nvCxnSpPr>
        <p:spPr>
          <a:xfrm rot="10800000">
            <a:off x="3092652" y="3955161"/>
            <a:ext cx="525520" cy="335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>
            <a:stCxn id="54" idx="6"/>
            <a:endCxn id="67" idx="1"/>
          </p:cNvCxnSpPr>
          <p:nvPr/>
        </p:nvCxnSpPr>
        <p:spPr>
          <a:xfrm>
            <a:off x="7984034" y="4906718"/>
            <a:ext cx="1115314" cy="350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55" idx="6"/>
            <a:endCxn id="47" idx="1"/>
          </p:cNvCxnSpPr>
          <p:nvPr/>
        </p:nvCxnSpPr>
        <p:spPr>
          <a:xfrm>
            <a:off x="7752712" y="4389646"/>
            <a:ext cx="1343914" cy="8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81"/>
          <p:cNvSpPr/>
          <p:nvPr/>
        </p:nvSpPr>
        <p:spPr>
          <a:xfrm>
            <a:off x="9099348" y="499370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81"/>
          <p:cNvSpPr/>
          <p:nvPr/>
        </p:nvSpPr>
        <p:spPr>
          <a:xfrm>
            <a:off x="9101729" y="57859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9" name=""/>
          <p:cNvCxnSpPr>
            <a:stCxn id="58" idx="6"/>
            <a:endCxn id="68" idx="1"/>
          </p:cNvCxnSpPr>
          <p:nvPr/>
        </p:nvCxnSpPr>
        <p:spPr>
          <a:xfrm>
            <a:off x="8011248" y="5913647"/>
            <a:ext cx="1090480" cy="13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59" idx="0"/>
            <a:endCxn id="48" idx="3"/>
          </p:cNvCxnSpPr>
          <p:nvPr/>
        </p:nvCxnSpPr>
        <p:spPr>
          <a:xfrm rot="10800000">
            <a:off x="3090271" y="4839627"/>
            <a:ext cx="1302963" cy="59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46"/>
          <p:cNvSpPr/>
          <p:nvPr/>
        </p:nvSpPr>
        <p:spPr>
          <a:xfrm>
            <a:off x="3437174" y="6235023"/>
            <a:ext cx="5341699" cy="62297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81"/>
          <p:cNvSpPr/>
          <p:nvPr/>
        </p:nvSpPr>
        <p:spPr>
          <a:xfrm>
            <a:off x="26054" y="53406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3" name=""/>
          <p:cNvCxnSpPr>
            <a:stCxn id="71" idx="2"/>
            <a:endCxn id="72" idx="2"/>
          </p:cNvCxnSpPr>
          <p:nvPr/>
        </p:nvCxnSpPr>
        <p:spPr>
          <a:xfrm rot="10800000">
            <a:off x="1571189" y="5866777"/>
            <a:ext cx="1865984" cy="67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체크박스를 통해 표시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10938" y="1349374"/>
            <a:ext cx="6881061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대한 정보를 자세하게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옵션의 경우 아이콘으로 표시 약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개 옵션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체크박스를 이용하여 입력 받은 값들 출력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총 주행거리와 주유에 대한 정보를 블루투스를 통해 입력 받아 연비를 계산하고 계산 결과를 토대로 주행가능거리 계산하여 출력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2513134" y="494574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958604" y="21025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3332284" y="130719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체크박스를 통해 표시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2513134" y="494574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958604" y="21025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3332284" y="130719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4480" y="1310640"/>
            <a:ext cx="5844540" cy="5550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 ex)</a:t>
              </a:r>
              <a:r>
                <a:rPr lang="ko-KR" altLang="en-US">
                  <a:solidFill>
                    <a:schemeClr val="dk1"/>
                  </a:solidFill>
                </a:rPr>
                <a:t>그랜저 </a:t>
              </a:r>
              <a:r>
                <a:rPr lang="en-US" altLang="ko-KR">
                  <a:solidFill>
                    <a:schemeClr val="dk1"/>
                  </a:solidFill>
                </a:rPr>
                <a:t>IG</a:t>
              </a:r>
              <a:r>
                <a:rPr lang="ko-KR" altLang="en-US">
                  <a:solidFill>
                    <a:schemeClr val="dk1"/>
                  </a:solidFill>
                </a:rPr>
                <a:t> 자가용 가솔린 </a:t>
              </a:r>
              <a:r>
                <a:rPr lang="en-US" altLang="ko-KR">
                  <a:solidFill>
                    <a:schemeClr val="dk1"/>
                  </a:solidFill>
                </a:rPr>
                <a:t>2.4Premium Special A/T</a:t>
              </a:r>
              <a:r>
                <a:rPr lang="ko-KR" altLang="en-US">
                  <a:solidFill>
                    <a:schemeClr val="dk1"/>
                  </a:solidFill>
                </a:rPr>
                <a:t>런칭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차 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52</a:t>
              </a:r>
              <a:r>
                <a:rPr lang="ko-KR" altLang="en-US">
                  <a:solidFill>
                    <a:schemeClr val="dk1"/>
                  </a:solidFill>
                </a:rPr>
                <a:t>소 </a:t>
              </a:r>
              <a:r>
                <a:rPr lang="en-US" altLang="ko-KR">
                  <a:solidFill>
                    <a:schemeClr val="dk1"/>
                  </a:solidFill>
                </a:rPr>
                <a:t>4127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옵션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체크박스를 통해 표시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            </a:t>
              </a:r>
              <a:r>
                <a:rPr lang="ko-KR" altLang="en-US">
                  <a:solidFill>
                    <a:schemeClr val="dk1"/>
                  </a:solidFill>
                </a:rPr>
                <a:t>총 주행거리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XXkm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                                       연비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OOkm/L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                  </a:t>
              </a:r>
              <a:r>
                <a:rPr lang="ko-KR" altLang="en-US">
                  <a:solidFill>
                    <a:schemeClr val="dk1"/>
                  </a:solidFill>
                </a:rPr>
                <a:t>주유량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주행가능거리</a:t>
              </a:r>
              <a:r>
                <a:rPr lang="en-US" altLang="ko-KR">
                  <a:solidFill>
                    <a:schemeClr val="dk1"/>
                  </a:solidFill>
                </a:rPr>
                <a:t> : OOL/OOkm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3423708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687454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직사각형 81"/>
          <p:cNvSpPr/>
          <p:nvPr/>
        </p:nvSpPr>
        <p:spPr>
          <a:xfrm>
            <a:off x="9094585" y="268995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보여지고 있는 창의 위치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직사각형 81"/>
          <p:cNvSpPr/>
          <p:nvPr/>
        </p:nvSpPr>
        <p:spPr>
          <a:xfrm>
            <a:off x="-21291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-23673" y="429989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5" name="직사각형 81"/>
          <p:cNvSpPr/>
          <p:nvPr/>
        </p:nvSpPr>
        <p:spPr>
          <a:xfrm>
            <a:off x="9101729" y="42782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 저장된 값과 관련 값들을 연산하여 보여줌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1" name=""/>
          <p:cNvCxnSpPr>
            <a:stCxn id="65" idx="6"/>
            <a:endCxn id="41" idx="0"/>
          </p:cNvCxnSpPr>
          <p:nvPr/>
        </p:nvCxnSpPr>
        <p:spPr>
          <a:xfrm>
            <a:off x="8738721" y="1691860"/>
            <a:ext cx="1900999" cy="998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64" idx="4"/>
            <a:endCxn id="44" idx="0"/>
          </p:cNvCxnSpPr>
          <p:nvPr/>
        </p:nvCxnSpPr>
        <p:spPr>
          <a:xfrm rot="10800000" flipV="1">
            <a:off x="1521462" y="3428999"/>
            <a:ext cx="4179931" cy="870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stCxn id="67" idx="0"/>
            <a:endCxn id="45" idx="1"/>
          </p:cNvCxnSpPr>
          <p:nvPr/>
        </p:nvCxnSpPr>
        <p:spPr>
          <a:xfrm flipV="1">
            <a:off x="6905624" y="4541300"/>
            <a:ext cx="2196104" cy="521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46"/>
          <p:cNvSpPr/>
          <p:nvPr/>
        </p:nvSpPr>
        <p:spPr>
          <a:xfrm>
            <a:off x="3423683" y="2126423"/>
            <a:ext cx="4555420" cy="130257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6802676" y="1433479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46"/>
          <p:cNvSpPr/>
          <p:nvPr/>
        </p:nvSpPr>
        <p:spPr>
          <a:xfrm>
            <a:off x="3371295" y="1407286"/>
            <a:ext cx="769232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46"/>
          <p:cNvSpPr/>
          <p:nvPr/>
        </p:nvSpPr>
        <p:spPr>
          <a:xfrm>
            <a:off x="5127977" y="5062504"/>
            <a:ext cx="3555294" cy="9930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8" name=""/>
          <p:cNvCxnSpPr>
            <a:stCxn id="66" idx="4"/>
            <a:endCxn id="43" idx="0"/>
          </p:cNvCxnSpPr>
          <p:nvPr/>
        </p:nvCxnSpPr>
        <p:spPr>
          <a:xfrm rot="10800000" flipV="1">
            <a:off x="1523844" y="1924048"/>
            <a:ext cx="2232067" cy="978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46"/>
          <p:cNvSpPr/>
          <p:nvPr/>
        </p:nvSpPr>
        <p:spPr>
          <a:xfrm>
            <a:off x="3437174" y="6187396"/>
            <a:ext cx="5325823" cy="6706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81"/>
          <p:cNvSpPr/>
          <p:nvPr/>
        </p:nvSpPr>
        <p:spPr>
          <a:xfrm>
            <a:off x="0" y="513429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1" name=""/>
          <p:cNvCxnSpPr>
            <a:stCxn id="69" idx="2"/>
            <a:endCxn id="70" idx="2"/>
          </p:cNvCxnSpPr>
          <p:nvPr/>
        </p:nvCxnSpPr>
        <p:spPr>
          <a:xfrm rot="10800000">
            <a:off x="1545135" y="5660401"/>
            <a:ext cx="1892038" cy="862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경쟁 어플들이 다수 존재</a:t>
            </a:r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5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사용자 보험에 대한 자세한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344406" y="12916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841630" y="21527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293076" y="1251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344406" y="12916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7" name="타원 55"/>
          <p:cNvSpPr/>
          <p:nvPr/>
        </p:nvSpPr>
        <p:spPr>
          <a:xfrm>
            <a:off x="4841630" y="21527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40930" y="1418017"/>
            <a:ext cx="2865119" cy="5439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23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4044950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보험료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피 보험자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생년월일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휴대전화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차종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                             차량번호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현 가입 보험사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보험 만기일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가입 연차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대물배상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00</a:t>
              </a:r>
              <a:r>
                <a:rPr lang="ko-KR" altLang="en-US">
                  <a:solidFill>
                    <a:schemeClr val="dk1"/>
                  </a:solidFill>
                </a:rPr>
                <a:t>원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자기차량 손해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긴급출동 특약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할인할증 </a:t>
              </a:r>
              <a:r>
                <a:rPr lang="en-US" altLang="ko-KR">
                  <a:solidFill>
                    <a:schemeClr val="dk1"/>
                  </a:solidFill>
                </a:rPr>
                <a:t>: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Y/N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32" name=""/>
          <p:cNvSpPr/>
          <p:nvPr/>
        </p:nvSpPr>
        <p:spPr>
          <a:xfrm>
            <a:off x="3423708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687455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보험정보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직사각형 81"/>
          <p:cNvSpPr/>
          <p:nvPr/>
        </p:nvSpPr>
        <p:spPr>
          <a:xfrm>
            <a:off x="-21291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9108873" y="53418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8" name="타원 46"/>
          <p:cNvSpPr/>
          <p:nvPr/>
        </p:nvSpPr>
        <p:spPr>
          <a:xfrm>
            <a:off x="6802676" y="1433479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타원 46"/>
          <p:cNvSpPr/>
          <p:nvPr/>
        </p:nvSpPr>
        <p:spPr>
          <a:xfrm>
            <a:off x="3426063" y="2128805"/>
            <a:ext cx="5222169" cy="39219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46"/>
          <p:cNvSpPr/>
          <p:nvPr/>
        </p:nvSpPr>
        <p:spPr>
          <a:xfrm>
            <a:off x="3364151" y="1412048"/>
            <a:ext cx="88829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3" name=""/>
          <p:cNvCxnSpPr>
            <a:stCxn id="52" idx="2"/>
            <a:endCxn id="41" idx="0"/>
          </p:cNvCxnSpPr>
          <p:nvPr/>
        </p:nvCxnSpPr>
        <p:spPr>
          <a:xfrm rot="10800000" flipV="1">
            <a:off x="1523844" y="1670429"/>
            <a:ext cx="1840307" cy="1232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48" idx="4"/>
            <a:endCxn id="39" idx="0"/>
          </p:cNvCxnSpPr>
          <p:nvPr/>
        </p:nvCxnSpPr>
        <p:spPr>
          <a:xfrm>
            <a:off x="7770698" y="1950241"/>
            <a:ext cx="2876165" cy="1478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1" idx="6"/>
            <a:endCxn id="44" idx="0"/>
          </p:cNvCxnSpPr>
          <p:nvPr/>
        </p:nvCxnSpPr>
        <p:spPr>
          <a:xfrm>
            <a:off x="8648232" y="4089780"/>
            <a:ext cx="2005776" cy="1252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81"/>
          <p:cNvSpPr/>
          <p:nvPr/>
        </p:nvSpPr>
        <p:spPr>
          <a:xfrm>
            <a:off x="9101729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보여지고 있는 창의 위치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타원 46"/>
          <p:cNvSpPr/>
          <p:nvPr/>
        </p:nvSpPr>
        <p:spPr>
          <a:xfrm>
            <a:off x="3453051" y="6171522"/>
            <a:ext cx="5405197" cy="68647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81"/>
          <p:cNvSpPr/>
          <p:nvPr/>
        </p:nvSpPr>
        <p:spPr>
          <a:xfrm>
            <a:off x="0" y="513429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0" name=""/>
          <p:cNvCxnSpPr>
            <a:stCxn id="56" idx="2"/>
            <a:endCxn id="59" idx="2"/>
          </p:cNvCxnSpPr>
          <p:nvPr/>
        </p:nvCxnSpPr>
        <p:spPr>
          <a:xfrm rot="10800000">
            <a:off x="1545135" y="5660401"/>
            <a:ext cx="1907916" cy="854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4012911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방문했던 정비소에 대한 기록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위치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정비 내역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r>
              <a:rPr lang="ko-KR" altLang="en-US">
                <a:solidFill>
                  <a:schemeClr val="dk1"/>
                </a:solidFill>
              </a:rPr>
              <a:t>을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해당 차량에 대한 메모 및 정비사항을 메모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4012911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0410" y="1415701"/>
            <a:ext cx="2716530" cy="5442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449637" y="1323975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방문 정비소 기록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3449637" y="4012912"/>
            <a:ext cx="5292725" cy="1880176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메모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49637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13383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내 차고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기타정보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직사각형 81"/>
          <p:cNvSpPr/>
          <p:nvPr/>
        </p:nvSpPr>
        <p:spPr>
          <a:xfrm>
            <a:off x="9104486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보여지고 있는 창의 위치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4" name="직사각형 81"/>
          <p:cNvSpPr/>
          <p:nvPr/>
        </p:nvSpPr>
        <p:spPr>
          <a:xfrm>
            <a:off x="-2381" y="258280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 사용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45" name="직사각형 81"/>
          <p:cNvSpPr/>
          <p:nvPr/>
        </p:nvSpPr>
        <p:spPr>
          <a:xfrm>
            <a:off x="-4763" y="377443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0" name="직사각형 81"/>
          <p:cNvSpPr/>
          <p:nvPr/>
        </p:nvSpPr>
        <p:spPr>
          <a:xfrm>
            <a:off x="0" y="466263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TextEdit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회원이 입력한 메모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1" name="타원 46"/>
          <p:cNvSpPr/>
          <p:nvPr/>
        </p:nvSpPr>
        <p:spPr>
          <a:xfrm>
            <a:off x="6802676" y="1433479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46"/>
          <p:cNvSpPr/>
          <p:nvPr/>
        </p:nvSpPr>
        <p:spPr>
          <a:xfrm>
            <a:off x="3478451" y="4002848"/>
            <a:ext cx="1007358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46"/>
          <p:cNvSpPr/>
          <p:nvPr/>
        </p:nvSpPr>
        <p:spPr>
          <a:xfrm>
            <a:off x="3547507" y="2119281"/>
            <a:ext cx="1936045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46"/>
          <p:cNvSpPr/>
          <p:nvPr/>
        </p:nvSpPr>
        <p:spPr>
          <a:xfrm>
            <a:off x="3378438" y="1390616"/>
            <a:ext cx="947826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5" name=""/>
          <p:cNvCxnSpPr>
            <a:stCxn id="54" idx="2"/>
            <a:endCxn id="44" idx="0"/>
          </p:cNvCxnSpPr>
          <p:nvPr/>
        </p:nvCxnSpPr>
        <p:spPr>
          <a:xfrm rot="10800000" flipV="1">
            <a:off x="1542754" y="1648997"/>
            <a:ext cx="1835683" cy="93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51" idx="6"/>
            <a:endCxn id="42" idx="0"/>
          </p:cNvCxnSpPr>
          <p:nvPr/>
        </p:nvCxnSpPr>
        <p:spPr>
          <a:xfrm>
            <a:off x="8738721" y="1691860"/>
            <a:ext cx="1910901" cy="173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53" idx="4"/>
            <a:endCxn id="45" idx="0"/>
          </p:cNvCxnSpPr>
          <p:nvPr/>
        </p:nvCxnSpPr>
        <p:spPr>
          <a:xfrm rot="10800000" flipV="1">
            <a:off x="1540372" y="2636043"/>
            <a:ext cx="2975157" cy="1138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52" idx="4"/>
            <a:endCxn id="50" idx="3"/>
          </p:cNvCxnSpPr>
          <p:nvPr/>
        </p:nvCxnSpPr>
        <p:spPr>
          <a:xfrm rot="10800000" flipV="1">
            <a:off x="3090271" y="4519610"/>
            <a:ext cx="891859" cy="406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46"/>
          <p:cNvSpPr/>
          <p:nvPr/>
        </p:nvSpPr>
        <p:spPr>
          <a:xfrm>
            <a:off x="3484799" y="6282647"/>
            <a:ext cx="5278199" cy="5753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81"/>
          <p:cNvSpPr/>
          <p:nvPr/>
        </p:nvSpPr>
        <p:spPr>
          <a:xfrm>
            <a:off x="9101729" y="513429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5" name=""/>
          <p:cNvCxnSpPr>
            <a:stCxn id="59" idx="6"/>
            <a:endCxn id="64" idx="2"/>
          </p:cNvCxnSpPr>
          <p:nvPr/>
        </p:nvCxnSpPr>
        <p:spPr>
          <a:xfrm flipV="1">
            <a:off x="8762998" y="5660401"/>
            <a:ext cx="1883866" cy="909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뒤로가기 버튼을 이용하여 이전화면으로 이동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현재 있는 창의 위치를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차량에 대한 평점 및 리뷰를 작성할 수 있고 결과를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오너들의 평균 연비를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 리콜 사례에 대한 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6.</a:t>
            </a:r>
            <a:r>
              <a:rPr lang="ko-KR" altLang="en-US">
                <a:solidFill>
                  <a:schemeClr val="dk1"/>
                </a:solidFill>
              </a:rPr>
              <a:t> 게시판의 대표글들을 간략히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7.</a:t>
            </a:r>
            <a:r>
              <a:rPr lang="ko-KR" altLang="en-US">
                <a:solidFill>
                  <a:schemeClr val="dk1"/>
                </a:solidFill>
              </a:rPr>
              <a:t> 화면 선택하여 화면 전환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3647497" cy="1880176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평점 </a:t>
                </a:r>
                <a:r>
                  <a:rPr lang="en-US" altLang="ko-KR">
                    <a:solidFill>
                      <a:schemeClr val="dk1"/>
                    </a:solidFill>
                  </a:rPr>
                  <a:t>&amp;</a:t>
                </a:r>
                <a:r>
                  <a:rPr lang="ko-KR" altLang="en-US">
                    <a:solidFill>
                      <a:schemeClr val="dk1"/>
                    </a:solidFill>
                  </a:rPr>
                  <a:t> 리뷰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XX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"/>
            <p:cNvSpPr/>
            <p:nvPr/>
          </p:nvSpPr>
          <p:spPr>
            <a:xfrm>
              <a:off x="0" y="4012911"/>
              <a:ext cx="5292725" cy="1213427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리콜 사례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XX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OO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VV : ~~~~~~~~~~~~~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28" name="타원 55"/>
            <p:cNvSpPr/>
            <p:nvPr/>
          </p:nvSpPr>
          <p:spPr>
            <a:xfrm>
              <a:off x="536863" y="140786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0" name="타원 55"/>
            <p:cNvSpPr/>
            <p:nvPr/>
          </p:nvSpPr>
          <p:spPr>
            <a:xfrm>
              <a:off x="3136589" y="1447472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428750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263746" y="134699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오너들의 차고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타원 55"/>
            <p:cNvSpPr/>
            <p:nvPr/>
          </p:nvSpPr>
          <p:spPr>
            <a:xfrm>
              <a:off x="4951535" y="2136736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0" name="타원 55"/>
            <p:cNvSpPr/>
            <p:nvPr/>
          </p:nvSpPr>
          <p:spPr>
            <a:xfrm>
              <a:off x="5003489" y="4007100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5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3723409" y="2090593"/>
              <a:ext cx="1517360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평균 연비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0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966354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898072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468582" y="2563091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460664" y="2563090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791611" y="2619375"/>
              <a:ext cx="1354931" cy="1069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400">
                  <a:solidFill>
                    <a:schemeClr val="dk1"/>
                  </a:solidFill>
                </a:rPr>
                <a:t>0.0km/L</a:t>
              </a:r>
              <a:endParaRPr lang="en-US" altLang="ko-KR" sz="2400">
                <a:solidFill>
                  <a:schemeClr val="dk1"/>
                </a:solidFill>
              </a:endParaRPr>
            </a:p>
          </p:txBody>
        </p:sp>
      </p:grpSp>
      <p:sp>
        <p:nvSpPr>
          <p:cNvPr id="52" name=""/>
          <p:cNvSpPr/>
          <p:nvPr/>
        </p:nvSpPr>
        <p:spPr>
          <a:xfrm>
            <a:off x="0" y="5346411"/>
            <a:ext cx="5292725" cy="7371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~~~~~~~~~~~~~~~~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3" name="타원 55"/>
          <p:cNvSpPr/>
          <p:nvPr/>
        </p:nvSpPr>
        <p:spPr>
          <a:xfrm>
            <a:off x="1482247" y="203234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" name="타원 55"/>
          <p:cNvSpPr/>
          <p:nvPr/>
        </p:nvSpPr>
        <p:spPr>
          <a:xfrm>
            <a:off x="4960042" y="215132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5" name="타원 55"/>
          <p:cNvSpPr/>
          <p:nvPr/>
        </p:nvSpPr>
        <p:spPr>
          <a:xfrm>
            <a:off x="5003489" y="544450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7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51" name=""/>
          <p:cNvGrpSpPr/>
          <p:nvPr/>
        </p:nvGrpSpPr>
        <p:grpSpPr>
          <a:xfrm rot="0">
            <a:off x="3423708" y="1323975"/>
            <a:ext cx="5344583" cy="5534025"/>
            <a:chOff x="0" y="1323974"/>
            <a:chExt cx="5344583" cy="5534025"/>
          </a:xfrm>
        </p:grpSpPr>
        <p:grpSp>
          <p:nvGrpSpPr>
            <p:cNvPr id="23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grpSp>
            <p:nvGrpSpPr>
              <p:cNvPr id="15" name=""/>
              <p:cNvGrpSpPr/>
              <p:nvPr/>
            </p:nvGrpSpPr>
            <p:grpSpPr>
              <a:xfrm rot="0">
                <a:off x="0" y="1323974"/>
                <a:ext cx="5344583" cy="5534025"/>
                <a:chOff x="0" y="1323974"/>
                <a:chExt cx="5344583" cy="5534025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0" y="1323974"/>
                  <a:ext cx="5344583" cy="553402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정비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66800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Community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2" name=""/>
                <p:cNvSpPr/>
                <p:nvPr/>
              </p:nvSpPr>
              <p:spPr>
                <a:xfrm>
                  <a:off x="2131483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Home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" name=""/>
                <p:cNvSpPr/>
                <p:nvPr/>
              </p:nvSpPr>
              <p:spPr>
                <a:xfrm>
                  <a:off x="3196166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chemeClr val="dk1"/>
                      </a:solidFill>
                    </a:rPr>
                    <a:t>알림</a:t>
                  </a:r>
                  <a:endParaRPr lang="ko-KR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4" name=""/>
                <p:cNvSpPr/>
                <p:nvPr/>
              </p:nvSpPr>
              <p:spPr>
                <a:xfrm>
                  <a:off x="4269317" y="6200774"/>
                  <a:ext cx="1066799" cy="657225"/>
                </a:xfrm>
                <a:prstGeom prst="rect">
                  <a:avLst/>
                </a:prstGeom>
                <a:solidFill>
                  <a:srgbClr val="faf3db"/>
                </a:solidFill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dk1"/>
                      </a:solidFill>
                    </a:rPr>
                    <a:t>Setting</a:t>
                  </a:r>
                  <a:endParaRPr lang="en-US" altLang="ko-KR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9" name=""/>
              <p:cNvSpPr/>
              <p:nvPr/>
            </p:nvSpPr>
            <p:spPr>
              <a:xfrm>
                <a:off x="0" y="2073275"/>
                <a:ext cx="3647497" cy="1880176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평점 </a:t>
                </a:r>
                <a:r>
                  <a:rPr lang="en-US" altLang="ko-KR">
                    <a:solidFill>
                      <a:schemeClr val="dk1"/>
                    </a:solidFill>
                  </a:rPr>
                  <a:t>&amp;</a:t>
                </a:r>
                <a:r>
                  <a:rPr lang="ko-KR" altLang="en-US">
                    <a:solidFill>
                      <a:schemeClr val="dk1"/>
                    </a:solidFill>
                  </a:rPr>
                  <a:t> 리뷰</a:t>
                </a: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XX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OO : ~~~~~~~~~~~</a:t>
                </a:r>
                <a:endParaRPr lang="en-US" altLang="ko-KR">
                  <a:solidFill>
                    <a:schemeClr val="dk1"/>
                  </a:solidFill>
                </a:endParaRPr>
              </a:p>
              <a:p>
                <a:pPr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" name=""/>
            <p:cNvSpPr/>
            <p:nvPr/>
          </p:nvSpPr>
          <p:spPr>
            <a:xfrm>
              <a:off x="0" y="4012911"/>
              <a:ext cx="5292725" cy="1213427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리콜 사례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XX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OO : ~~~~~~~~~~~~~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VV : ~~~~~~~~~~~~~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428750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34" name=""/>
            <p:cNvSpPr/>
            <p:nvPr/>
          </p:nvSpPr>
          <p:spPr>
            <a:xfrm>
              <a:off x="1263746" y="134699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오너들의 차고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9" name="타원 55"/>
            <p:cNvSpPr/>
            <p:nvPr/>
          </p:nvSpPr>
          <p:spPr>
            <a:xfrm>
              <a:off x="4951535" y="2136736"/>
              <a:ext cx="283718" cy="283718"/>
            </a:xfrm>
            <a:prstGeom prst="ellipse">
              <a:avLst/>
            </a:prstGeom>
            <a:solidFill>
              <a:srgbClr val="ffe7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3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3723409" y="2090593"/>
              <a:ext cx="1517360" cy="1880176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평균 연비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0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966354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1898072" y="2566555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468582" y="2563091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460664" y="2563090"/>
              <a:ext cx="350934" cy="360217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791611" y="2619375"/>
              <a:ext cx="1354931" cy="1069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400">
                  <a:solidFill>
                    <a:schemeClr val="dk1"/>
                  </a:solidFill>
                </a:rPr>
                <a:t>0.0km/L</a:t>
              </a:r>
              <a:endParaRPr lang="en-US" altLang="ko-KR" sz="2400">
                <a:solidFill>
                  <a:schemeClr val="dk1"/>
                </a:solidFill>
              </a:endParaRPr>
            </a:p>
          </p:txBody>
        </p:sp>
      </p:grpSp>
      <p:sp>
        <p:nvSpPr>
          <p:cNvPr id="52" name=""/>
          <p:cNvSpPr/>
          <p:nvPr/>
        </p:nvSpPr>
        <p:spPr>
          <a:xfrm>
            <a:off x="3423708" y="5346412"/>
            <a:ext cx="5292725" cy="7371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게시판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~~~~~~~~~~~~~~~~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57" name="직사각형 81"/>
          <p:cNvSpPr/>
          <p:nvPr/>
        </p:nvSpPr>
        <p:spPr>
          <a:xfrm>
            <a:off x="9101729" y="156838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8" name="직사각형 81"/>
          <p:cNvSpPr/>
          <p:nvPr/>
        </p:nvSpPr>
        <p:spPr>
          <a:xfrm>
            <a:off x="9101729" y="26494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81"/>
          <p:cNvSpPr/>
          <p:nvPr/>
        </p:nvSpPr>
        <p:spPr>
          <a:xfrm>
            <a:off x="-21291" y="201104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0" name="직사각형 81"/>
          <p:cNvSpPr/>
          <p:nvPr/>
        </p:nvSpPr>
        <p:spPr>
          <a:xfrm>
            <a:off x="-23673" y="371407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Rating Bar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직사각형 81"/>
          <p:cNvSpPr/>
          <p:nvPr/>
        </p:nvSpPr>
        <p:spPr>
          <a:xfrm>
            <a:off x="9101729" y="367635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64" name=""/>
          <p:cNvCxnSpPr>
            <a:stCxn id="68" idx="2"/>
            <a:endCxn id="59" idx="0"/>
          </p:cNvCxnSpPr>
          <p:nvPr/>
        </p:nvCxnSpPr>
        <p:spPr>
          <a:xfrm rot="10800000" flipV="1">
            <a:off x="1523844" y="1665667"/>
            <a:ext cx="1847451" cy="34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81"/>
          <p:cNvSpPr/>
          <p:nvPr/>
        </p:nvSpPr>
        <p:spPr>
          <a:xfrm>
            <a:off x="9101729" y="466423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6" name="직사각형 81"/>
          <p:cNvSpPr/>
          <p:nvPr/>
        </p:nvSpPr>
        <p:spPr>
          <a:xfrm>
            <a:off x="9101729" y="562791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7" name="직사각형 81"/>
          <p:cNvSpPr/>
          <p:nvPr/>
        </p:nvSpPr>
        <p:spPr>
          <a:xfrm>
            <a:off x="-7339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타원 46"/>
          <p:cNvSpPr/>
          <p:nvPr/>
        </p:nvSpPr>
        <p:spPr>
          <a:xfrm>
            <a:off x="3371295" y="1407286"/>
            <a:ext cx="769232" cy="51676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타원 46"/>
          <p:cNvSpPr/>
          <p:nvPr/>
        </p:nvSpPr>
        <p:spPr>
          <a:xfrm>
            <a:off x="3407277" y="2004186"/>
            <a:ext cx="1531231" cy="4109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타원 46"/>
          <p:cNvSpPr/>
          <p:nvPr/>
        </p:nvSpPr>
        <p:spPr>
          <a:xfrm>
            <a:off x="3464427" y="2527003"/>
            <a:ext cx="2229731" cy="5590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타원 46"/>
          <p:cNvSpPr/>
          <p:nvPr/>
        </p:nvSpPr>
        <p:spPr>
          <a:xfrm>
            <a:off x="3390344" y="3128285"/>
            <a:ext cx="2547231" cy="6543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5" name=""/>
          <p:cNvCxnSpPr>
            <a:stCxn id="73" idx="3"/>
            <a:endCxn id="60" idx="0"/>
          </p:cNvCxnSpPr>
          <p:nvPr/>
        </p:nvCxnSpPr>
        <p:spPr>
          <a:xfrm rot="10800000" flipV="1">
            <a:off x="1521462" y="3004221"/>
            <a:ext cx="2269502" cy="709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69" idx="3"/>
            <a:endCxn id="67" idx="0"/>
          </p:cNvCxnSpPr>
          <p:nvPr/>
        </p:nvCxnSpPr>
        <p:spPr>
          <a:xfrm rot="10800000" flipV="1">
            <a:off x="1537796" y="2354936"/>
            <a:ext cx="2093724" cy="547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74" idx="6"/>
            <a:endCxn id="62" idx="1"/>
          </p:cNvCxnSpPr>
          <p:nvPr/>
        </p:nvCxnSpPr>
        <p:spPr>
          <a:xfrm>
            <a:off x="5937575" y="3455458"/>
            <a:ext cx="3164152" cy="48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46"/>
          <p:cNvSpPr/>
          <p:nvPr/>
        </p:nvSpPr>
        <p:spPr>
          <a:xfrm>
            <a:off x="7162244" y="2090059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타원 46"/>
          <p:cNvSpPr/>
          <p:nvPr/>
        </p:nvSpPr>
        <p:spPr>
          <a:xfrm>
            <a:off x="7171769" y="1409022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타원 46"/>
          <p:cNvSpPr/>
          <p:nvPr/>
        </p:nvSpPr>
        <p:spPr>
          <a:xfrm>
            <a:off x="7183675" y="2881810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타원 46"/>
          <p:cNvSpPr/>
          <p:nvPr/>
        </p:nvSpPr>
        <p:spPr>
          <a:xfrm>
            <a:off x="3373675" y="5302367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타원 46"/>
          <p:cNvSpPr/>
          <p:nvPr/>
        </p:nvSpPr>
        <p:spPr>
          <a:xfrm>
            <a:off x="3349862" y="3933146"/>
            <a:ext cx="1475669" cy="5471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타원 46"/>
          <p:cNvSpPr/>
          <p:nvPr/>
        </p:nvSpPr>
        <p:spPr>
          <a:xfrm>
            <a:off x="3326050" y="4314147"/>
            <a:ext cx="2769949" cy="8924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5" name=""/>
          <p:cNvCxnSpPr>
            <a:stCxn id="80" idx="6"/>
            <a:endCxn id="58" idx="1"/>
          </p:cNvCxnSpPr>
          <p:nvPr/>
        </p:nvCxnSpPr>
        <p:spPr>
          <a:xfrm flipV="1">
            <a:off x="8659344" y="2912524"/>
            <a:ext cx="442384" cy="24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78" idx="6"/>
            <a:endCxn id="58" idx="1"/>
          </p:cNvCxnSpPr>
          <p:nvPr/>
        </p:nvCxnSpPr>
        <p:spPr>
          <a:xfrm rot="16200000" flipH="1">
            <a:off x="8595385" y="2406182"/>
            <a:ext cx="548870" cy="46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"/>
          <p:cNvCxnSpPr>
            <a:stCxn id="57" idx="1"/>
            <a:endCxn id="57" idx="1"/>
          </p:cNvCxnSpPr>
          <p:nvPr/>
        </p:nvCxnSpPr>
        <p:spPr>
          <a:xfrm>
            <a:off x="9101728" y="183143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stCxn id="79" idx="6"/>
            <a:endCxn id="57" idx="1"/>
          </p:cNvCxnSpPr>
          <p:nvPr/>
        </p:nvCxnSpPr>
        <p:spPr>
          <a:xfrm>
            <a:off x="8647438" y="1682616"/>
            <a:ext cx="454290" cy="14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1"/>
          <p:cNvSpPr/>
          <p:nvPr/>
        </p:nvSpPr>
        <p:spPr>
          <a:xfrm>
            <a:off x="-37960" y="45570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90" name=""/>
          <p:cNvCxnSpPr>
            <a:stCxn id="82" idx="2"/>
            <a:endCxn id="89" idx="0"/>
          </p:cNvCxnSpPr>
          <p:nvPr/>
        </p:nvCxnSpPr>
        <p:spPr>
          <a:xfrm rot="10800000" flipV="1">
            <a:off x="1507174" y="4206741"/>
            <a:ext cx="1842687" cy="350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"/>
          <p:cNvCxnSpPr>
            <a:stCxn id="83" idx="6"/>
            <a:endCxn id="65" idx="1"/>
          </p:cNvCxnSpPr>
          <p:nvPr/>
        </p:nvCxnSpPr>
        <p:spPr>
          <a:xfrm>
            <a:off x="6096000" y="4760382"/>
            <a:ext cx="3005728" cy="166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>
            <a:stCxn id="81" idx="6"/>
            <a:endCxn id="66" idx="1"/>
          </p:cNvCxnSpPr>
          <p:nvPr/>
        </p:nvCxnSpPr>
        <p:spPr>
          <a:xfrm>
            <a:off x="4849345" y="5575961"/>
            <a:ext cx="4252383" cy="315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46"/>
          <p:cNvSpPr/>
          <p:nvPr/>
        </p:nvSpPr>
        <p:spPr>
          <a:xfrm>
            <a:off x="3453048" y="6282647"/>
            <a:ext cx="5262325" cy="5753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직사각형 81"/>
          <p:cNvSpPr/>
          <p:nvPr/>
        </p:nvSpPr>
        <p:spPr>
          <a:xfrm>
            <a:off x="0" y="52771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97" name=""/>
          <p:cNvCxnSpPr>
            <a:stCxn id="93" idx="2"/>
            <a:endCxn id="96" idx="2"/>
          </p:cNvCxnSpPr>
          <p:nvPr/>
        </p:nvCxnSpPr>
        <p:spPr>
          <a:xfrm rot="10800000">
            <a:off x="1545135" y="5803277"/>
            <a:ext cx="1907913" cy="767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일정관리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7/12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교체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7/23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7/27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예약                                     더보기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5292725" cy="12705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아이콘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엔진오일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에어컨필터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자동차 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현재 있는 창의 위치를 보여줌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2. </a:t>
            </a:r>
            <a:r>
              <a:rPr lang="ko-KR" altLang="en-US">
                <a:solidFill>
                  <a:schemeClr val="dk1"/>
                </a:solidFill>
              </a:rPr>
              <a:t> 교체 및 정비받은 내역을 간략하게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아이콘으로 표현된 버튼을 통해 원하는 부품 교체 예약할 수 있도록 이동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부품별 수명에 대한 정보 간략하게 제공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5.</a:t>
            </a:r>
            <a:r>
              <a:rPr lang="ko-KR" altLang="en-US">
                <a:solidFill>
                  <a:schemeClr val="dk1"/>
                </a:solidFill>
              </a:rPr>
              <a:t>메뉴를 선택하여 이동 가능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563168" y="141405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0" y="1363702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4953358" y="377315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5022561"/>
            <a:ext cx="5292725" cy="9657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모아보기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타원 55"/>
          <p:cNvSpPr/>
          <p:nvPr/>
        </p:nvSpPr>
        <p:spPr>
          <a:xfrm>
            <a:off x="4988784" y="509528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14010" y="1432560"/>
            <a:ext cx="2392680" cy="3502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9375"/>
            <a:ext cx="12192000" cy="5508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</a:p>
          <a:p>
            <a:pPr>
              <a:defRPr/>
            </a:pPr>
            <a:r>
              <a:rPr lang="ko-KR" altLang="en-US" sz="1500"/>
              <a:t>구현 할 기능들이 너무 단순함</a:t>
            </a:r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일정관리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7/12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교체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7/23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7/27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예약                                     더보기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5292725" cy="12705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아이콘 표시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엔진오일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에어컨필터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자동차 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4" name=""/>
          <p:cNvSpPr/>
          <p:nvPr/>
        </p:nvSpPr>
        <p:spPr>
          <a:xfrm>
            <a:off x="0" y="1363702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5022561"/>
            <a:ext cx="5292725" cy="9657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모아보기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423708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일정관리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7/12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교체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7/23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7/27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OO</a:t>
              </a:r>
              <a:r>
                <a:rPr lang="ko-KR" altLang="en-US">
                  <a:solidFill>
                    <a:schemeClr val="dk1"/>
                  </a:solidFill>
                </a:rPr>
                <a:t>예약                                     더보기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3423708" y="3670012"/>
            <a:ext cx="5292725" cy="12705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엔진오일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에어컨필터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자동차 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4" name=""/>
          <p:cNvSpPr/>
          <p:nvPr/>
        </p:nvSpPr>
        <p:spPr>
          <a:xfrm>
            <a:off x="4636558" y="135735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3423708" y="5022562"/>
            <a:ext cx="5292725" cy="96577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모아보기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1" name="직사각형 81"/>
          <p:cNvSpPr/>
          <p:nvPr/>
        </p:nvSpPr>
        <p:spPr>
          <a:xfrm>
            <a:off x="9101729" y="229599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4" name="직사각형 81"/>
          <p:cNvSpPr/>
          <p:nvPr/>
        </p:nvSpPr>
        <p:spPr>
          <a:xfrm>
            <a:off x="9101729" y="50729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 버튼 이용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81"/>
          <p:cNvSpPr/>
          <p:nvPr/>
        </p:nvSpPr>
        <p:spPr>
          <a:xfrm>
            <a:off x="9101729" y="38735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클릭시 새 창으로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70" name=""/>
          <p:cNvCxnSpPr>
            <a:stCxn id="79" idx="5"/>
            <a:endCxn id="68" idx="0"/>
          </p:cNvCxnSpPr>
          <p:nvPr/>
        </p:nvCxnSpPr>
        <p:spPr>
          <a:xfrm>
            <a:off x="8529784" y="3342472"/>
            <a:ext cx="2117080" cy="531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1" idx="1"/>
            <a:endCxn id="61" idx="1"/>
          </p:cNvCxnSpPr>
          <p:nvPr/>
        </p:nvCxnSpPr>
        <p:spPr>
          <a:xfrm>
            <a:off x="9101728" y="255905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76" idx="6"/>
            <a:endCxn id="61" idx="0"/>
          </p:cNvCxnSpPr>
          <p:nvPr/>
        </p:nvCxnSpPr>
        <p:spPr>
          <a:xfrm>
            <a:off x="8651874" y="1712383"/>
            <a:ext cx="1994990" cy="58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81"/>
          <p:cNvSpPr/>
          <p:nvPr/>
        </p:nvSpPr>
        <p:spPr>
          <a:xfrm>
            <a:off x="0" y="588736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5" name=""/>
          <p:cNvCxnSpPr>
            <a:stCxn id="78" idx="2"/>
          </p:cNvCxnSpPr>
          <p:nvPr/>
        </p:nvCxnSpPr>
        <p:spPr>
          <a:xfrm rot="10800000" flipV="1">
            <a:off x="1714344" y="2688695"/>
            <a:ext cx="1611705" cy="47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46"/>
          <p:cNvSpPr/>
          <p:nvPr/>
        </p:nvSpPr>
        <p:spPr>
          <a:xfrm>
            <a:off x="7913924" y="1393148"/>
            <a:ext cx="737949" cy="6384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타원 46"/>
          <p:cNvSpPr/>
          <p:nvPr/>
        </p:nvSpPr>
        <p:spPr>
          <a:xfrm>
            <a:off x="3326050" y="3679147"/>
            <a:ext cx="1309450" cy="4955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타원 46"/>
          <p:cNvSpPr/>
          <p:nvPr/>
        </p:nvSpPr>
        <p:spPr>
          <a:xfrm>
            <a:off x="3326050" y="2107522"/>
            <a:ext cx="2769949" cy="11623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타원 46"/>
          <p:cNvSpPr/>
          <p:nvPr/>
        </p:nvSpPr>
        <p:spPr>
          <a:xfrm>
            <a:off x="7588251" y="2838155"/>
            <a:ext cx="1103074" cy="5908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타원 46"/>
          <p:cNvSpPr/>
          <p:nvPr/>
        </p:nvSpPr>
        <p:spPr>
          <a:xfrm>
            <a:off x="3421300" y="5060273"/>
            <a:ext cx="1103074" cy="5590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타원 46"/>
          <p:cNvSpPr/>
          <p:nvPr/>
        </p:nvSpPr>
        <p:spPr>
          <a:xfrm>
            <a:off x="3326050" y="4314147"/>
            <a:ext cx="4706700" cy="54322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타원 46"/>
          <p:cNvSpPr/>
          <p:nvPr/>
        </p:nvSpPr>
        <p:spPr>
          <a:xfrm>
            <a:off x="3326050" y="6219530"/>
            <a:ext cx="5452824" cy="6384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4" name=""/>
          <p:cNvCxnSpPr>
            <a:stCxn id="77" idx="2"/>
          </p:cNvCxnSpPr>
          <p:nvPr/>
        </p:nvCxnSpPr>
        <p:spPr>
          <a:xfrm rot="10800000" flipV="1">
            <a:off x="1728297" y="3926947"/>
            <a:ext cx="1597753" cy="325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>
            <a:stCxn id="81" idx="6"/>
            <a:endCxn id="64" idx="0"/>
          </p:cNvCxnSpPr>
          <p:nvPr/>
        </p:nvCxnSpPr>
        <p:spPr>
          <a:xfrm>
            <a:off x="8032750" y="4585757"/>
            <a:ext cx="2614114" cy="487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80" idx="2"/>
            <a:endCxn id="74" idx="0"/>
          </p:cNvCxnSpPr>
          <p:nvPr/>
        </p:nvCxnSpPr>
        <p:spPr>
          <a:xfrm rot="10800000" flipV="1">
            <a:off x="1545135" y="5339821"/>
            <a:ext cx="1876165" cy="547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1"/>
          <p:cNvSpPr/>
          <p:nvPr/>
        </p:nvSpPr>
        <p:spPr>
          <a:xfrm>
            <a:off x="9101729" y="574707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90" name=""/>
          <p:cNvCxnSpPr>
            <a:stCxn id="83" idx="6"/>
            <a:endCxn id="89" idx="2"/>
          </p:cNvCxnSpPr>
          <p:nvPr/>
        </p:nvCxnSpPr>
        <p:spPr>
          <a:xfrm flipV="1">
            <a:off x="8778874" y="6273176"/>
            <a:ext cx="1867990" cy="265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81"/>
          <p:cNvSpPr/>
          <p:nvPr/>
        </p:nvSpPr>
        <p:spPr>
          <a:xfrm>
            <a:off x="-13952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2" name="직사각형 81"/>
          <p:cNvSpPr/>
          <p:nvPr/>
        </p:nvSpPr>
        <p:spPr>
          <a:xfrm>
            <a:off x="0" y="425227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Calendar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일정관리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2101561"/>
            <a:ext cx="5292725" cy="4007424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&lt;   2021</a:t>
            </a:r>
            <a:r>
              <a:rPr lang="ko-KR" altLang="en-US">
                <a:solidFill>
                  <a:schemeClr val="dk1"/>
                </a:solidFill>
              </a:rPr>
              <a:t>년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월   </a:t>
            </a:r>
            <a:r>
              <a:rPr lang="en-US" altLang="ko-KR">
                <a:solidFill>
                  <a:schemeClr val="dk1"/>
                </a:solidFill>
              </a:rPr>
              <a:t>&gt;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일       월       화       수       목       금       토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			     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	    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	  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5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6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9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11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15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16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18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21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25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26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28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30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31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7/12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교체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7/27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예약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880019" y="342900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3967178" y="3676650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1600744" y="3977216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55"/>
          <p:cNvSpPr/>
          <p:nvPr/>
        </p:nvSpPr>
        <p:spPr>
          <a:xfrm>
            <a:off x="0" y="62361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타원 55"/>
          <p:cNvSpPr/>
          <p:nvPr/>
        </p:nvSpPr>
        <p:spPr>
          <a:xfrm>
            <a:off x="4949536" y="2197525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3449637" y="1323975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r>
              <a:rPr kumimoji="1" lang="ko-KR" altLang="en-US" sz="4800"/>
              <a:t> </a:t>
            </a:r>
            <a:r>
              <a:rPr kumimoji="1" lang="en-US" altLang="ko-KR" sz="4800"/>
              <a:t>-</a:t>
            </a:r>
            <a:r>
              <a:rPr kumimoji="1" lang="ko-KR" altLang="en-US" sz="4800"/>
              <a:t> </a:t>
            </a:r>
            <a:r>
              <a:rPr kumimoji="1" lang="en-US" altLang="ko-KR" sz="4800"/>
              <a:t>Calendar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49637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13384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일정관리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8401173" y="213673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8453127" y="400710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3449637" y="2101562"/>
            <a:ext cx="5292725" cy="4007424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&lt;   2021</a:t>
            </a:r>
            <a:r>
              <a:rPr lang="ko-KR" altLang="en-US">
                <a:solidFill>
                  <a:schemeClr val="dk1"/>
                </a:solidFill>
              </a:rPr>
              <a:t>년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월   </a:t>
            </a:r>
            <a:r>
              <a:rPr lang="en-US" altLang="ko-KR">
                <a:solidFill>
                  <a:schemeClr val="dk1"/>
                </a:solidFill>
              </a:rPr>
              <a:t>&gt;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일       월       화       수       목       금       토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			     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	    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	  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5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6</a:t>
            </a:r>
            <a:r>
              <a:rPr lang="ko-KR" altLang="en-US">
                <a:solidFill>
                  <a:schemeClr val="dk1"/>
                </a:solidFill>
              </a:rPr>
              <a:t>         </a:t>
            </a:r>
            <a:r>
              <a:rPr lang="en-US" altLang="ko-KR">
                <a:solidFill>
                  <a:schemeClr val="dk1"/>
                </a:solidFill>
              </a:rPr>
              <a:t>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8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9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11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14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15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16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17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18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19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21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22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23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24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25</a:t>
            </a:r>
            <a:r>
              <a:rPr lang="ko-KR" altLang="en-US">
                <a:solidFill>
                  <a:schemeClr val="dk1"/>
                </a:solidFill>
              </a:rPr>
              <a:t>       </a:t>
            </a:r>
            <a:r>
              <a:rPr lang="en-US" altLang="ko-KR">
                <a:solidFill>
                  <a:schemeClr val="dk1"/>
                </a:solidFill>
              </a:rPr>
              <a:t>26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27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28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29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30</a:t>
            </a:r>
            <a:r>
              <a:rPr lang="ko-KR" altLang="en-US">
                <a:solidFill>
                  <a:schemeClr val="dk1"/>
                </a:solidFill>
              </a:rPr>
              <a:t>        </a:t>
            </a:r>
            <a:r>
              <a:rPr lang="en-US" altLang="ko-KR">
                <a:solidFill>
                  <a:schemeClr val="dk1"/>
                </a:solidFill>
              </a:rPr>
              <a:t>31</a:t>
            </a: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7/12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교체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정비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7/27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OO</a:t>
            </a:r>
            <a:r>
              <a:rPr lang="ko-KR" altLang="en-US">
                <a:solidFill>
                  <a:schemeClr val="dk1"/>
                </a:solidFill>
              </a:rPr>
              <a:t>예약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4329657" y="3429001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7416816" y="3676651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5050382" y="3977217"/>
            <a:ext cx="306916" cy="2645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81"/>
          <p:cNvSpPr/>
          <p:nvPr/>
        </p:nvSpPr>
        <p:spPr>
          <a:xfrm>
            <a:off x="9101729" y="237166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81"/>
          <p:cNvSpPr/>
          <p:nvPr/>
        </p:nvSpPr>
        <p:spPr>
          <a:xfrm>
            <a:off x="9111254" y="381152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Calendar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6" name=""/>
          <p:cNvCxnSpPr>
            <a:stCxn id="64" idx="2"/>
            <a:endCxn id="60" idx="0"/>
          </p:cNvCxnSpPr>
          <p:nvPr/>
        </p:nvCxnSpPr>
        <p:spPr>
          <a:xfrm rot="10800000" flipV="1">
            <a:off x="1521323" y="5204882"/>
            <a:ext cx="1915852" cy="485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stCxn id="62" idx="6"/>
            <a:endCxn id="48" idx="0"/>
          </p:cNvCxnSpPr>
          <p:nvPr/>
        </p:nvCxnSpPr>
        <p:spPr>
          <a:xfrm>
            <a:off x="8667750" y="3236382"/>
            <a:ext cx="1988640" cy="575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>
            <a:stCxn id="47" idx="1"/>
            <a:endCxn id="47" idx="1"/>
          </p:cNvCxnSpPr>
          <p:nvPr/>
        </p:nvCxnSpPr>
        <p:spPr>
          <a:xfrm>
            <a:off x="9101728" y="263471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63" idx="6"/>
            <a:endCxn id="47" idx="0"/>
          </p:cNvCxnSpPr>
          <p:nvPr/>
        </p:nvCxnSpPr>
        <p:spPr>
          <a:xfrm>
            <a:off x="8747124" y="1688570"/>
            <a:ext cx="1899740" cy="683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81"/>
          <p:cNvSpPr/>
          <p:nvPr/>
        </p:nvSpPr>
        <p:spPr>
          <a:xfrm>
            <a:off x="-23812" y="569054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타원 46"/>
          <p:cNvSpPr/>
          <p:nvPr/>
        </p:nvSpPr>
        <p:spPr>
          <a:xfrm>
            <a:off x="3326050" y="2107522"/>
            <a:ext cx="5341699" cy="22577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46"/>
          <p:cNvSpPr/>
          <p:nvPr/>
        </p:nvSpPr>
        <p:spPr>
          <a:xfrm>
            <a:off x="7136049" y="1424898"/>
            <a:ext cx="1611074" cy="5273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46"/>
          <p:cNvSpPr/>
          <p:nvPr/>
        </p:nvSpPr>
        <p:spPr>
          <a:xfrm>
            <a:off x="3437175" y="4472897"/>
            <a:ext cx="1801575" cy="14639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3326050" y="6251281"/>
            <a:ext cx="5452824" cy="60671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46"/>
          <p:cNvSpPr/>
          <p:nvPr/>
        </p:nvSpPr>
        <p:spPr>
          <a:xfrm>
            <a:off x="3389551" y="1345522"/>
            <a:ext cx="737950" cy="71784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8" name=""/>
          <p:cNvCxnSpPr>
            <a:stCxn id="67" idx="2"/>
            <a:endCxn id="69" idx="0"/>
          </p:cNvCxnSpPr>
          <p:nvPr/>
        </p:nvCxnSpPr>
        <p:spPr>
          <a:xfrm rot="10800000" flipV="1">
            <a:off x="1545135" y="1704444"/>
            <a:ext cx="1844415" cy="596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81"/>
          <p:cNvSpPr/>
          <p:nvPr/>
        </p:nvSpPr>
        <p:spPr>
          <a:xfrm>
            <a:off x="0" y="2301233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직사각형 81"/>
          <p:cNvSpPr/>
          <p:nvPr/>
        </p:nvSpPr>
        <p:spPr>
          <a:xfrm>
            <a:off x="9103970" y="48485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1" name=""/>
          <p:cNvCxnSpPr>
            <a:stCxn id="65" idx="6"/>
            <a:endCxn id="70" idx="2"/>
          </p:cNvCxnSpPr>
          <p:nvPr/>
        </p:nvCxnSpPr>
        <p:spPr>
          <a:xfrm flipV="1">
            <a:off x="8778874" y="5374651"/>
            <a:ext cx="1870232" cy="1179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LIST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(</a:t>
              </a:r>
              <a:r>
                <a:rPr lang="ko-KR" altLang="en-US">
                  <a:solidFill>
                    <a:schemeClr val="dk1"/>
                  </a:solidFill>
                </a:rPr>
                <a:t>스피너</a:t>
              </a:r>
              <a:r>
                <a:rPr lang="en-US" altLang="ko-KR">
                  <a:solidFill>
                    <a:schemeClr val="dk1"/>
                  </a:solidFill>
                </a:rPr>
                <a:t>)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타이어</a:t>
              </a:r>
              <a:r>
                <a:rPr lang="en-US" altLang="ko-KR">
                  <a:solidFill>
                    <a:schemeClr val="dk1"/>
                  </a:solidFill>
                </a:rPr>
                <a:t>,</a:t>
              </a:r>
              <a:r>
                <a:rPr lang="ko-KR" altLang="en-US">
                  <a:solidFill>
                    <a:schemeClr val="dk1"/>
                  </a:solidFill>
                </a:rPr>
                <a:t> 엔진오일</a:t>
              </a:r>
              <a:r>
                <a:rPr lang="en-US" altLang="ko-KR">
                  <a:solidFill>
                    <a:schemeClr val="dk1"/>
                  </a:solidFill>
                </a:rPr>
                <a:t>~~</a:t>
              </a:r>
              <a:r>
                <a:rPr lang="ko-KR" altLang="en-US">
                  <a:solidFill>
                    <a:schemeClr val="dk1"/>
                  </a:solidFill>
                </a:rPr>
                <a:t> 선택하는 창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월</a:t>
            </a: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일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4470111"/>
            <a:ext cx="5292725" cy="15182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정비소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2686050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시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4" name="타원 55"/>
          <p:cNvSpPr/>
          <p:nvPr/>
        </p:nvSpPr>
        <p:spPr>
          <a:xfrm>
            <a:off x="4913435" y="377849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5" name="타원 55"/>
          <p:cNvSpPr/>
          <p:nvPr/>
        </p:nvSpPr>
        <p:spPr>
          <a:xfrm>
            <a:off x="4948071" y="4557817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타원 55"/>
          <p:cNvSpPr/>
          <p:nvPr/>
        </p:nvSpPr>
        <p:spPr>
          <a:xfrm>
            <a:off x="0" y="6254998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508374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2073275"/>
              <a:ext cx="5292725" cy="1355724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LIST</a:t>
              </a:r>
              <a:r>
                <a:rPr lang="ko-KR" altLang="en-US">
                  <a:solidFill>
                    <a:schemeClr val="dk1"/>
                  </a:solidFill>
                </a:rPr>
                <a:t> </a:t>
              </a:r>
              <a:r>
                <a:rPr lang="en-US" altLang="ko-KR">
                  <a:solidFill>
                    <a:schemeClr val="dk1"/>
                  </a:solidFill>
                </a:rPr>
                <a:t>(</a:t>
              </a:r>
              <a:r>
                <a:rPr lang="ko-KR" altLang="en-US">
                  <a:solidFill>
                    <a:schemeClr val="dk1"/>
                  </a:solidFill>
                </a:rPr>
                <a:t>스피너</a:t>
              </a:r>
              <a:r>
                <a:rPr lang="en-US" altLang="ko-KR">
                  <a:solidFill>
                    <a:schemeClr val="dk1"/>
                  </a:solidFill>
                </a:rPr>
                <a:t>)</a:t>
              </a: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타이어</a:t>
              </a:r>
              <a:r>
                <a:rPr lang="en-US" altLang="ko-KR">
                  <a:solidFill>
                    <a:schemeClr val="dk1"/>
                  </a:solidFill>
                </a:rPr>
                <a:t>,</a:t>
              </a:r>
              <a:r>
                <a:rPr lang="ko-KR" altLang="en-US">
                  <a:solidFill>
                    <a:schemeClr val="dk1"/>
                  </a:solidFill>
                </a:rPr>
                <a:t> 엔진오일</a:t>
              </a:r>
              <a:r>
                <a:rPr lang="en-US" altLang="ko-KR">
                  <a:solidFill>
                    <a:schemeClr val="dk1"/>
                  </a:solidFill>
                </a:rPr>
                <a:t>~~</a:t>
              </a:r>
              <a:r>
                <a:rPr lang="ko-KR" altLang="en-US">
                  <a:solidFill>
                    <a:schemeClr val="dk1"/>
                  </a:solidFill>
                </a:rPr>
                <a:t> 선택하는 창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3508374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월</a:t>
            </a: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일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508374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72121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8511864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3508374" y="4470112"/>
            <a:ext cx="5292725" cy="15182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정비소 목록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6194425" y="3670011"/>
            <a:ext cx="2587625" cy="680027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00</a:t>
            </a:r>
            <a:r>
              <a:rPr lang="ko-KR" altLang="en-US">
                <a:solidFill>
                  <a:schemeClr val="dk1"/>
                </a:solidFill>
              </a:rPr>
              <a:t>시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스피너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7" name="직사각형 81"/>
          <p:cNvSpPr/>
          <p:nvPr/>
        </p:nvSpPr>
        <p:spPr>
          <a:xfrm>
            <a:off x="9101729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81"/>
          <p:cNvSpPr/>
          <p:nvPr/>
        </p:nvSpPr>
        <p:spPr>
          <a:xfrm>
            <a:off x="-13952" y="201104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81"/>
          <p:cNvSpPr/>
          <p:nvPr/>
        </p:nvSpPr>
        <p:spPr>
          <a:xfrm>
            <a:off x="-16334" y="4412574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Spinner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회원정보에 저장된 값 불러옴 </a:t>
            </a:r>
            <a:r>
              <a:rPr lang="en-US" altLang="ko-KR" sz="1000">
                <a:solidFill>
                  <a:schemeClr val="tx1"/>
                </a:solidFill>
              </a:rPr>
              <a:t>(DB</a:t>
            </a:r>
            <a:r>
              <a:rPr lang="ko-KR" altLang="en-US" sz="1000">
                <a:solidFill>
                  <a:schemeClr val="tx1"/>
                </a:solidFill>
              </a:rPr>
              <a:t>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2" name="직사각형 81"/>
          <p:cNvSpPr/>
          <p:nvPr/>
        </p:nvSpPr>
        <p:spPr>
          <a:xfrm>
            <a:off x="9108873" y="458440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Spinner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DB</a:t>
            </a:r>
            <a:r>
              <a:rPr lang="ko-KR" altLang="en-US" sz="1000">
                <a:solidFill>
                  <a:schemeClr val="tx1"/>
                </a:solidFill>
              </a:rPr>
              <a:t>에서 정보를 받아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81"/>
          <p:cNvSpPr/>
          <p:nvPr/>
        </p:nvSpPr>
        <p:spPr>
          <a:xfrm>
            <a:off x="0" y="3429000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Spinner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8" name=""/>
          <p:cNvCxnSpPr>
            <a:stCxn id="47" idx="1"/>
            <a:endCxn id="47" idx="1"/>
          </p:cNvCxnSpPr>
          <p:nvPr/>
        </p:nvCxnSpPr>
        <p:spPr>
          <a:xfrm>
            <a:off x="9101728" y="316594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67" idx="6"/>
            <a:endCxn id="47" idx="0"/>
          </p:cNvCxnSpPr>
          <p:nvPr/>
        </p:nvCxnSpPr>
        <p:spPr>
          <a:xfrm>
            <a:off x="8756648" y="1674281"/>
            <a:ext cx="1890216" cy="122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81"/>
          <p:cNvSpPr/>
          <p:nvPr/>
        </p:nvSpPr>
        <p:spPr>
          <a:xfrm>
            <a:off x="0" y="586196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ImageView + 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1" name=""/>
          <p:cNvCxnSpPr>
            <a:stCxn id="63" idx="2"/>
            <a:endCxn id="50" idx="0"/>
          </p:cNvCxnSpPr>
          <p:nvPr/>
        </p:nvCxnSpPr>
        <p:spPr>
          <a:xfrm rot="10800000" flipV="1">
            <a:off x="1528801" y="4033985"/>
            <a:ext cx="1924248" cy="378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46"/>
          <p:cNvSpPr/>
          <p:nvPr/>
        </p:nvSpPr>
        <p:spPr>
          <a:xfrm>
            <a:off x="3532424" y="2075772"/>
            <a:ext cx="1531699" cy="463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46"/>
          <p:cNvSpPr/>
          <p:nvPr/>
        </p:nvSpPr>
        <p:spPr>
          <a:xfrm>
            <a:off x="3453049" y="3762375"/>
            <a:ext cx="2214324" cy="5432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46"/>
          <p:cNvSpPr/>
          <p:nvPr/>
        </p:nvSpPr>
        <p:spPr>
          <a:xfrm>
            <a:off x="6096000" y="3758521"/>
            <a:ext cx="2071449" cy="447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3453050" y="4409397"/>
            <a:ext cx="1753948" cy="7813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46"/>
          <p:cNvSpPr/>
          <p:nvPr/>
        </p:nvSpPr>
        <p:spPr>
          <a:xfrm>
            <a:off x="3580050" y="6219530"/>
            <a:ext cx="5198825" cy="63847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46"/>
          <p:cNvSpPr/>
          <p:nvPr/>
        </p:nvSpPr>
        <p:spPr>
          <a:xfrm>
            <a:off x="7097949" y="1370921"/>
            <a:ext cx="1658698" cy="6067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46"/>
          <p:cNvSpPr/>
          <p:nvPr/>
        </p:nvSpPr>
        <p:spPr>
          <a:xfrm>
            <a:off x="3430824" y="1355047"/>
            <a:ext cx="801449" cy="590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9" name=""/>
          <p:cNvCxnSpPr>
            <a:stCxn id="68" idx="2"/>
            <a:endCxn id="49" idx="0"/>
          </p:cNvCxnSpPr>
          <p:nvPr/>
        </p:nvCxnSpPr>
        <p:spPr>
          <a:xfrm rot="10800000" flipV="1">
            <a:off x="1531183" y="1650469"/>
            <a:ext cx="1899641" cy="360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62" idx="2"/>
            <a:endCxn id="55" idx="0"/>
          </p:cNvCxnSpPr>
          <p:nvPr/>
        </p:nvCxnSpPr>
        <p:spPr>
          <a:xfrm rot="10800000" flipV="1">
            <a:off x="1545135" y="2307694"/>
            <a:ext cx="1987289" cy="112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65" idx="2"/>
            <a:endCxn id="60" idx="0"/>
          </p:cNvCxnSpPr>
          <p:nvPr/>
        </p:nvCxnSpPr>
        <p:spPr>
          <a:xfrm rot="10800000" flipV="1">
            <a:off x="1545135" y="4800070"/>
            <a:ext cx="1907914" cy="1061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4" idx="6"/>
            <a:endCxn id="52" idx="0"/>
          </p:cNvCxnSpPr>
          <p:nvPr/>
        </p:nvCxnSpPr>
        <p:spPr>
          <a:xfrm>
            <a:off x="8167449" y="3982506"/>
            <a:ext cx="2486559" cy="60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81"/>
          <p:cNvSpPr/>
          <p:nvPr/>
        </p:nvSpPr>
        <p:spPr>
          <a:xfrm>
            <a:off x="9103970" y="54581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4" name=""/>
          <p:cNvCxnSpPr>
            <a:stCxn id="66" idx="6"/>
            <a:endCxn id="73" idx="2"/>
          </p:cNvCxnSpPr>
          <p:nvPr/>
        </p:nvCxnSpPr>
        <p:spPr>
          <a:xfrm flipV="1">
            <a:off x="8778876" y="5984251"/>
            <a:ext cx="1870230" cy="554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51" name=""/>
          <p:cNvGrpSpPr/>
          <p:nvPr/>
        </p:nvGrpSpPr>
        <p:grpSpPr>
          <a:xfrm rot="0">
            <a:off x="0" y="1323975"/>
            <a:ext cx="5344583" cy="5534024"/>
            <a:chOff x="0" y="1323975"/>
            <a:chExt cx="5344583" cy="5534024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5"/>
              <a:ext cx="5344583" cy="5534024"/>
              <a:chOff x="0" y="1323975"/>
              <a:chExt cx="5344583" cy="5534024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5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" name=""/>
            <p:cNvSpPr/>
            <p:nvPr/>
          </p:nvSpPr>
          <p:spPr>
            <a:xfrm>
              <a:off x="1263746" y="132794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모아보기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323975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05" name=""/>
          <p:cNvSpPr/>
          <p:nvPr/>
        </p:nvSpPr>
        <p:spPr>
          <a:xfrm>
            <a:off x="0" y="1771650"/>
            <a:ext cx="5277330" cy="440430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03" name=""/>
          <p:cNvGrpSpPr/>
          <p:nvPr/>
        </p:nvGrpSpPr>
        <p:grpSpPr>
          <a:xfrm rot="0">
            <a:off x="1438271" y="1828658"/>
            <a:ext cx="6197865" cy="4351164"/>
            <a:chOff x="3374757" y="1400033"/>
            <a:chExt cx="4197615" cy="4798603"/>
          </a:xfrm>
        </p:grpSpPr>
        <p:grpSp>
          <p:nvGrpSpPr>
            <p:cNvPr id="54" name="그룹 17"/>
            <p:cNvGrpSpPr/>
            <p:nvPr/>
          </p:nvGrpSpPr>
          <p:grpSpPr>
            <a:xfrm rot="0">
              <a:off x="3549382" y="1400033"/>
              <a:ext cx="3975363" cy="922448"/>
              <a:chOff x="6544157" y="1952623"/>
              <a:chExt cx="8816495" cy="1972554"/>
            </a:xfrm>
          </p:grpSpPr>
          <p:grpSp>
            <p:nvGrpSpPr>
              <p:cNvPr id="55" name="그룹 15"/>
              <p:cNvGrpSpPr/>
              <p:nvPr/>
            </p:nvGrpSpPr>
            <p:grpSpPr>
              <a:xfrm rot="0">
                <a:off x="6727828" y="1952623"/>
                <a:ext cx="4606928" cy="1444629"/>
                <a:chOff x="7585074" y="1635124"/>
                <a:chExt cx="4606928" cy="1444628"/>
              </a:xfrm>
            </p:grpSpPr>
            <p:sp>
              <p:nvSpPr>
                <p:cNvPr id="56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57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157638" y="2069305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58" name="그룹 14"/>
                <p:cNvGrpSpPr/>
                <p:nvPr/>
              </p:nvGrpSpPr>
              <p:grpSpPr>
                <a:xfrm rot="0">
                  <a:off x="11684002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59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0" name="직선 연결선 13"/>
                  <p:cNvCxnSpPr>
                    <a:stCxn id="59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TextBox 16"/>
              <p:cNvSpPr txBox="1"/>
              <p:nvPr/>
            </p:nvSpPr>
            <p:spPr>
              <a:xfrm>
                <a:off x="6544157" y="3065771"/>
                <a:ext cx="8816495" cy="859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2400km/10000km (24%)</a:t>
                </a:r>
                <a:endParaRPr lang="en-US" altLang="ko-KR"/>
              </a:p>
            </p:txBody>
          </p:sp>
        </p:grpSp>
        <p:grpSp>
          <p:nvGrpSpPr>
            <p:cNvPr id="62" name="그룹 18"/>
            <p:cNvGrpSpPr/>
            <p:nvPr/>
          </p:nvGrpSpPr>
          <p:grpSpPr>
            <a:xfrm rot="0">
              <a:off x="3485884" y="2313957"/>
              <a:ext cx="3991240" cy="922414"/>
              <a:chOff x="6403328" y="1952621"/>
              <a:chExt cx="8851708" cy="1972479"/>
            </a:xfrm>
          </p:grpSpPr>
          <p:grpSp>
            <p:nvGrpSpPr>
              <p:cNvPr id="63" name="그룹 19"/>
              <p:cNvGrpSpPr/>
              <p:nvPr/>
            </p:nvGrpSpPr>
            <p:grpSpPr>
              <a:xfrm rot="0">
                <a:off x="6727822" y="1952621"/>
                <a:ext cx="4606924" cy="1425578"/>
                <a:chOff x="7585074" y="1635121"/>
                <a:chExt cx="4606924" cy="1425578"/>
              </a:xfrm>
            </p:grpSpPr>
            <p:sp>
              <p:nvSpPr>
                <p:cNvPr id="64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65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66" name="그룹 22"/>
                <p:cNvGrpSpPr/>
                <p:nvPr/>
              </p:nvGrpSpPr>
              <p:grpSpPr>
                <a:xfrm rot="0">
                  <a:off x="11683998" y="1635121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67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8" name="직선 연결선 24"/>
                  <p:cNvCxnSpPr>
                    <a:stCxn id="67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25"/>
              <p:cNvSpPr txBox="1"/>
              <p:nvPr/>
            </p:nvSpPr>
            <p:spPr>
              <a:xfrm>
                <a:off x="6403328" y="3065769"/>
                <a:ext cx="8851708" cy="85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49000km/70000km (70%)</a:t>
                </a:r>
                <a:endParaRPr lang="en-US" altLang="ko-KR"/>
              </a:p>
            </p:txBody>
          </p:sp>
        </p:grpSp>
        <p:grpSp>
          <p:nvGrpSpPr>
            <p:cNvPr id="70" name="그룹 26"/>
            <p:cNvGrpSpPr/>
            <p:nvPr/>
          </p:nvGrpSpPr>
          <p:grpSpPr>
            <a:xfrm rot="0">
              <a:off x="3374757" y="4339247"/>
              <a:ext cx="4197615" cy="924487"/>
              <a:chOff x="6156878" y="1952635"/>
              <a:chExt cx="9309400" cy="1976912"/>
            </a:xfrm>
          </p:grpSpPr>
          <p:grpSp>
            <p:nvGrpSpPr>
              <p:cNvPr id="71" name="그룹 27"/>
              <p:cNvGrpSpPr/>
              <p:nvPr/>
            </p:nvGrpSpPr>
            <p:grpSpPr>
              <a:xfrm rot="0">
                <a:off x="6727832" y="1952635"/>
                <a:ext cx="4606924" cy="1425562"/>
                <a:chOff x="7585074" y="1635138"/>
                <a:chExt cx="4606924" cy="1425561"/>
              </a:xfrm>
            </p:grpSpPr>
            <p:sp>
              <p:nvSpPr>
                <p:cNvPr id="72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73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74" name="그룹 30"/>
                <p:cNvGrpSpPr/>
                <p:nvPr/>
              </p:nvGrpSpPr>
              <p:grpSpPr>
                <a:xfrm rot="0">
                  <a:off x="11683998" y="163513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75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76" name="직선 연결선 32"/>
                  <p:cNvCxnSpPr>
                    <a:stCxn id="75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Box 33"/>
              <p:cNvSpPr txBox="1"/>
              <p:nvPr/>
            </p:nvSpPr>
            <p:spPr>
              <a:xfrm>
                <a:off x="6156878" y="3065774"/>
                <a:ext cx="9309400" cy="86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13,800km/15000km (92%)</a:t>
                </a:r>
                <a:endParaRPr lang="en-US" altLang="ko-KR"/>
              </a:p>
            </p:txBody>
          </p:sp>
        </p:grpSp>
        <p:grpSp>
          <p:nvGrpSpPr>
            <p:cNvPr id="79" name="그룹 17"/>
            <p:cNvGrpSpPr/>
            <p:nvPr/>
          </p:nvGrpSpPr>
          <p:grpSpPr>
            <a:xfrm rot="0">
              <a:off x="3549384" y="3254371"/>
              <a:ext cx="3937263" cy="916898"/>
              <a:chOff x="6544159" y="1952610"/>
              <a:chExt cx="8731997" cy="1960683"/>
            </a:xfrm>
          </p:grpSpPr>
          <p:grpSp>
            <p:nvGrpSpPr>
              <p:cNvPr id="80" name="그룹 15"/>
              <p:cNvGrpSpPr/>
              <p:nvPr/>
            </p:nvGrpSpPr>
            <p:grpSpPr>
              <a:xfrm rot="0">
                <a:off x="6727825" y="1952610"/>
                <a:ext cx="4606926" cy="1444631"/>
                <a:chOff x="7585074" y="1635118"/>
                <a:chExt cx="4606926" cy="1444631"/>
              </a:xfrm>
            </p:grpSpPr>
            <p:sp>
              <p:nvSpPr>
                <p:cNvPr id="81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82" name="그림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83" name="그룹 14"/>
                <p:cNvGrpSpPr/>
                <p:nvPr/>
              </p:nvGrpSpPr>
              <p:grpSpPr>
                <a:xfrm rot="0">
                  <a:off x="11684000" y="163511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84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85" name="직선 연결선 13"/>
                  <p:cNvCxnSpPr>
                    <a:stCxn id="8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" name="TextBox 16"/>
              <p:cNvSpPr txBox="1"/>
              <p:nvPr/>
            </p:nvSpPr>
            <p:spPr>
              <a:xfrm>
                <a:off x="6544159" y="3065773"/>
                <a:ext cx="8731997" cy="84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14,400km/30000km (48%)</a:t>
                </a:r>
                <a:endParaRPr lang="en-US" altLang="ko-KR"/>
              </a:p>
            </p:txBody>
          </p:sp>
        </p:grpSp>
        <p:grpSp>
          <p:nvGrpSpPr>
            <p:cNvPr id="87" name="그룹 18"/>
            <p:cNvGrpSpPr/>
            <p:nvPr/>
          </p:nvGrpSpPr>
          <p:grpSpPr>
            <a:xfrm rot="0">
              <a:off x="3485884" y="5279551"/>
              <a:ext cx="3972191" cy="919085"/>
              <a:chOff x="6403328" y="1952618"/>
              <a:chExt cx="8809460" cy="1965360"/>
            </a:xfrm>
          </p:grpSpPr>
          <p:grpSp>
            <p:nvGrpSpPr>
              <p:cNvPr id="88" name="그룹 19"/>
              <p:cNvGrpSpPr/>
              <p:nvPr/>
            </p:nvGrpSpPr>
            <p:grpSpPr>
              <a:xfrm rot="0">
                <a:off x="6727823" y="1952618"/>
                <a:ext cx="4606926" cy="1425579"/>
                <a:chOff x="7585074" y="1635122"/>
                <a:chExt cx="4606926" cy="1425579"/>
              </a:xfrm>
            </p:grpSpPr>
            <p:sp>
              <p:nvSpPr>
                <p:cNvPr id="89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90" name="그림 21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410932" y="2050254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91" name="그룹 22"/>
                <p:cNvGrpSpPr/>
                <p:nvPr/>
              </p:nvGrpSpPr>
              <p:grpSpPr>
                <a:xfrm rot="0">
                  <a:off x="11684000" y="1635122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92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93" name="직선 연결선 24"/>
                  <p:cNvCxnSpPr>
                    <a:stCxn id="9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25"/>
              <p:cNvSpPr txBox="1"/>
              <p:nvPr/>
            </p:nvSpPr>
            <p:spPr>
              <a:xfrm>
                <a:off x="6403328" y="3065768"/>
                <a:ext cx="8809459" cy="852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60,000km/100,000km (60%)</a:t>
                </a:r>
                <a:endParaRPr lang="en-US" altLang="ko-KR"/>
              </a:p>
            </p:txBody>
          </p:sp>
        </p:grpSp>
      </p:grpSp>
      <p:sp>
        <p:nvSpPr>
          <p:cNvPr id="104" name=""/>
          <p:cNvSpPr/>
          <p:nvPr/>
        </p:nvSpPr>
        <p:spPr>
          <a:xfrm>
            <a:off x="139186" y="2159000"/>
            <a:ext cx="1333500" cy="3958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타이밍벨트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플러그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엔진오일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냉각수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6" name="타원 55"/>
          <p:cNvSpPr/>
          <p:nvPr/>
        </p:nvSpPr>
        <p:spPr>
          <a:xfrm>
            <a:off x="3444669" y="145871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7" name="타원 55"/>
          <p:cNvSpPr/>
          <p:nvPr/>
        </p:nvSpPr>
        <p:spPr>
          <a:xfrm>
            <a:off x="4986171" y="1859644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8" name="타원 55"/>
          <p:cNvSpPr/>
          <p:nvPr/>
        </p:nvSpPr>
        <p:spPr>
          <a:xfrm>
            <a:off x="0" y="6293099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grpSp>
        <p:nvGrpSpPr>
          <p:cNvPr id="51" name=""/>
          <p:cNvGrpSpPr/>
          <p:nvPr/>
        </p:nvGrpSpPr>
        <p:grpSpPr>
          <a:xfrm rot="0">
            <a:off x="3457335" y="1323976"/>
            <a:ext cx="5344583" cy="5534024"/>
            <a:chOff x="0" y="1323975"/>
            <a:chExt cx="5344583" cy="5534024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5"/>
              <a:ext cx="5344583" cy="5534024"/>
              <a:chOff x="0" y="1323975"/>
              <a:chExt cx="5344583" cy="5534024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5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" name=""/>
            <p:cNvSpPr/>
            <p:nvPr/>
          </p:nvSpPr>
          <p:spPr>
            <a:xfrm>
              <a:off x="1263746" y="1327943"/>
              <a:ext cx="4062844" cy="657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r>
                <a:rPr lang="en-US" altLang="ko-KR">
                  <a:solidFill>
                    <a:schemeClr val="dk1"/>
                  </a:solidFill>
                </a:rPr>
                <a:t>/</a:t>
              </a:r>
              <a:r>
                <a:rPr lang="ko-KR" altLang="en-US">
                  <a:solidFill>
                    <a:schemeClr val="dk1"/>
                  </a:solidFill>
                </a:rPr>
                <a:t>모아보기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0" y="1323975"/>
              <a:ext cx="486282" cy="48463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105" name=""/>
          <p:cNvSpPr/>
          <p:nvPr/>
        </p:nvSpPr>
        <p:spPr>
          <a:xfrm>
            <a:off x="3457335" y="1771651"/>
            <a:ext cx="5277330" cy="4404301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03" name=""/>
          <p:cNvGrpSpPr/>
          <p:nvPr/>
        </p:nvGrpSpPr>
        <p:grpSpPr>
          <a:xfrm rot="0">
            <a:off x="4867477" y="1828659"/>
            <a:ext cx="6197865" cy="4351164"/>
            <a:chOff x="3374757" y="1400033"/>
            <a:chExt cx="4197615" cy="4798603"/>
          </a:xfrm>
        </p:grpSpPr>
        <p:grpSp>
          <p:nvGrpSpPr>
            <p:cNvPr id="54" name="그룹 17"/>
            <p:cNvGrpSpPr/>
            <p:nvPr/>
          </p:nvGrpSpPr>
          <p:grpSpPr>
            <a:xfrm rot="0">
              <a:off x="3549382" y="1400033"/>
              <a:ext cx="3975363" cy="922448"/>
              <a:chOff x="6544157" y="1952623"/>
              <a:chExt cx="8816495" cy="1972554"/>
            </a:xfrm>
          </p:grpSpPr>
          <p:grpSp>
            <p:nvGrpSpPr>
              <p:cNvPr id="55" name="그룹 15"/>
              <p:cNvGrpSpPr/>
              <p:nvPr/>
            </p:nvGrpSpPr>
            <p:grpSpPr>
              <a:xfrm rot="0">
                <a:off x="6727828" y="1952623"/>
                <a:ext cx="4606928" cy="1444629"/>
                <a:chOff x="7585074" y="1635124"/>
                <a:chExt cx="4606928" cy="1444628"/>
              </a:xfrm>
            </p:grpSpPr>
            <p:sp>
              <p:nvSpPr>
                <p:cNvPr id="56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57" name="그림 10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157638" y="2069305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58" name="그룹 14"/>
                <p:cNvGrpSpPr/>
                <p:nvPr/>
              </p:nvGrpSpPr>
              <p:grpSpPr>
                <a:xfrm rot="0">
                  <a:off x="11684002" y="1635124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59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0" name="직선 연결선 13"/>
                  <p:cNvCxnSpPr>
                    <a:stCxn id="59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TextBox 16"/>
              <p:cNvSpPr txBox="1"/>
              <p:nvPr/>
            </p:nvSpPr>
            <p:spPr>
              <a:xfrm>
                <a:off x="6544157" y="3065771"/>
                <a:ext cx="8816495" cy="859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2400km/10000km (24%)</a:t>
                </a:r>
                <a:endParaRPr lang="en-US" altLang="ko-KR"/>
              </a:p>
            </p:txBody>
          </p:sp>
        </p:grpSp>
        <p:grpSp>
          <p:nvGrpSpPr>
            <p:cNvPr id="62" name="그룹 18"/>
            <p:cNvGrpSpPr/>
            <p:nvPr/>
          </p:nvGrpSpPr>
          <p:grpSpPr>
            <a:xfrm rot="0">
              <a:off x="3485884" y="2313957"/>
              <a:ext cx="3991240" cy="922414"/>
              <a:chOff x="6403328" y="1952621"/>
              <a:chExt cx="8851708" cy="1972479"/>
            </a:xfrm>
          </p:grpSpPr>
          <p:grpSp>
            <p:nvGrpSpPr>
              <p:cNvPr id="63" name="그룹 19"/>
              <p:cNvGrpSpPr/>
              <p:nvPr/>
            </p:nvGrpSpPr>
            <p:grpSpPr>
              <a:xfrm rot="0">
                <a:off x="6727822" y="1952621"/>
                <a:ext cx="4606924" cy="1425578"/>
                <a:chOff x="7585074" y="1635121"/>
                <a:chExt cx="4606924" cy="1425578"/>
              </a:xfrm>
            </p:grpSpPr>
            <p:sp>
              <p:nvSpPr>
                <p:cNvPr id="64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65" name="그림 21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969707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66" name="그룹 22"/>
                <p:cNvGrpSpPr/>
                <p:nvPr/>
              </p:nvGrpSpPr>
              <p:grpSpPr>
                <a:xfrm rot="0">
                  <a:off x="11683998" y="1635121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67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68" name="직선 연결선 24"/>
                  <p:cNvCxnSpPr>
                    <a:stCxn id="67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9" name="TextBox 25"/>
              <p:cNvSpPr txBox="1"/>
              <p:nvPr/>
            </p:nvSpPr>
            <p:spPr>
              <a:xfrm>
                <a:off x="6403328" y="3065769"/>
                <a:ext cx="8851708" cy="85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49000km/70000km (70%)</a:t>
                </a:r>
                <a:endParaRPr lang="en-US" altLang="ko-KR"/>
              </a:p>
            </p:txBody>
          </p:sp>
        </p:grpSp>
        <p:grpSp>
          <p:nvGrpSpPr>
            <p:cNvPr id="70" name="그룹 26"/>
            <p:cNvGrpSpPr/>
            <p:nvPr/>
          </p:nvGrpSpPr>
          <p:grpSpPr>
            <a:xfrm rot="0">
              <a:off x="3374757" y="4339247"/>
              <a:ext cx="4197615" cy="924487"/>
              <a:chOff x="6156878" y="1952635"/>
              <a:chExt cx="9309400" cy="1976912"/>
            </a:xfrm>
          </p:grpSpPr>
          <p:grpSp>
            <p:nvGrpSpPr>
              <p:cNvPr id="71" name="그룹 27"/>
              <p:cNvGrpSpPr/>
              <p:nvPr/>
            </p:nvGrpSpPr>
            <p:grpSpPr>
              <a:xfrm rot="0">
                <a:off x="6727832" y="1952635"/>
                <a:ext cx="4606924" cy="1425562"/>
                <a:chOff x="7585074" y="1635138"/>
                <a:chExt cx="4606924" cy="1425561"/>
              </a:xfrm>
            </p:grpSpPr>
            <p:sp>
              <p:nvSpPr>
                <p:cNvPr id="72" name="순서도: 수행의 시작/종료 28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73" name="그림 29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0478128" y="205025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74" name="그룹 30"/>
                <p:cNvGrpSpPr/>
                <p:nvPr/>
              </p:nvGrpSpPr>
              <p:grpSpPr>
                <a:xfrm rot="0">
                  <a:off x="11683998" y="163513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75" name="물결 31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76" name="직선 연결선 32"/>
                  <p:cNvCxnSpPr>
                    <a:stCxn id="75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TextBox 33"/>
              <p:cNvSpPr txBox="1"/>
              <p:nvPr/>
            </p:nvSpPr>
            <p:spPr>
              <a:xfrm>
                <a:off x="6156878" y="3065774"/>
                <a:ext cx="9309400" cy="86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13,800km/15000km (92%)</a:t>
                </a:r>
                <a:endParaRPr lang="en-US" altLang="ko-KR"/>
              </a:p>
            </p:txBody>
          </p:sp>
        </p:grpSp>
        <p:grpSp>
          <p:nvGrpSpPr>
            <p:cNvPr id="79" name="그룹 17"/>
            <p:cNvGrpSpPr/>
            <p:nvPr/>
          </p:nvGrpSpPr>
          <p:grpSpPr>
            <a:xfrm rot="0">
              <a:off x="3549384" y="3254371"/>
              <a:ext cx="3937263" cy="916898"/>
              <a:chOff x="6544159" y="1952610"/>
              <a:chExt cx="8731997" cy="1960683"/>
            </a:xfrm>
          </p:grpSpPr>
          <p:grpSp>
            <p:nvGrpSpPr>
              <p:cNvPr id="80" name="그룹 15"/>
              <p:cNvGrpSpPr/>
              <p:nvPr/>
            </p:nvGrpSpPr>
            <p:grpSpPr>
              <a:xfrm rot="0">
                <a:off x="6727825" y="1952610"/>
                <a:ext cx="4606926" cy="1444631"/>
                <a:chOff x="7585074" y="1635118"/>
                <a:chExt cx="4606926" cy="1444631"/>
              </a:xfrm>
            </p:grpSpPr>
            <p:sp>
              <p:nvSpPr>
                <p:cNvPr id="81" name="순서도: 수행의 시작/종료 11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82" name="그림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8896978" y="2069302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83" name="그룹 14"/>
                <p:cNvGrpSpPr/>
                <p:nvPr/>
              </p:nvGrpSpPr>
              <p:grpSpPr>
                <a:xfrm rot="0">
                  <a:off x="11684000" y="1635118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84" name="물결 12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85" name="직선 연결선 13"/>
                  <p:cNvCxnSpPr>
                    <a:stCxn id="84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" name="TextBox 16"/>
              <p:cNvSpPr txBox="1"/>
              <p:nvPr/>
            </p:nvSpPr>
            <p:spPr>
              <a:xfrm>
                <a:off x="6544159" y="3065773"/>
                <a:ext cx="8731997" cy="84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14,400km/30000km (48%)</a:t>
                </a:r>
                <a:endParaRPr lang="en-US" altLang="ko-KR"/>
              </a:p>
            </p:txBody>
          </p:sp>
        </p:grpSp>
        <p:grpSp>
          <p:nvGrpSpPr>
            <p:cNvPr id="87" name="그룹 18"/>
            <p:cNvGrpSpPr/>
            <p:nvPr/>
          </p:nvGrpSpPr>
          <p:grpSpPr>
            <a:xfrm rot="0">
              <a:off x="3485884" y="5279551"/>
              <a:ext cx="3972191" cy="919085"/>
              <a:chOff x="6403328" y="1952618"/>
              <a:chExt cx="8809460" cy="1965360"/>
            </a:xfrm>
          </p:grpSpPr>
          <p:grpSp>
            <p:nvGrpSpPr>
              <p:cNvPr id="88" name="그룹 19"/>
              <p:cNvGrpSpPr/>
              <p:nvPr/>
            </p:nvGrpSpPr>
            <p:grpSpPr>
              <a:xfrm rot="0">
                <a:off x="6727823" y="1952618"/>
                <a:ext cx="4606926" cy="1425579"/>
                <a:chOff x="7585074" y="1635122"/>
                <a:chExt cx="4606926" cy="1425579"/>
              </a:xfrm>
            </p:grpSpPr>
            <p:sp>
              <p:nvSpPr>
                <p:cNvPr id="89" name="순서도: 수행의 시작/종료 20"/>
                <p:cNvSpPr/>
                <p:nvPr/>
              </p:nvSpPr>
              <p:spPr>
                <a:xfrm>
                  <a:off x="7585074" y="2683199"/>
                  <a:ext cx="4098925" cy="28251"/>
                </a:xfrm>
                <a:prstGeom prst="flowChartTerminator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90" name="그림 21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410932" y="2050254"/>
                  <a:ext cx="1010448" cy="1010448"/>
                </a:xfrm>
                <a:prstGeom prst="rect">
                  <a:avLst/>
                </a:prstGeom>
              </p:spPr>
            </p:pic>
            <p:grpSp>
              <p:nvGrpSpPr>
                <p:cNvPr id="91" name="그룹 22"/>
                <p:cNvGrpSpPr/>
                <p:nvPr/>
              </p:nvGrpSpPr>
              <p:grpSpPr>
                <a:xfrm rot="0">
                  <a:off x="11684000" y="1635122"/>
                  <a:ext cx="508000" cy="1079499"/>
                  <a:chOff x="10890248" y="1746249"/>
                  <a:chExt cx="508000" cy="1079499"/>
                </a:xfrm>
              </p:grpSpPr>
              <p:sp>
                <p:nvSpPr>
                  <p:cNvPr id="92" name="물결 23"/>
                  <p:cNvSpPr/>
                  <p:nvPr/>
                </p:nvSpPr>
                <p:spPr>
                  <a:xfrm>
                    <a:off x="10890248" y="1746249"/>
                    <a:ext cx="508000" cy="412749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solidFill>
                    <a:schemeClr val="dk1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93" name="직선 연결선 24"/>
                  <p:cNvCxnSpPr>
                    <a:stCxn id="92" idx="1"/>
                  </p:cNvCxnSpPr>
                  <p:nvPr/>
                </p:nvCxnSpPr>
                <p:spPr>
                  <a:xfrm rot="16200000" flipH="1" flipV="1">
                    <a:off x="10453690" y="2389183"/>
                    <a:ext cx="873124" cy="7"/>
                  </a:xfrm>
                  <a:prstGeom prst="line">
                    <a:avLst/>
                  </a:prstGeom>
                  <a:ln>
                    <a:solidFill>
                      <a:schemeClr val="dk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25"/>
              <p:cNvSpPr txBox="1"/>
              <p:nvPr/>
            </p:nvSpPr>
            <p:spPr>
              <a:xfrm>
                <a:off x="6403328" y="3065768"/>
                <a:ext cx="8809459" cy="852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/>
                  <a:t>60,000km/100,000km (60%)</a:t>
                </a:r>
                <a:endParaRPr lang="en-US" altLang="ko-KR"/>
              </a:p>
            </p:txBody>
          </p:sp>
        </p:grpSp>
      </p:grpSp>
      <p:sp>
        <p:nvSpPr>
          <p:cNvPr id="104" name=""/>
          <p:cNvSpPr/>
          <p:nvPr/>
        </p:nvSpPr>
        <p:spPr>
          <a:xfrm>
            <a:off x="3596521" y="2159001"/>
            <a:ext cx="1333500" cy="3958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타이어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타이밍벨트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플러그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엔진오일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냉각수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9" name="직사각형 81"/>
          <p:cNvSpPr/>
          <p:nvPr/>
        </p:nvSpPr>
        <p:spPr>
          <a:xfrm>
            <a:off x="9092204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0" name="직사각형 81"/>
          <p:cNvSpPr/>
          <p:nvPr/>
        </p:nvSpPr>
        <p:spPr>
          <a:xfrm>
            <a:off x="9101729" y="4744972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ImageView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12" name="직사각형 81"/>
          <p:cNvSpPr/>
          <p:nvPr/>
        </p:nvSpPr>
        <p:spPr>
          <a:xfrm>
            <a:off x="0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19" name=""/>
          <p:cNvCxnSpPr>
            <a:stCxn id="125" idx="6"/>
            <a:endCxn id="110" idx="0"/>
          </p:cNvCxnSpPr>
          <p:nvPr/>
        </p:nvCxnSpPr>
        <p:spPr>
          <a:xfrm>
            <a:off x="8576350" y="3950757"/>
            <a:ext cx="2070514" cy="79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"/>
          <p:cNvCxnSpPr>
            <a:stCxn id="109" idx="1"/>
            <a:endCxn id="109" idx="1"/>
          </p:cNvCxnSpPr>
          <p:nvPr/>
        </p:nvCxnSpPr>
        <p:spPr>
          <a:xfrm>
            <a:off x="9092204" y="316594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"/>
          <p:cNvCxnSpPr>
            <a:stCxn id="126" idx="6"/>
            <a:endCxn id="109" idx="0"/>
          </p:cNvCxnSpPr>
          <p:nvPr/>
        </p:nvCxnSpPr>
        <p:spPr>
          <a:xfrm>
            <a:off x="8636000" y="1593320"/>
            <a:ext cx="2001340" cy="13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"/>
          <p:cNvCxnSpPr>
            <a:stCxn id="124" idx="2"/>
            <a:endCxn id="112" idx="2"/>
          </p:cNvCxnSpPr>
          <p:nvPr/>
        </p:nvCxnSpPr>
        <p:spPr>
          <a:xfrm rot="10800000">
            <a:off x="1545135" y="3429000"/>
            <a:ext cx="1971414" cy="68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46"/>
          <p:cNvSpPr/>
          <p:nvPr/>
        </p:nvSpPr>
        <p:spPr>
          <a:xfrm>
            <a:off x="3516550" y="2107522"/>
            <a:ext cx="1357074" cy="4003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5" name="타원 46"/>
          <p:cNvSpPr/>
          <p:nvPr/>
        </p:nvSpPr>
        <p:spPr>
          <a:xfrm>
            <a:off x="5012650" y="1758272"/>
            <a:ext cx="3563699" cy="4384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타원 46"/>
          <p:cNvSpPr/>
          <p:nvPr/>
        </p:nvSpPr>
        <p:spPr>
          <a:xfrm>
            <a:off x="7136051" y="1424897"/>
            <a:ext cx="1499949" cy="336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7" name="타원 46"/>
          <p:cNvSpPr/>
          <p:nvPr/>
        </p:nvSpPr>
        <p:spPr>
          <a:xfrm>
            <a:off x="3326050" y="6235405"/>
            <a:ext cx="5659200" cy="62259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9" name="타원 46"/>
          <p:cNvSpPr/>
          <p:nvPr/>
        </p:nvSpPr>
        <p:spPr>
          <a:xfrm>
            <a:off x="3405424" y="1282022"/>
            <a:ext cx="706199" cy="62259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1" name=""/>
          <p:cNvCxnSpPr>
            <a:stCxn id="129" idx="2"/>
            <a:endCxn id="132" idx="0"/>
          </p:cNvCxnSpPr>
          <p:nvPr/>
        </p:nvCxnSpPr>
        <p:spPr>
          <a:xfrm rot="10800000" flipV="1">
            <a:off x="1545135" y="1593320"/>
            <a:ext cx="1860288" cy="25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81"/>
          <p:cNvSpPr/>
          <p:nvPr/>
        </p:nvSpPr>
        <p:spPr>
          <a:xfrm>
            <a:off x="0" y="1850348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33" name="직사각형 81"/>
          <p:cNvSpPr/>
          <p:nvPr/>
        </p:nvSpPr>
        <p:spPr>
          <a:xfrm>
            <a:off x="0" y="49247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34" name=""/>
          <p:cNvCxnSpPr>
            <a:stCxn id="127" idx="2"/>
            <a:endCxn id="133" idx="2"/>
          </p:cNvCxnSpPr>
          <p:nvPr/>
        </p:nvCxnSpPr>
        <p:spPr>
          <a:xfrm rot="10800000">
            <a:off x="1545135" y="5450852"/>
            <a:ext cx="1780915" cy="109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1930400"/>
              <a:ext cx="997815" cy="50713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인기글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>
                <a:solidFill>
                  <a:schemeClr val="dk1"/>
                </a:solidFill>
              </a:rPr>
              <a:t>Community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4951535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1057275" y="1930400"/>
            <a:ext cx="110172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최신글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2238375" y="1930400"/>
            <a:ext cx="174040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자차게시판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4043795" y="1926936"/>
            <a:ext cx="1205633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0" y="2481791"/>
          <a:ext cx="5322453" cy="36766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7477"/>
                <a:gridCol w="438497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OO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XX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AA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SS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DD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WW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TT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YY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ZZ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"/>
          <p:cNvGrpSpPr/>
          <p:nvPr/>
        </p:nvGrpSpPr>
        <p:grpSpPr>
          <a:xfrm rot="0">
            <a:off x="3434773" y="1323974"/>
            <a:ext cx="5344583" cy="5534025"/>
            <a:chOff x="0" y="1323974"/>
            <a:chExt cx="5344583" cy="5534025"/>
          </a:xfrm>
        </p:grpSpPr>
        <p:grpSp>
          <p:nvGrpSpPr>
            <p:cNvPr id="15" name=""/>
            <p:cNvGrpSpPr/>
            <p:nvPr/>
          </p:nvGrpSpPr>
          <p:grpSpPr>
            <a:xfrm rot="0">
              <a:off x="0" y="1323974"/>
              <a:ext cx="5344583" cy="5534025"/>
              <a:chOff x="0" y="1323974"/>
              <a:chExt cx="5344583" cy="5534025"/>
            </a:xfrm>
          </p:grpSpPr>
          <p:sp>
            <p:nvSpPr>
              <p:cNvPr id="5" name=""/>
              <p:cNvSpPr/>
              <p:nvPr/>
            </p:nvSpPr>
            <p:spPr>
              <a:xfrm>
                <a:off x="0" y="1323974"/>
                <a:ext cx="5344583" cy="5534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정비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1066800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Community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131483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Home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3196166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4269317" y="6200774"/>
                <a:ext cx="1066799" cy="657225"/>
              </a:xfrm>
              <a:prstGeom prst="rect">
                <a:avLst/>
              </a:prstGeom>
              <a:solidFill>
                <a:srgbClr val="faf3db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dk1"/>
                    </a:solidFill>
                  </a:rPr>
                  <a:t>Setting</a:t>
                </a:r>
                <a:endParaRPr lang="en-US" altLang="ko-KR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"/>
            <p:cNvSpPr/>
            <p:nvPr/>
          </p:nvSpPr>
          <p:spPr>
            <a:xfrm>
              <a:off x="0" y="1930400"/>
              <a:ext cx="997815" cy="507133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인기글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34773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698519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>
                <a:solidFill>
                  <a:schemeClr val="dk1"/>
                </a:solidFill>
              </a:rPr>
              <a:t>Community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9" name="타원 55"/>
          <p:cNvSpPr/>
          <p:nvPr/>
        </p:nvSpPr>
        <p:spPr>
          <a:xfrm>
            <a:off x="8386308" y="2136736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8438262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4492048" y="1930400"/>
            <a:ext cx="110172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최신글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5673148" y="1930400"/>
            <a:ext cx="1740404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자차게시판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7478568" y="1926936"/>
            <a:ext cx="1205633" cy="50713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3434773" y="2481791"/>
          <a:ext cx="5322453" cy="36766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7477"/>
                <a:gridCol w="4384976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OO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XX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AA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SS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DD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WW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RR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TT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YY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  <a:tr h="36766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ZZ</a:t>
                      </a:r>
                      <a:endParaRPr lang="en-US" altLang="ko-KR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~~~~~~~~~~~~~~~~~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f4e5b2"/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81"/>
          <p:cNvSpPr/>
          <p:nvPr/>
        </p:nvSpPr>
        <p:spPr>
          <a:xfrm>
            <a:off x="9099488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81"/>
          <p:cNvSpPr/>
          <p:nvPr/>
        </p:nvSpPr>
        <p:spPr>
          <a:xfrm>
            <a:off x="0" y="234441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5" name="직사각형 81"/>
          <p:cNvSpPr/>
          <p:nvPr/>
        </p:nvSpPr>
        <p:spPr>
          <a:xfrm>
            <a:off x="13952" y="376014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 버튼 이용하여 출력중인 창 표시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58" name=""/>
          <p:cNvCxnSpPr/>
          <p:nvPr/>
        </p:nvCxnSpPr>
        <p:spPr>
          <a:xfrm>
            <a:off x="8414106" y="177428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81"/>
          <p:cNvSpPr/>
          <p:nvPr/>
        </p:nvSpPr>
        <p:spPr>
          <a:xfrm>
            <a:off x="-16669" y="55095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1" name=""/>
          <p:cNvCxnSpPr>
            <a:stCxn id="66" idx="2"/>
            <a:endCxn id="60" idx="0"/>
          </p:cNvCxnSpPr>
          <p:nvPr/>
        </p:nvCxnSpPr>
        <p:spPr>
          <a:xfrm rot="10800000" flipV="1">
            <a:off x="1528466" y="4278312"/>
            <a:ext cx="1797584" cy="1231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46"/>
          <p:cNvSpPr/>
          <p:nvPr/>
        </p:nvSpPr>
        <p:spPr>
          <a:xfrm>
            <a:off x="3326050" y="1948772"/>
            <a:ext cx="5421075" cy="447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46"/>
          <p:cNvSpPr/>
          <p:nvPr/>
        </p:nvSpPr>
        <p:spPr>
          <a:xfrm>
            <a:off x="3341925" y="1329647"/>
            <a:ext cx="706199" cy="59084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46"/>
          <p:cNvSpPr/>
          <p:nvPr/>
        </p:nvSpPr>
        <p:spPr>
          <a:xfrm>
            <a:off x="7318376" y="1456648"/>
            <a:ext cx="1547573" cy="4162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3405427" y="6235404"/>
            <a:ext cx="5405199" cy="62259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46"/>
          <p:cNvSpPr/>
          <p:nvPr/>
        </p:nvSpPr>
        <p:spPr>
          <a:xfrm>
            <a:off x="3326050" y="2498578"/>
            <a:ext cx="5452825" cy="35594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8" name=""/>
          <p:cNvCxnSpPr>
            <a:stCxn id="63" idx="2"/>
            <a:endCxn id="49" idx="0"/>
          </p:cNvCxnSpPr>
          <p:nvPr/>
        </p:nvCxnSpPr>
        <p:spPr>
          <a:xfrm rot="10800000" flipV="1">
            <a:off x="1545135" y="1625069"/>
            <a:ext cx="1796790" cy="719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62" idx="3"/>
            <a:endCxn id="55" idx="0"/>
          </p:cNvCxnSpPr>
          <p:nvPr/>
        </p:nvCxnSpPr>
        <p:spPr>
          <a:xfrm rot="10800000" flipV="1">
            <a:off x="1559088" y="2331138"/>
            <a:ext cx="2560860" cy="1429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64" idx="6"/>
            <a:endCxn id="47" idx="0"/>
          </p:cNvCxnSpPr>
          <p:nvPr/>
        </p:nvCxnSpPr>
        <p:spPr>
          <a:xfrm>
            <a:off x="8865950" y="1664758"/>
            <a:ext cx="1778674" cy="1501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81"/>
          <p:cNvSpPr/>
          <p:nvPr/>
        </p:nvSpPr>
        <p:spPr>
          <a:xfrm>
            <a:off x="9101729" y="49247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3" name=""/>
          <p:cNvCxnSpPr>
            <a:stCxn id="65" idx="6"/>
            <a:endCxn id="72" idx="2"/>
          </p:cNvCxnSpPr>
          <p:nvPr/>
        </p:nvCxnSpPr>
        <p:spPr>
          <a:xfrm flipV="1">
            <a:off x="8810626" y="5450852"/>
            <a:ext cx="1836238" cy="109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1-3.</a:t>
            </a:r>
            <a:r>
              <a:rPr lang="ko-KR" altLang="en-US"/>
              <a:t> 컴퓨터 견적 추천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visualstudio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</a:p>
          <a:p>
            <a:pPr>
              <a:defRPr/>
            </a:pPr>
            <a:r>
              <a:rPr lang="ko-KR" altLang="en-US" sz="1500"/>
              <a:t>부품별 최저가 추천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알림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5003489" y="4007100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0" y="447011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9525" y="494636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0" y="541308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0" y="400338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0" y="353682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0" y="306831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0" y="2599915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0" y="213419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3449637" y="1323975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49637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13384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알림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타원 55"/>
          <p:cNvSpPr/>
          <p:nvPr/>
        </p:nvSpPr>
        <p:spPr>
          <a:xfrm>
            <a:off x="8453127" y="4007101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3449637" y="447011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3459162" y="494636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3449637" y="541308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3449637" y="400338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3449637" y="353682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3449637" y="306831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3449637" y="259991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3449637" y="2134193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6" name="직사각형 81"/>
          <p:cNvSpPr/>
          <p:nvPr/>
        </p:nvSpPr>
        <p:spPr>
          <a:xfrm>
            <a:off x="9109013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7" name="직사각형 81"/>
          <p:cNvSpPr/>
          <p:nvPr/>
        </p:nvSpPr>
        <p:spPr>
          <a:xfrm>
            <a:off x="0" y="290289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ko-KR" altLang="en-US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64" name=""/>
          <p:cNvCxnSpPr/>
          <p:nvPr/>
        </p:nvCxnSpPr>
        <p:spPr>
          <a:xfrm>
            <a:off x="8836958" y="177428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81"/>
          <p:cNvSpPr/>
          <p:nvPr/>
        </p:nvSpPr>
        <p:spPr>
          <a:xfrm>
            <a:off x="-16669" y="45570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TextView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6" name="타원 46"/>
          <p:cNvSpPr/>
          <p:nvPr/>
        </p:nvSpPr>
        <p:spPr>
          <a:xfrm>
            <a:off x="3262550" y="1424897"/>
            <a:ext cx="1007824" cy="5273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타원 46"/>
          <p:cNvSpPr/>
          <p:nvPr/>
        </p:nvSpPr>
        <p:spPr>
          <a:xfrm>
            <a:off x="7945676" y="1456648"/>
            <a:ext cx="849073" cy="463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46"/>
          <p:cNvSpPr/>
          <p:nvPr/>
        </p:nvSpPr>
        <p:spPr>
          <a:xfrm>
            <a:off x="3532424" y="2075772"/>
            <a:ext cx="5182948" cy="384521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타원 46"/>
          <p:cNvSpPr/>
          <p:nvPr/>
        </p:nvSpPr>
        <p:spPr>
          <a:xfrm>
            <a:off x="3453050" y="6219147"/>
            <a:ext cx="5309948" cy="63885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0" name=""/>
          <p:cNvCxnSpPr>
            <a:stCxn id="68" idx="2"/>
            <a:endCxn id="65" idx="0"/>
          </p:cNvCxnSpPr>
          <p:nvPr/>
        </p:nvCxnSpPr>
        <p:spPr>
          <a:xfrm rot="10800000" flipV="1">
            <a:off x="1528466" y="3998381"/>
            <a:ext cx="2003958" cy="558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66" idx="1"/>
            <a:endCxn id="57" idx="0"/>
          </p:cNvCxnSpPr>
          <p:nvPr/>
        </p:nvCxnSpPr>
        <p:spPr>
          <a:xfrm rot="10800000" flipV="1">
            <a:off x="1545135" y="1502125"/>
            <a:ext cx="1865007" cy="1400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67" idx="6"/>
            <a:endCxn id="56" idx="0"/>
          </p:cNvCxnSpPr>
          <p:nvPr/>
        </p:nvCxnSpPr>
        <p:spPr>
          <a:xfrm>
            <a:off x="8794750" y="1688570"/>
            <a:ext cx="1859398" cy="1477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81"/>
          <p:cNvSpPr/>
          <p:nvPr/>
        </p:nvSpPr>
        <p:spPr>
          <a:xfrm>
            <a:off x="9101729" y="49247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5" name=""/>
          <p:cNvCxnSpPr>
            <a:stCxn id="69" idx="6"/>
            <a:endCxn id="74" idx="2"/>
          </p:cNvCxnSpPr>
          <p:nvPr/>
        </p:nvCxnSpPr>
        <p:spPr>
          <a:xfrm flipV="1">
            <a:off x="8763000" y="5450851"/>
            <a:ext cx="1883865" cy="108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1323974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25" name=""/>
          <p:cNvSpPr/>
          <p:nvPr/>
        </p:nvSpPr>
        <p:spPr>
          <a:xfrm>
            <a:off x="5327649" y="1349374"/>
            <a:ext cx="6864350" cy="550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1. </a:t>
            </a:r>
            <a:r>
              <a:rPr lang="ko-KR" altLang="en-US">
                <a:solidFill>
                  <a:schemeClr val="dk1"/>
                </a:solidFill>
              </a:rPr>
              <a:t>차량정보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내 차 메뉴로 큰 틀을 나누고 각 정보를 간략하게 보여줌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더 보기란을 통해 자세한 정보 제공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8" name="타원 55"/>
          <p:cNvSpPr/>
          <p:nvPr/>
        </p:nvSpPr>
        <p:spPr>
          <a:xfrm>
            <a:off x="536863" y="140786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0" name="타원 55"/>
          <p:cNvSpPr/>
          <p:nvPr/>
        </p:nvSpPr>
        <p:spPr>
          <a:xfrm>
            <a:off x="3136589" y="1447472"/>
            <a:ext cx="283718" cy="283718"/>
          </a:xfrm>
          <a:prstGeom prst="ellipse">
            <a:avLst/>
          </a:prstGeom>
          <a:solidFill>
            <a:srgbClr val="ffe7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0" y="1428750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1263746" y="1346993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ko-KR" altLang="en-US">
                <a:solidFill>
                  <a:schemeClr val="dk1"/>
                </a:solidFill>
              </a:rPr>
              <a:t>정비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예약하기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0" y="343026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Q&amp;A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-9525" y="390901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고객상담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-9525" y="437323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자주하는 질문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-9525" y="2963536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-9525" y="2496978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어플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-9525" y="202846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회원정보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0" y="4841131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쿠폰 등록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3459162" y="1323975"/>
            <a:ext cx="5344583" cy="5534025"/>
            <a:chOff x="0" y="1323974"/>
            <a:chExt cx="5344583" cy="5534025"/>
          </a:xfrm>
        </p:grpSpPr>
        <p:sp>
          <p:nvSpPr>
            <p:cNvPr id="5" name=""/>
            <p:cNvSpPr/>
            <p:nvPr/>
          </p:nvSpPr>
          <p:spPr>
            <a:xfrm>
              <a:off x="0" y="1323974"/>
              <a:ext cx="5344583" cy="55340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정비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66800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Community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131483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3196166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269317" y="6200774"/>
              <a:ext cx="1066799" cy="657225"/>
            </a:xfrm>
            <a:prstGeom prst="rect">
              <a:avLst/>
            </a:prstGeom>
            <a:solidFill>
              <a:srgbClr val="faf3d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Setting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4-3. Menu Sequence</a:t>
            </a:r>
            <a:endParaRPr kumimoji="1" lang="en-US" altLang="ko-KR" sz="4800"/>
          </a:p>
        </p:txBody>
      </p:sp>
      <p:sp>
        <p:nvSpPr>
          <p:cNvPr id="32" name=""/>
          <p:cNvSpPr/>
          <p:nvPr/>
        </p:nvSpPr>
        <p:spPr>
          <a:xfrm>
            <a:off x="3459162" y="1428751"/>
            <a:ext cx="486282" cy="48463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/>
          <p:nvPr/>
        </p:nvSpPr>
        <p:spPr>
          <a:xfrm>
            <a:off x="4722908" y="1346994"/>
            <a:ext cx="4062844" cy="65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>
                <a:solidFill>
                  <a:schemeClr val="dk1"/>
                </a:solidFill>
              </a:rPr>
              <a:t>Setting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3459162" y="343026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Q&amp;A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3449637" y="3909019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고객상담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3449637" y="437323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자주하는 질문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3449637" y="2963537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3449637" y="2496979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어플 설정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3449637" y="2028463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회원정보 수정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7" name=""/>
          <p:cNvSpPr/>
          <p:nvPr/>
        </p:nvSpPr>
        <p:spPr>
          <a:xfrm>
            <a:off x="3459162" y="4841132"/>
            <a:ext cx="5292725" cy="465463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쿠폰 등록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8" name="직사각형 81"/>
          <p:cNvSpPr/>
          <p:nvPr/>
        </p:nvSpPr>
        <p:spPr>
          <a:xfrm>
            <a:off x="9101729" y="3165947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Text View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현재 위치를 출력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0" name="직사각형 81"/>
          <p:cNvSpPr/>
          <p:nvPr/>
        </p:nvSpPr>
        <p:spPr>
          <a:xfrm>
            <a:off x="0" y="2011041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이전 화면으로 이동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9" name=""/>
          <p:cNvCxnSpPr>
            <a:stCxn id="48" idx="1"/>
            <a:endCxn id="48" idx="1"/>
          </p:cNvCxnSpPr>
          <p:nvPr/>
        </p:nvCxnSpPr>
        <p:spPr>
          <a:xfrm>
            <a:off x="9101728" y="3429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81"/>
          <p:cNvSpPr/>
          <p:nvPr/>
        </p:nvSpPr>
        <p:spPr>
          <a:xfrm>
            <a:off x="-16669" y="4557035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각 창에 맞는 화면으로 이동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3" name="타원 46"/>
          <p:cNvSpPr/>
          <p:nvPr/>
        </p:nvSpPr>
        <p:spPr>
          <a:xfrm>
            <a:off x="3516550" y="6203272"/>
            <a:ext cx="5246448" cy="6547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46"/>
          <p:cNvSpPr/>
          <p:nvPr/>
        </p:nvSpPr>
        <p:spPr>
          <a:xfrm>
            <a:off x="3532424" y="2075772"/>
            <a:ext cx="5167074" cy="321021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46"/>
          <p:cNvSpPr/>
          <p:nvPr/>
        </p:nvSpPr>
        <p:spPr>
          <a:xfrm>
            <a:off x="7739299" y="1488398"/>
            <a:ext cx="1039574" cy="46384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타원 46"/>
          <p:cNvSpPr/>
          <p:nvPr/>
        </p:nvSpPr>
        <p:spPr>
          <a:xfrm>
            <a:off x="3246675" y="1361397"/>
            <a:ext cx="976075" cy="57496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7" name=""/>
          <p:cNvCxnSpPr>
            <a:stCxn id="64" idx="2"/>
            <a:endCxn id="61" idx="0"/>
          </p:cNvCxnSpPr>
          <p:nvPr/>
        </p:nvCxnSpPr>
        <p:spPr>
          <a:xfrm rot="10800000" flipV="1">
            <a:off x="1528466" y="3680882"/>
            <a:ext cx="2003958" cy="876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66" idx="2"/>
            <a:endCxn id="50" idx="0"/>
          </p:cNvCxnSpPr>
          <p:nvPr/>
        </p:nvCxnSpPr>
        <p:spPr>
          <a:xfrm rot="10800000" flipV="1">
            <a:off x="1545135" y="1648882"/>
            <a:ext cx="1701539" cy="362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65" idx="6"/>
            <a:endCxn id="48" idx="0"/>
          </p:cNvCxnSpPr>
          <p:nvPr/>
        </p:nvCxnSpPr>
        <p:spPr>
          <a:xfrm>
            <a:off x="8778874" y="1720320"/>
            <a:ext cx="1867990" cy="1445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81"/>
          <p:cNvSpPr/>
          <p:nvPr/>
        </p:nvSpPr>
        <p:spPr>
          <a:xfrm>
            <a:off x="9103970" y="4924746"/>
            <a:ext cx="3090271" cy="5261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Button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이미지버튼을 이용하여 지금 선택중인 페이지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72" name=""/>
          <p:cNvCxnSpPr>
            <a:stCxn id="63" idx="6"/>
            <a:endCxn id="71" idx="2"/>
          </p:cNvCxnSpPr>
          <p:nvPr/>
        </p:nvCxnSpPr>
        <p:spPr>
          <a:xfrm flipV="1">
            <a:off x="8762998" y="5450852"/>
            <a:ext cx="1886108" cy="1079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차량과 어플 블루투스 연결 어떻게 할건지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연결 된다면 어떻게 원하는 정보만 받을지</a:t>
            </a:r>
            <a:r>
              <a:rPr lang="en-US" altLang="ko-KR"/>
              <a:t>?</a:t>
            </a:r>
          </a:p>
          <a:p>
            <a:pPr lvl="0">
              <a:defRPr/>
            </a:pPr>
            <a:r>
              <a:rPr lang="ko-KR" altLang="en-US"/>
              <a:t>차량과 어플 블루투스 연결로 받아야 하는 정보 </a:t>
            </a:r>
            <a:r>
              <a:rPr lang="en-US" altLang="ko-KR"/>
              <a:t>:</a:t>
            </a:r>
            <a:r>
              <a:rPr lang="ko-KR" altLang="en-US"/>
              <a:t> 주행거리</a:t>
            </a:r>
            <a:r>
              <a:rPr lang="en-US" altLang="ko-KR"/>
              <a:t>,</a:t>
            </a:r>
            <a:r>
              <a:rPr lang="ko-KR" altLang="en-US"/>
              <a:t> 주유량</a:t>
            </a:r>
            <a:r>
              <a:rPr lang="en-US" altLang="ko-KR"/>
              <a:t>,</a:t>
            </a:r>
            <a:r>
              <a:rPr lang="ko-KR" altLang="en-US"/>
              <a:t> 엔진오일</a:t>
            </a:r>
            <a:r>
              <a:rPr lang="en-US" altLang="ko-KR"/>
              <a:t>,</a:t>
            </a:r>
            <a:r>
              <a:rPr lang="ko-KR" altLang="en-US"/>
              <a:t> 냉각수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5. </a:t>
            </a:r>
            <a:r>
              <a:rPr kumimoji="1" lang="ko-KR" altLang="en-US" sz="4800"/>
              <a:t>기능검토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대한 디자인 구상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디자인에 따른 동작을 기술하고 연계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1-4.</a:t>
            </a:r>
            <a:r>
              <a:rPr lang="ko-KR" altLang="en-US"/>
              <a:t> 주차시 사고발생 알림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>
                <a:solidFill>
                  <a:schemeClr val="lt1"/>
                </a:solidFill>
              </a:rPr>
              <a:t>1-5.</a:t>
            </a:r>
            <a:r>
              <a:rPr lang="ko-KR" altLang="en-US">
                <a:solidFill>
                  <a:schemeClr val="lt1"/>
                </a:solidFill>
              </a:rPr>
              <a:t> 차량 관리 어플</a:t>
            </a:r>
            <a:r>
              <a:rPr lang="en-US" altLang="ko-KR">
                <a:solidFill>
                  <a:schemeClr val="lt1"/>
                </a:solidFill>
              </a:rPr>
              <a:t> &lt;- </a:t>
            </a:r>
            <a:r>
              <a:rPr lang="ko-KR" altLang="en-US">
                <a:solidFill>
                  <a:schemeClr val="lt1"/>
                </a:solidFill>
              </a:rPr>
              <a:t>최종 결정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1368425"/>
            <a:ext cx="12192000" cy="5489575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1)</a:t>
            </a:r>
            <a:r>
              <a:rPr lang="ko-KR" altLang="en-US" sz="2000">
                <a:solidFill>
                  <a:schemeClr val="dk1"/>
                </a:solidFill>
              </a:rPr>
              <a:t> 주행거리와 날씨 등을 고려하여 차량의 정비 요구 상태를 인지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차량 관리에 용이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2)</a:t>
            </a:r>
            <a:r>
              <a:rPr lang="ko-KR" altLang="en-US" sz="2000">
                <a:solidFill>
                  <a:schemeClr val="dk1"/>
                </a:solidFill>
              </a:rPr>
              <a:t> 주행거리를 아이콘을 통해 가시적으로 표시</a:t>
            </a:r>
          </a:p>
          <a:p>
            <a:pPr marL="0" indent="0">
              <a:buNone/>
              <a:defRPr/>
            </a:pPr>
            <a:r>
              <a:rPr lang="ko-KR" altLang="en-US" sz="2000">
                <a:solidFill>
                  <a:schemeClr val="dk1"/>
                </a:solidFill>
              </a:rPr>
              <a:t>    </a:t>
            </a:r>
            <a:r>
              <a:rPr lang="en-US" altLang="ko-KR" sz="2000">
                <a:solidFill>
                  <a:schemeClr val="dk1"/>
                </a:solidFill>
              </a:rPr>
              <a:t>-&gt;</a:t>
            </a:r>
            <a:r>
              <a:rPr lang="ko-KR" altLang="en-US" sz="2000">
                <a:solidFill>
                  <a:schemeClr val="dk1"/>
                </a:solidFill>
              </a:rPr>
              <a:t> 점검 요구를 손쉽게 확인 가능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3)</a:t>
            </a:r>
            <a:r>
              <a:rPr lang="ko-KR" altLang="en-US" sz="2000">
                <a:solidFill>
                  <a:schemeClr val="dk1"/>
                </a:solidFill>
              </a:rPr>
              <a:t> 달력으로 점검 날짜 알림 기능 및 기록을 입력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4)</a:t>
            </a:r>
            <a:r>
              <a:rPr lang="ko-KR" altLang="en-US" sz="2000">
                <a:solidFill>
                  <a:schemeClr val="dk1"/>
                </a:solidFill>
              </a:rPr>
              <a:t> 부품 교체 예상 비용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5)</a:t>
            </a:r>
            <a:r>
              <a:rPr lang="ko-KR" altLang="en-US" sz="2000">
                <a:solidFill>
                  <a:schemeClr val="dk1"/>
                </a:solidFill>
              </a:rPr>
              <a:t> 부품 별 관리 </a:t>
            </a:r>
            <a:r>
              <a:rPr lang="en-US" altLang="ko-KR" sz="2000">
                <a:solidFill>
                  <a:schemeClr val="dk1"/>
                </a:solidFill>
              </a:rPr>
              <a:t>tip</a:t>
            </a:r>
            <a:r>
              <a:rPr lang="ko-KR" altLang="en-US" sz="2000">
                <a:solidFill>
                  <a:schemeClr val="dk1"/>
                </a:solidFill>
              </a:rPr>
              <a:t>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6)</a:t>
            </a:r>
            <a:r>
              <a:rPr lang="ko-KR" altLang="en-US" sz="2000">
                <a:solidFill>
                  <a:schemeClr val="dk1"/>
                </a:solidFill>
              </a:rPr>
              <a:t> 가까운 정비소 위치 제공</a:t>
            </a:r>
          </a:p>
          <a:p>
            <a:pPr>
              <a:defRPr/>
            </a:pPr>
            <a:r>
              <a:rPr lang="en-US" altLang="ko-KR" sz="2000">
                <a:solidFill>
                  <a:schemeClr val="dk1"/>
                </a:solidFill>
              </a:rPr>
              <a:t>7)</a:t>
            </a:r>
            <a:r>
              <a:rPr lang="ko-KR" altLang="en-US" sz="2000">
                <a:solidFill>
                  <a:schemeClr val="dk1"/>
                </a:solidFill>
              </a:rPr>
              <a:t> 같은 차 종의 운전자를 위한 채팅창 개설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3423</ep:Words>
  <ep:PresentationFormat>와이드스크린</ep:PresentationFormat>
  <ep:Paragraphs>695</ep:Paragraphs>
  <ep:Slides>81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ep:HeadingPairs>
  <ep:TitlesOfParts>
    <vt:vector size="82" baseType="lpstr">
      <vt:lpstr>Office 테마</vt:lpstr>
      <vt:lpstr>슬라이드 1</vt:lpstr>
      <vt:lpstr>슬라이드 2</vt:lpstr>
      <vt:lpstr>슬라이드 3</vt:lpstr>
      <vt:lpstr>아이디어 노트</vt:lpstr>
      <vt:lpstr>1-1. 식단 관리 APP</vt:lpstr>
      <vt:lpstr>1-2. 원격 벨소리/진동 변경 APP</vt:lpstr>
      <vt:lpstr>1-3. 컴퓨터 견적 추천</vt:lpstr>
      <vt:lpstr>1-4. 주차시 사고발생 알림</vt:lpstr>
      <vt:lpstr>1-5. 차량 관리 어플 &lt;- 최종 결정</vt:lpstr>
      <vt:lpstr>참고 자료</vt:lpstr>
      <vt:lpstr>슬라이드 11</vt:lpstr>
      <vt:lpstr>슬라이드 12</vt:lpstr>
      <vt:lpstr>슬라이드 13</vt:lpstr>
      <vt:lpstr>제목 : 차량 관리 어플</vt:lpstr>
      <vt:lpstr>2-1. 제품설명</vt:lpstr>
      <vt:lpstr>2-1. 기능 비교</vt:lpstr>
      <vt:lpstr>슬라이드 17</vt:lpstr>
      <vt:lpstr>슬라이드 18</vt:lpstr>
      <vt:lpstr>슬라이드 19</vt:lpstr>
      <vt:lpstr>2-2. 요구사항 수집 및 정의</vt:lpstr>
      <vt:lpstr>2-2. 요구사항 수집 및 정의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2021-07-19T08:26:55.494</dcterms:modified>
  <cp:revision>676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