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sldIdLst>
    <p:sldId id="261" r:id="rId2"/>
    <p:sldId id="303" r:id="rId3"/>
    <p:sldId id="287" r:id="rId4"/>
    <p:sldId id="318" r:id="rId5"/>
    <p:sldId id="305" r:id="rId6"/>
    <p:sldId id="322" r:id="rId7"/>
    <p:sldId id="321" r:id="rId8"/>
    <p:sldId id="323" r:id="rId9"/>
    <p:sldId id="324" r:id="rId10"/>
    <p:sldId id="326" r:id="rId11"/>
    <p:sldId id="327" r:id="rId12"/>
    <p:sldId id="331" r:id="rId13"/>
    <p:sldId id="328" r:id="rId14"/>
    <p:sldId id="329" r:id="rId15"/>
    <p:sldId id="336" r:id="rId16"/>
    <p:sldId id="288" r:id="rId17"/>
    <p:sldId id="325" r:id="rId18"/>
    <p:sldId id="332" r:id="rId19"/>
    <p:sldId id="289" r:id="rId20"/>
    <p:sldId id="297" r:id="rId21"/>
    <p:sldId id="290" r:id="rId22"/>
    <p:sldId id="298" r:id="rId23"/>
    <p:sldId id="333" r:id="rId24"/>
    <p:sldId id="330" r:id="rId25"/>
    <p:sldId id="334" r:id="rId26"/>
    <p:sldId id="291" r:id="rId27"/>
    <p:sldId id="299" r:id="rId28"/>
    <p:sldId id="335" r:id="rId29"/>
    <p:sldId id="292" r:id="rId30"/>
    <p:sldId id="300" r:id="rId31"/>
    <p:sldId id="337" r:id="rId32"/>
    <p:sldId id="338" r:id="rId33"/>
    <p:sldId id="339" r:id="rId34"/>
    <p:sldId id="340" r:id="rId35"/>
    <p:sldId id="342" r:id="rId36"/>
    <p:sldId id="343" r:id="rId37"/>
    <p:sldId id="344" r:id="rId38"/>
    <p:sldId id="306" r:id="rId39"/>
    <p:sldId id="307" r:id="rId40"/>
    <p:sldId id="294" r:id="rId41"/>
    <p:sldId id="302" r:id="rId4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2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presProps" Target="presProps.xml"  /><Relationship Id="rId44" Type="http://schemas.openxmlformats.org/officeDocument/2006/relationships/viewProps" Target="viewProps.xml"  /><Relationship Id="rId45" Type="http://schemas.openxmlformats.org/officeDocument/2006/relationships/theme" Target="theme/theme1.xml"  /><Relationship Id="rId46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hyperlink" Target="https://m.blog.naver.com/PostView.naver?isHttpsRedirect=true&amp;blogId=elastica&amp;logNo=50071721556" TargetMode="External" /><Relationship Id="rId2" Type="http://schemas.openxmlformats.org/officeDocument/2006/relationships/hyperlink" Target="https://forensic-wetware.tistory.com/6" TargetMode="External" /><Relationship Id="rId3" Type="http://schemas.openxmlformats.org/officeDocument/2006/relationships/hyperlink" Target="https://swlock.blogspot.com/2019/07/reading-registry-data-in-python.html" TargetMode="External" /><Relationship Id="rId4" Type="http://schemas.openxmlformats.org/officeDocument/2006/relationships/hyperlink" Target="https://xenostudy.tistory.com/361" TargetMode="External" /><Relationship Id="rId5" Type="http://schemas.openxmlformats.org/officeDocument/2006/relationships/hyperlink" Target="http://www.forensic-artifacts.com/registry-forensics/sub05" TargetMode="External" /><Relationship Id="rId6" Type="http://schemas.openxmlformats.org/officeDocument/2006/relationships/hyperlink" Target="http://www.forensic-artifact.com/windows-forensics/userassist" TargetMode="External" /><Relationship Id="rId7" Type="http://schemas.openxmlformats.org/officeDocument/2006/relationships/hyperlink" Target="https://m.blog.naver.com/bitnang/70180095500" TargetMode="External" /><Relationship Id="rId8" Type="http://schemas.openxmlformats.org/officeDocument/2006/relationships/hyperlink" Target="https://blog.system32.kr/114" TargetMode="External" /><Relationship Id="rId9" Type="http://schemas.openxmlformats.org/officeDocument/2006/relationships/hyperlink" Target="https://whackur.tistory.com/54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mkorman90/regipy" TargetMode="External" /><Relationship Id="rId3" Type="http://schemas.openxmlformats.org/officeDocument/2006/relationships/hyperlink" Target="https://coblin.xyz/11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ocs.python.org/ko/3/library/winreg.html" TargetMode="External" /><Relationship Id="rId3" Type="http://schemas.openxmlformats.org/officeDocument/2006/relationships/hyperlink" Target="https://www.tutorialexample.com/python-read-and-write-windows-registry-a-step-guide-python-tutorial/" TargetMode="External"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0ngr0thy.tistory.com/44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기록을 확인하고 싶은 매체의 종류 선택한다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USB,</a:t>
            </a:r>
            <a:r>
              <a:rPr lang="ko-KR" altLang="en-US"/>
              <a:t> 문서파일 사용기록</a:t>
            </a:r>
            <a:r>
              <a:rPr lang="en-US" altLang="ko-KR"/>
              <a:t>,</a:t>
            </a:r>
            <a:r>
              <a:rPr lang="ko-KR" altLang="en-US"/>
              <a:t> 크롬 사용기록</a:t>
            </a:r>
            <a:r>
              <a:rPr lang="en-US" altLang="ko-KR"/>
              <a:t>,</a:t>
            </a:r>
            <a:r>
              <a:rPr lang="ko-KR" altLang="en-US"/>
              <a:t> 응용 프로그램 기록</a:t>
            </a:r>
            <a:r>
              <a:rPr lang="en-US" altLang="ko-KR"/>
              <a:t> </a:t>
            </a:r>
            <a:r>
              <a:rPr lang="ko-KR" altLang="en-US"/>
              <a:t>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추출할 데이터 종류를 선별하여 </a:t>
            </a:r>
            <a:r>
              <a:rPr lang="en-US" altLang="ko-KR"/>
              <a:t>.xlsx</a:t>
            </a:r>
            <a:r>
              <a:rPr lang="ko-KR" altLang="en-US"/>
              <a:t>파일로 정보 출력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상용화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---&gt;</a:t>
            </a:r>
            <a:r>
              <a:rPr lang="ko-KR" altLang="en-US"/>
              <a:t> 내가 사용할 것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레지스트리로 얻을 수 있는 정보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운영체제 정보</a:t>
            </a:r>
            <a:r>
              <a:rPr lang="en-US" altLang="ko-KR"/>
              <a:t>,</a:t>
            </a:r>
            <a:r>
              <a:rPr lang="ko-KR" altLang="en-US"/>
              <a:t> 사용자 계정 정보</a:t>
            </a:r>
            <a:r>
              <a:rPr lang="en-US" altLang="ko-KR"/>
              <a:t>,</a:t>
            </a:r>
            <a:r>
              <a:rPr lang="ko-KR" altLang="en-US"/>
              <a:t> 시스템 정보</a:t>
            </a:r>
            <a:r>
              <a:rPr lang="en-US" altLang="ko-KR"/>
              <a:t>,</a:t>
            </a:r>
            <a:r>
              <a:rPr lang="ko-KR" altLang="en-US"/>
              <a:t> 응용프로그램 실행 흔적</a:t>
            </a:r>
            <a:r>
              <a:rPr lang="en-US" altLang="ko-KR"/>
              <a:t>,</a:t>
            </a:r>
            <a:r>
              <a:rPr lang="ko-KR" altLang="en-US"/>
              <a:t> 최근 접근 문서 등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55000" lnSpcReduction="2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window 10 timeline forensic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2"/>
              </a:rPr>
              <a:t>https://forensic-wetware.tistory.com/6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파이썬으로 윈도우 레지스트리 읽기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3"/>
              </a:rPr>
              <a:t>https://swlock.blogspot.com/2019/07/reading-registry-data-in-python.html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C++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4"/>
              </a:rPr>
              <a:t>https://xenostudy.tistory.com/361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추출할 데이터 위치 정보 </a:t>
            </a:r>
            <a:r>
              <a:rPr lang="en-US" altLang="ko-KR"/>
              <a:t>(reg)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5"/>
              </a:rPr>
              <a:t>http://www.forensic-artifacts.com/registry-forensics/sub05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6"/>
              </a:rPr>
              <a:t>http://www.forensic-artifact.com/windows-forensics/userassist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7"/>
              </a:rPr>
              <a:t>https://m.blog.naver.com/bitnang/70180095500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8"/>
              </a:rPr>
              <a:t>https://blog.system32.kr/114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윈도우 </a:t>
            </a:r>
            <a:r>
              <a:rPr lang="en-US" altLang="ko-KR"/>
              <a:t>manifest</a:t>
            </a:r>
            <a:r>
              <a:rPr lang="ko-KR" altLang="en-US"/>
              <a:t> 파일 수정하여 관리자 권한 요구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9"/>
              </a:rPr>
              <a:t>https://whackur.tistory.com/54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10"/>
              </a:rPr>
              <a:t>https://m.blog.naver.com/PostView.naver?isHttpsRedirect=true&amp;blogId=elastica&amp;logNo=50071721556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47500" lnSpcReduction="20000"/>
          </a:bodyPr>
          <a:lstStyle/>
          <a:p>
            <a:pPr lvl="0">
              <a:defRPr/>
            </a:pPr>
            <a:r>
              <a:rPr lang="ko-KR" altLang="en-US"/>
              <a:t>레지스트리에서 얻을 수 있는 정보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세부사항 </a:t>
            </a:r>
            <a:r>
              <a:rPr lang="en-US" altLang="ko-KR"/>
              <a:t>---&gt;</a:t>
            </a:r>
            <a:r>
              <a:rPr lang="ko-KR" altLang="en-US"/>
              <a:t> 다음페이지 정리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HKEY_CLASS_ROOT</a:t>
            </a:r>
            <a:endParaRPr lang="ko-KR" altLang="en-US"/>
          </a:p>
          <a:p>
            <a:pPr>
              <a:defRPr/>
            </a:pPr>
            <a:r>
              <a:rPr lang="ko-KR" altLang="en-US"/>
              <a:t>- 파일에 대한 확장자에 대한 정보와 프로그램 간의 연결 정보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HKEY_LOCAL_MACHINE</a:t>
            </a:r>
            <a:endParaRPr lang="ko-KR" altLang="en-US"/>
          </a:p>
          <a:p>
            <a:pPr>
              <a:defRPr/>
            </a:pPr>
            <a:r>
              <a:rPr lang="ko-KR" altLang="en-US"/>
              <a:t>- Default 로그온 계정 정보가 포함되어 있는 Root Key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HKEY_CURRNET_USER</a:t>
            </a:r>
            <a:endParaRPr lang="ko-KR" altLang="en-US"/>
          </a:p>
          <a:p>
            <a:pPr>
              <a:defRPr/>
            </a:pPr>
            <a:r>
              <a:rPr lang="ko-KR" altLang="en-US"/>
              <a:t>- 윈도우가 설정된 컴퓨터 환경 설정에 대한 정보</a:t>
            </a:r>
            <a:endParaRPr lang="ko-KR" altLang="en-US"/>
          </a:p>
          <a:p>
            <a:pPr>
              <a:defRPr/>
            </a:pPr>
            <a:r>
              <a:rPr lang="ko-KR" altLang="en-US"/>
              <a:t>- 현재 시스템에 로그온하고 있는 사용자와 관련된 시스템 정보를 저장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HKEY_USERS</a:t>
            </a:r>
            <a:endParaRPr lang="ko-KR" altLang="en-US"/>
          </a:p>
          <a:p>
            <a:pPr>
              <a:defRPr/>
            </a:pPr>
            <a:r>
              <a:rPr lang="ko-KR" altLang="en-US"/>
              <a:t>- 시스템에 있는 모든 계정과 그룹에 관한 정보를 저장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regipy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2"/>
              </a:rPr>
              <a:t>https://github.com/mkorman90/regipy</a:t>
            </a:r>
            <a:endParaRPr lang="en-US" altLang="ko-KR"/>
          </a:p>
          <a:p>
            <a:pPr>
              <a:defRPr/>
            </a:pPr>
            <a:r>
              <a:rPr lang="en-US" altLang="ko-KR"/>
              <a:t>code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https://coblin.xyz/11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en-US" altLang="ko-KR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7620" y="1352925"/>
            <a:ext cx="9167496" cy="550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" y="1374442"/>
            <a:ext cx="9646920" cy="5475938"/>
          </a:xfrm>
          <a:prstGeom prst="rect">
            <a:avLst/>
          </a:prstGeom>
        </p:spPr>
      </p:pic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3932" y="2036921"/>
            <a:ext cx="12195932" cy="3569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2.</a:t>
            </a:r>
            <a:r>
              <a:rPr kumimoji="1" lang="ko-KR" altLang="en-US" sz="4800"/>
              <a:t> 요구사항 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 </a:t>
            </a:r>
            <a:r>
              <a:rPr lang="en-US" altLang="ko-KR"/>
              <a:t>(</a:t>
            </a:r>
            <a:r>
              <a:rPr lang="ko-KR" altLang="en-US"/>
              <a:t>레지스트리 이용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어떠한 매체의 기록을 분석할 지 선택해야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매체를 선택하는 명령어는 숫자로 표현한다</a:t>
            </a:r>
            <a:r>
              <a:rPr lang="en-US" altLang="ko-KR"/>
              <a:t>. ex)</a:t>
            </a:r>
            <a:r>
              <a:rPr lang="ko-KR" altLang="en-US"/>
              <a:t> </a:t>
            </a: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USB 2. hwp</a:t>
            </a:r>
            <a:r>
              <a:rPr lang="ko-KR" altLang="en-US"/>
              <a:t> </a:t>
            </a:r>
            <a:r>
              <a:rPr lang="en-US" altLang="ko-KR"/>
              <a:t>3. excel</a:t>
            </a:r>
            <a:r>
              <a:rPr lang="ko-KR" altLang="en-US"/>
              <a:t> </a:t>
            </a:r>
            <a:r>
              <a:rPr lang="en-US" altLang="ko-KR"/>
              <a:t>...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마지막 선택 항목에 </a:t>
            </a:r>
            <a:r>
              <a:rPr lang="en-US" altLang="ko-KR"/>
              <a:t>help</a:t>
            </a:r>
            <a:r>
              <a:rPr lang="ko-KR" altLang="en-US"/>
              <a:t>명령어를 둔다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help</a:t>
            </a:r>
            <a:r>
              <a:rPr lang="ko-KR" altLang="en-US"/>
              <a:t>명령어가 있어야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사용자가 어떠한 종류의 명령어가 있는지 알려주어야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- .xlsx</a:t>
            </a:r>
            <a:r>
              <a:rPr lang="ko-KR" altLang="en-US"/>
              <a:t>파일로 기록을 내보낼 위치는 바탕화면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2.</a:t>
            </a:r>
            <a:r>
              <a:rPr kumimoji="1" lang="ko-KR" altLang="en-US" sz="4800"/>
              <a:t> 요구사항 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92500" lnSpcReduction="20000"/>
          </a:bodyPr>
          <a:lstStyle/>
          <a:p>
            <a:pPr lvl="0">
              <a:defRPr/>
            </a:pPr>
            <a:r>
              <a:rPr lang="ko-KR" altLang="en-US"/>
              <a:t>사용자 기록 추적 프로그램 </a:t>
            </a:r>
            <a:r>
              <a:rPr lang="en-US" altLang="ko-KR"/>
              <a:t>(</a:t>
            </a:r>
            <a:r>
              <a:rPr lang="ko-KR" altLang="en-US"/>
              <a:t>레지스트리 이용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분석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올바른 위치의 레지스트리 데이터를 정확하게 분석해야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파일이 손상되거나 분석할 수 없는 경우 실패 메세지를 보여주어야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</a:t>
            </a:r>
            <a:r>
              <a:rPr lang="ko-KR" altLang="en-US"/>
              <a:t> 분석이 완료되면 완료 메세지를 보여주어야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언어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구현을 위해 사용하는 언어는 </a:t>
            </a:r>
            <a:r>
              <a:rPr lang="en-US" altLang="ko-KR"/>
              <a:t>Python</a:t>
            </a:r>
            <a:r>
              <a:rPr lang="ko-KR" altLang="en-US"/>
              <a:t>으로 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한계점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레지스트리 접근권한 해결 방안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계획 및 일정 수립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4719" cy="4605660"/>
        </p:xfrm>
        <a:graphic>
          <a:graphicData uri="http://schemas.openxmlformats.org/drawingml/2006/table">
            <a:tbl>
              <a:tblPr firstRow="1" bandRow="1"/>
              <a:tblGrid>
                <a:gridCol w="1291114"/>
                <a:gridCol w="119253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/>
          <p:cNvGraphicFramePr>
            <a:graphicFrameLocks noGrp="1"/>
          </p:cNvGraphicFramePr>
          <p:nvPr/>
        </p:nvGraphicFramePr>
        <p:xfrm>
          <a:off x="520441" y="1629919"/>
          <a:ext cx="10897590" cy="4954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518"/>
                <a:gridCol w="2179518"/>
                <a:gridCol w="2179518"/>
                <a:gridCol w="2179518"/>
                <a:gridCol w="2179518"/>
              </a:tblGrid>
              <a:tr h="379509">
                <a:tc gridSpan="2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950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195537">
                <a:tc gridSpan="5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" name="직사각형 6"/>
          <p:cNvSpPr/>
          <p:nvPr/>
        </p:nvSpPr>
        <p:spPr>
          <a:xfrm>
            <a:off x="547440" y="2412789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아이디어 도출</a:t>
            </a:r>
            <a:endParaRPr lang="ko-KR" altLang="en-US" sz="1500"/>
          </a:p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및 주제 선정</a:t>
            </a:r>
            <a:endParaRPr lang="ko-KR" altLang="en-US" sz="1500"/>
          </a:p>
        </p:txBody>
      </p:sp>
      <p:sp>
        <p:nvSpPr>
          <p:cNvPr id="4" name="직사각형 6"/>
          <p:cNvSpPr/>
          <p:nvPr/>
        </p:nvSpPr>
        <p:spPr>
          <a:xfrm>
            <a:off x="2721257" y="3228975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요구사항 수집 및 분석</a:t>
            </a:r>
            <a:endParaRPr lang="ko-KR" altLang="en-US" sz="1500"/>
          </a:p>
        </p:txBody>
      </p:sp>
      <p:sp>
        <p:nvSpPr>
          <p:cNvPr id="5" name="직사각형 6"/>
          <p:cNvSpPr/>
          <p:nvPr/>
        </p:nvSpPr>
        <p:spPr>
          <a:xfrm>
            <a:off x="2728313" y="4082133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관련 기술 자료 조사</a:t>
            </a:r>
            <a:endParaRPr lang="ko-KR" altLang="en-US" sz="1500"/>
          </a:p>
        </p:txBody>
      </p:sp>
      <p:sp>
        <p:nvSpPr>
          <p:cNvPr id="6" name="직사각형 6"/>
          <p:cNvSpPr/>
          <p:nvPr/>
        </p:nvSpPr>
        <p:spPr>
          <a:xfrm>
            <a:off x="4908620" y="2441716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계획 및 일정 수립</a:t>
            </a:r>
            <a:endParaRPr lang="ko-KR" altLang="en-US" sz="1500"/>
          </a:p>
        </p:txBody>
      </p:sp>
      <p:sp>
        <p:nvSpPr>
          <p:cNvPr id="7" name="직사각형 6"/>
          <p:cNvSpPr/>
          <p:nvPr/>
        </p:nvSpPr>
        <p:spPr>
          <a:xfrm>
            <a:off x="4946721" y="4880116"/>
            <a:ext cx="4298809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화면 구성 및 코드 작업</a:t>
            </a:r>
            <a:endParaRPr lang="ko-KR" altLang="en-US" sz="1500"/>
          </a:p>
        </p:txBody>
      </p:sp>
      <p:sp>
        <p:nvSpPr>
          <p:cNvPr id="8" name="직사각형 6"/>
          <p:cNvSpPr/>
          <p:nvPr/>
        </p:nvSpPr>
        <p:spPr>
          <a:xfrm>
            <a:off x="9261545" y="4003817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en-US" altLang="ko-KR" sz="1500"/>
              <a:t>prototype</a:t>
            </a:r>
            <a:r>
              <a:rPr lang="ko-KR" altLang="en-US" sz="1500"/>
              <a:t> 검증</a:t>
            </a:r>
            <a:endParaRPr lang="ko-KR" altLang="en-US" sz="1500"/>
          </a:p>
        </p:txBody>
      </p:sp>
      <p:sp>
        <p:nvSpPr>
          <p:cNvPr id="9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3.</a:t>
            </a:r>
            <a:r>
              <a:rPr kumimoji="1" lang="ko-KR" altLang="en-US" sz="4800"/>
              <a:t> 계획 및 일정 수립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500"/>
              <a:t>목표</a:t>
            </a:r>
            <a:endParaRPr lang="ko-KR" altLang="en-US" sz="3500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기능정의를 한다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정의 한 기능에 대해 </a:t>
            </a:r>
            <a:r>
              <a:rPr lang="en-US" altLang="ko-KR"/>
              <a:t>Flow</a:t>
            </a:r>
            <a:r>
              <a:rPr lang="ko-KR" altLang="en-US"/>
              <a:t>를 작성한다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99143"/>
            <a:ext cx="12192000" cy="5258856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화면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CLI</a:t>
            </a:r>
            <a:r>
              <a:rPr lang="ko-KR" altLang="en-US"/>
              <a:t>화면으로 구현한다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기능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winreg</a:t>
            </a:r>
            <a:r>
              <a:rPr lang="ko-KR" altLang="en-US"/>
              <a:t>모듈을 사용하여 레지스트리 접근 및 제어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 언어 사용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분석한 정보들을 내보낼 수 있는 명령어를 만들어 </a:t>
            </a:r>
            <a:r>
              <a:rPr lang="en-US" altLang="ko-KR"/>
              <a:t>.xlsx</a:t>
            </a:r>
            <a:r>
              <a:rPr lang="ko-KR" altLang="en-US"/>
              <a:t>파일로 저장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.xlsx</a:t>
            </a:r>
            <a:r>
              <a:rPr lang="ko-KR" altLang="en-US"/>
              <a:t>파일이 저장되는 위치는 바탕화면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 </a:t>
            </a:r>
            <a:r>
              <a:rPr kumimoji="1" lang="en-US" altLang="ko-KR" sz="4800"/>
              <a:t>(Flow_Chart)</a:t>
            </a:r>
            <a:endParaRPr kumimoji="1" lang="en-US" altLang="ko-KR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29210"/>
            <a:ext cx="3538954" cy="55287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</a:t>
            </a:r>
            <a:r>
              <a:rPr kumimoji="1" lang="en-US" altLang="ko-KR" sz="4800"/>
              <a:t> (Menu_Tree)</a:t>
            </a:r>
            <a:endParaRPr kumimoji="1" lang="en-US" altLang="ko-KR" sz="4800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655618"/>
            <a:ext cx="12192000" cy="3546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필요한 기술을 알아본다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샘플 코드를 수집한다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5.</a:t>
            </a:r>
            <a:r>
              <a:rPr kumimoji="1" lang="ko-KR" altLang="en-US" sz="4800"/>
              <a:t> 기능검토</a:t>
            </a:r>
            <a:endParaRPr kumimoji="1" lang="ko-KR" altLang="en-US" sz="4800"/>
          </a:p>
        </p:txBody>
      </p:sp>
      <p:sp>
        <p:nvSpPr>
          <p:cNvPr id="14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필요 기술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레지스트리 접근 및 읽어올 방법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의 </a:t>
            </a:r>
            <a:r>
              <a:rPr lang="en-US" altLang="ko-KR"/>
              <a:t>winreg</a:t>
            </a:r>
            <a:r>
              <a:rPr lang="ko-KR" altLang="en-US"/>
              <a:t>모듈 사용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샘플코드 有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cmd</a:t>
            </a:r>
            <a:r>
              <a:rPr lang="ko-KR" altLang="en-US"/>
              <a:t>에서 출력한 목록 </a:t>
            </a:r>
            <a:r>
              <a:rPr lang="en-US" altLang="ko-KR"/>
              <a:t>xlsx</a:t>
            </a:r>
            <a:r>
              <a:rPr lang="ko-KR" altLang="en-US"/>
              <a:t>로 저장하는 코드 필요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정보 종류에 따라 더 높은 레지스트리 접근 권한 필요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ㄴ 해결방안 찾는 중</a:t>
            </a:r>
            <a:endParaRPr lang="ko-KR" altLang="en-US"/>
          </a:p>
          <a:p>
            <a:pPr lvl="0">
              <a:defRPr/>
            </a:pPr>
            <a:r>
              <a:rPr lang="en-US" altLang="ko-KR">
                <a:hlinkClick r:id="rId2"/>
              </a:rPr>
              <a:t>https://docs.python.org/ko/3/library/winreg.html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3"/>
              </a:rPr>
              <a:t>https://www.tutorialexample.com/python-read-and-write-windows-registry-a-step-guide-python-tutorial/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21" name=""/>
          <p:cNvSpPr/>
          <p:nvPr/>
        </p:nvSpPr>
        <p:spPr>
          <a:xfrm>
            <a:off x="0" y="1360609"/>
            <a:ext cx="5051505" cy="549738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 &gt;&gt; python tool.py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정보를 확인할 프로그램의 옵션을 선택하세요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USB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 </a:t>
            </a:r>
            <a:r>
              <a:rPr lang="ko-KR" altLang="en-US">
                <a:solidFill>
                  <a:schemeClr val="dk1"/>
                </a:solidFill>
              </a:rPr>
              <a:t>실행한 명령어 목록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 </a:t>
            </a:r>
            <a:r>
              <a:rPr lang="ko-KR" altLang="en-US">
                <a:solidFill>
                  <a:schemeClr val="dk1"/>
                </a:solidFill>
              </a:rPr>
              <a:t>접속한 인터넷 </a:t>
            </a:r>
            <a:r>
              <a:rPr lang="en-US" altLang="ko-KR">
                <a:solidFill>
                  <a:schemeClr val="dk1"/>
                </a:solidFill>
              </a:rPr>
              <a:t>URL</a:t>
            </a:r>
            <a:r>
              <a:rPr lang="ko-KR" altLang="en-US">
                <a:solidFill>
                  <a:schemeClr val="dk1"/>
                </a:solidFill>
              </a:rPr>
              <a:t> 목록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최근 실행한 프로그램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5. </a:t>
            </a:r>
            <a:r>
              <a:rPr lang="ko-KR" altLang="en-US">
                <a:solidFill>
                  <a:schemeClr val="dk1"/>
                </a:solidFill>
              </a:rPr>
              <a:t>설치된 프로그램 목록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6.  help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 1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USB</a:t>
            </a:r>
            <a:r>
              <a:rPr lang="ko-KR" altLang="en-US">
                <a:solidFill>
                  <a:schemeClr val="dk1"/>
                </a:solidFill>
              </a:rPr>
              <a:t>를 선택했습니다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7607177" y="3777028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명령어를 숫자로 받아 입력받은 매체의 종류 선택</a:t>
            </a:r>
            <a:endParaRPr lang="ko-KR" altLang="en-US"/>
          </a:p>
        </p:txBody>
      </p:sp>
      <p:cxnSp>
        <p:nvCxnSpPr>
          <p:cNvPr id="23" name=""/>
          <p:cNvCxnSpPr>
            <a:endCxn id="22" idx="1"/>
          </p:cNvCxnSpPr>
          <p:nvPr/>
        </p:nvCxnSpPr>
        <p:spPr>
          <a:xfrm flipV="1">
            <a:off x="1910494" y="4234228"/>
            <a:ext cx="5696683" cy="550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/>
          <p:nvPr/>
        </p:nvSpPr>
        <p:spPr>
          <a:xfrm>
            <a:off x="7608643" y="1560634"/>
            <a:ext cx="2679823" cy="18683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정보를 보고싶은 옵션의 종류 출력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help</a:t>
            </a:r>
            <a:r>
              <a:rPr lang="ko-KR" altLang="en-US"/>
              <a:t>의 경우 각 옵션들의 어떤 정보를 볼 수 있는지 안내 메시지 출력</a:t>
            </a:r>
            <a:endParaRPr lang="ko-KR" altLang="en-US"/>
          </a:p>
        </p:txBody>
      </p:sp>
      <p:cxnSp>
        <p:nvCxnSpPr>
          <p:cNvPr id="25" name=""/>
          <p:cNvCxnSpPr>
            <a:endCxn id="24" idx="1"/>
          </p:cNvCxnSpPr>
          <p:nvPr/>
        </p:nvCxnSpPr>
        <p:spPr>
          <a:xfrm flipV="1">
            <a:off x="1654052" y="2494817"/>
            <a:ext cx="5954593" cy="274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/>
          <p:nvPr/>
        </p:nvSpPr>
        <p:spPr>
          <a:xfrm>
            <a:off x="7629890" y="5943600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선택 받은 매체 확인 문구 출력</a:t>
            </a:r>
            <a:endParaRPr lang="ko-KR" altLang="en-US"/>
          </a:p>
        </p:txBody>
      </p:sp>
      <p:cxnSp>
        <p:nvCxnSpPr>
          <p:cNvPr id="28" name=""/>
          <p:cNvCxnSpPr>
            <a:endCxn id="27" idx="1"/>
          </p:cNvCxnSpPr>
          <p:nvPr/>
        </p:nvCxnSpPr>
        <p:spPr>
          <a:xfrm>
            <a:off x="2203571" y="5370635"/>
            <a:ext cx="5426320" cy="103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11" name=""/>
          <p:cNvSpPr/>
          <p:nvPr/>
        </p:nvSpPr>
        <p:spPr>
          <a:xfrm>
            <a:off x="0" y="1342292"/>
            <a:ext cx="9539247" cy="5515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 1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USB</a:t>
            </a:r>
            <a:r>
              <a:rPr lang="ko-KR" altLang="en-US">
                <a:solidFill>
                  <a:schemeClr val="dk1"/>
                </a:solidFill>
              </a:rPr>
              <a:t>를 선택했습니다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결과를 내보내시겠습니까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(Y/N)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파일명을 입력하세요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 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TEST1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TEST1.xlsx</a:t>
            </a:r>
            <a:r>
              <a:rPr lang="ko-KR" altLang="en-US">
                <a:solidFill>
                  <a:schemeClr val="dk1"/>
                </a:solidFill>
              </a:rPr>
              <a:t>로 저장합니다</a:t>
            </a:r>
            <a:endParaRPr lang="ko-KR" altLang="en-US">
              <a:solidFill>
                <a:schemeClr val="dk1"/>
              </a:solidFill>
            </a:endParaRPr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19050" y="2844165"/>
          <a:ext cx="9482455" cy="13792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4666"/>
                <a:gridCol w="1354666"/>
                <a:gridCol w="1354666"/>
                <a:gridCol w="1354666"/>
                <a:gridCol w="1354455"/>
                <a:gridCol w="1354666"/>
                <a:gridCol w="1354666"/>
              </a:tblGrid>
              <a:tr h="1949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Device ID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Serial num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Size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볼륨명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mount</a:t>
                      </a:r>
                      <a:r>
                        <a:rPr lang="ko-KR" altLang="en-US"/>
                        <a:t>된 </a:t>
                      </a:r>
                      <a:r>
                        <a:rPr lang="en-US" altLang="ko-KR"/>
                        <a:t>volume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최초 연결 시각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마지막 연결 시각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3" name=""/>
          <p:cNvSpPr/>
          <p:nvPr/>
        </p:nvSpPr>
        <p:spPr>
          <a:xfrm>
            <a:off x="9512178" y="1560634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레지스트리 정보를 받아 배열로 출력</a:t>
            </a:r>
            <a:endParaRPr lang="ko-KR" altLang="en-US"/>
          </a:p>
        </p:txBody>
      </p:sp>
      <p:cxnSp>
        <p:nvCxnSpPr>
          <p:cNvPr id="25" name=""/>
          <p:cNvCxnSpPr>
            <a:stCxn id="21" idx="0"/>
            <a:endCxn id="23" idx="1"/>
          </p:cNvCxnSpPr>
          <p:nvPr/>
        </p:nvCxnSpPr>
        <p:spPr>
          <a:xfrm flipV="1">
            <a:off x="4760278" y="2017834"/>
            <a:ext cx="4751900" cy="82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/>
          <p:nvPr/>
        </p:nvSpPr>
        <p:spPr>
          <a:xfrm>
            <a:off x="9512177" y="4130919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Yes/No</a:t>
            </a:r>
            <a:r>
              <a:rPr lang="ko-KR" altLang="en-US"/>
              <a:t>로 명령어를 입력 받아 파일로 출력할 지 결정</a:t>
            </a:r>
            <a:endParaRPr lang="ko-KR" altLang="en-US"/>
          </a:p>
        </p:txBody>
      </p:sp>
      <p:cxnSp>
        <p:nvCxnSpPr>
          <p:cNvPr id="27" name=""/>
          <p:cNvCxnSpPr>
            <a:endCxn id="26" idx="1"/>
          </p:cNvCxnSpPr>
          <p:nvPr/>
        </p:nvCxnSpPr>
        <p:spPr>
          <a:xfrm>
            <a:off x="3485783" y="4344865"/>
            <a:ext cx="6026393" cy="243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9512177" y="5437310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파일명을 입력 받아 출력된 정보 </a:t>
            </a:r>
            <a:r>
              <a:rPr lang="en-US" altLang="ko-KR"/>
              <a:t>xlsx</a:t>
            </a:r>
            <a:r>
              <a:rPr lang="ko-KR" altLang="en-US"/>
              <a:t>파일 생성</a:t>
            </a:r>
            <a:endParaRPr lang="ko-KR" altLang="en-US"/>
          </a:p>
        </p:txBody>
      </p:sp>
      <p:cxnSp>
        <p:nvCxnSpPr>
          <p:cNvPr id="29" name=""/>
          <p:cNvCxnSpPr>
            <a:endCxn id="28" idx="1"/>
          </p:cNvCxnSpPr>
          <p:nvPr/>
        </p:nvCxnSpPr>
        <p:spPr>
          <a:xfrm>
            <a:off x="2368427" y="5498856"/>
            <a:ext cx="7143749" cy="395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>
            <a:endCxn id="28" idx="1"/>
          </p:cNvCxnSpPr>
          <p:nvPr/>
        </p:nvCxnSpPr>
        <p:spPr>
          <a:xfrm flipV="1">
            <a:off x="2716456" y="5894510"/>
            <a:ext cx="6795720" cy="685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11" name=""/>
          <p:cNvSpPr/>
          <p:nvPr/>
        </p:nvSpPr>
        <p:spPr>
          <a:xfrm>
            <a:off x="0" y="1342292"/>
            <a:ext cx="9539247" cy="5515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 2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실행한 명령어 목록을 선택했습니다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결과를 내보내시겠습니까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(Y/N)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파일명을 입력하세요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 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TEST2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TEST2.xlsx</a:t>
            </a:r>
            <a:r>
              <a:rPr lang="ko-KR" altLang="en-US">
                <a:solidFill>
                  <a:schemeClr val="dk1"/>
                </a:solidFill>
              </a:rPr>
              <a:t>로 저장합니다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9512177" y="4130919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Yes/No</a:t>
            </a:r>
            <a:r>
              <a:rPr lang="ko-KR" altLang="en-US"/>
              <a:t>로 명령어를 입력 받아 파일로 출력할 지 결정</a:t>
            </a:r>
            <a:endParaRPr lang="ko-KR" altLang="en-US"/>
          </a:p>
        </p:txBody>
      </p:sp>
      <p:cxnSp>
        <p:nvCxnSpPr>
          <p:cNvPr id="23" name=""/>
          <p:cNvCxnSpPr>
            <a:endCxn id="22" idx="1"/>
          </p:cNvCxnSpPr>
          <p:nvPr/>
        </p:nvCxnSpPr>
        <p:spPr>
          <a:xfrm>
            <a:off x="3467465" y="4509721"/>
            <a:ext cx="6044710" cy="78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/>
          <p:nvPr/>
        </p:nvSpPr>
        <p:spPr>
          <a:xfrm>
            <a:off x="9512177" y="5437310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파일명을 입력 받아 출력된 정보 </a:t>
            </a:r>
            <a:r>
              <a:rPr lang="en-US" altLang="ko-KR"/>
              <a:t>xlsx</a:t>
            </a:r>
            <a:r>
              <a:rPr lang="ko-KR" altLang="en-US"/>
              <a:t>파일 생성</a:t>
            </a:r>
            <a:endParaRPr lang="ko-KR" altLang="en-US"/>
          </a:p>
        </p:txBody>
      </p:sp>
      <p:cxnSp>
        <p:nvCxnSpPr>
          <p:cNvPr id="25" name=""/>
          <p:cNvCxnSpPr>
            <a:endCxn id="24" idx="1"/>
          </p:cNvCxnSpPr>
          <p:nvPr/>
        </p:nvCxnSpPr>
        <p:spPr>
          <a:xfrm>
            <a:off x="2350109" y="5590442"/>
            <a:ext cx="7162066" cy="30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endCxn id="24" idx="1"/>
          </p:cNvCxnSpPr>
          <p:nvPr/>
        </p:nvCxnSpPr>
        <p:spPr>
          <a:xfrm flipV="1">
            <a:off x="2514966" y="5894510"/>
            <a:ext cx="6997210" cy="520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/>
          <p:nvPr/>
        </p:nvSpPr>
        <p:spPr>
          <a:xfrm>
            <a:off x="9512178" y="1560634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레지스트리 정보를 받아 배열로 출력</a:t>
            </a:r>
            <a:endParaRPr lang="ko-KR" altLang="en-US"/>
          </a:p>
        </p:txBody>
      </p:sp>
      <p:cxnSp>
        <p:nvCxnSpPr>
          <p:cNvPr id="28" name=""/>
          <p:cNvCxnSpPr>
            <a:endCxn id="27" idx="1"/>
          </p:cNvCxnSpPr>
          <p:nvPr/>
        </p:nvCxnSpPr>
        <p:spPr>
          <a:xfrm flipV="1">
            <a:off x="4760278" y="2017834"/>
            <a:ext cx="4751900" cy="82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"/>
          <p:cNvGraphicFramePr>
            <a:graphicFrameLocks noGrp="1"/>
          </p:cNvGraphicFramePr>
          <p:nvPr/>
        </p:nvGraphicFramePr>
        <p:xfrm>
          <a:off x="0" y="2734945"/>
          <a:ext cx="7301278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33759"/>
                <a:gridCol w="2433759"/>
                <a:gridCol w="243375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실행 명령어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실행 시각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cmd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2021-07-12-19:24:54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winver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2021-07-15-20:34:51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sysdm.cpl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2021-07-15-21:15:19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11" name=""/>
          <p:cNvSpPr/>
          <p:nvPr/>
        </p:nvSpPr>
        <p:spPr>
          <a:xfrm>
            <a:off x="0" y="1342292"/>
            <a:ext cx="9539247" cy="5515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 3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접속한 인터넷 </a:t>
            </a:r>
            <a:r>
              <a:rPr lang="en-US" altLang="ko-KR">
                <a:solidFill>
                  <a:schemeClr val="dk1"/>
                </a:solidFill>
              </a:rPr>
              <a:t>URL</a:t>
            </a:r>
            <a:r>
              <a:rPr lang="ko-KR" altLang="en-US">
                <a:solidFill>
                  <a:schemeClr val="dk1"/>
                </a:solidFill>
              </a:rPr>
              <a:t> 목록을 선택했습니다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결과를 내보내시겠습니까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(Y/N)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파일명을 입력하세요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 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TEST3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TEST3.xlsx</a:t>
            </a:r>
            <a:r>
              <a:rPr lang="ko-KR" altLang="en-US">
                <a:solidFill>
                  <a:schemeClr val="dk1"/>
                </a:solidFill>
              </a:rPr>
              <a:t>로 저장합니다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9512177" y="4130919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Yes/No</a:t>
            </a:r>
            <a:r>
              <a:rPr lang="ko-KR" altLang="en-US"/>
              <a:t>로 명령어를 입력 받아 파일로 출력할 지 결정</a:t>
            </a:r>
            <a:endParaRPr lang="ko-KR" altLang="en-US"/>
          </a:p>
        </p:txBody>
      </p:sp>
      <p:cxnSp>
        <p:nvCxnSpPr>
          <p:cNvPr id="23" name=""/>
          <p:cNvCxnSpPr>
            <a:endCxn id="22" idx="1"/>
          </p:cNvCxnSpPr>
          <p:nvPr/>
        </p:nvCxnSpPr>
        <p:spPr>
          <a:xfrm>
            <a:off x="3467465" y="4509721"/>
            <a:ext cx="6044710" cy="78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/>
          <p:nvPr/>
        </p:nvSpPr>
        <p:spPr>
          <a:xfrm>
            <a:off x="9512177" y="5437310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파일명을 입력 받아 출력된 정보 </a:t>
            </a:r>
            <a:r>
              <a:rPr lang="en-US" altLang="ko-KR"/>
              <a:t>xlsx</a:t>
            </a:r>
            <a:r>
              <a:rPr lang="ko-KR" altLang="en-US"/>
              <a:t>파일 생성</a:t>
            </a:r>
            <a:endParaRPr lang="ko-KR" altLang="en-US"/>
          </a:p>
        </p:txBody>
      </p:sp>
      <p:cxnSp>
        <p:nvCxnSpPr>
          <p:cNvPr id="25" name=""/>
          <p:cNvCxnSpPr>
            <a:endCxn id="24" idx="1"/>
          </p:cNvCxnSpPr>
          <p:nvPr/>
        </p:nvCxnSpPr>
        <p:spPr>
          <a:xfrm>
            <a:off x="2350109" y="5590442"/>
            <a:ext cx="7162066" cy="30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endCxn id="24" idx="1"/>
          </p:cNvCxnSpPr>
          <p:nvPr/>
        </p:nvCxnSpPr>
        <p:spPr>
          <a:xfrm flipV="1">
            <a:off x="2514966" y="5894510"/>
            <a:ext cx="6997210" cy="520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/>
          <p:nvPr/>
        </p:nvSpPr>
        <p:spPr>
          <a:xfrm>
            <a:off x="9512178" y="1560634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레지스트리 정보를 받아 배열로 출력</a:t>
            </a:r>
            <a:endParaRPr lang="ko-KR" altLang="en-US"/>
          </a:p>
        </p:txBody>
      </p:sp>
      <p:cxnSp>
        <p:nvCxnSpPr>
          <p:cNvPr id="28" name=""/>
          <p:cNvCxnSpPr>
            <a:endCxn id="27" idx="1"/>
          </p:cNvCxnSpPr>
          <p:nvPr/>
        </p:nvCxnSpPr>
        <p:spPr>
          <a:xfrm flipV="1">
            <a:off x="4760278" y="2017834"/>
            <a:ext cx="4751900" cy="82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"/>
          <p:cNvGraphicFramePr>
            <a:graphicFrameLocks noGrp="1"/>
          </p:cNvGraphicFramePr>
          <p:nvPr/>
        </p:nvGraphicFramePr>
        <p:xfrm>
          <a:off x="0" y="2753995"/>
          <a:ext cx="8546968" cy="14706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47357"/>
                <a:gridCol w="2849805"/>
                <a:gridCol w="2849805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URL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접속 시각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https://www.naver.com/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2021-05-17-13:21:42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https://www.google.com/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2021-05-18-15:41:28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https://github.com/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2021-06-23-15:43:12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11" name=""/>
          <p:cNvSpPr/>
          <p:nvPr/>
        </p:nvSpPr>
        <p:spPr>
          <a:xfrm>
            <a:off x="0" y="1342292"/>
            <a:ext cx="9539247" cy="5515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 4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최근 실행한 프로그램의 목록을 선택했습니다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결과를 내보내시겠습니까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(Y/N)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파일명을 입력하세요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 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TEST4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TEST4.xlsx</a:t>
            </a:r>
            <a:r>
              <a:rPr lang="ko-KR" altLang="en-US">
                <a:solidFill>
                  <a:schemeClr val="dk1"/>
                </a:solidFill>
              </a:rPr>
              <a:t>로 저장합니다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9512177" y="4130919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Yes/No</a:t>
            </a:r>
            <a:r>
              <a:rPr lang="ko-KR" altLang="en-US"/>
              <a:t>로 명령어를 입력 받아 파일로 출력할 지 결정</a:t>
            </a:r>
            <a:endParaRPr lang="ko-KR" altLang="en-US"/>
          </a:p>
        </p:txBody>
      </p:sp>
      <p:cxnSp>
        <p:nvCxnSpPr>
          <p:cNvPr id="24" name=""/>
          <p:cNvCxnSpPr>
            <a:endCxn id="23" idx="1"/>
          </p:cNvCxnSpPr>
          <p:nvPr/>
        </p:nvCxnSpPr>
        <p:spPr>
          <a:xfrm>
            <a:off x="3467465" y="4509721"/>
            <a:ext cx="6044710" cy="78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/>
          <p:nvPr/>
        </p:nvSpPr>
        <p:spPr>
          <a:xfrm>
            <a:off x="9512177" y="5510579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파일명을 입력 받아 출력된 정보 </a:t>
            </a:r>
            <a:r>
              <a:rPr lang="en-US" altLang="ko-KR"/>
              <a:t>xlsx</a:t>
            </a:r>
            <a:r>
              <a:rPr lang="ko-KR" altLang="en-US"/>
              <a:t>파일 생성</a:t>
            </a:r>
            <a:endParaRPr lang="ko-KR" altLang="en-US"/>
          </a:p>
        </p:txBody>
      </p:sp>
      <p:cxnSp>
        <p:nvCxnSpPr>
          <p:cNvPr id="26" name=""/>
          <p:cNvCxnSpPr>
            <a:endCxn id="25" idx="1"/>
          </p:cNvCxnSpPr>
          <p:nvPr/>
        </p:nvCxnSpPr>
        <p:spPr>
          <a:xfrm>
            <a:off x="2350108" y="5590442"/>
            <a:ext cx="7162068" cy="377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endCxn id="25" idx="1"/>
          </p:cNvCxnSpPr>
          <p:nvPr/>
        </p:nvCxnSpPr>
        <p:spPr>
          <a:xfrm flipV="1">
            <a:off x="2514967" y="5967779"/>
            <a:ext cx="6997209" cy="446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9512178" y="1560634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레지스트리 정보를 받아 배열로 출력</a:t>
            </a:r>
            <a:endParaRPr lang="ko-KR" altLang="en-US"/>
          </a:p>
        </p:txBody>
      </p:sp>
      <p:cxnSp>
        <p:nvCxnSpPr>
          <p:cNvPr id="29" name=""/>
          <p:cNvCxnSpPr>
            <a:endCxn id="28" idx="1"/>
          </p:cNvCxnSpPr>
          <p:nvPr/>
        </p:nvCxnSpPr>
        <p:spPr>
          <a:xfrm flipV="1">
            <a:off x="4760278" y="2017834"/>
            <a:ext cx="4751900" cy="82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"/>
          <p:cNvGraphicFramePr>
            <a:graphicFrameLocks noGrp="1"/>
          </p:cNvGraphicFramePr>
          <p:nvPr/>
        </p:nvGraphicFramePr>
        <p:xfrm>
          <a:off x="0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프로그램명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실행 시각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경로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11" name=""/>
          <p:cNvSpPr/>
          <p:nvPr/>
        </p:nvSpPr>
        <p:spPr>
          <a:xfrm>
            <a:off x="0" y="1342292"/>
            <a:ext cx="9539247" cy="5515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 5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설치된 프로그램의 목록을 선택했습니다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결과를 내보내시겠습니까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(Y/N)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파일명을 입력하세요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 &gt;&gt;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TEST5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TEST5.xlsx</a:t>
            </a:r>
            <a:r>
              <a:rPr lang="ko-KR" altLang="en-US">
                <a:solidFill>
                  <a:schemeClr val="dk1"/>
                </a:solidFill>
              </a:rPr>
              <a:t>로 저장합니다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9512177" y="4130919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Yes/No</a:t>
            </a:r>
            <a:r>
              <a:rPr lang="ko-KR" altLang="en-US"/>
              <a:t>로 명령어를 입력 받아 파일로 출력할 지 결정</a:t>
            </a:r>
            <a:endParaRPr lang="ko-KR" altLang="en-US"/>
          </a:p>
        </p:txBody>
      </p:sp>
      <p:cxnSp>
        <p:nvCxnSpPr>
          <p:cNvPr id="24" name=""/>
          <p:cNvCxnSpPr>
            <a:endCxn id="23" idx="1"/>
          </p:cNvCxnSpPr>
          <p:nvPr/>
        </p:nvCxnSpPr>
        <p:spPr>
          <a:xfrm>
            <a:off x="3467465" y="4509721"/>
            <a:ext cx="6044710" cy="78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/>
          <p:nvPr/>
        </p:nvSpPr>
        <p:spPr>
          <a:xfrm>
            <a:off x="9512177" y="5437310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파일명을 입력 받아 출력된 정보 </a:t>
            </a:r>
            <a:r>
              <a:rPr lang="en-US" altLang="ko-KR"/>
              <a:t>xlsx</a:t>
            </a:r>
            <a:r>
              <a:rPr lang="ko-KR" altLang="en-US"/>
              <a:t>파일 생성</a:t>
            </a:r>
            <a:endParaRPr lang="ko-KR" altLang="en-US"/>
          </a:p>
        </p:txBody>
      </p:sp>
      <p:cxnSp>
        <p:nvCxnSpPr>
          <p:cNvPr id="26" name=""/>
          <p:cNvCxnSpPr>
            <a:endCxn id="25" idx="1"/>
          </p:cNvCxnSpPr>
          <p:nvPr/>
        </p:nvCxnSpPr>
        <p:spPr>
          <a:xfrm>
            <a:off x="2350109" y="5590442"/>
            <a:ext cx="7162066" cy="30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endCxn id="25" idx="1"/>
          </p:cNvCxnSpPr>
          <p:nvPr/>
        </p:nvCxnSpPr>
        <p:spPr>
          <a:xfrm flipV="1">
            <a:off x="2514966" y="5894510"/>
            <a:ext cx="6997210" cy="520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9512178" y="1560634"/>
            <a:ext cx="2679823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레지스트리 정보를 받아 배열로 출력</a:t>
            </a:r>
            <a:endParaRPr lang="ko-KR" altLang="en-US"/>
          </a:p>
        </p:txBody>
      </p:sp>
      <p:cxnSp>
        <p:nvCxnSpPr>
          <p:cNvPr id="29" name=""/>
          <p:cNvCxnSpPr>
            <a:endCxn id="28" idx="1"/>
          </p:cNvCxnSpPr>
          <p:nvPr/>
        </p:nvCxnSpPr>
        <p:spPr>
          <a:xfrm flipV="1">
            <a:off x="4760278" y="2017834"/>
            <a:ext cx="4751900" cy="82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6.</a:t>
            </a:r>
            <a:r>
              <a:rPr kumimoji="1" lang="ko-KR" altLang="en-US" sz="4800"/>
              <a:t> 스토리보드</a:t>
            </a:r>
            <a:endParaRPr kumimoji="1" lang="ko-KR" altLang="en-US" sz="4800"/>
          </a:p>
        </p:txBody>
      </p:sp>
      <p:sp>
        <p:nvSpPr>
          <p:cNvPr id="11" name=""/>
          <p:cNvSpPr/>
          <p:nvPr/>
        </p:nvSpPr>
        <p:spPr>
          <a:xfrm>
            <a:off x="0" y="1342292"/>
            <a:ext cx="9539247" cy="5515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C:\UESRS\ &gt;&gt; 6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Help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USB - </a:t>
            </a:r>
            <a:r>
              <a:rPr lang="ko-KR" altLang="en-US">
                <a:solidFill>
                  <a:schemeClr val="dk1"/>
                </a:solidFill>
              </a:rPr>
              <a:t>장치의 이름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시리얼 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크기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볼륨명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최초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마지막 연결시각 등의 정보를 보여줍니다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실행한 명령어 목록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“</a:t>
            </a:r>
            <a:r>
              <a:rPr lang="ko-KR" altLang="en-US">
                <a:solidFill>
                  <a:schemeClr val="dk1"/>
                </a:solidFill>
              </a:rPr>
              <a:t>시작</a:t>
            </a:r>
            <a:r>
              <a:rPr lang="en-US" altLang="ko-KR">
                <a:solidFill>
                  <a:schemeClr val="dk1"/>
                </a:solidFill>
              </a:rPr>
              <a:t>”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“</a:t>
            </a:r>
            <a:r>
              <a:rPr lang="ko-KR" altLang="en-US">
                <a:solidFill>
                  <a:schemeClr val="dk1"/>
                </a:solidFill>
              </a:rPr>
              <a:t>실행</a:t>
            </a:r>
            <a:r>
              <a:rPr lang="en-US" altLang="ko-KR">
                <a:solidFill>
                  <a:schemeClr val="dk1"/>
                </a:solidFill>
              </a:rPr>
              <a:t>”</a:t>
            </a:r>
            <a:r>
              <a:rPr lang="ko-KR" altLang="en-US">
                <a:solidFill>
                  <a:schemeClr val="dk1"/>
                </a:solidFill>
              </a:rPr>
              <a:t> 또는 </a:t>
            </a:r>
            <a:r>
              <a:rPr lang="en-US" altLang="ko-KR">
                <a:solidFill>
                  <a:schemeClr val="dk1"/>
                </a:solidFill>
              </a:rPr>
              <a:t>“Ctrl + R”</a:t>
            </a:r>
            <a:r>
              <a:rPr lang="ko-KR" altLang="en-US">
                <a:solidFill>
                  <a:schemeClr val="dk1"/>
                </a:solidFill>
              </a:rPr>
              <a:t>을 통해 실행한 명령 목록을 보여줍니다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접속한 인터넷 </a:t>
            </a:r>
            <a:r>
              <a:rPr lang="en-US" altLang="ko-KR">
                <a:solidFill>
                  <a:schemeClr val="dk1"/>
                </a:solidFill>
              </a:rPr>
              <a:t>URL</a:t>
            </a:r>
            <a:r>
              <a:rPr lang="ko-KR" altLang="en-US">
                <a:solidFill>
                  <a:schemeClr val="dk1"/>
                </a:solidFill>
              </a:rPr>
              <a:t> 목록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접근한 인터넷 주소의 목록을 보여줍니다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최근 실행한 프로그램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최근 </a:t>
            </a:r>
            <a:r>
              <a:rPr lang="en-US" altLang="ko-KR">
                <a:solidFill>
                  <a:schemeClr val="dk1"/>
                </a:solidFill>
              </a:rPr>
              <a:t>open</a:t>
            </a:r>
            <a:r>
              <a:rPr lang="ko-KR" altLang="en-US">
                <a:solidFill>
                  <a:schemeClr val="dk1"/>
                </a:solidFill>
              </a:rPr>
              <a:t>되거나 </a:t>
            </a:r>
            <a:r>
              <a:rPr lang="en-US" altLang="ko-KR">
                <a:solidFill>
                  <a:schemeClr val="dk1"/>
                </a:solidFill>
              </a:rPr>
              <a:t>save</a:t>
            </a:r>
            <a:r>
              <a:rPr lang="ko-KR" altLang="en-US">
                <a:solidFill>
                  <a:schemeClr val="dk1"/>
                </a:solidFill>
              </a:rPr>
              <a:t> 된 파일 목록을 보여줍니다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설치된 프로그램 목록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설치된 프로그램의 목록을 보여줍니다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C:\USERS\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&gt;&gt;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프로젝트 이름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</a:t>
            </a:r>
            <a:r>
              <a:rPr lang="en-US" altLang="ko-KR"/>
              <a:t>or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 </a:t>
            </a:r>
            <a:r>
              <a:rPr lang="en-US" altLang="ko-KR"/>
              <a:t>or </a:t>
            </a:r>
            <a:r>
              <a:rPr lang="ko-KR" altLang="en-US"/>
              <a:t>제공할 서비스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장점 및 단점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다른 앱</a:t>
            </a:r>
            <a:r>
              <a:rPr lang="en-US" altLang="ko-KR"/>
              <a:t>(?)</a:t>
            </a:r>
            <a:r>
              <a:rPr lang="ko-KR" altLang="en-US"/>
              <a:t> 비교</a:t>
            </a:r>
            <a:endParaRPr lang="ko-KR" altLang="en-US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400403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목적</a:t>
            </a:r>
            <a:r>
              <a:rPr lang="en-US" altLang="ko-KR"/>
              <a:t>,</a:t>
            </a:r>
            <a:r>
              <a:rPr lang="ko-KR" altLang="en-US"/>
              <a:t> 목표</a:t>
            </a:r>
            <a:r>
              <a:rPr lang="en-US" altLang="ko-KR"/>
              <a:t>,</a:t>
            </a:r>
            <a:r>
              <a:rPr lang="ko-KR" altLang="en-US"/>
              <a:t> 기능</a:t>
            </a:r>
            <a:r>
              <a:rPr lang="en-US" altLang="ko-KR"/>
              <a:t>,</a:t>
            </a:r>
            <a:r>
              <a:rPr lang="ko-KR" altLang="en-US"/>
              <a:t> 제공할 서비스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331736"/>
            <a:ext cx="12192000" cy="5526263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바이너리 파일 데이터 분석 프로그램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바이너리 파일을 분석하여 디스크의 특성을 추출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 타입</a:t>
            </a:r>
            <a:r>
              <a:rPr lang="en-US" altLang="ko-KR"/>
              <a:t>,</a:t>
            </a:r>
            <a:r>
              <a:rPr lang="ko-KR" altLang="en-US"/>
              <a:t> 파티션 타입</a:t>
            </a:r>
            <a:r>
              <a:rPr lang="en-US" altLang="ko-KR"/>
              <a:t>,</a:t>
            </a:r>
            <a:r>
              <a:rPr lang="ko-KR" altLang="en-US"/>
              <a:t> 예약 영역</a:t>
            </a:r>
            <a:r>
              <a:rPr lang="en-US" altLang="ko-KR"/>
              <a:t>,</a:t>
            </a:r>
            <a:r>
              <a:rPr lang="ko-KR" altLang="en-US"/>
              <a:t> 용량 등등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파일 시스템에 따라 바이너리 파일의 구조에 따른 분석 방법 확장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FAT32, NTFS, exFAT, HFS, refs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바이너리 파일 분석을 통한 카빙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기법에 따라 장단점을 확인 후 기능 적용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시그니처 기반 카빙</a:t>
            </a:r>
            <a:r>
              <a:rPr lang="en-US" altLang="ko-KR"/>
              <a:t>,</a:t>
            </a:r>
            <a:r>
              <a:rPr lang="ko-KR" altLang="en-US"/>
              <a:t> 램 슬랙 카빙</a:t>
            </a:r>
            <a:r>
              <a:rPr lang="en-US" altLang="ko-KR"/>
              <a:t>,</a:t>
            </a:r>
            <a:r>
              <a:rPr lang="ko-KR" altLang="en-US"/>
              <a:t> 파일 구조체 카빙</a:t>
            </a:r>
            <a:r>
              <a:rPr lang="en-US" altLang="ko-KR"/>
              <a:t>,</a:t>
            </a:r>
            <a:r>
              <a:rPr lang="ko-KR" altLang="en-US"/>
              <a:t> 파일 크기 획득 방법 기반의 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빙, 파일 구조 검증 방법 기반의 카빙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>
                <a:hlinkClick r:id="rId2"/>
              </a:rPr>
              <a:t>https://d0ngr0thy.tistory.com/44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USB</a:t>
            </a:r>
            <a:r>
              <a:rPr lang="ko-KR" altLang="en-US"/>
              <a:t> 복구 툴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</a:t>
            </a:r>
            <a:r>
              <a:rPr lang="ko-KR" altLang="en-US"/>
              <a:t>BR 영역에 존재하는 파티션 테이블이 손상된 상태의 저장매체에서 파티션 테이블을 복구하여 파일시스템 안의 데이터를 복구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메타데이터가 삭제되지 않은 경우 복구 가능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Data Area에서 지워진 Directory Entry에서 지워지기 전에 해당 파일이 사용하던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클러스터 번호를 확인 그 후 FAT Area에 확인한 클러스터 번호에 맞는 FAT Entry와 연결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시켜주고 마지막으로 Directory Entry의  NAME항목에서 0xE5로 되어있는 부분을 수정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웨어러블 기기 분석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-</a:t>
            </a:r>
            <a:r>
              <a:rPr lang="ko-KR" altLang="en-US"/>
              <a:t> 웨어러블 기기는</a:t>
            </a:r>
            <a:r>
              <a:rPr lang="en-US" altLang="ko-KR"/>
              <a:t> </a:t>
            </a:r>
            <a:r>
              <a:rPr lang="ko-KR" altLang="en-US"/>
              <a:t>항상 착용중이고</a:t>
            </a:r>
            <a:r>
              <a:rPr lang="en-US" altLang="ko-KR"/>
              <a:t>,</a:t>
            </a:r>
            <a:r>
              <a:rPr lang="ko-KR" altLang="en-US"/>
              <a:t> 많은 양의 개인식별</a:t>
            </a:r>
            <a:r>
              <a:rPr lang="en-US" altLang="ko-KR"/>
              <a:t>,</a:t>
            </a:r>
            <a:r>
              <a:rPr lang="ko-KR" altLang="en-US"/>
              <a:t> 생체적</a:t>
            </a:r>
            <a:r>
              <a:rPr lang="en-US" altLang="ko-KR"/>
              <a:t>,</a:t>
            </a:r>
            <a:r>
              <a:rPr lang="ko-KR" altLang="en-US"/>
              <a:t> 지역적 데이터를 포함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이러한 기기들은 범죄수사에 큰 증거물이 될 수 있음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기기의 다양성</a:t>
            </a:r>
            <a:r>
              <a:rPr lang="en-US" altLang="ko-KR"/>
              <a:t>,</a:t>
            </a:r>
            <a:r>
              <a:rPr lang="ko-KR" altLang="en-US"/>
              <a:t> 기기의 빠른 발전</a:t>
            </a:r>
            <a:r>
              <a:rPr lang="en-US" altLang="ko-KR"/>
              <a:t>,</a:t>
            </a:r>
            <a:r>
              <a:rPr lang="ko-KR" altLang="en-US"/>
              <a:t> 데이터의 다양성</a:t>
            </a:r>
            <a:r>
              <a:rPr lang="en-US" altLang="ko-KR"/>
              <a:t>,</a:t>
            </a:r>
            <a:r>
              <a:rPr lang="ko-KR" altLang="en-US"/>
              <a:t> 보안적 특징</a:t>
            </a:r>
            <a:r>
              <a:rPr lang="en-US" altLang="ko-KR"/>
              <a:t>,</a:t>
            </a:r>
            <a:r>
              <a:rPr lang="ko-KR" altLang="en-US"/>
              <a:t> 안티포렌식 메커니즘 등의 이유로 분석에 어려움이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위치정보</a:t>
            </a:r>
            <a:r>
              <a:rPr lang="en-US" altLang="ko-KR"/>
              <a:t>,</a:t>
            </a:r>
            <a:r>
              <a:rPr lang="ko-KR" altLang="en-US"/>
              <a:t> 메신저 사용 기록 및 내용</a:t>
            </a:r>
            <a:r>
              <a:rPr lang="en-US" altLang="ko-KR"/>
              <a:t>,</a:t>
            </a:r>
            <a:r>
              <a:rPr lang="ko-KR" altLang="en-US"/>
              <a:t>  페어링 된 기기의 </a:t>
            </a:r>
            <a:r>
              <a:rPr lang="en-US" altLang="ko-KR"/>
              <a:t>MAC</a:t>
            </a:r>
            <a:r>
              <a:rPr lang="ko-KR" altLang="en-US"/>
              <a:t>주소 등을 분석하여 제공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클라우드 포렌식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계정의 동기화 기능은 뛰어난 접근성과 편의성을 제공하며 이러한 특징으로 클라우드 서비스의 이용 증가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포렌식 조사과정시 파일이 해당기기에서 생성된 것인지 또는 외부기기로부터 동기화 된 것인지에 대해 명확히 해야 하는 어려움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Google </a:t>
            </a:r>
            <a:r>
              <a:rPr lang="ko-KR" altLang="en-US"/>
              <a:t>드라이브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Dropbox</a:t>
            </a:r>
            <a:r>
              <a:rPr lang="ko-KR" altLang="en-US"/>
              <a:t> 등과 같은 외국기업의 클라우드는 이미지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파일을 얻기 힘듬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1090</ep:Words>
  <ep:PresentationFormat>와이드스크린</ep:PresentationFormat>
  <ep:Paragraphs>231</ep:Paragraphs>
  <ep:Slides>41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ep:HeadingPairs>
  <ep:TitlesOfParts>
    <vt:vector size="42" baseType="lpstr">
      <vt:lpstr>Office 테마</vt:lpstr>
      <vt:lpstr>슬라이드 1</vt:lpstr>
      <vt:lpstr>슬라이드 2</vt:lpstr>
      <vt:lpstr>슬라이드 3</vt:lpstr>
      <vt:lpstr>제목 : 프로젝트 이름</vt:lpstr>
      <vt:lpstr>아이디어 노트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2021-08-11T09:05:22.809</dcterms:modified>
  <cp:revision>469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