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9" r:id="rId1"/>
  </p:sldMasterIdLst>
  <p:sldIdLst>
    <p:sldId id="261" r:id="rId2"/>
    <p:sldId id="303" r:id="rId3"/>
    <p:sldId id="287" r:id="rId4"/>
    <p:sldId id="318" r:id="rId5"/>
    <p:sldId id="305" r:id="rId6"/>
    <p:sldId id="322" r:id="rId7"/>
    <p:sldId id="321" r:id="rId8"/>
    <p:sldId id="323" r:id="rId9"/>
    <p:sldId id="324" r:id="rId10"/>
    <p:sldId id="326" r:id="rId11"/>
    <p:sldId id="327" r:id="rId12"/>
    <p:sldId id="328" r:id="rId13"/>
    <p:sldId id="329" r:id="rId14"/>
    <p:sldId id="288" r:id="rId15"/>
    <p:sldId id="325" r:id="rId16"/>
    <p:sldId id="330" r:id="rId17"/>
    <p:sldId id="289" r:id="rId18"/>
    <p:sldId id="297" r:id="rId19"/>
    <p:sldId id="290" r:id="rId20"/>
    <p:sldId id="298" r:id="rId21"/>
    <p:sldId id="291" r:id="rId22"/>
    <p:sldId id="299" r:id="rId23"/>
    <p:sldId id="292" r:id="rId24"/>
    <p:sldId id="300" r:id="rId25"/>
    <p:sldId id="306" r:id="rId26"/>
    <p:sldId id="307" r:id="rId27"/>
    <p:sldId id="294" r:id="rId28"/>
    <p:sldId id="302" r:id="rId29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279" autoAdjust="0"/>
    <p:restoredTop sz="94660"/>
  </p:normalViewPr>
  <p:slideViewPr>
    <p:cSldViewPr snapToGrid="0">
      <p:cViewPr>
        <p:scale>
          <a:sx n="60" d="100"/>
          <a:sy n="60" d="100"/>
        </p:scale>
        <p:origin x="590" y="7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presProps" Target="presProps.xml"  /><Relationship Id="rId31" Type="http://schemas.openxmlformats.org/officeDocument/2006/relationships/viewProps" Target="viewProps.xml"  /><Relationship Id="rId32" Type="http://schemas.openxmlformats.org/officeDocument/2006/relationships/theme" Target="theme/theme1.xml"  /><Relationship Id="rId33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forensic-wetware.tistory.com/6" TargetMode="External" /><Relationship Id="rId3" Type="http://schemas.openxmlformats.org/officeDocument/2006/relationships/hyperlink" Target="https://swlock.blogspot.com/2019/07/reading-registry-data-in-python.html" TargetMode="External" /><Relationship Id="rId4" Type="http://schemas.openxmlformats.org/officeDocument/2006/relationships/hyperlink" Target="https://xenostudy.tistory.com/361" TargetMode="External" /><Relationship Id="rId5" Type="http://schemas.openxmlformats.org/officeDocument/2006/relationships/hyperlink" Target="http://www.forensic-artifacts.com/registry-forensics/sub05" TargetMode="External" /><Relationship Id="rId6" Type="http://schemas.openxmlformats.org/officeDocument/2006/relationships/hyperlink" Target="http://www.forensic-artifact.com/windows-forensics/userassist" TargetMode="External" /><Relationship Id="rId7" Type="http://schemas.openxmlformats.org/officeDocument/2006/relationships/hyperlink" Target="https://m.blog.naver.com/bitnang/70180095500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d0ngr0thy.tistory.com/44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  <a:endParaRPr lang="en-US" altLang="ko-KR" sz="700">
                <a:cs typeface="맑은 고딕"/>
              </a:endParaRP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2021,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대전대학교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홍준표</a:t>
            </a:r>
            <a:endParaRPr lang="ko-KR" altLang="en-US">
              <a:solidFill>
                <a:schemeClr val="dk1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20151854</a:t>
            </a:r>
            <a:endParaRPr lang="en-US" altLang="ko-KR">
              <a:solidFill>
                <a:schemeClr val="dk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사용자 기록 추적 프로그램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기록을 확인하고 싶은 매체의 종류 선택한다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USB,</a:t>
            </a:r>
            <a:r>
              <a:rPr lang="ko-KR" altLang="en-US"/>
              <a:t> 문서파일 사용기록</a:t>
            </a:r>
            <a:r>
              <a:rPr lang="en-US" altLang="ko-KR"/>
              <a:t>,</a:t>
            </a:r>
            <a:r>
              <a:rPr lang="ko-KR" altLang="en-US"/>
              <a:t> 크롬 사용기록</a:t>
            </a:r>
            <a:r>
              <a:rPr lang="en-US" altLang="ko-KR"/>
              <a:t>,</a:t>
            </a:r>
            <a:r>
              <a:rPr lang="ko-KR" altLang="en-US"/>
              <a:t> 응용 프로그램 기록</a:t>
            </a:r>
            <a:r>
              <a:rPr lang="en-US" altLang="ko-KR"/>
              <a:t> </a:t>
            </a:r>
            <a:r>
              <a:rPr lang="ko-KR" altLang="en-US"/>
              <a:t>등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추출할 데이터 종류를 선별하여 엑셀 파일로 정보 출력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상용화 </a:t>
            </a:r>
            <a:r>
              <a:rPr lang="en-US" altLang="ko-KR"/>
              <a:t>X</a:t>
            </a:r>
            <a:r>
              <a:rPr lang="ko-KR" altLang="en-US"/>
              <a:t> </a:t>
            </a:r>
            <a:r>
              <a:rPr lang="en-US" altLang="ko-KR"/>
              <a:t>---&gt;</a:t>
            </a:r>
            <a:r>
              <a:rPr lang="ko-KR" altLang="en-US"/>
              <a:t> 내가 사용할 것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레지스트리로 얻을 수 있는 정보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운영체제 정보</a:t>
            </a:r>
            <a:r>
              <a:rPr lang="en-US" altLang="ko-KR"/>
              <a:t>,</a:t>
            </a:r>
            <a:r>
              <a:rPr lang="ko-KR" altLang="en-US"/>
              <a:t> 사용자 계정 정보</a:t>
            </a:r>
            <a:r>
              <a:rPr lang="en-US" altLang="ko-KR"/>
              <a:t>,</a:t>
            </a:r>
            <a:r>
              <a:rPr lang="ko-KR" altLang="en-US"/>
              <a:t> 시스템 정보</a:t>
            </a:r>
            <a:r>
              <a:rPr lang="en-US" altLang="ko-KR"/>
              <a:t>,</a:t>
            </a:r>
            <a:r>
              <a:rPr lang="ko-KR" altLang="en-US"/>
              <a:t> 응용프로그램 실행 흔적</a:t>
            </a:r>
            <a:r>
              <a:rPr lang="en-US" altLang="ko-KR"/>
              <a:t>,</a:t>
            </a:r>
            <a:r>
              <a:rPr lang="ko-KR" altLang="en-US"/>
              <a:t> 최근 접근 문서 등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77500" lnSpcReduction="20000"/>
          </a:bodyPr>
          <a:lstStyle/>
          <a:p>
            <a:pPr lvl="0">
              <a:defRPr/>
            </a:pPr>
            <a:r>
              <a:rPr lang="ko-KR" altLang="en-US"/>
              <a:t>사용자 기록 추적 프로그램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window 10 timeline forensic</a:t>
            </a:r>
            <a:endParaRPr lang="en-US" altLang="ko-KR">
              <a:hlinkClick r:id="rId2"/>
            </a:endParaRPr>
          </a:p>
          <a:p>
            <a:pPr lvl="0">
              <a:defRPr/>
            </a:pPr>
            <a:r>
              <a:rPr lang="en-US" altLang="ko-KR">
                <a:hlinkClick r:id="rId2"/>
              </a:rPr>
              <a:t>https://forensic-wetware.tistory.com/6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파이썬으로 윈도우 레지스트리 읽기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hlinkClick r:id="rId3"/>
              </a:rPr>
              <a:t>https://swlock.blogspot.com/2019/07/reading-registry-data-in-python.html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C++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hlinkClick r:id="rId4"/>
              </a:rPr>
              <a:t>https://xenostudy.tistory.com/361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추출할 데이터 위치 정보 </a:t>
            </a:r>
            <a:r>
              <a:rPr lang="en-US" altLang="ko-KR"/>
              <a:t>(reg)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5"/>
              </a:rPr>
              <a:t>http://www.forensic-artifacts.com/registry-forensics/sub05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6"/>
              </a:rPr>
              <a:t>http://www.forensic-artifact.com/windows-forensics/userassist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7"/>
              </a:rPr>
              <a:t>https://m.blog.naver.com/bitnang/70180095500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레지스트리에서 얻을 수 있는 정보 </a:t>
            </a:r>
            <a:r>
              <a:rPr lang="en-US" altLang="ko-KR"/>
              <a:t>-&gt;</a:t>
            </a:r>
            <a:r>
              <a:rPr lang="ko-KR" altLang="en-US"/>
              <a:t> 다음 페이지 정리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en-US" altLang="ko-KR" sz="4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7620" y="1352925"/>
            <a:ext cx="9167496" cy="5505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80" y="1374442"/>
            <a:ext cx="9646920" cy="5475938"/>
          </a:xfrm>
          <a:prstGeom prst="rect">
            <a:avLst/>
          </a:prstGeom>
        </p:spPr>
      </p:pic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2.</a:t>
            </a:r>
            <a:r>
              <a:rPr kumimoji="1" lang="ko-KR" altLang="en-US" sz="4800"/>
              <a:t> 요구사항 정의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70000" lnSpcReduction="20000"/>
          </a:bodyPr>
          <a:lstStyle/>
          <a:p>
            <a:pPr lvl="0">
              <a:defRPr/>
            </a:pPr>
            <a:r>
              <a:rPr lang="ko-KR" altLang="en-US"/>
              <a:t>사용자 기록 추적 프로그램 </a:t>
            </a:r>
            <a:r>
              <a:rPr lang="en-US" altLang="ko-KR"/>
              <a:t>(</a:t>
            </a:r>
            <a:r>
              <a:rPr lang="ko-KR" altLang="en-US"/>
              <a:t>레지스트리 이용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어떠한 매체의 기록을 분석할 지 선택해야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선택을 하는 명령어는 숫자로 표현한다</a:t>
            </a:r>
            <a:r>
              <a:rPr lang="en-US" altLang="ko-KR"/>
              <a:t>. ex)</a:t>
            </a:r>
            <a:r>
              <a:rPr lang="ko-KR" altLang="en-US"/>
              <a:t> </a:t>
            </a: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USB 2. hwp</a:t>
            </a:r>
            <a:r>
              <a:rPr lang="ko-KR" altLang="en-US"/>
              <a:t> </a:t>
            </a:r>
            <a:r>
              <a:rPr lang="en-US" altLang="ko-KR"/>
              <a:t>3. excel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help</a:t>
            </a:r>
            <a:r>
              <a:rPr lang="ko-KR" altLang="en-US"/>
              <a:t>명령어가 있어야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사용자가 어떠한 종류의 명령어가 있는지 알려주어야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분석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올바른 위치의 레지스트리 데이터를 정확하게 분석해야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파일이 손상되거나 분석할 수 없는 경우 실패 메세지를 보여주어야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기타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CLI</a:t>
            </a:r>
            <a:r>
              <a:rPr lang="ko-KR" altLang="en-US"/>
              <a:t>화면으로 구현되어야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분석한 정보들을 내보낼 수 있는 명령어가 있어야 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2.</a:t>
            </a:r>
            <a:r>
              <a:rPr kumimoji="1" lang="ko-KR" altLang="en-US" sz="4800"/>
              <a:t> 요구사항 정의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사용자 기록 추적 프로그램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63208" y="1332769"/>
            <a:ext cx="3528792" cy="5525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계획 및 일정 수립</a:t>
            </a:r>
          </a:p>
        </p:txBody>
      </p:sp>
    </p:spTree>
    <p:extLst>
      <p:ext uri="{BB962C8B-B14F-4D97-AF65-F5344CB8AC3E}">
        <p14:creationId xmlns:p14="http://schemas.microsoft.com/office/powerpoint/2010/main" val="641642769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모듈 설계</a:t>
            </a:r>
          </a:p>
        </p:txBody>
      </p:sp>
    </p:spTree>
    <p:extLst>
      <p:ext uri="{BB962C8B-B14F-4D97-AF65-F5344CB8AC3E}">
        <p14:creationId xmlns:p14="http://schemas.microsoft.com/office/powerpoint/2010/main" val="363661524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3364" y="957263"/>
          <a:ext cx="11084719" cy="4605660"/>
        </p:xfrm>
        <a:graphic>
          <a:graphicData uri="http://schemas.openxmlformats.org/drawingml/2006/table">
            <a:tbl>
              <a:tblPr firstRow="1" bandRow="1"/>
              <a:tblGrid>
                <a:gridCol w="1291114"/>
                <a:gridCol w="1192530"/>
                <a:gridCol w="3386137"/>
                <a:gridCol w="5214938"/>
              </a:tblGrid>
              <a:tr h="511740">
                <a:tc rowSpan="9"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기능정의를 한다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정의 한 기능에 대해 </a:t>
            </a:r>
            <a:r>
              <a:rPr lang="en-US" altLang="ko-KR"/>
              <a:t>Flow</a:t>
            </a:r>
            <a:r>
              <a:rPr lang="ko-KR" altLang="en-US"/>
              <a:t>를 작성한다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2A4A8-C5FD-473F-A41F-A660400B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8E77-0112-474B-BD84-18F7FC4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필요한 기술을 알아본다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샘플 코드를 수집한다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49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97B69-9031-4A28-901F-246C465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7D8F-5982-4653-B96A-BB8B9CAB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대한 디자인 구상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디자인에 따른 동작을 기술하고 연계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942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프로젝트 이름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목적 </a:t>
            </a:r>
            <a:r>
              <a:rPr lang="en-US" altLang="ko-KR"/>
              <a:t>or</a:t>
            </a:r>
            <a:r>
              <a:rPr lang="ko-KR" altLang="en-US"/>
              <a:t> 목표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기능 </a:t>
            </a:r>
            <a:r>
              <a:rPr lang="en-US" altLang="ko-KR"/>
              <a:t>or </a:t>
            </a:r>
            <a:r>
              <a:rPr lang="ko-KR" altLang="en-US"/>
              <a:t>제공할 서비스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장점 및 단점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다른 앱</a:t>
            </a:r>
            <a:r>
              <a:rPr lang="en-US" altLang="ko-KR"/>
              <a:t>(?)</a:t>
            </a:r>
            <a:r>
              <a:rPr lang="ko-KR" altLang="en-US"/>
              <a:t> 비교</a:t>
            </a:r>
            <a:endParaRPr lang="ko-KR" altLang="en-US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400403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목적</a:t>
            </a:r>
            <a:r>
              <a:rPr lang="en-US" altLang="ko-KR"/>
              <a:t>,</a:t>
            </a:r>
            <a:r>
              <a:rPr lang="ko-KR" altLang="en-US"/>
              <a:t> 목표</a:t>
            </a:r>
            <a:r>
              <a:rPr lang="en-US" altLang="ko-KR"/>
              <a:t>,</a:t>
            </a:r>
            <a:r>
              <a:rPr lang="ko-KR" altLang="en-US"/>
              <a:t> 기능</a:t>
            </a:r>
            <a:r>
              <a:rPr lang="en-US" altLang="ko-KR"/>
              <a:t>,</a:t>
            </a:r>
            <a:r>
              <a:rPr lang="ko-KR" altLang="en-US"/>
              <a:t> 제공할 서비스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331736"/>
            <a:ext cx="12192000" cy="5526263"/>
          </a:xfrm>
        </p:spPr>
        <p:txBody>
          <a:bodyPr vert="horz" lIns="91440" tIns="45720" rIns="91440" bIns="45720">
            <a:normAutofit fontScale="85000" lnSpcReduction="20000"/>
          </a:bodyPr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바이너리 파일 데이터 분석 프로그램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바이너리 파일을 분석하여 디스크의 특성을 추출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파일 타입</a:t>
            </a:r>
            <a:r>
              <a:rPr lang="en-US" altLang="ko-KR"/>
              <a:t>,</a:t>
            </a:r>
            <a:r>
              <a:rPr lang="ko-KR" altLang="en-US"/>
              <a:t> 파티션 타입</a:t>
            </a:r>
            <a:r>
              <a:rPr lang="en-US" altLang="ko-KR"/>
              <a:t>,</a:t>
            </a:r>
            <a:r>
              <a:rPr lang="ko-KR" altLang="en-US"/>
              <a:t> 예약 영역</a:t>
            </a:r>
            <a:r>
              <a:rPr lang="en-US" altLang="ko-KR"/>
              <a:t>,</a:t>
            </a:r>
            <a:r>
              <a:rPr lang="ko-KR" altLang="en-US"/>
              <a:t> 용량 등등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파일 시스템에 따라 바이너리 파일의 구조에 따른 분석 방법 확장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FAT32, NTFS, exFAT, HFS, refs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바이너리 파일 분석을 통한 카빙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기법에 따라 장단점을 확인 후 기능 적용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시그니처 기반 카빙</a:t>
            </a:r>
            <a:r>
              <a:rPr lang="en-US" altLang="ko-KR"/>
              <a:t>,</a:t>
            </a:r>
            <a:r>
              <a:rPr lang="ko-KR" altLang="en-US"/>
              <a:t> 램 슬랙 카빙</a:t>
            </a:r>
            <a:r>
              <a:rPr lang="en-US" altLang="ko-KR"/>
              <a:t>,</a:t>
            </a:r>
            <a:r>
              <a:rPr lang="ko-KR" altLang="en-US"/>
              <a:t> 파일 구조체 카빙</a:t>
            </a:r>
            <a:r>
              <a:rPr lang="en-US" altLang="ko-KR"/>
              <a:t>,</a:t>
            </a:r>
            <a:r>
              <a:rPr lang="ko-KR" altLang="en-US"/>
              <a:t> 파일 크기 획득 방법 기반의 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빙, 파일 구조 검증 방법 기반의 카빙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>
                <a:hlinkClick r:id="rId2"/>
              </a:rPr>
              <a:t>https://d0ngr0thy.tistory.com/44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85000" lnSpcReduction="20000"/>
          </a:bodyPr>
          <a:lstStyle/>
          <a:p>
            <a:pPr lvl="0">
              <a:defRPr/>
            </a:pPr>
            <a:r>
              <a:rPr lang="en-US" altLang="ko-KR"/>
              <a:t>USB</a:t>
            </a:r>
            <a:r>
              <a:rPr lang="ko-KR" altLang="en-US"/>
              <a:t> 복구 툴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</a:t>
            </a:r>
            <a:r>
              <a:rPr lang="ko-KR" altLang="en-US"/>
              <a:t>BR 영역에 존재하는 파티션 테이블이 손상된 상태의 저장매체에서 파티션 테이블을 복구하여 파일시스템 안의 데이터를 복구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메타데이터가 삭제되지 않은 경우 복구 가능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Data Area에서 지워진 Directory Entry에서 지워지기 전에 해당 파일이 사용하던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클러스터 번호를 확인 그 후 FAT Area에 확인한 클러스터 번호에 맞는 FAT Entry와 연결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시켜주고 마지막으로 Directory Entry의  NAME항목에서 0xE5로 되어있는 부분을 수정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웨어러블 기기 분석 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-</a:t>
            </a:r>
            <a:r>
              <a:rPr lang="ko-KR" altLang="en-US"/>
              <a:t> 웨어러블 기기는</a:t>
            </a:r>
            <a:r>
              <a:rPr lang="en-US" altLang="ko-KR"/>
              <a:t> </a:t>
            </a:r>
            <a:r>
              <a:rPr lang="ko-KR" altLang="en-US"/>
              <a:t>항상 착용중이고</a:t>
            </a:r>
            <a:r>
              <a:rPr lang="en-US" altLang="ko-KR"/>
              <a:t>,</a:t>
            </a:r>
            <a:r>
              <a:rPr lang="ko-KR" altLang="en-US"/>
              <a:t> 많은 양의 개인식별</a:t>
            </a:r>
            <a:r>
              <a:rPr lang="en-US" altLang="ko-KR"/>
              <a:t>,</a:t>
            </a:r>
            <a:r>
              <a:rPr lang="ko-KR" altLang="en-US"/>
              <a:t> 생체적</a:t>
            </a:r>
            <a:r>
              <a:rPr lang="en-US" altLang="ko-KR"/>
              <a:t>,</a:t>
            </a:r>
            <a:r>
              <a:rPr lang="ko-KR" altLang="en-US"/>
              <a:t> 지역적 데이터를 포함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이러한 기기들은 범죄수사에 큰 증거물이 될 수 있음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기기의 다양성</a:t>
            </a:r>
            <a:r>
              <a:rPr lang="en-US" altLang="ko-KR"/>
              <a:t>,</a:t>
            </a:r>
            <a:r>
              <a:rPr lang="ko-KR" altLang="en-US"/>
              <a:t> 기기의 빠른 발전</a:t>
            </a:r>
            <a:r>
              <a:rPr lang="en-US" altLang="ko-KR"/>
              <a:t>,</a:t>
            </a:r>
            <a:r>
              <a:rPr lang="ko-KR" altLang="en-US"/>
              <a:t> 데이터의 다양성</a:t>
            </a:r>
            <a:r>
              <a:rPr lang="en-US" altLang="ko-KR"/>
              <a:t>,</a:t>
            </a:r>
            <a:r>
              <a:rPr lang="ko-KR" altLang="en-US"/>
              <a:t> 보안적 특징</a:t>
            </a:r>
            <a:r>
              <a:rPr lang="en-US" altLang="ko-KR"/>
              <a:t>,</a:t>
            </a:r>
            <a:r>
              <a:rPr lang="ko-KR" altLang="en-US"/>
              <a:t> 안티포렌식 메커니즘 등의 이유로 분석에 어려움이 존재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위치정보</a:t>
            </a:r>
            <a:r>
              <a:rPr lang="en-US" altLang="ko-KR"/>
              <a:t>,</a:t>
            </a:r>
            <a:r>
              <a:rPr lang="ko-KR" altLang="en-US"/>
              <a:t> 메신저 사용 기록 및 내용</a:t>
            </a:r>
            <a:r>
              <a:rPr lang="en-US" altLang="ko-KR"/>
              <a:t>,</a:t>
            </a:r>
            <a:r>
              <a:rPr lang="ko-KR" altLang="en-US"/>
              <a:t>  페어링 된 기기의 </a:t>
            </a:r>
            <a:r>
              <a:rPr lang="en-US" altLang="ko-KR"/>
              <a:t>MAC</a:t>
            </a:r>
            <a:r>
              <a:rPr lang="ko-KR" altLang="en-US"/>
              <a:t>주소 등을 분석하여 제공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클라우드 포렌식 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계정의 동기화 기능은 뛰어난 접근성과 편의성을 제공하며 이러한 특징으로 클라우드 서비스의 이용 증가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포렌식 조사과정시 파일이 해당기기에서 생성된 것인지 또는 외부기기로부터 동기화 된 것인지에 대해 명확히 해야 하는 어려움 존재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Google </a:t>
            </a:r>
            <a:r>
              <a:rPr lang="ko-KR" altLang="en-US"/>
              <a:t>드라이브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Dropbox</a:t>
            </a:r>
            <a:r>
              <a:rPr lang="ko-KR" altLang="en-US"/>
              <a:t> 등과 같은 외국기업의 클라우드는 이미지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파일을 얻기 힘듬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674</ep:Words>
  <ep:PresentationFormat>와이드스크린</ep:PresentationFormat>
  <ep:Paragraphs>113</ep:Paragraphs>
  <ep:Slides>28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Office 테마</vt:lpstr>
      <vt:lpstr>슬라이드 1</vt:lpstr>
      <vt:lpstr>슬라이드 2</vt:lpstr>
      <vt:lpstr>슬라이드 3</vt:lpstr>
      <vt:lpstr>제목 : 프로젝트 이름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2021-07-29T06:47:21.585</dcterms:modified>
  <cp:revision>382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