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4" r:id="rId1"/>
  </p:sldMasterIdLst>
  <p:notesMasterIdLst>
    <p:notesMasterId r:id="rId2"/>
  </p:notesMasterIdLst>
  <p:sldIdLst>
    <p:sldId id="261" r:id="rId3"/>
    <p:sldId id="303" r:id="rId4"/>
    <p:sldId id="287" r:id="rId5"/>
    <p:sldId id="305" r:id="rId6"/>
    <p:sldId id="308" r:id="rId7"/>
    <p:sldId id="309" r:id="rId8"/>
    <p:sldId id="311" r:id="rId9"/>
    <p:sldId id="312" r:id="rId10"/>
    <p:sldId id="310" r:id="rId11"/>
    <p:sldId id="314" r:id="rId12"/>
    <p:sldId id="315" r:id="rId13"/>
    <p:sldId id="319" r:id="rId14"/>
    <p:sldId id="288" r:id="rId15"/>
    <p:sldId id="318" r:id="rId16"/>
    <p:sldId id="330" r:id="rId17"/>
    <p:sldId id="323" r:id="rId18"/>
    <p:sldId id="342" r:id="rId19"/>
    <p:sldId id="340" r:id="rId20"/>
    <p:sldId id="343" r:id="rId21"/>
    <p:sldId id="331" r:id="rId22"/>
    <p:sldId id="338" r:id="rId23"/>
    <p:sldId id="324" r:id="rId24"/>
    <p:sldId id="325" r:id="rId25"/>
    <p:sldId id="326" r:id="rId26"/>
    <p:sldId id="327" r:id="rId27"/>
    <p:sldId id="345" r:id="rId28"/>
    <p:sldId id="329" r:id="rId29"/>
    <p:sldId id="334" r:id="rId30"/>
    <p:sldId id="333" r:id="rId31"/>
    <p:sldId id="289" r:id="rId32"/>
    <p:sldId id="297" r:id="rId33"/>
    <p:sldId id="290" r:id="rId34"/>
    <p:sldId id="344" r:id="rId35"/>
    <p:sldId id="298" r:id="rId36"/>
    <p:sldId id="341" r:id="rId37"/>
    <p:sldId id="346" r:id="rId38"/>
    <p:sldId id="335" r:id="rId39"/>
    <p:sldId id="336" r:id="rId40"/>
    <p:sldId id="348" r:id="rId41"/>
    <p:sldId id="349" r:id="rId42"/>
    <p:sldId id="361" r:id="rId43"/>
    <p:sldId id="337" r:id="rId44"/>
    <p:sldId id="362" r:id="rId45"/>
    <p:sldId id="350" r:id="rId46"/>
    <p:sldId id="363" r:id="rId47"/>
    <p:sldId id="347" r:id="rId48"/>
    <p:sldId id="364" r:id="rId49"/>
    <p:sldId id="351" r:id="rId50"/>
    <p:sldId id="365" r:id="rId51"/>
    <p:sldId id="352" r:id="rId52"/>
    <p:sldId id="366" r:id="rId53"/>
    <p:sldId id="353" r:id="rId54"/>
    <p:sldId id="367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291" r:id="rId63"/>
    <p:sldId id="299" r:id="rId64"/>
    <p:sldId id="292" r:id="rId65"/>
    <p:sldId id="300" r:id="rId66"/>
    <p:sldId id="306" r:id="rId67"/>
    <p:sldId id="307" r:id="rId68"/>
    <p:sldId id="294" r:id="rId69"/>
    <p:sldId id="302" r:id="rId7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6" autoAdjust="0"/>
    <p:restoredTop sz="97979"/>
  </p:normalViewPr>
  <p:slideViewPr>
    <p:cSldViewPr snapToGrid="0">
      <p:cViewPr>
        <p:scale>
          <a:sx n="80" d="100"/>
          <a:sy n="80" d="100"/>
        </p:scale>
        <p:origin x="126" y="6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presProps" Target="presProps.xml"  /><Relationship Id="rId72" Type="http://schemas.openxmlformats.org/officeDocument/2006/relationships/viewProps" Target="viewProps.xml"  /><Relationship Id="rId73" Type="http://schemas.openxmlformats.org/officeDocument/2006/relationships/theme" Target="theme/theme1.xml"  /><Relationship Id="rId74" Type="http://schemas.openxmlformats.org/officeDocument/2006/relationships/tableStyles" Target="tableStyles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0493" y="767596"/>
            <a:ext cx="6823075" cy="38379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57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476917" y="1314409"/>
            <a:ext cx="1904495" cy="274375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ctr" defTabSz="508000"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58"/>
          <p:cNvSpPr txBox="1">
            <a:spLocks noGrp="1"/>
          </p:cNvSpPr>
          <p:nvPr>
            <p:ph type="body" idx="0"/>
          </p:nvPr>
        </p:nvSpPr>
        <p:spPr>
          <a:xfrm>
            <a:off x="685769" y="4400413"/>
            <a:ext cx="5487425" cy="3601608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hangingPunct="1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2"/>
          <p:cNvSpPr txBox="1">
            <a:spLocks noGrp="1"/>
          </p:cNvSpPr>
          <p:nvPr>
            <p:ph type="sldNum" idx="0"/>
          </p:nvPr>
        </p:nvSpPr>
        <p:spPr>
          <a:xfrm>
            <a:off x="3884756" y="8685261"/>
            <a:ext cx="2972937" cy="45972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algn="l" defTabSz="508000" hangingPunct="1">
              <a:buFontTx/>
              <a:buNone/>
              <a:defRPr/>
            </a:pPr>
            <a:fld id="{B9320F77-B9A0-41C5-862A-B4B631284C64}" type="slidenum">
              <a:rPr lang="en-US" sz="1200">
                <a:latin typeface="+mn-lt"/>
                <a:ea typeface="+mn-ea"/>
                <a:cs typeface="+mn-cs"/>
              </a:rPr>
              <a:pPr marL="0" indent="0" algn="l" defTabSz="508000" hangingPunct="1">
                <a:buFontTx/>
                <a:buNone/>
                <a:defRPr/>
              </a:pPr>
              <a:t>33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Relationship Id="rId8" Type="http://schemas.openxmlformats.org/officeDocument/2006/relationships/hyperlink" Target="https://developer.android.com/guide/topics/connectivity/bluetooth?hl=ko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s://hanyeop.tistory.com/212" TargetMode="External" /><Relationship Id="rId7" Type="http://schemas.openxmlformats.org/officeDocument/2006/relationships/hyperlink" Target="http://yoonbumtae.com/?p=3287" TargetMode="External" /><Relationship Id="rId8" Type="http://schemas.openxmlformats.org/officeDocument/2006/relationships/hyperlink" Target="https://onecutwook.tistory.com/23" TargetMode="External" /><Relationship Id="rId9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6"/>
              </a:rPr>
              <a:t>https://yeolco.tistory.com/80?category=757621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8"/>
              </a:rPr>
              <a:t>https://developer.android.com/guide/topics/connectivity/bluetooth?hl=ko</a:t>
            </a:r>
            <a:r>
              <a:rPr lang="ko-KR" altLang="en-US" b="0" i="0" u="sng" strike="noStrike"/>
              <a:t> </a:t>
            </a:r>
            <a:r>
              <a:rPr lang="en-US" altLang="ko-KR" b="0" i="0" u="sng" strike="noStrike"/>
              <a:t>-</a:t>
            </a:r>
            <a:r>
              <a:rPr lang="ko-KR" altLang="en-US" b="0" i="0" u="sng" strike="noStrike"/>
              <a:t> 연결관리</a:t>
            </a:r>
            <a:r>
              <a:rPr lang="en-US" altLang="ko-KR" b="0" i="0" u="sng" strike="noStrike"/>
              <a:t>/</a:t>
            </a:r>
            <a:r>
              <a:rPr lang="ko-KR" altLang="en-US" b="0" i="0" u="sng" strike="noStrike"/>
              <a:t>데이터 전송 방법</a:t>
            </a:r>
            <a:endParaRPr lang="ko-KR" alt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0" i="0" u="sng" strike="noStrike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6"/>
              </a:rPr>
              <a:t>https://hanyeop.tistory.com/212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8"/>
              </a:rPr>
              <a:t>https://onecutwook.tistory.com/23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OAuth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9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b="0" i="0" u="sng" strike="noStrike">
                <a:hlinkClick r:id="rId7"/>
              </a:rPr>
              <a:t>https://cos2.tistory.com/962</a:t>
            </a:r>
            <a:endParaRPr 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64" b="0" i="0" u="sng" strike="noStrike">
                <a:hlinkClick r:id="rId8"/>
              </a:rPr>
              <a:t>https://velog.io/@kjh03160/1-%EC%86%8C%ED%94%84%ED%8A%B8%EC%9B%A8%EC%96%B4-%EC%84%A4%EA%B3%84.-1.-%EC%9A%94%EA%B</a:t>
            </a: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 및 기능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데이터 흐름 구상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차량 관리 어플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차량에 필요한 정비 요소 및 정비 일정관리에 편리함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상품 추천</a:t>
            </a:r>
            <a:r>
              <a:rPr lang="en-US" altLang="ko-KR"/>
              <a:t>,</a:t>
            </a:r>
            <a:r>
              <a:rPr lang="ko-KR" altLang="en-US"/>
              <a:t> 예상 견적</a:t>
            </a:r>
            <a:r>
              <a:rPr lang="en-US" altLang="ko-KR"/>
              <a:t>,</a:t>
            </a:r>
            <a:r>
              <a:rPr lang="ko-KR" altLang="en-US"/>
              <a:t> 정비 예약</a:t>
            </a:r>
            <a:r>
              <a:rPr lang="en-US" altLang="ko-KR"/>
              <a:t>,</a:t>
            </a:r>
            <a:r>
              <a:rPr lang="ko-KR" altLang="en-US"/>
              <a:t> 다이어리</a:t>
            </a:r>
            <a:r>
              <a:rPr lang="en-US" altLang="ko-KR"/>
              <a:t>,</a:t>
            </a:r>
            <a:r>
              <a:rPr lang="ko-KR" altLang="en-US"/>
              <a:t> 게시판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 관리에 용이함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비교 자료 </a:t>
            </a:r>
            <a:r>
              <a:rPr lang="en-US" altLang="ko-KR"/>
              <a:t>18p</a:t>
            </a:r>
            <a:endParaRPr lang="en-US" altLang="ko-KR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65342" y="1305635"/>
          <a:ext cx="6199402" cy="97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32"/>
                <a:gridCol w="830944"/>
                <a:gridCol w="849617"/>
                <a:gridCol w="494832"/>
                <a:gridCol w="494832"/>
                <a:gridCol w="494832"/>
                <a:gridCol w="2539513"/>
              </a:tblGrid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한다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아이디랑 이름 비번 이메일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아이디비번찾기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5341" y="2987040"/>
          <a:ext cx="38989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673100"/>
                <a:gridCol w="1511300"/>
                <a:gridCol w="10414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ui/ux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화면이나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보여지는거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편이성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위치 이동방법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646" y="963929"/>
            <a:ext cx="11092708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40" y="1215390"/>
            <a:ext cx="11929919" cy="50939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분석 및 기능 정의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기능 정의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메뉴트리 및 메뉴시퀀스 작성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사진으로 대체 </a:t>
            </a:r>
            <a:r>
              <a:rPr lang="en-US" altLang="ko-KR" sz="2000"/>
              <a:t>-&gt;</a:t>
            </a:r>
            <a:r>
              <a:rPr lang="ko-KR" altLang="en-US" sz="2000"/>
              <a:t> 사진으로 대체하게 되면 글자 인식하는 기술 필요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883" y="1336249"/>
            <a:ext cx="7076235" cy="552175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데이터 흐름도 구상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8487" y="1349407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</a:p>
          <a:p>
            <a:pPr lvl="0">
              <a:defRPr/>
            </a:pPr>
            <a:r>
              <a:rPr lang="en-US" altLang="ko-KR"/>
              <a:t>4-2. Menu_Tree</a:t>
            </a:r>
          </a:p>
          <a:p>
            <a:pPr lvl="0">
              <a:defRPr/>
            </a:pPr>
            <a:r>
              <a:rPr lang="en-US" altLang="ko-KR"/>
              <a:t>4-3. Flow_Chart</a:t>
            </a:r>
          </a:p>
          <a:p>
            <a:pPr lvl="0">
              <a:defRPr/>
            </a:pPr>
            <a:r>
              <a:rPr lang="en-US" altLang="ko-KR"/>
              <a:t>4-4.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ood/AppData/Roaming/PolarisOffice/ETemp/12648_21828536/fImage24459610714347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015" y="438523"/>
            <a:ext cx="12051985" cy="59809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grpSp>
        <p:nvGrpSpPr>
          <p:cNvPr id="35" name="그룹 34"/>
          <p:cNvGrpSpPr/>
          <p:nvPr/>
        </p:nvGrpSpPr>
        <p:grpSpPr>
          <a:xfrm rot="0"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직선 연결선 13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2400km/5000km (48%)</a:t>
                </a:r>
                <a:endParaRPr lang="en-US" altLang="ko-KR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그룹 19"/>
              <p:cNvGrpSpPr/>
              <p:nvPr/>
            </p:nvGrpSpPr>
            <p:grpSpPr>
              <a:xfrm rot="0"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직선 연결선 24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  <a:endParaRPr lang="en-US" altLang="ko-KR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그룹 27"/>
              <p:cNvGrpSpPr/>
              <p:nvPr/>
            </p:nvGrpSpPr>
            <p:grpSpPr>
              <a:xfrm rot="0"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그룹 30"/>
                <p:cNvGrpSpPr/>
                <p:nvPr/>
              </p:nvGrpSpPr>
              <p:grpSpPr>
                <a:xfrm rot="0"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직선 연결선 32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4942" y="1094386"/>
            <a:ext cx="8542500" cy="5763614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01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8016" y="1336862"/>
            <a:ext cx="4997983" cy="55211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53804"/>
            <a:ext cx="5164489" cy="550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1323976"/>
            <a:ext cx="5344583" cy="5534024"/>
            <a:chOff x="3423708" y="1098840"/>
            <a:chExt cx="5344583" cy="5534024"/>
          </a:xfrm>
        </p:grpSpPr>
        <p:grpSp>
          <p:nvGrpSpPr>
            <p:cNvPr id="23" name=""/>
            <p:cNvGrpSpPr/>
            <p:nvPr/>
          </p:nvGrpSpPr>
          <p:grpSpPr>
            <a:xfrm rot="0">
              <a:off x="3423708" y="1098840"/>
              <a:ext cx="5344583" cy="5534024"/>
              <a:chOff x="2874819" y="1323976"/>
              <a:chExt cx="5344583" cy="5534024"/>
            </a:xfrm>
          </p:grpSpPr>
          <p:grpSp>
            <p:nvGrpSpPr>
              <p:cNvPr id="6" name=""/>
              <p:cNvGrpSpPr/>
              <p:nvPr/>
            </p:nvGrpSpPr>
            <p:grpSpPr>
              <a:xfrm rot="0">
                <a:off x="2874819" y="1323976"/>
                <a:ext cx="5344583" cy="5534024"/>
                <a:chOff x="0" y="1323974"/>
                <a:chExt cx="5344583" cy="5534024"/>
              </a:xfrm>
            </p:grpSpPr>
            <p:sp>
              <p:nvSpPr>
                <p:cNvPr id="9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Image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432955" y="3429000"/>
                  <a:ext cx="4606925" cy="1801668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0" name=""/>
              <p:cNvSpPr/>
              <p:nvPr/>
            </p:nvSpPr>
            <p:spPr>
              <a:xfrm>
                <a:off x="3315565" y="3438527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ID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3308636" y="4047258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PW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3858490" y="4410075"/>
              <a:ext cx="2237510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로그인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6096000" y="4412673"/>
              <a:ext cx="2366857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login</a:t>
            </a:r>
            <a:endParaRPr kumimoji="1" lang="en-US" altLang="ko-KR" sz="4800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2625" y="1546860"/>
            <a:ext cx="3276600" cy="300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 - join</a:t>
            </a:r>
            <a:endParaRPr kumimoji="1" lang="en-US" altLang="ko-KR" sz="4800"/>
          </a:p>
        </p:txBody>
      </p:sp>
      <p:grpSp>
        <p:nvGrpSpPr>
          <p:cNvPr id="43" name=""/>
          <p:cNvGrpSpPr/>
          <p:nvPr/>
        </p:nvGrpSpPr>
        <p:grpSpPr>
          <a:xfrm rot="0">
            <a:off x="0" y="1333501"/>
            <a:ext cx="5344583" cy="5534024"/>
            <a:chOff x="0" y="1323976"/>
            <a:chExt cx="5344583" cy="5534024"/>
          </a:xfrm>
        </p:grpSpPr>
        <p:sp>
          <p:nvSpPr>
            <p:cNvPr id="9" name=""/>
            <p:cNvSpPr/>
            <p:nvPr/>
          </p:nvSpPr>
          <p:spPr>
            <a:xfrm>
              <a:off x="0" y="1323976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419315" y="282632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확인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15850" y="3419475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419315" y="401695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생년월일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419315" y="22262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입력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19315" y="162617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ID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419315" y="460750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성별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3007518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남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007643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09494" y="4014356"/>
              <a:ext cx="1494558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3004054" y="4019552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월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007642" y="4016954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19314" y="52107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419413" y="5816310"/>
              <a:ext cx="460523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464332"/>
            <a:ext cx="4008120" cy="5082539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>
            <a:off x="3853139" y="1640034"/>
            <a:ext cx="1177882" cy="60267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중복확인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1589931" y="5231968"/>
            <a:ext cx="97068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010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2561481" y="5231968"/>
            <a:ext cx="1264370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3825131" y="5231968"/>
            <a:ext cx="119293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 - join</a:t>
            </a:r>
            <a:endParaRPr kumimoji="1" lang="en-US" altLang="ko-KR" sz="4800"/>
          </a:p>
        </p:txBody>
      </p:sp>
      <p:grpSp>
        <p:nvGrpSpPr>
          <p:cNvPr id="43" name=""/>
          <p:cNvGrpSpPr/>
          <p:nvPr/>
        </p:nvGrpSpPr>
        <p:grpSpPr>
          <a:xfrm rot="0">
            <a:off x="3404662" y="1323976"/>
            <a:ext cx="5344583" cy="5534024"/>
            <a:chOff x="0" y="1323976"/>
            <a:chExt cx="5344583" cy="5534024"/>
          </a:xfrm>
        </p:grpSpPr>
        <p:sp>
          <p:nvSpPr>
            <p:cNvPr id="9" name=""/>
            <p:cNvSpPr/>
            <p:nvPr/>
          </p:nvSpPr>
          <p:spPr>
            <a:xfrm>
              <a:off x="0" y="1323976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419315" y="282632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확인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15850" y="3419475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419315" y="401695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생년월일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419315" y="22262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입력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19315" y="162617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ID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419315" y="460750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성별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3007518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남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007643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09494" y="4014356"/>
              <a:ext cx="1494558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3004054" y="4019552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월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007642" y="4016954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19314" y="52107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419413" y="5816310"/>
              <a:ext cx="460523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5" name=""/>
          <p:cNvSpPr/>
          <p:nvPr/>
        </p:nvSpPr>
        <p:spPr>
          <a:xfrm>
            <a:off x="7267326" y="1630509"/>
            <a:ext cx="1167298" cy="60267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중복확인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직사각형 81"/>
          <p:cNvSpPr/>
          <p:nvPr/>
        </p:nvSpPr>
        <p:spPr>
          <a:xfrm>
            <a:off x="8836959" y="444811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7" name=""/>
          <p:cNvCxnSpPr>
            <a:stCxn id="70" idx="6"/>
            <a:endCxn id="52" idx="1"/>
          </p:cNvCxnSpPr>
          <p:nvPr/>
        </p:nvCxnSpPr>
        <p:spPr>
          <a:xfrm rot="5400000" flipH="1" flipV="1">
            <a:off x="7976007" y="4059649"/>
            <a:ext cx="1231912" cy="49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81"/>
          <p:cNvSpPr/>
          <p:nvPr/>
        </p:nvSpPr>
        <p:spPr>
          <a:xfrm>
            <a:off x="8865267" y="157896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버튼 사이즈 </a:t>
            </a:r>
            <a:r>
              <a:rPr lang="en-US" altLang="ko-KR" sz="1000">
                <a:solidFill>
                  <a:schemeClr val="tx1"/>
                </a:solidFill>
              </a:rPr>
              <a:t>: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9" name=""/>
          <p:cNvCxnSpPr>
            <a:stCxn id="75" idx="6"/>
            <a:endCxn id="48" idx="1"/>
          </p:cNvCxnSpPr>
          <p:nvPr/>
        </p:nvCxnSpPr>
        <p:spPr>
          <a:xfrm flipV="1">
            <a:off x="8423772" y="1842021"/>
            <a:ext cx="441494" cy="9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81"/>
          <p:cNvSpPr/>
          <p:nvPr/>
        </p:nvSpPr>
        <p:spPr>
          <a:xfrm>
            <a:off x="207496" y="160114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 유무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81"/>
          <p:cNvSpPr/>
          <p:nvPr/>
        </p:nvSpPr>
        <p:spPr>
          <a:xfrm>
            <a:off x="8840322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라디오 버튼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 사이즈 </a:t>
            </a:r>
            <a:r>
              <a:rPr lang="en-US" altLang="ko-KR" sz="1000">
                <a:solidFill>
                  <a:schemeClr val="tx1"/>
                </a:solidFill>
              </a:rPr>
              <a:t>: ??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3" name=""/>
          <p:cNvCxnSpPr>
            <a:stCxn id="57" idx="2"/>
            <a:endCxn id="69" idx="3"/>
          </p:cNvCxnSpPr>
          <p:nvPr/>
        </p:nvCxnSpPr>
        <p:spPr>
          <a:xfrm rot="10800000">
            <a:off x="3304116" y="3692052"/>
            <a:ext cx="1892066" cy="603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81"/>
          <p:cNvSpPr/>
          <p:nvPr/>
        </p:nvSpPr>
        <p:spPr>
          <a:xfrm>
            <a:off x="210671" y="255364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입력 가능 길이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보여주기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***********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7" name="타원 46"/>
          <p:cNvSpPr/>
          <p:nvPr/>
        </p:nvSpPr>
        <p:spPr>
          <a:xfrm>
            <a:off x="5196183" y="4029619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46"/>
          <p:cNvSpPr/>
          <p:nvPr/>
        </p:nvSpPr>
        <p:spPr>
          <a:xfrm>
            <a:off x="4493713" y="1673646"/>
            <a:ext cx="2733083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타원 46"/>
          <p:cNvSpPr/>
          <p:nvPr/>
        </p:nvSpPr>
        <p:spPr>
          <a:xfrm>
            <a:off x="5248570" y="2279400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46"/>
          <p:cNvSpPr/>
          <p:nvPr/>
        </p:nvSpPr>
        <p:spPr>
          <a:xfrm>
            <a:off x="5231902" y="2888084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46"/>
          <p:cNvSpPr/>
          <p:nvPr/>
        </p:nvSpPr>
        <p:spPr>
          <a:xfrm>
            <a:off x="5198564" y="3419475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"/>
          <p:cNvCxnSpPr>
            <a:stCxn id="59" idx="2"/>
            <a:endCxn id="56" idx="3"/>
          </p:cNvCxnSpPr>
          <p:nvPr/>
        </p:nvCxnSpPr>
        <p:spPr>
          <a:xfrm rot="10800000" flipV="1">
            <a:off x="3300943" y="2545096"/>
            <a:ext cx="1947627" cy="271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0" idx="2"/>
            <a:endCxn id="56" idx="3"/>
          </p:cNvCxnSpPr>
          <p:nvPr/>
        </p:nvCxnSpPr>
        <p:spPr>
          <a:xfrm rot="10800000">
            <a:off x="3300943" y="2816698"/>
            <a:ext cx="1930959" cy="337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61" idx="6"/>
            <a:endCxn id="68" idx="1"/>
          </p:cNvCxnSpPr>
          <p:nvPr/>
        </p:nvCxnSpPr>
        <p:spPr>
          <a:xfrm rot="5400000" flipH="1" flipV="1">
            <a:off x="8044144" y="2888994"/>
            <a:ext cx="1040868" cy="5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stCxn id="58" idx="2"/>
            <a:endCxn id="51" idx="3"/>
          </p:cNvCxnSpPr>
          <p:nvPr/>
        </p:nvCxnSpPr>
        <p:spPr>
          <a:xfrm rot="10800000">
            <a:off x="3297768" y="1864197"/>
            <a:ext cx="1195945" cy="7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81"/>
          <p:cNvSpPr/>
          <p:nvPr/>
        </p:nvSpPr>
        <p:spPr>
          <a:xfrm>
            <a:off x="8840321" y="238125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입력 가능 길이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입력 가능 범위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한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영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81"/>
          <p:cNvSpPr/>
          <p:nvPr/>
        </p:nvSpPr>
        <p:spPr>
          <a:xfrm>
            <a:off x="213845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 사이즈 </a:t>
            </a:r>
            <a:r>
              <a:rPr lang="en-US" altLang="ko-KR" sz="1000">
                <a:solidFill>
                  <a:schemeClr val="tx1"/>
                </a:solidFill>
              </a:rPr>
              <a:t>: ??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타원 46"/>
          <p:cNvSpPr/>
          <p:nvPr/>
        </p:nvSpPr>
        <p:spPr>
          <a:xfrm>
            <a:off x="6443958" y="4658269"/>
            <a:ext cx="1899645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81"/>
          <p:cNvSpPr/>
          <p:nvPr/>
        </p:nvSpPr>
        <p:spPr>
          <a:xfrm>
            <a:off x="217365" y="54643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버튼 사이즈 </a:t>
            </a:r>
            <a:r>
              <a:rPr lang="en-US" altLang="ko-KR" sz="1000">
                <a:solidFill>
                  <a:schemeClr val="tx1"/>
                </a:solidFill>
              </a:rPr>
              <a:t>: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 버튼 사용 </a:t>
            </a:r>
            <a:r>
              <a:rPr lang="en-US" altLang="ko-KR" sz="1000">
                <a:solidFill>
                  <a:schemeClr val="tx1"/>
                </a:solidFill>
              </a:rPr>
              <a:t>X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2" name="타원 46"/>
          <p:cNvSpPr/>
          <p:nvPr/>
        </p:nvSpPr>
        <p:spPr>
          <a:xfrm>
            <a:off x="4550864" y="5831681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3" name=""/>
          <p:cNvCxnSpPr>
            <a:stCxn id="72" idx="2"/>
            <a:endCxn id="71" idx="3"/>
          </p:cNvCxnSpPr>
          <p:nvPr/>
        </p:nvCxnSpPr>
        <p:spPr>
          <a:xfrm rot="10800000">
            <a:off x="3307637" y="5727427"/>
            <a:ext cx="1243227" cy="36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46"/>
          <p:cNvSpPr/>
          <p:nvPr/>
        </p:nvSpPr>
        <p:spPr>
          <a:xfrm>
            <a:off x="7262314" y="1667296"/>
            <a:ext cx="1161457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"/>
          <p:cNvSpPr/>
          <p:nvPr/>
        </p:nvSpPr>
        <p:spPr>
          <a:xfrm>
            <a:off x="4999881" y="5222443"/>
            <a:ext cx="97068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010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5971431" y="5222443"/>
            <a:ext cx="1264370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8" name=""/>
          <p:cNvSpPr/>
          <p:nvPr/>
        </p:nvSpPr>
        <p:spPr>
          <a:xfrm>
            <a:off x="7235081" y="5212918"/>
            <a:ext cx="119293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6" name="타원 46"/>
          <p:cNvSpPr/>
          <p:nvPr/>
        </p:nvSpPr>
        <p:spPr>
          <a:xfrm>
            <a:off x="6017714" y="5250656"/>
            <a:ext cx="2352083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7" name=""/>
          <p:cNvCxnSpPr>
            <a:stCxn id="66" idx="6"/>
            <a:endCxn id="46" idx="1"/>
          </p:cNvCxnSpPr>
          <p:nvPr/>
        </p:nvCxnSpPr>
        <p:spPr>
          <a:xfrm rot="5400000" flipH="1" flipV="1">
            <a:off x="8200782" y="4880177"/>
            <a:ext cx="805189" cy="46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20196" y="439340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010/011/016/017/018/019</a:t>
            </a:r>
            <a:r>
              <a:rPr lang="ko-KR" altLang="en-US" sz="1000">
                <a:solidFill>
                  <a:schemeClr val="tx1"/>
                </a:solidFill>
              </a:rPr>
              <a:t> 등 선택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3" name="타원 46"/>
          <p:cNvSpPr/>
          <p:nvPr/>
        </p:nvSpPr>
        <p:spPr>
          <a:xfrm>
            <a:off x="5003301" y="5217862"/>
            <a:ext cx="970958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4" name=""/>
          <p:cNvCxnSpPr>
            <a:stCxn id="83" idx="2"/>
            <a:endCxn id="82" idx="3"/>
          </p:cNvCxnSpPr>
          <p:nvPr/>
        </p:nvCxnSpPr>
        <p:spPr>
          <a:xfrm rot="10800000">
            <a:off x="3310468" y="4656458"/>
            <a:ext cx="1692833" cy="82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11274"/>
            <a:ext cx="5344583" cy="5546724"/>
            <a:chOff x="0" y="1311275"/>
            <a:chExt cx="5344583" cy="5546724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4"/>
              <a:chOff x="0" y="1311275"/>
              <a:chExt cx="5344583" cy="5546724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4"/>
                <a:chOff x="3423708" y="1311275"/>
                <a:chExt cx="5344583" cy="5546724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5"/>
                  <a:chOff x="0" y="1323974"/>
                  <a:chExt cx="5344583" cy="5534025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이번달 지출금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점검 필요 사항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내 차고로 이동하여 내 차에 대한 자세한 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오너들의 차고로 이동하여 차종의 평가정보를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차량에 대한 기본 정보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사용한 지출금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범칙금 등 표시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점검 필요사항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0" y="129063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타원 55"/>
          <p:cNvSpPr/>
          <p:nvPr/>
        </p:nvSpPr>
        <p:spPr>
          <a:xfrm>
            <a:off x="1130102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0" y="18904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2125" y="1543367"/>
            <a:ext cx="2301194" cy="3511491"/>
          </a:xfrm>
          <a:prstGeom prst="rect">
            <a:avLst/>
          </a:prstGeom>
        </p:spPr>
      </p:pic>
      <p:sp>
        <p:nvSpPr>
          <p:cNvPr id="33" name="타원 55"/>
          <p:cNvSpPr/>
          <p:nvPr/>
        </p:nvSpPr>
        <p:spPr>
          <a:xfrm>
            <a:off x="0" y="42653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3423708" y="1311276"/>
            <a:ext cx="5344583" cy="5546724"/>
            <a:chOff x="0" y="1311275"/>
            <a:chExt cx="5344583" cy="5546724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4"/>
              <a:chOff x="0" y="1311275"/>
              <a:chExt cx="5344583" cy="5546724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4"/>
                <a:chOff x="3423708" y="1311275"/>
                <a:chExt cx="5344583" cy="5546724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5"/>
                  <a:chOff x="0" y="1323974"/>
                  <a:chExt cx="5344583" cy="5534025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이번달 지출금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점검 필요 사항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35" name="직사각형 81"/>
          <p:cNvSpPr/>
          <p:nvPr/>
        </p:nvSpPr>
        <p:spPr>
          <a:xfrm>
            <a:off x="8836959" y="15112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블루투스에서 정보 받아와서 보여줌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6" name="타원 46"/>
          <p:cNvSpPr/>
          <p:nvPr/>
        </p:nvSpPr>
        <p:spPr>
          <a:xfrm>
            <a:off x="5693864" y="2054646"/>
            <a:ext cx="2104433" cy="4170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7" name=""/>
          <p:cNvCxnSpPr>
            <a:stCxn id="36" idx="6"/>
            <a:endCxn id="35" idx="1"/>
          </p:cNvCxnSpPr>
          <p:nvPr/>
        </p:nvCxnSpPr>
        <p:spPr>
          <a:xfrm flipV="1">
            <a:off x="7798298" y="1774287"/>
            <a:ext cx="1038674" cy="488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81"/>
          <p:cNvSpPr/>
          <p:nvPr/>
        </p:nvSpPr>
        <p:spPr>
          <a:xfrm>
            <a:off x="8846484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차량 대표 이미지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차종에 따른 대표 이미지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81"/>
          <p:cNvSpPr/>
          <p:nvPr/>
        </p:nvSpPr>
        <p:spPr>
          <a:xfrm>
            <a:off x="169209" y="208035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81"/>
          <p:cNvSpPr/>
          <p:nvPr/>
        </p:nvSpPr>
        <p:spPr>
          <a:xfrm>
            <a:off x="166827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text?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2" name="직사각형 81"/>
          <p:cNvSpPr/>
          <p:nvPr/>
        </p:nvSpPr>
        <p:spPr>
          <a:xfrm>
            <a:off x="8844103" y="439730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81"/>
          <p:cNvSpPr/>
          <p:nvPr/>
        </p:nvSpPr>
        <p:spPr>
          <a:xfrm>
            <a:off x="8844103" y="53418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4" name=""/>
          <p:cNvCxnSpPr>
            <a:stCxn id="59" idx="6"/>
            <a:endCxn id="42" idx="1"/>
          </p:cNvCxnSpPr>
          <p:nvPr/>
        </p:nvCxnSpPr>
        <p:spPr>
          <a:xfrm rot="16200000" flipH="1">
            <a:off x="8076215" y="3892475"/>
            <a:ext cx="778100" cy="757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60" idx="6"/>
            <a:endCxn id="42" idx="1"/>
          </p:cNvCxnSpPr>
          <p:nvPr/>
        </p:nvCxnSpPr>
        <p:spPr>
          <a:xfrm rot="5400000" flipH="1" flipV="1">
            <a:off x="7940511" y="4744367"/>
            <a:ext cx="987596" cy="81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61" idx="0"/>
            <a:endCxn id="43" idx="1"/>
          </p:cNvCxnSpPr>
          <p:nvPr/>
        </p:nvCxnSpPr>
        <p:spPr>
          <a:xfrm flipV="1">
            <a:off x="6072188" y="5604925"/>
            <a:ext cx="2771918" cy="59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endCxn id="38" idx="1"/>
          </p:cNvCxnSpPr>
          <p:nvPr/>
        </p:nvCxnSpPr>
        <p:spPr>
          <a:xfrm>
            <a:off x="6257926" y="3152775"/>
            <a:ext cx="2588558" cy="53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55" idx="2"/>
            <a:endCxn id="39" idx="0"/>
          </p:cNvCxnSpPr>
          <p:nvPr/>
        </p:nvCxnSpPr>
        <p:spPr>
          <a:xfrm rot="10800000" flipV="1">
            <a:off x="1714344" y="1627398"/>
            <a:ext cx="1700662" cy="45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54" idx="2"/>
            <a:endCxn id="39" idx="0"/>
          </p:cNvCxnSpPr>
          <p:nvPr/>
        </p:nvCxnSpPr>
        <p:spPr>
          <a:xfrm rot="10800000" flipV="1">
            <a:off x="1714344" y="1665498"/>
            <a:ext cx="2881762" cy="41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46"/>
          <p:cNvSpPr/>
          <p:nvPr/>
        </p:nvSpPr>
        <p:spPr>
          <a:xfrm>
            <a:off x="4596107" y="1456952"/>
            <a:ext cx="1806777" cy="4170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타원 46"/>
          <p:cNvSpPr/>
          <p:nvPr/>
        </p:nvSpPr>
        <p:spPr>
          <a:xfrm>
            <a:off x="3415007" y="1418852"/>
            <a:ext cx="1104308" cy="4170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46"/>
          <p:cNvSpPr/>
          <p:nvPr/>
        </p:nvSpPr>
        <p:spPr>
          <a:xfrm>
            <a:off x="3412626" y="2083221"/>
            <a:ext cx="1116214" cy="63818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8" name=""/>
          <p:cNvCxnSpPr>
            <a:stCxn id="57" idx="3"/>
            <a:endCxn id="40" idx="3"/>
          </p:cNvCxnSpPr>
          <p:nvPr/>
        </p:nvCxnSpPr>
        <p:spPr>
          <a:xfrm rot="5400000">
            <a:off x="3147595" y="2737451"/>
            <a:ext cx="538001" cy="31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46"/>
          <p:cNvSpPr/>
          <p:nvPr/>
        </p:nvSpPr>
        <p:spPr>
          <a:xfrm>
            <a:off x="6970214" y="3640559"/>
            <a:ext cx="1116214" cy="4834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46"/>
          <p:cNvSpPr/>
          <p:nvPr/>
        </p:nvSpPr>
        <p:spPr>
          <a:xfrm>
            <a:off x="7086896" y="5447928"/>
            <a:ext cx="937620" cy="40006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46"/>
          <p:cNvSpPr/>
          <p:nvPr/>
        </p:nvSpPr>
        <p:spPr>
          <a:xfrm>
            <a:off x="3400721" y="6195641"/>
            <a:ext cx="5342933" cy="6623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타원 46"/>
          <p:cNvSpPr/>
          <p:nvPr/>
        </p:nvSpPr>
        <p:spPr>
          <a:xfrm>
            <a:off x="5512890" y="4631160"/>
            <a:ext cx="2449715" cy="40006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46"/>
          <p:cNvSpPr/>
          <p:nvPr/>
        </p:nvSpPr>
        <p:spPr>
          <a:xfrm>
            <a:off x="5379540" y="5188372"/>
            <a:ext cx="2402090" cy="40006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4" name=""/>
          <p:cNvCxnSpPr>
            <a:stCxn id="63" idx="2"/>
            <a:endCxn id="65" idx="3"/>
          </p:cNvCxnSpPr>
          <p:nvPr/>
        </p:nvCxnSpPr>
        <p:spPr>
          <a:xfrm rot="10800000" flipV="1">
            <a:off x="3252336" y="5388402"/>
            <a:ext cx="2127203" cy="33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81"/>
          <p:cNvSpPr/>
          <p:nvPr/>
        </p:nvSpPr>
        <p:spPr>
          <a:xfrm>
            <a:off x="162065" y="546035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6" name="직사각형 81"/>
          <p:cNvSpPr/>
          <p:nvPr/>
        </p:nvSpPr>
        <p:spPr>
          <a:xfrm>
            <a:off x="171590" y="471978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7" name=""/>
          <p:cNvCxnSpPr>
            <a:stCxn id="62" idx="2"/>
            <a:endCxn id="66" idx="3"/>
          </p:cNvCxnSpPr>
          <p:nvPr/>
        </p:nvCxnSpPr>
        <p:spPr>
          <a:xfrm rot="10800000" flipV="1">
            <a:off x="3261861" y="4831197"/>
            <a:ext cx="2251028" cy="15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81"/>
          <p:cNvSpPr/>
          <p:nvPr/>
        </p:nvSpPr>
        <p:spPr>
          <a:xfrm>
            <a:off x="8856009" y="242649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얻은 정보를 이용하여 연산하고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9" name=""/>
          <p:cNvCxnSpPr>
            <a:stCxn id="70" idx="6"/>
            <a:endCxn id="68" idx="1"/>
          </p:cNvCxnSpPr>
          <p:nvPr/>
        </p:nvCxnSpPr>
        <p:spPr>
          <a:xfrm flipV="1">
            <a:off x="7950696" y="2689546"/>
            <a:ext cx="905312" cy="7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46"/>
          <p:cNvSpPr/>
          <p:nvPr/>
        </p:nvSpPr>
        <p:spPr>
          <a:xfrm>
            <a:off x="5512889" y="2457077"/>
            <a:ext cx="2437808" cy="6075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차량의 기본 정보를 요약해서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사용자의 보험정보를 요약해서 보여줌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사용자의 방문 기록 및 메모를 요약하여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각 버튼 및 창 기능 설명 </a:t>
            </a:r>
            <a:r>
              <a:rPr lang="en-US" altLang="ko-KR">
                <a:solidFill>
                  <a:schemeClr val="dk1"/>
                </a:solidFill>
              </a:rPr>
              <a:t>+</a:t>
            </a:r>
            <a:r>
              <a:rPr lang="ko-KR" altLang="en-US">
                <a:solidFill>
                  <a:schemeClr val="dk1"/>
                </a:solidFill>
              </a:rPr>
              <a:t> 기능 플로우 </a:t>
            </a:r>
            <a:r>
              <a:rPr lang="en-US" altLang="ko-KR">
                <a:solidFill>
                  <a:schemeClr val="dk1"/>
                </a:solidFill>
              </a:rPr>
              <a:t>+</a:t>
            </a:r>
            <a:r>
              <a:rPr lang="ko-KR" altLang="en-US">
                <a:solidFill>
                  <a:schemeClr val="dk1"/>
                </a:solidFill>
              </a:rPr>
              <a:t> 설계 기획 추가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51113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4225636" y="1353554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0" y="5395913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타원 55"/>
          <p:cNvSpPr/>
          <p:nvPr/>
        </p:nvSpPr>
        <p:spPr>
          <a:xfrm>
            <a:off x="4724400" y="20947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타원 55"/>
          <p:cNvSpPr/>
          <p:nvPr/>
        </p:nvSpPr>
        <p:spPr>
          <a:xfrm>
            <a:off x="4689763" y="4276863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603171" y="54545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3423708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3423708" y="5395914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7683500" y="1346994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직사각형 81"/>
          <p:cNvSpPr/>
          <p:nvPr/>
        </p:nvSpPr>
        <p:spPr>
          <a:xfrm>
            <a:off x="8836959" y="15112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81"/>
          <p:cNvSpPr/>
          <p:nvPr/>
        </p:nvSpPr>
        <p:spPr>
          <a:xfrm>
            <a:off x="8846484" y="24589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169209" y="208035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5" name="직사각형 81"/>
          <p:cNvSpPr/>
          <p:nvPr/>
        </p:nvSpPr>
        <p:spPr>
          <a:xfrm>
            <a:off x="166827" y="369210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text?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6" name="직사각형 81"/>
          <p:cNvSpPr/>
          <p:nvPr/>
        </p:nvSpPr>
        <p:spPr>
          <a:xfrm>
            <a:off x="8844103" y="329002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 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81"/>
          <p:cNvSpPr/>
          <p:nvPr/>
        </p:nvSpPr>
        <p:spPr>
          <a:xfrm>
            <a:off x="8844103" y="407640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81"/>
          <p:cNvSpPr/>
          <p:nvPr/>
        </p:nvSpPr>
        <p:spPr>
          <a:xfrm>
            <a:off x="164446" y="45765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1" name="타원 46"/>
          <p:cNvSpPr/>
          <p:nvPr/>
        </p:nvSpPr>
        <p:spPr>
          <a:xfrm>
            <a:off x="3289821" y="1402523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46"/>
          <p:cNvSpPr/>
          <p:nvPr/>
        </p:nvSpPr>
        <p:spPr>
          <a:xfrm>
            <a:off x="7782899" y="1432459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46"/>
          <p:cNvSpPr/>
          <p:nvPr/>
        </p:nvSpPr>
        <p:spPr>
          <a:xfrm>
            <a:off x="7116150" y="3650423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46"/>
          <p:cNvSpPr/>
          <p:nvPr/>
        </p:nvSpPr>
        <p:spPr>
          <a:xfrm>
            <a:off x="7129757" y="4657352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타원 46"/>
          <p:cNvSpPr/>
          <p:nvPr/>
        </p:nvSpPr>
        <p:spPr>
          <a:xfrm>
            <a:off x="6898435" y="4208315"/>
            <a:ext cx="854277" cy="3626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타원 46"/>
          <p:cNvSpPr/>
          <p:nvPr/>
        </p:nvSpPr>
        <p:spPr>
          <a:xfrm>
            <a:off x="3401401" y="4191987"/>
            <a:ext cx="1480206" cy="6756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46"/>
          <p:cNvSpPr/>
          <p:nvPr/>
        </p:nvSpPr>
        <p:spPr>
          <a:xfrm>
            <a:off x="3423683" y="2126423"/>
            <a:ext cx="4555420" cy="13025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46"/>
          <p:cNvSpPr/>
          <p:nvPr/>
        </p:nvSpPr>
        <p:spPr>
          <a:xfrm>
            <a:off x="7374685" y="5677888"/>
            <a:ext cx="636563" cy="4715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타원 46"/>
          <p:cNvSpPr/>
          <p:nvPr/>
        </p:nvSpPr>
        <p:spPr>
          <a:xfrm>
            <a:off x="3469435" y="5432959"/>
            <a:ext cx="1847599" cy="6484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0" name=""/>
          <p:cNvCxnSpPr>
            <a:stCxn id="51" idx="2"/>
            <a:endCxn id="44" idx="0"/>
          </p:cNvCxnSpPr>
          <p:nvPr/>
        </p:nvCxnSpPr>
        <p:spPr>
          <a:xfrm rot="10800000" flipV="1">
            <a:off x="1714344" y="1651890"/>
            <a:ext cx="1575476" cy="42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>
            <a:stCxn id="53" idx="6"/>
            <a:endCxn id="46" idx="1"/>
          </p:cNvCxnSpPr>
          <p:nvPr/>
        </p:nvCxnSpPr>
        <p:spPr>
          <a:xfrm flipV="1">
            <a:off x="7970428" y="3553081"/>
            <a:ext cx="873674" cy="34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57" idx="6"/>
            <a:endCxn id="43" idx="1"/>
          </p:cNvCxnSpPr>
          <p:nvPr/>
        </p:nvCxnSpPr>
        <p:spPr>
          <a:xfrm flipV="1">
            <a:off x="7979104" y="2722025"/>
            <a:ext cx="867380" cy="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52" idx="6"/>
            <a:endCxn id="42" idx="1"/>
          </p:cNvCxnSpPr>
          <p:nvPr/>
        </p:nvCxnSpPr>
        <p:spPr>
          <a:xfrm>
            <a:off x="8637180" y="1681825"/>
            <a:ext cx="199778" cy="92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56" idx="1"/>
            <a:endCxn id="45" idx="3"/>
          </p:cNvCxnSpPr>
          <p:nvPr/>
        </p:nvCxnSpPr>
        <p:spPr>
          <a:xfrm rot="10800000">
            <a:off x="3257099" y="3955162"/>
            <a:ext cx="361073" cy="335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stCxn id="54" idx="6"/>
            <a:endCxn id="67" idx="1"/>
          </p:cNvCxnSpPr>
          <p:nvPr/>
        </p:nvCxnSpPr>
        <p:spPr>
          <a:xfrm>
            <a:off x="7984034" y="4906718"/>
            <a:ext cx="862790" cy="211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55" idx="6"/>
            <a:endCxn id="47" idx="1"/>
          </p:cNvCxnSpPr>
          <p:nvPr/>
        </p:nvCxnSpPr>
        <p:spPr>
          <a:xfrm flipV="1">
            <a:off x="7752712" y="4339460"/>
            <a:ext cx="1091390" cy="5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81"/>
          <p:cNvSpPr/>
          <p:nvPr/>
        </p:nvSpPr>
        <p:spPr>
          <a:xfrm>
            <a:off x="8846824" y="485473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81"/>
          <p:cNvSpPr/>
          <p:nvPr/>
        </p:nvSpPr>
        <p:spPr>
          <a:xfrm>
            <a:off x="8849205" y="564696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9" name=""/>
          <p:cNvCxnSpPr>
            <a:stCxn id="58" idx="6"/>
            <a:endCxn id="68" idx="1"/>
          </p:cNvCxnSpPr>
          <p:nvPr/>
        </p:nvCxnSpPr>
        <p:spPr>
          <a:xfrm flipV="1">
            <a:off x="8011248" y="5910016"/>
            <a:ext cx="837955" cy="3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59" idx="0"/>
            <a:endCxn id="48" idx="3"/>
          </p:cNvCxnSpPr>
          <p:nvPr/>
        </p:nvCxnSpPr>
        <p:spPr>
          <a:xfrm rot="10800000">
            <a:off x="3254718" y="4839631"/>
            <a:ext cx="1138517" cy="593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체크박스를 통해 표시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10938" y="1349374"/>
            <a:ext cx="6881061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대한 정보를 자세하게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옵션의 경우 아이콘으로 표시 약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개 옵션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체크박스를 이용하여 입력 받은 값들 출력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총 주행거리와 주유에 대한 정보를 블루투스를 통해 입력 받아 연비를 계산하고 계산 결과를 토대로 주행가능거리 계산하여 출력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2513134" y="494574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958604" y="21025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3332284" y="130719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체크박스를 통해 표시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3423708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687454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직사각형 81"/>
          <p:cNvSpPr/>
          <p:nvPr/>
        </p:nvSpPr>
        <p:spPr>
          <a:xfrm>
            <a:off x="8836959" y="268995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보여지고 있는 창의 위치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81"/>
          <p:cNvSpPr/>
          <p:nvPr/>
        </p:nvSpPr>
        <p:spPr>
          <a:xfrm>
            <a:off x="169209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166827" y="509364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5" name="직사각형 81"/>
          <p:cNvSpPr/>
          <p:nvPr/>
        </p:nvSpPr>
        <p:spPr>
          <a:xfrm>
            <a:off x="8844103" y="42782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 저장된 값과 관련 값들을 연산하여 보여줌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1" name=""/>
          <p:cNvCxnSpPr>
            <a:stCxn id="65" idx="6"/>
            <a:endCxn id="41" idx="0"/>
          </p:cNvCxnSpPr>
          <p:nvPr/>
        </p:nvCxnSpPr>
        <p:spPr>
          <a:xfrm>
            <a:off x="8738721" y="1691860"/>
            <a:ext cx="1643372" cy="99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64" idx="4"/>
            <a:endCxn id="44" idx="0"/>
          </p:cNvCxnSpPr>
          <p:nvPr/>
        </p:nvCxnSpPr>
        <p:spPr>
          <a:xfrm rot="10800000" flipV="1">
            <a:off x="1711948" y="3429000"/>
            <a:ext cx="3989444" cy="1664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7" idx="0"/>
            <a:endCxn id="45" idx="1"/>
          </p:cNvCxnSpPr>
          <p:nvPr/>
        </p:nvCxnSpPr>
        <p:spPr>
          <a:xfrm flipV="1">
            <a:off x="6905624" y="4541300"/>
            <a:ext cx="1938478" cy="52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46"/>
          <p:cNvSpPr/>
          <p:nvPr/>
        </p:nvSpPr>
        <p:spPr>
          <a:xfrm>
            <a:off x="3423683" y="2126423"/>
            <a:ext cx="4555420" cy="13025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6802676" y="1433479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46"/>
          <p:cNvSpPr/>
          <p:nvPr/>
        </p:nvSpPr>
        <p:spPr>
          <a:xfrm>
            <a:off x="3371295" y="1407286"/>
            <a:ext cx="769232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46"/>
          <p:cNvSpPr/>
          <p:nvPr/>
        </p:nvSpPr>
        <p:spPr>
          <a:xfrm>
            <a:off x="5127977" y="5062504"/>
            <a:ext cx="3555294" cy="9930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8" name=""/>
          <p:cNvCxnSpPr>
            <a:stCxn id="66" idx="4"/>
            <a:endCxn id="43" idx="0"/>
          </p:cNvCxnSpPr>
          <p:nvPr/>
        </p:nvCxnSpPr>
        <p:spPr>
          <a:xfrm rot="10800000" flipV="1">
            <a:off x="1714344" y="1924048"/>
            <a:ext cx="2041566" cy="97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사용자 보험에 대한 자세한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344406" y="12916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841630" y="21527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3423708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687455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직사각형 81"/>
          <p:cNvSpPr/>
          <p:nvPr/>
        </p:nvSpPr>
        <p:spPr>
          <a:xfrm>
            <a:off x="169209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8844103" y="53418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8" name="타원 46"/>
          <p:cNvSpPr/>
          <p:nvPr/>
        </p:nvSpPr>
        <p:spPr>
          <a:xfrm>
            <a:off x="6802676" y="1433479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타원 46"/>
          <p:cNvSpPr/>
          <p:nvPr/>
        </p:nvSpPr>
        <p:spPr>
          <a:xfrm>
            <a:off x="3426063" y="2128805"/>
            <a:ext cx="5222169" cy="39219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46"/>
          <p:cNvSpPr/>
          <p:nvPr/>
        </p:nvSpPr>
        <p:spPr>
          <a:xfrm>
            <a:off x="3364151" y="1412048"/>
            <a:ext cx="88829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3" name=""/>
          <p:cNvCxnSpPr>
            <a:stCxn id="52" idx="2"/>
            <a:endCxn id="41" idx="0"/>
          </p:cNvCxnSpPr>
          <p:nvPr/>
        </p:nvCxnSpPr>
        <p:spPr>
          <a:xfrm rot="10800000" flipV="1">
            <a:off x="1714344" y="1670429"/>
            <a:ext cx="1649807" cy="123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48" idx="4"/>
            <a:endCxn id="39" idx="0"/>
          </p:cNvCxnSpPr>
          <p:nvPr/>
        </p:nvCxnSpPr>
        <p:spPr>
          <a:xfrm>
            <a:off x="7770700" y="1950242"/>
            <a:ext cx="2611394" cy="1478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1" idx="6"/>
            <a:endCxn id="44" idx="0"/>
          </p:cNvCxnSpPr>
          <p:nvPr/>
        </p:nvCxnSpPr>
        <p:spPr>
          <a:xfrm>
            <a:off x="8648232" y="4089778"/>
            <a:ext cx="1741006" cy="1252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81"/>
          <p:cNvSpPr/>
          <p:nvPr/>
        </p:nvSpPr>
        <p:spPr>
          <a:xfrm>
            <a:off x="8836959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보여지고 있는 창의 위치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경쟁 어플들이 다수 존재</a:t>
            </a:r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4012911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방문했던 정비소에 대한 기록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위치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 내역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해당 차량에 대한 메모 및 정비사항을 메모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449637" y="1323975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3449637" y="4012912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49637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13383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직사각형 81"/>
          <p:cNvSpPr/>
          <p:nvPr/>
        </p:nvSpPr>
        <p:spPr>
          <a:xfrm>
            <a:off x="8836959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보여지고 있는 창의 위치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169209" y="263995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5" name="직사각형 81"/>
          <p:cNvSpPr/>
          <p:nvPr/>
        </p:nvSpPr>
        <p:spPr>
          <a:xfrm>
            <a:off x="166827" y="383158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0" name="직사각형 81"/>
          <p:cNvSpPr/>
          <p:nvPr/>
        </p:nvSpPr>
        <p:spPr>
          <a:xfrm>
            <a:off x="171590" y="471978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회원이 입력한 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타원 46"/>
          <p:cNvSpPr/>
          <p:nvPr/>
        </p:nvSpPr>
        <p:spPr>
          <a:xfrm>
            <a:off x="6802676" y="1433479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46"/>
          <p:cNvSpPr/>
          <p:nvPr/>
        </p:nvSpPr>
        <p:spPr>
          <a:xfrm>
            <a:off x="3478451" y="4002848"/>
            <a:ext cx="1007358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46"/>
          <p:cNvSpPr/>
          <p:nvPr/>
        </p:nvSpPr>
        <p:spPr>
          <a:xfrm>
            <a:off x="3547507" y="2119281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46"/>
          <p:cNvSpPr/>
          <p:nvPr/>
        </p:nvSpPr>
        <p:spPr>
          <a:xfrm>
            <a:off x="3378438" y="1390616"/>
            <a:ext cx="947826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5" name=""/>
          <p:cNvCxnSpPr>
            <a:stCxn id="54" idx="2"/>
            <a:endCxn id="44" idx="0"/>
          </p:cNvCxnSpPr>
          <p:nvPr/>
        </p:nvCxnSpPr>
        <p:spPr>
          <a:xfrm rot="10800000" flipV="1">
            <a:off x="1714344" y="1648998"/>
            <a:ext cx="1664093" cy="990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51" idx="6"/>
            <a:endCxn id="42" idx="0"/>
          </p:cNvCxnSpPr>
          <p:nvPr/>
        </p:nvCxnSpPr>
        <p:spPr>
          <a:xfrm rot="16200000" flipH="1">
            <a:off x="8691826" y="1738756"/>
            <a:ext cx="1737139" cy="1643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53" idx="4"/>
            <a:endCxn id="45" idx="0"/>
          </p:cNvCxnSpPr>
          <p:nvPr/>
        </p:nvCxnSpPr>
        <p:spPr>
          <a:xfrm rot="10800000" flipV="1">
            <a:off x="1711963" y="2636043"/>
            <a:ext cx="2803566" cy="119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52" idx="4"/>
            <a:endCxn id="50" idx="3"/>
          </p:cNvCxnSpPr>
          <p:nvPr/>
        </p:nvCxnSpPr>
        <p:spPr>
          <a:xfrm rot="10800000" flipV="1">
            <a:off x="3261860" y="4519611"/>
            <a:ext cx="720270" cy="463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대한 평점 및 리뷰를 작성할 수 있고 결과를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오너들의 평균 연비를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리콜 사례에 대한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게시판의 대표글들을 간략히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3647497" cy="1880176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평점 </a:t>
                </a:r>
                <a:r>
                  <a:rPr lang="en-US" altLang="ko-KR">
                    <a:solidFill>
                      <a:schemeClr val="dk1"/>
                    </a:solidFill>
                  </a:rPr>
                  <a:t>&amp;</a:t>
                </a:r>
                <a:r>
                  <a:rPr lang="ko-KR" altLang="en-US">
                    <a:solidFill>
                      <a:schemeClr val="dk1"/>
                    </a:solidFill>
                  </a:rPr>
                  <a:t> 리뷰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XX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"/>
            <p:cNvSpPr/>
            <p:nvPr/>
          </p:nvSpPr>
          <p:spPr>
            <a:xfrm>
              <a:off x="0" y="4012911"/>
              <a:ext cx="5292725" cy="1213427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리콜 사례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XX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OO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VV : ~~~~~~~~~~~~~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8" name="타원 55"/>
            <p:cNvSpPr/>
            <p:nvPr/>
          </p:nvSpPr>
          <p:spPr>
            <a:xfrm>
              <a:off x="536863" y="140786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0" name="타원 55"/>
            <p:cNvSpPr/>
            <p:nvPr/>
          </p:nvSpPr>
          <p:spPr>
            <a:xfrm>
              <a:off x="3136589" y="144747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428750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263746" y="134699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오너들의 차고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타원 55"/>
            <p:cNvSpPr/>
            <p:nvPr/>
          </p:nvSpPr>
          <p:spPr>
            <a:xfrm>
              <a:off x="4951535" y="2136736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0" name="타원 55"/>
            <p:cNvSpPr/>
            <p:nvPr/>
          </p:nvSpPr>
          <p:spPr>
            <a:xfrm>
              <a:off x="5003489" y="4007100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3723409" y="2090593"/>
              <a:ext cx="1517360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평균 연비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0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966354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898072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468582" y="2563091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460664" y="2563090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791611" y="2619375"/>
              <a:ext cx="1354931" cy="1069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400">
                  <a:solidFill>
                    <a:schemeClr val="dk1"/>
                  </a:solidFill>
                </a:rPr>
                <a:t>0.0km/L</a:t>
              </a:r>
              <a:endParaRPr lang="en-US" altLang="ko-KR" sz="2400">
                <a:solidFill>
                  <a:schemeClr val="dk1"/>
                </a:solidFill>
              </a:endParaRPr>
            </a:p>
          </p:txBody>
        </p:sp>
      </p:grpSp>
      <p:sp>
        <p:nvSpPr>
          <p:cNvPr id="52" name=""/>
          <p:cNvSpPr/>
          <p:nvPr/>
        </p:nvSpPr>
        <p:spPr>
          <a:xfrm>
            <a:off x="0" y="5346411"/>
            <a:ext cx="5292725" cy="7371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~~~~~~~~~~~~~~~~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3" name="타원 55"/>
          <p:cNvSpPr/>
          <p:nvPr/>
        </p:nvSpPr>
        <p:spPr>
          <a:xfrm>
            <a:off x="1482247" y="203234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" name="타원 55"/>
          <p:cNvSpPr/>
          <p:nvPr/>
        </p:nvSpPr>
        <p:spPr>
          <a:xfrm>
            <a:off x="4960042" y="21513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5" name="타원 55"/>
          <p:cNvSpPr/>
          <p:nvPr/>
        </p:nvSpPr>
        <p:spPr>
          <a:xfrm>
            <a:off x="5003489" y="54445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51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3647497" cy="1880176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평점 </a:t>
                </a:r>
                <a:r>
                  <a:rPr lang="en-US" altLang="ko-KR">
                    <a:solidFill>
                      <a:schemeClr val="dk1"/>
                    </a:solidFill>
                  </a:rPr>
                  <a:t>&amp;</a:t>
                </a:r>
                <a:r>
                  <a:rPr lang="ko-KR" altLang="en-US">
                    <a:solidFill>
                      <a:schemeClr val="dk1"/>
                    </a:solidFill>
                  </a:rPr>
                  <a:t> 리뷰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XX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"/>
            <p:cNvSpPr/>
            <p:nvPr/>
          </p:nvSpPr>
          <p:spPr>
            <a:xfrm>
              <a:off x="0" y="4012911"/>
              <a:ext cx="5292725" cy="1213427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리콜 사례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XX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OO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VV : ~~~~~~~~~~~~~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8" name="타원 55"/>
            <p:cNvSpPr/>
            <p:nvPr/>
          </p:nvSpPr>
          <p:spPr>
            <a:xfrm>
              <a:off x="536863" y="140786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0" name="타원 55"/>
            <p:cNvSpPr/>
            <p:nvPr/>
          </p:nvSpPr>
          <p:spPr>
            <a:xfrm>
              <a:off x="3136589" y="144747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428750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263746" y="134699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오너들의 차고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타원 55"/>
            <p:cNvSpPr/>
            <p:nvPr/>
          </p:nvSpPr>
          <p:spPr>
            <a:xfrm>
              <a:off x="4951535" y="2136736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0" name="타원 55"/>
            <p:cNvSpPr/>
            <p:nvPr/>
          </p:nvSpPr>
          <p:spPr>
            <a:xfrm>
              <a:off x="5003489" y="4007100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3723409" y="2090593"/>
              <a:ext cx="1517360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평균 연비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0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966354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898072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468582" y="2563091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460664" y="2563090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791611" y="2619375"/>
              <a:ext cx="1354931" cy="1069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400">
                  <a:solidFill>
                    <a:schemeClr val="dk1"/>
                  </a:solidFill>
                </a:rPr>
                <a:t>0.0km/L</a:t>
              </a:r>
              <a:endParaRPr lang="en-US" altLang="ko-KR" sz="2400">
                <a:solidFill>
                  <a:schemeClr val="dk1"/>
                </a:solidFill>
              </a:endParaRPr>
            </a:p>
          </p:txBody>
        </p:sp>
      </p:grpSp>
      <p:sp>
        <p:nvSpPr>
          <p:cNvPr id="52" name=""/>
          <p:cNvSpPr/>
          <p:nvPr/>
        </p:nvSpPr>
        <p:spPr>
          <a:xfrm>
            <a:off x="3423708" y="5346412"/>
            <a:ext cx="5292725" cy="7371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~~~~~~~~~~~~~~~~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3" name="타원 55"/>
          <p:cNvSpPr/>
          <p:nvPr/>
        </p:nvSpPr>
        <p:spPr>
          <a:xfrm>
            <a:off x="4905956" y="203234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" name="타원 55"/>
          <p:cNvSpPr/>
          <p:nvPr/>
        </p:nvSpPr>
        <p:spPr>
          <a:xfrm>
            <a:off x="8383751" y="215132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5" name="타원 55"/>
          <p:cNvSpPr/>
          <p:nvPr/>
        </p:nvSpPr>
        <p:spPr>
          <a:xfrm>
            <a:off x="8427198" y="544451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423708" y="623612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7" name="직사각형 81"/>
          <p:cNvSpPr/>
          <p:nvPr/>
        </p:nvSpPr>
        <p:spPr>
          <a:xfrm>
            <a:off x="8836959" y="15112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블루투스에서 정보 받아와서 보여줌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8" name="직사각형 81"/>
          <p:cNvSpPr/>
          <p:nvPr/>
        </p:nvSpPr>
        <p:spPr>
          <a:xfrm>
            <a:off x="8846484" y="24589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차량 대표 이미지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차종에 따른 대표 이미지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81"/>
          <p:cNvSpPr/>
          <p:nvPr/>
        </p:nvSpPr>
        <p:spPr>
          <a:xfrm>
            <a:off x="169209" y="208035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0" name="직사각형 81"/>
          <p:cNvSpPr/>
          <p:nvPr/>
        </p:nvSpPr>
        <p:spPr>
          <a:xfrm>
            <a:off x="166827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text?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1" name="직사각형 81"/>
          <p:cNvSpPr/>
          <p:nvPr/>
        </p:nvSpPr>
        <p:spPr>
          <a:xfrm>
            <a:off x="8844103" y="329002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81"/>
          <p:cNvSpPr/>
          <p:nvPr/>
        </p:nvSpPr>
        <p:spPr>
          <a:xfrm>
            <a:off x="8844103" y="53418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3" name="직사각형 81"/>
          <p:cNvSpPr/>
          <p:nvPr/>
        </p:nvSpPr>
        <p:spPr>
          <a:xfrm>
            <a:off x="164446" y="395064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4" name="직사각형 81"/>
          <p:cNvSpPr/>
          <p:nvPr/>
        </p:nvSpPr>
        <p:spPr>
          <a:xfrm>
            <a:off x="162065" y="546035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블루투스에서 정보 받아와서 보여줌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5" name="직사각형 81"/>
          <p:cNvSpPr/>
          <p:nvPr/>
        </p:nvSpPr>
        <p:spPr>
          <a:xfrm>
            <a:off x="171590" y="471978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블루투스에서 정보 받아와서 보여줌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일정관리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7/12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교체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7/23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7/27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예약                                     더보기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5292725" cy="12705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아이콘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엔진오일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에어컨필터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자동차 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현재 있는 창의 위치를 보여줌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563168" y="141405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0" y="1363702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4953358" y="377315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5022561"/>
            <a:ext cx="5292725" cy="9657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모아보기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타원 55"/>
          <p:cNvSpPr/>
          <p:nvPr/>
        </p:nvSpPr>
        <p:spPr>
          <a:xfrm>
            <a:off x="4988784" y="50952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Calendar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일정관리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2101561"/>
            <a:ext cx="5292725" cy="4007424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&lt;   2021</a:t>
            </a:r>
            <a:r>
              <a:rPr lang="ko-KR" altLang="en-US">
                <a:solidFill>
                  <a:schemeClr val="dk1"/>
                </a:solidFill>
              </a:rPr>
              <a:t>년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월   </a:t>
            </a:r>
            <a:r>
              <a:rPr lang="en-US" altLang="ko-KR">
                <a:solidFill>
                  <a:schemeClr val="dk1"/>
                </a:solidFill>
              </a:rPr>
              <a:t>&gt;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일       월       화       수       목       금       토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			     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	    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	  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5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6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9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11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15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16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18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21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25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26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28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30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31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7/12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교체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7/27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예약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880019" y="342900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967178" y="367665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1600744" y="3977216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타원 55"/>
          <p:cNvSpPr/>
          <p:nvPr/>
        </p:nvSpPr>
        <p:spPr>
          <a:xfrm>
            <a:off x="4949536" y="21975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LIST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(</a:t>
              </a:r>
              <a:r>
                <a:rPr lang="ko-KR" altLang="en-US">
                  <a:solidFill>
                    <a:schemeClr val="dk1"/>
                  </a:solidFill>
                </a:rPr>
                <a:t>스피너</a:t>
              </a:r>
              <a:r>
                <a:rPr lang="en-US" altLang="ko-KR">
                  <a:solidFill>
                    <a:schemeClr val="dk1"/>
                  </a:solidFill>
                </a:rPr>
                <a:t>)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타이어</a:t>
              </a:r>
              <a:r>
                <a:rPr lang="en-US" altLang="ko-KR">
                  <a:solidFill>
                    <a:schemeClr val="dk1"/>
                  </a:solidFill>
                </a:rPr>
                <a:t>,</a:t>
              </a:r>
              <a:r>
                <a:rPr lang="ko-KR" altLang="en-US">
                  <a:solidFill>
                    <a:schemeClr val="dk1"/>
                  </a:solidFill>
                </a:rPr>
                <a:t> 엔진오일</a:t>
              </a:r>
              <a:r>
                <a:rPr lang="en-US" altLang="ko-KR">
                  <a:solidFill>
                    <a:schemeClr val="dk1"/>
                  </a:solidFill>
                </a:rPr>
                <a:t>~~</a:t>
              </a:r>
              <a:r>
                <a:rPr lang="ko-KR" altLang="en-US">
                  <a:solidFill>
                    <a:schemeClr val="dk1"/>
                  </a:solidFill>
                </a:rPr>
                <a:t> 선택하는 창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월</a:t>
            </a: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일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4470111"/>
            <a:ext cx="5292725" cy="15182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정비소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268605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시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4" name="타원 55"/>
          <p:cNvSpPr/>
          <p:nvPr/>
        </p:nvSpPr>
        <p:spPr>
          <a:xfrm>
            <a:off x="4913435" y="377849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5" name="타원 55"/>
          <p:cNvSpPr/>
          <p:nvPr/>
        </p:nvSpPr>
        <p:spPr>
          <a:xfrm>
            <a:off x="4948071" y="45578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타원 55"/>
          <p:cNvSpPr/>
          <p:nvPr/>
        </p:nvSpPr>
        <p:spPr>
          <a:xfrm>
            <a:off x="0" y="6254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5"/>
            <a:ext cx="5344583" cy="5534024"/>
            <a:chOff x="0" y="1323975"/>
            <a:chExt cx="5344583" cy="5534024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5"/>
              <a:ext cx="5344583" cy="5534024"/>
              <a:chOff x="0" y="1323975"/>
              <a:chExt cx="5344583" cy="5534024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5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" name=""/>
            <p:cNvSpPr/>
            <p:nvPr/>
          </p:nvSpPr>
          <p:spPr>
            <a:xfrm>
              <a:off x="1263746" y="132794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모아보기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323975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05" name=""/>
          <p:cNvSpPr/>
          <p:nvPr/>
        </p:nvSpPr>
        <p:spPr>
          <a:xfrm>
            <a:off x="0" y="1771650"/>
            <a:ext cx="5277330" cy="440430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03" name=""/>
          <p:cNvGrpSpPr/>
          <p:nvPr/>
        </p:nvGrpSpPr>
        <p:grpSpPr>
          <a:xfrm rot="0">
            <a:off x="1438271" y="1828658"/>
            <a:ext cx="6197865" cy="4351164"/>
            <a:chOff x="3374757" y="1400033"/>
            <a:chExt cx="4197615" cy="4798603"/>
          </a:xfrm>
        </p:grpSpPr>
        <p:grpSp>
          <p:nvGrpSpPr>
            <p:cNvPr id="54" name="그룹 17"/>
            <p:cNvGrpSpPr/>
            <p:nvPr/>
          </p:nvGrpSpPr>
          <p:grpSpPr>
            <a:xfrm rot="0">
              <a:off x="3549382" y="1400033"/>
              <a:ext cx="3975363" cy="922448"/>
              <a:chOff x="6544157" y="1952623"/>
              <a:chExt cx="8816495" cy="1972554"/>
            </a:xfrm>
          </p:grpSpPr>
          <p:grpSp>
            <p:nvGrpSpPr>
              <p:cNvPr id="55" name="그룹 15"/>
              <p:cNvGrpSpPr/>
              <p:nvPr/>
            </p:nvGrpSpPr>
            <p:grpSpPr>
              <a:xfrm rot="0">
                <a:off x="6727828" y="1952623"/>
                <a:ext cx="4606928" cy="1444629"/>
                <a:chOff x="7585074" y="1635124"/>
                <a:chExt cx="4606928" cy="1444628"/>
              </a:xfrm>
            </p:grpSpPr>
            <p:sp>
              <p:nvSpPr>
                <p:cNvPr id="56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57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157638" y="2069305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58" name="그룹 14"/>
                <p:cNvGrpSpPr/>
                <p:nvPr/>
              </p:nvGrpSpPr>
              <p:grpSpPr>
                <a:xfrm rot="0">
                  <a:off x="11684002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59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0" name="직선 연결선 13"/>
                  <p:cNvCxnSpPr>
                    <a:stCxn id="59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TextBox 16"/>
              <p:cNvSpPr txBox="1"/>
              <p:nvPr/>
            </p:nvSpPr>
            <p:spPr>
              <a:xfrm>
                <a:off x="6544157" y="3065771"/>
                <a:ext cx="8816495" cy="859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2400km/10000km (24%)</a:t>
                </a:r>
                <a:endParaRPr lang="en-US" altLang="ko-KR"/>
              </a:p>
            </p:txBody>
          </p:sp>
        </p:grpSp>
        <p:grpSp>
          <p:nvGrpSpPr>
            <p:cNvPr id="62" name="그룹 18"/>
            <p:cNvGrpSpPr/>
            <p:nvPr/>
          </p:nvGrpSpPr>
          <p:grpSpPr>
            <a:xfrm rot="0">
              <a:off x="3485884" y="2313957"/>
              <a:ext cx="3991240" cy="922414"/>
              <a:chOff x="6403328" y="1952621"/>
              <a:chExt cx="8851708" cy="1972479"/>
            </a:xfrm>
          </p:grpSpPr>
          <p:grpSp>
            <p:nvGrpSpPr>
              <p:cNvPr id="63" name="그룹 19"/>
              <p:cNvGrpSpPr/>
              <p:nvPr/>
            </p:nvGrpSpPr>
            <p:grpSpPr>
              <a:xfrm rot="0">
                <a:off x="6727822" y="1952621"/>
                <a:ext cx="4606924" cy="1425578"/>
                <a:chOff x="7585074" y="1635121"/>
                <a:chExt cx="4606924" cy="1425578"/>
              </a:xfrm>
            </p:grpSpPr>
            <p:sp>
              <p:nvSpPr>
                <p:cNvPr id="64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65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66" name="그룹 22"/>
                <p:cNvGrpSpPr/>
                <p:nvPr/>
              </p:nvGrpSpPr>
              <p:grpSpPr>
                <a:xfrm rot="0">
                  <a:off x="11683998" y="1635121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67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8" name="직선 연결선 24"/>
                  <p:cNvCxnSpPr>
                    <a:stCxn id="67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25"/>
              <p:cNvSpPr txBox="1"/>
              <p:nvPr/>
            </p:nvSpPr>
            <p:spPr>
              <a:xfrm>
                <a:off x="6403328" y="3065769"/>
                <a:ext cx="8851708" cy="85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49000km/70000km (70%)</a:t>
                </a:r>
                <a:endParaRPr lang="en-US" altLang="ko-KR"/>
              </a:p>
            </p:txBody>
          </p:sp>
        </p:grpSp>
        <p:grpSp>
          <p:nvGrpSpPr>
            <p:cNvPr id="70" name="그룹 26"/>
            <p:cNvGrpSpPr/>
            <p:nvPr/>
          </p:nvGrpSpPr>
          <p:grpSpPr>
            <a:xfrm rot="0">
              <a:off x="3374757" y="4339247"/>
              <a:ext cx="4197615" cy="924487"/>
              <a:chOff x="6156878" y="1952635"/>
              <a:chExt cx="9309400" cy="1976912"/>
            </a:xfrm>
          </p:grpSpPr>
          <p:grpSp>
            <p:nvGrpSpPr>
              <p:cNvPr id="71" name="그룹 27"/>
              <p:cNvGrpSpPr/>
              <p:nvPr/>
            </p:nvGrpSpPr>
            <p:grpSpPr>
              <a:xfrm rot="0">
                <a:off x="6727832" y="1952635"/>
                <a:ext cx="4606924" cy="1425562"/>
                <a:chOff x="7585074" y="1635138"/>
                <a:chExt cx="4606924" cy="1425561"/>
              </a:xfrm>
            </p:grpSpPr>
            <p:sp>
              <p:nvSpPr>
                <p:cNvPr id="72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73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74" name="그룹 30"/>
                <p:cNvGrpSpPr/>
                <p:nvPr/>
              </p:nvGrpSpPr>
              <p:grpSpPr>
                <a:xfrm rot="0">
                  <a:off x="11683998" y="163513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75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76" name="직선 연결선 32"/>
                  <p:cNvCxnSpPr>
                    <a:stCxn id="75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Box 33"/>
              <p:cNvSpPr txBox="1"/>
              <p:nvPr/>
            </p:nvSpPr>
            <p:spPr>
              <a:xfrm>
                <a:off x="6156878" y="3065774"/>
                <a:ext cx="9309400" cy="86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13,800km/15000km (92%)</a:t>
                </a:r>
                <a:endParaRPr lang="en-US" altLang="ko-KR"/>
              </a:p>
            </p:txBody>
          </p:sp>
        </p:grpSp>
        <p:grpSp>
          <p:nvGrpSpPr>
            <p:cNvPr id="79" name="그룹 17"/>
            <p:cNvGrpSpPr/>
            <p:nvPr/>
          </p:nvGrpSpPr>
          <p:grpSpPr>
            <a:xfrm rot="0">
              <a:off x="3549384" y="3254371"/>
              <a:ext cx="3937263" cy="916898"/>
              <a:chOff x="6544159" y="1952610"/>
              <a:chExt cx="8731997" cy="1960683"/>
            </a:xfrm>
          </p:grpSpPr>
          <p:grpSp>
            <p:nvGrpSpPr>
              <p:cNvPr id="80" name="그룹 15"/>
              <p:cNvGrpSpPr/>
              <p:nvPr/>
            </p:nvGrpSpPr>
            <p:grpSpPr>
              <a:xfrm rot="0">
                <a:off x="6727825" y="1952610"/>
                <a:ext cx="4606926" cy="1444631"/>
                <a:chOff x="7585074" y="1635118"/>
                <a:chExt cx="4606926" cy="1444631"/>
              </a:xfrm>
            </p:grpSpPr>
            <p:sp>
              <p:nvSpPr>
                <p:cNvPr id="81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82" name="그림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83" name="그룹 14"/>
                <p:cNvGrpSpPr/>
                <p:nvPr/>
              </p:nvGrpSpPr>
              <p:grpSpPr>
                <a:xfrm rot="0">
                  <a:off x="11684000" y="163511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84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85" name="직선 연결선 13"/>
                  <p:cNvCxnSpPr>
                    <a:stCxn id="8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" name="TextBox 16"/>
              <p:cNvSpPr txBox="1"/>
              <p:nvPr/>
            </p:nvSpPr>
            <p:spPr>
              <a:xfrm>
                <a:off x="6544159" y="3065773"/>
                <a:ext cx="8731997" cy="84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14,400km/30000km (48%)</a:t>
                </a:r>
                <a:endParaRPr lang="en-US" altLang="ko-KR"/>
              </a:p>
            </p:txBody>
          </p:sp>
        </p:grpSp>
        <p:grpSp>
          <p:nvGrpSpPr>
            <p:cNvPr id="87" name="그룹 18"/>
            <p:cNvGrpSpPr/>
            <p:nvPr/>
          </p:nvGrpSpPr>
          <p:grpSpPr>
            <a:xfrm rot="0">
              <a:off x="3485884" y="5279551"/>
              <a:ext cx="3972191" cy="919085"/>
              <a:chOff x="6403328" y="1952618"/>
              <a:chExt cx="8809460" cy="1965360"/>
            </a:xfrm>
          </p:grpSpPr>
          <p:grpSp>
            <p:nvGrpSpPr>
              <p:cNvPr id="88" name="그룹 19"/>
              <p:cNvGrpSpPr/>
              <p:nvPr/>
            </p:nvGrpSpPr>
            <p:grpSpPr>
              <a:xfrm rot="0">
                <a:off x="6727823" y="1952618"/>
                <a:ext cx="4606926" cy="1425579"/>
                <a:chOff x="7585074" y="1635122"/>
                <a:chExt cx="4606926" cy="1425579"/>
              </a:xfrm>
            </p:grpSpPr>
            <p:sp>
              <p:nvSpPr>
                <p:cNvPr id="89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90" name="그림 21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410932" y="2050254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91" name="그룹 22"/>
                <p:cNvGrpSpPr/>
                <p:nvPr/>
              </p:nvGrpSpPr>
              <p:grpSpPr>
                <a:xfrm rot="0">
                  <a:off x="11684000" y="1635122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92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93" name="직선 연결선 24"/>
                  <p:cNvCxnSpPr>
                    <a:stCxn id="9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25"/>
              <p:cNvSpPr txBox="1"/>
              <p:nvPr/>
            </p:nvSpPr>
            <p:spPr>
              <a:xfrm>
                <a:off x="6403328" y="3065768"/>
                <a:ext cx="8809459" cy="852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60,000km/100,000km (60%)</a:t>
                </a:r>
                <a:endParaRPr lang="en-US" altLang="ko-KR"/>
              </a:p>
            </p:txBody>
          </p:sp>
        </p:grpSp>
      </p:grpSp>
      <p:sp>
        <p:nvSpPr>
          <p:cNvPr id="104" name=""/>
          <p:cNvSpPr/>
          <p:nvPr/>
        </p:nvSpPr>
        <p:spPr>
          <a:xfrm>
            <a:off x="139186" y="2159000"/>
            <a:ext cx="1333500" cy="3958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타이밍벨트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플러그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엔진오일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냉각수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6" name="타원 55"/>
          <p:cNvSpPr/>
          <p:nvPr/>
        </p:nvSpPr>
        <p:spPr>
          <a:xfrm>
            <a:off x="3444669" y="145871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7" name="타원 55"/>
          <p:cNvSpPr/>
          <p:nvPr/>
        </p:nvSpPr>
        <p:spPr>
          <a:xfrm>
            <a:off x="4986171" y="1859644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8" name="타원 55"/>
          <p:cNvSpPr/>
          <p:nvPr/>
        </p:nvSpPr>
        <p:spPr>
          <a:xfrm>
            <a:off x="0" y="629309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1930400"/>
              <a:ext cx="997815" cy="50713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인기글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>
                <a:solidFill>
                  <a:schemeClr val="dk1"/>
                </a:solidFill>
              </a:rPr>
              <a:t>Community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1057275" y="1930400"/>
            <a:ext cx="110172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최신글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2238375" y="1930400"/>
            <a:ext cx="174040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자차게시판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4043795" y="1926936"/>
            <a:ext cx="1205633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0" y="2481791"/>
          <a:ext cx="5322454" cy="36766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7477"/>
                <a:gridCol w="438497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OO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XX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AA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SS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DD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WW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TT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YY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ZZ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알림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0" y="447011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9525" y="494636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0" y="541308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0" y="400338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0" y="353682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0" y="306831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0" y="2599915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0" y="213419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구현 할 기능들이 너무 단순함</a:t>
            </a:r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343026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Q&amp;A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-9525" y="390901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고객상담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-9525" y="437323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자주하는 질문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-9525" y="296353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-9525" y="249697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어플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-9525" y="202846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회원정보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0" y="484113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쿠폰 등록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</a:p>
          <a:p>
            <a:pPr>
              <a:defRPr/>
            </a:pPr>
            <a:r>
              <a:rPr lang="ko-KR" altLang="en-US" sz="1500"/>
              <a:t>부품별 최저가 추천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2928</ep:Words>
  <ep:PresentationFormat>와이드스크린</ep:PresentationFormat>
  <ep:Paragraphs>549</ep:Paragraphs>
  <ep:Slides>68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ep:HeadingPairs>
  <ep:TitlesOfParts>
    <vt:vector size="69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차량 관리 어플</vt:lpstr>
      <vt:lpstr>2-1. 제품설명</vt:lpstr>
      <vt:lpstr>2-1. 기능 비교</vt:lpstr>
      <vt:lpstr>슬라이드 17</vt:lpstr>
      <vt:lpstr>슬라이드 18</vt:lpstr>
      <vt:lpstr>슬라이드 19</vt:lpstr>
      <vt:lpstr>2-2. 요구사항 수집 및 정의</vt:lpstr>
      <vt:lpstr>2-2. 요구사항 수집 및 정의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2021-07-16T08:11:15.631</dcterms:modified>
  <cp:revision>647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