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4" r:id="rId3"/>
    <p:sldId id="257" r:id="rId4"/>
    <p:sldId id="258" r:id="rId5"/>
    <p:sldId id="266" r:id="rId6"/>
    <p:sldId id="281" r:id="rId7"/>
    <p:sldId id="259" r:id="rId8"/>
    <p:sldId id="267" r:id="rId9"/>
    <p:sldId id="268" r:id="rId10"/>
    <p:sldId id="260" r:id="rId11"/>
    <p:sldId id="269" r:id="rId12"/>
    <p:sldId id="270" r:id="rId13"/>
    <p:sldId id="261" r:id="rId14"/>
    <p:sldId id="271" r:id="rId15"/>
    <p:sldId id="272" r:id="rId16"/>
    <p:sldId id="273" r:id="rId17"/>
    <p:sldId id="262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 채" initials="우채" lastIdx="2" clrIdx="0">
    <p:extLst>
      <p:ext uri="{19B8F6BF-5375-455C-9EA6-DF929625EA0E}">
        <p15:presenceInfo xmlns:p15="http://schemas.microsoft.com/office/powerpoint/2012/main" userId="2378f5015a6420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8B4041-9E4C-4DAB-1379-E9637F1E99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280E41-C4AD-AC2A-2155-E8DE952F99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456A-391C-473D-B2B7-F6606E5ED69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3C92C-32AC-7861-925B-E37031721B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927E0B-45A5-13D8-979C-E75E1521E3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677D1-2532-4410-956F-27F0580C5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56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0CAF2-0413-45CF-ADA0-FCA46250144B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16EF-F716-4E2C-A925-1678F2A4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7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FAB08-CBE3-DCA6-EFA0-22B6D5BAB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4C039E-4086-DD70-9F23-F9255A91A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57E8E-0AEC-0D95-9DBE-BD7BBC66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E2160-C1F2-3166-A787-41FE6A95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FF5A7-E8B7-0209-32B1-EE6933B9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7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6F0D9-CFD8-1F6F-DF0A-F425A35F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E188B7-468A-F065-6CA8-EE232C392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B6E22-C7F2-1A30-6D04-4F166E14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97185-4FAC-1B2D-9E83-5F8AC6B2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4A82B-5000-C6A1-0258-59A7FC6A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F650B2-0CC0-421D-D3C4-B17E98A8A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3DF231-78E7-720A-BCAD-52ADD77A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F96A6-455A-A9CE-FB45-ACB5B162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8AB82-97A3-FF66-D3F5-BCD3E2A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1940C-ABB8-9851-C377-B5AC38F3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4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0BAC-1B5A-246D-CBFD-133A1523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75CD6-B22D-9E37-17BB-F1797425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F4BA7-6E13-7DD5-8B12-B669D3E3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F113E-6E75-0376-9236-B5DDAE20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D61E8-AF90-A818-42F5-49789336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A0E9D71-4903-8BC1-7050-294347297DFE}"/>
              </a:ext>
            </a:extLst>
          </p:cNvPr>
          <p:cNvCxnSpPr/>
          <p:nvPr userDrawn="1"/>
        </p:nvCxnSpPr>
        <p:spPr>
          <a:xfrm>
            <a:off x="0" y="727098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4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F4A3-C667-DA7B-1603-486C2CAF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36F59-AD8F-AE77-D682-7E54C8C4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680FF-FA44-BDF9-7809-EB7BFB13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E4A54-7DD1-962D-ED82-23D2CA82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453A6-763B-F7FC-A3DE-C9F318A2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D7B0A-2F33-FF78-65A4-7F83764C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C3FC8-5322-FBB6-1510-6C96095BD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944FC-B649-8F25-FA5D-1C8DEAF37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E6790-FC84-7D4A-CEAD-1005E7B7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83B56-D487-3F09-27A5-3E2BD7CC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3BACB-558C-1AC0-E13A-41441400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0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108EB-BA23-6D78-9EA8-309ED438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49917-4857-6DA4-1FC7-A2B6321B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45B9B-0218-642E-7EEB-DB58034A2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EBF6FC-3BAF-4EDB-08D6-EAB999AFE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F50218-F56F-41F8-082D-542EE0E2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0DC2F9-B66F-7526-E878-85FCDB3B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91E1CD-B056-88E9-8850-82D06AF7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CD68FA-F428-5E18-ED00-CCD3BA34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1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D5A4-7A79-5F91-BF84-486D266B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9800C1-552F-952F-4B9B-57C1A772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98ABA-326F-DD59-6986-BA4E9CB1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5062DC-AEBC-6339-5EA8-56A69915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9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08E7C8-0933-3558-221E-A5971311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71F32F-B886-32BA-CAA2-BF62DC35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B78B7-D81F-E7E7-9B5B-7CCA975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0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90AEF-B260-854F-CC35-1B88FE0C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F9F12-2597-4C72-8740-1ACEE224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D9900-5838-12FD-23B3-0303D727D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60729-DC76-C8AA-4910-8060A030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A7732-8F6E-97B1-687D-708B9229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0CF52-F6B0-10D9-90E5-E1B676B3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395E4-5F1F-56E2-0075-885FC68D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2BD6A4-DF74-6B48-7874-415F1925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5F4DB-2594-8645-342C-5F38227D7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D1ECC-B91F-6055-1541-F24EAD44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2E4AF-FE3D-0CA8-8BF7-D8C211BE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9DDF5-4BC6-6E7E-64EC-9A3D0A81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3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18BAFF-03B9-003E-9575-1B87511F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5F323-EC5D-CEB4-7AB5-1C8A19BC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322D8-FA29-BA1B-9A2B-0E738F807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896A-098A-4A52-A864-DB1F8292F5E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27867-3D4A-E662-967E-40150ABCD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7E48E-AFB5-E0CA-B01F-967E38485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45CC-5530-480E-873C-60DC1D66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6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D708A-1148-828E-2227-13D9321E6760}"/>
              </a:ext>
            </a:extLst>
          </p:cNvPr>
          <p:cNvSpPr txBox="1"/>
          <p:nvPr/>
        </p:nvSpPr>
        <p:spPr>
          <a:xfrm>
            <a:off x="2446421" y="2743200"/>
            <a:ext cx="7299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MAS456 Final Project</a:t>
            </a:r>
            <a:endParaRPr lang="ko-KR" altLang="en-US" sz="4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9A281-E929-EB31-B65E-6DA24A998ADF}"/>
              </a:ext>
            </a:extLst>
          </p:cNvPr>
          <p:cNvSpPr txBox="1"/>
          <p:nvPr/>
        </p:nvSpPr>
        <p:spPr>
          <a:xfrm>
            <a:off x="2446421" y="3729790"/>
            <a:ext cx="729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20200639 </a:t>
            </a:r>
            <a:r>
              <a:rPr lang="en-US" altLang="ko-KR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Woojin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Chae</a:t>
            </a:r>
            <a:endParaRPr lang="ko-KR" altLang="en-US" sz="4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08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B39B3-C028-2556-DB95-5B606776B12F}"/>
              </a:ext>
            </a:extLst>
          </p:cNvPr>
          <p:cNvSpPr txBox="1"/>
          <p:nvPr/>
        </p:nvSpPr>
        <p:spPr>
          <a:xfrm>
            <a:off x="53674" y="896033"/>
            <a:ext cx="12084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Comparative Analysis of Subgroup Clustering Based on </a:t>
            </a:r>
          </a:p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Original Variables and Principal Components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891381-68C6-254B-54A9-FD7B3432F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90" y="2092875"/>
            <a:ext cx="5122230" cy="32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224C3E-A134-FCFB-A6DB-98CBA8BB8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2" y="2092875"/>
            <a:ext cx="5122230" cy="32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CBA72D-2E2C-4F20-E22A-2742986C45F1}"/>
              </a:ext>
            </a:extLst>
          </p:cNvPr>
          <p:cNvSpPr txBox="1"/>
          <p:nvPr/>
        </p:nvSpPr>
        <p:spPr>
          <a:xfrm>
            <a:off x="1084557" y="5332875"/>
            <a:ext cx="437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(a) sum of squared distance (original)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9468C-59E7-6CB9-0B6E-55C2931E534B}"/>
              </a:ext>
            </a:extLst>
          </p:cNvPr>
          <p:cNvSpPr txBox="1"/>
          <p:nvPr/>
        </p:nvSpPr>
        <p:spPr>
          <a:xfrm>
            <a:off x="6733565" y="5329388"/>
            <a:ext cx="437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(b) sum of squared distance (PCs)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E57C66-2004-0BFD-3439-4F9CD12728A0}"/>
              </a:ext>
            </a:extLst>
          </p:cNvPr>
          <p:cNvSpPr txBox="1"/>
          <p:nvPr/>
        </p:nvSpPr>
        <p:spPr>
          <a:xfrm>
            <a:off x="2612664" y="6114367"/>
            <a:ext cx="6439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Hard to determine only considering this..!</a:t>
            </a:r>
            <a:endParaRPr lang="ko-KR" altLang="en-US" sz="20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89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BA72D-2E2C-4F20-E22A-2742986C45F1}"/>
              </a:ext>
            </a:extLst>
          </p:cNvPr>
          <p:cNvSpPr txBox="1"/>
          <p:nvPr/>
        </p:nvSpPr>
        <p:spPr>
          <a:xfrm>
            <a:off x="1084557" y="5332875"/>
            <a:ext cx="437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(a)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silhoutte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score (original)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9468C-59E7-6CB9-0B6E-55C2931E534B}"/>
              </a:ext>
            </a:extLst>
          </p:cNvPr>
          <p:cNvSpPr txBox="1"/>
          <p:nvPr/>
        </p:nvSpPr>
        <p:spPr>
          <a:xfrm>
            <a:off x="6733565" y="5329388"/>
            <a:ext cx="437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(b)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silhoutte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score (PCs)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E57C66-2004-0BFD-3439-4F9CD12728A0}"/>
              </a:ext>
            </a:extLst>
          </p:cNvPr>
          <p:cNvSpPr txBox="1"/>
          <p:nvPr/>
        </p:nvSpPr>
        <p:spPr>
          <a:xfrm>
            <a:off x="2612664" y="6114367"/>
            <a:ext cx="6439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Both case yields optimal number of cluster as 2!</a:t>
            </a:r>
            <a:endParaRPr lang="ko-KR" altLang="en-US" sz="20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5A9189-2D7C-E805-B689-FFF783F0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97" y="2050264"/>
            <a:ext cx="5040000" cy="32395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D9B33B-9995-125C-AA96-4DC5822D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05" y="2050264"/>
            <a:ext cx="5040000" cy="323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2ED5BE-93AA-38A2-26FB-EA4F748D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72" y="1262380"/>
            <a:ext cx="2762250" cy="3962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80E2E61-F540-91E7-D22E-8FEA26B82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05" y="1262380"/>
            <a:ext cx="2505075" cy="2695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EB4B9E-D5BF-38E0-71B5-CAFF088DD58C}"/>
              </a:ext>
            </a:extLst>
          </p:cNvPr>
          <p:cNvSpPr txBox="1"/>
          <p:nvPr/>
        </p:nvSpPr>
        <p:spPr>
          <a:xfrm>
            <a:off x="2151357" y="5329388"/>
            <a:ext cx="437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(a) cluster (Original)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94045F-9F7D-BDBD-685C-48EB338C5198}"/>
              </a:ext>
            </a:extLst>
          </p:cNvPr>
          <p:cNvSpPr txBox="1"/>
          <p:nvPr/>
        </p:nvSpPr>
        <p:spPr>
          <a:xfrm>
            <a:off x="5923302" y="5329388"/>
            <a:ext cx="437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(b) cluster (PCs)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20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B7EAE-D44B-B7FD-A0FD-AAE651E026FB}"/>
              </a:ext>
            </a:extLst>
          </p:cNvPr>
          <p:cNvSpPr txBox="1"/>
          <p:nvPr/>
        </p:nvSpPr>
        <p:spPr>
          <a:xfrm>
            <a:off x="53674" y="896033"/>
            <a:ext cx="12084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Under-Reporting of Hiring Discrimination in terms of Gender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E6D7A1-BD96-5ED4-48D1-6EEC4616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4" y="4293939"/>
            <a:ext cx="7181850" cy="2257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C82A53-CE83-BB82-4DDF-C0A66948E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4" y="1668531"/>
            <a:ext cx="6667500" cy="2314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674955-FA46-54C3-5A9F-B150DAFC2488}"/>
              </a:ext>
            </a:extLst>
          </p:cNvPr>
          <p:cNvSpPr txBox="1"/>
          <p:nvPr/>
        </p:nvSpPr>
        <p:spPr>
          <a:xfrm>
            <a:off x="7069195" y="1723543"/>
            <a:ext cx="472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Hyper-parameter tuning to obtain best </a:t>
            </a:r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logistic regression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model in terms of </a:t>
            </a:r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AUC</a:t>
            </a:r>
            <a:endParaRPr lang="ko-KR" altLang="en-US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B451FC-3D01-66AC-9390-609B49C2725A}"/>
              </a:ext>
            </a:extLst>
          </p:cNvPr>
          <p:cNvSpPr txBox="1"/>
          <p:nvPr/>
        </p:nvSpPr>
        <p:spPr>
          <a:xfrm>
            <a:off x="7379074" y="4293939"/>
            <a:ext cx="472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Hyper-parameter tuning to obtain best </a:t>
            </a:r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random forest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model in terms of </a:t>
            </a:r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AUC</a:t>
            </a:r>
            <a:endParaRPr lang="ko-KR" altLang="en-US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39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D7DA86-9595-DB92-E872-00E9DC88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2" y="2837507"/>
            <a:ext cx="4263855" cy="11829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F51EF5-1289-953A-8A5C-0E4995ED8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70" y="940118"/>
            <a:ext cx="654514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0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1619D7-BC9A-FDDB-4FAE-A52B93BA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43" y="1099242"/>
            <a:ext cx="8267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6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7CE591-4BFF-D5D4-26D2-829F3C817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542" y="2589784"/>
            <a:ext cx="2733401" cy="13773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E6ABE0-F7C1-76F4-6DD3-FB047C5CB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45" y="2589784"/>
            <a:ext cx="2674583" cy="14535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7D977E-9496-CDBA-88FA-349A59BA4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440" y="2589784"/>
            <a:ext cx="3403603" cy="13773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45ECE-39CB-E28A-B63A-EDB4B27D60B9}"/>
              </a:ext>
            </a:extLst>
          </p:cNvPr>
          <p:cNvSpPr txBox="1"/>
          <p:nvPr/>
        </p:nvSpPr>
        <p:spPr>
          <a:xfrm>
            <a:off x="1326461" y="4175442"/>
            <a:ext cx="223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(a) Original Data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6F630-0511-EDCC-C30B-486ED51B626D}"/>
              </a:ext>
            </a:extLst>
          </p:cNvPr>
          <p:cNvSpPr txBox="1"/>
          <p:nvPr/>
        </p:nvSpPr>
        <p:spPr>
          <a:xfrm>
            <a:off x="4517599" y="4175442"/>
            <a:ext cx="287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(b) Logistic Regression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84BA50-46E6-7E8A-2464-1BB734564902}"/>
              </a:ext>
            </a:extLst>
          </p:cNvPr>
          <p:cNvSpPr txBox="1"/>
          <p:nvPr/>
        </p:nvSpPr>
        <p:spPr>
          <a:xfrm>
            <a:off x="8183542" y="4175442"/>
            <a:ext cx="287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(c) Random Forest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84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48B54-EA6E-EF84-9BE8-84726929FD8C}"/>
              </a:ext>
            </a:extLst>
          </p:cNvPr>
          <p:cNvSpPr txBox="1"/>
          <p:nvPr/>
        </p:nvSpPr>
        <p:spPr>
          <a:xfrm>
            <a:off x="53674" y="896033"/>
            <a:ext cx="12084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 Link Between Hiring Discrimination Experiences and Self-Rated Health Score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7C7A3F-340C-6FA1-C171-32C3C595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42" y="2185208"/>
            <a:ext cx="6401380" cy="36736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DE1CB5-4631-E186-3A26-F29C04522824}"/>
              </a:ext>
            </a:extLst>
          </p:cNvPr>
          <p:cNvSpPr txBox="1"/>
          <p:nvPr/>
        </p:nvSpPr>
        <p:spPr>
          <a:xfrm>
            <a:off x="7117901" y="2185208"/>
            <a:ext cx="415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Categorize data into four groups</a:t>
            </a:r>
          </a:p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according to the results obtained from random forest prediction model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FFB97-8A7C-4C69-9920-8F36A5976E16}"/>
              </a:ext>
            </a:extLst>
          </p:cNvPr>
          <p:cNvSpPr txBox="1"/>
          <p:nvPr/>
        </p:nvSpPr>
        <p:spPr>
          <a:xfrm>
            <a:off x="7117901" y="3474383"/>
            <a:ext cx="415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(1) Answered No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6C0CAF-AA93-AA6A-0A58-C7E88C4248DF}"/>
              </a:ext>
            </a:extLst>
          </p:cNvPr>
          <p:cNvSpPr txBox="1"/>
          <p:nvPr/>
        </p:nvSpPr>
        <p:spPr>
          <a:xfrm>
            <a:off x="7117901" y="4024894"/>
            <a:ext cx="415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(2) Answered Yes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B32BC-2297-3B53-DEC2-98CA7FE46C8B}"/>
              </a:ext>
            </a:extLst>
          </p:cNvPr>
          <p:cNvSpPr txBox="1"/>
          <p:nvPr/>
        </p:nvSpPr>
        <p:spPr>
          <a:xfrm>
            <a:off x="7117901" y="4575405"/>
            <a:ext cx="415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(3) Answered NAN, but Predicted No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B927A-E616-127E-A2DD-AF6CC33F4A08}"/>
              </a:ext>
            </a:extLst>
          </p:cNvPr>
          <p:cNvSpPr txBox="1"/>
          <p:nvPr/>
        </p:nvSpPr>
        <p:spPr>
          <a:xfrm>
            <a:off x="7117901" y="5125916"/>
            <a:ext cx="43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(4) Answered NAN, but Predicted Yes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63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48B54-EA6E-EF84-9BE8-84726929FD8C}"/>
              </a:ext>
            </a:extLst>
          </p:cNvPr>
          <p:cNvSpPr txBox="1"/>
          <p:nvPr/>
        </p:nvSpPr>
        <p:spPr>
          <a:xfrm>
            <a:off x="53674" y="896033"/>
            <a:ext cx="12084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 Link Between Hiring Discrimination Experiences and Self-Rated Health Score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466D53-2F8E-DE52-1F18-4DA7252E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2" y="2043744"/>
            <a:ext cx="3681358" cy="24672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C25B73-6715-B3E3-8AA2-F53EB06A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01" y="2043744"/>
            <a:ext cx="6036727" cy="24672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4184ED-008E-0563-3E3A-6BA0728B44ED}"/>
              </a:ext>
            </a:extLst>
          </p:cNvPr>
          <p:cNvSpPr txBox="1"/>
          <p:nvPr/>
        </p:nvSpPr>
        <p:spPr>
          <a:xfrm>
            <a:off x="846452" y="4630293"/>
            <a:ext cx="368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(a) Observed Frequency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A24950-B0F2-E15F-A5FD-1671206CE2B8}"/>
              </a:ext>
            </a:extLst>
          </p:cNvPr>
          <p:cNvSpPr txBox="1"/>
          <p:nvPr/>
        </p:nvSpPr>
        <p:spPr>
          <a:xfrm>
            <a:off x="7004804" y="4630293"/>
            <a:ext cx="368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(b) Expected Frequency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EEDF3-7B29-6BA8-B2DD-479D08CDFF4E}"/>
              </a:ext>
            </a:extLst>
          </p:cNvPr>
          <p:cNvSpPr txBox="1"/>
          <p:nvPr/>
        </p:nvSpPr>
        <p:spPr>
          <a:xfrm>
            <a:off x="846452" y="5592635"/>
            <a:ext cx="1052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If there are no association between the experience of hiring discrimination and health,…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9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986FC3E-5318-4F89-C2E5-98E26EC5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04390"/>
            <a:ext cx="8534400" cy="56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EBB40AF5-7BD8-FF46-7EC2-E884DB1AF03F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C2395DDC-5856-982C-A853-9F30220F90B8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5D584F4D-A52A-03B9-5635-862E88F8FA6D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47AC6B21-DE18-D35E-DF4D-18FC808B0230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CD912ACA-E932-0582-8F2D-8A7F29E3B0DF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F76CBE16-FFB6-CE25-910B-868F0537A73E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64128D81-C7AB-069B-042F-775A543C37DA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D3E7B6-B288-5D7A-626A-BDFE54A2C70C}"/>
              </a:ext>
            </a:extLst>
          </p:cNvPr>
          <p:cNvCxnSpPr/>
          <p:nvPr/>
        </p:nvCxnSpPr>
        <p:spPr>
          <a:xfrm>
            <a:off x="0" y="727098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6DD15A-BDBF-D39D-6D4A-CEBEF9E45CA4}"/>
              </a:ext>
            </a:extLst>
          </p:cNvPr>
          <p:cNvGrpSpPr/>
          <p:nvPr/>
        </p:nvGrpSpPr>
        <p:grpSpPr>
          <a:xfrm>
            <a:off x="1277224" y="1953059"/>
            <a:ext cx="3595346" cy="3333507"/>
            <a:chOff x="7824486" y="1840375"/>
            <a:chExt cx="2882096" cy="333350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0414C8A-ED96-0C1A-84A5-67A7844B7C91}"/>
                </a:ext>
              </a:extLst>
            </p:cNvPr>
            <p:cNvSpPr/>
            <p:nvPr/>
          </p:nvSpPr>
          <p:spPr>
            <a:xfrm>
              <a:off x="7824486" y="2419106"/>
              <a:ext cx="2882096" cy="27547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Response to the question, 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“Have you ever experienced discrimination in getting hired?”</a:t>
              </a:r>
              <a:endPara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25C2ADF-4C36-AF13-F09D-73324312DED5}"/>
                </a:ext>
              </a:extLst>
            </p:cNvPr>
            <p:cNvSpPr/>
            <p:nvPr/>
          </p:nvSpPr>
          <p:spPr>
            <a:xfrm>
              <a:off x="7824486" y="1840375"/>
              <a:ext cx="2882096" cy="5787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disc_hire</a:t>
              </a:r>
              <a:endPara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70DDAE-918E-1919-6D05-A9C3F9D3EDE6}"/>
              </a:ext>
            </a:extLst>
          </p:cNvPr>
          <p:cNvSpPr txBox="1"/>
          <p:nvPr/>
        </p:nvSpPr>
        <p:spPr>
          <a:xfrm>
            <a:off x="0" y="979717"/>
            <a:ext cx="295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Objectives</a:t>
            </a:r>
            <a:endParaRPr lang="ko-KR" altLang="en-US"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8BD68-F8FB-21D0-1EF9-CE67C7573FA5}"/>
              </a:ext>
            </a:extLst>
          </p:cNvPr>
          <p:cNvSpPr txBox="1"/>
          <p:nvPr/>
        </p:nvSpPr>
        <p:spPr>
          <a:xfrm>
            <a:off x="5624816" y="3128920"/>
            <a:ext cx="515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1. Which factors are strongly associated with experience of discrimination in hiring?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F7536-AA7D-9FC3-42AE-CDFA116EE854}"/>
              </a:ext>
            </a:extLst>
          </p:cNvPr>
          <p:cNvSpPr txBox="1"/>
          <p:nvPr/>
        </p:nvSpPr>
        <p:spPr>
          <a:xfrm>
            <a:off x="5624816" y="4084563"/>
            <a:ext cx="515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2. Whether the experience of discrimination stands out in a particular group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BAE57-5223-6DD6-0D0A-6387EDADA978}"/>
              </a:ext>
            </a:extLst>
          </p:cNvPr>
          <p:cNvSpPr txBox="1"/>
          <p:nvPr/>
        </p:nvSpPr>
        <p:spPr>
          <a:xfrm>
            <a:off x="6721670" y="2158756"/>
            <a:ext cx="2957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 identify…</a:t>
            </a:r>
            <a:endParaRPr lang="ko-KR" altLang="en-US" sz="28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11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997B7-D7A4-7302-A0C5-CDD9D9EF8739}"/>
              </a:ext>
            </a:extLst>
          </p:cNvPr>
          <p:cNvSpPr txBox="1"/>
          <p:nvPr/>
        </p:nvSpPr>
        <p:spPr>
          <a:xfrm>
            <a:off x="532278" y="1934923"/>
            <a:ext cx="48640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Conduct chi-square test (Distribution test)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C6FB59-3709-2258-BEB4-7398E9ADD081}"/>
                  </a:ext>
                </a:extLst>
              </p:cNvPr>
              <p:cNvSpPr txBox="1"/>
              <p:nvPr/>
            </p:nvSpPr>
            <p:spPr>
              <a:xfrm>
                <a:off x="3425372" y="3239279"/>
                <a:ext cx="5341257" cy="787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C6FB59-3709-2258-BEB4-7398E9ADD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72" y="3239279"/>
                <a:ext cx="5341257" cy="787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A8E4087-E0E9-D2C7-DC54-C8CC7093E9F9}"/>
              </a:ext>
            </a:extLst>
          </p:cNvPr>
          <p:cNvSpPr txBox="1"/>
          <p:nvPr/>
        </p:nvSpPr>
        <p:spPr>
          <a:xfrm>
            <a:off x="2167021" y="2840795"/>
            <a:ext cx="22345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Observed Frequency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F1EEB-761D-83C6-F010-8AE08EF594E2}"/>
              </a:ext>
            </a:extLst>
          </p:cNvPr>
          <p:cNvSpPr txBox="1"/>
          <p:nvPr/>
        </p:nvSpPr>
        <p:spPr>
          <a:xfrm>
            <a:off x="7965178" y="2842567"/>
            <a:ext cx="22221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Expected Frequency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D72CA-A1C2-EB10-A54C-8F16313AE328}"/>
              </a:ext>
            </a:extLst>
          </p:cNvPr>
          <p:cNvSpPr txBox="1"/>
          <p:nvPr/>
        </p:nvSpPr>
        <p:spPr>
          <a:xfrm>
            <a:off x="1886033" y="4524305"/>
            <a:ext cx="84199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Under null hypothesis, it follows chi-square distribution with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df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=(r-1)X(c-1)=9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B95964-935E-452E-E644-EA3125CA7018}"/>
              </a:ext>
            </a:extLst>
          </p:cNvPr>
          <p:cNvCxnSpPr/>
          <p:nvPr/>
        </p:nvCxnSpPr>
        <p:spPr>
          <a:xfrm>
            <a:off x="4454947" y="3140047"/>
            <a:ext cx="740228" cy="271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2270DF-B22B-2AE5-7C62-01C5F7A95674}"/>
              </a:ext>
            </a:extLst>
          </p:cNvPr>
          <p:cNvCxnSpPr/>
          <p:nvPr/>
        </p:nvCxnSpPr>
        <p:spPr>
          <a:xfrm flipH="1">
            <a:off x="7218418" y="3119566"/>
            <a:ext cx="647700" cy="271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B6F830-D5A7-9698-942E-B1E1E44D98AC}"/>
                  </a:ext>
                </a:extLst>
              </p:cNvPr>
              <p:cNvSpPr txBox="1"/>
              <p:nvPr/>
            </p:nvSpPr>
            <p:spPr>
              <a:xfrm>
                <a:off x="4636984" y="5107481"/>
                <a:ext cx="14699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에스코어 드림 4 Regular" panose="020B0503030302020204" pitchFamily="34" charset="-127"/>
                        </a:rPr>
                        <m:t>𝑇𝑆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에스코어 드림 4 Regular" panose="020B0503030302020204" pitchFamily="34" charset="-127"/>
                        </a:rPr>
                        <m:t>=42.953</m:t>
                      </m:r>
                    </m:oMath>
                  </m:oMathPara>
                </a14:m>
                <a:endParaRPr lang="ko-KR" altLang="en-US" sz="20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B6F830-D5A7-9698-942E-B1E1E44D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84" y="5107481"/>
                <a:ext cx="1469954" cy="307777"/>
              </a:xfrm>
              <a:prstGeom prst="rect">
                <a:avLst/>
              </a:prstGeom>
              <a:blipFill>
                <a:blip r:embed="rId3"/>
                <a:stretch>
                  <a:fillRect l="-5809" r="-83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51C36B-A6B8-6A07-1F92-40B6F813C9BF}"/>
                  </a:ext>
                </a:extLst>
              </p:cNvPr>
              <p:cNvSpPr txBox="1"/>
              <p:nvPr/>
            </p:nvSpPr>
            <p:spPr>
              <a:xfrm>
                <a:off x="3370132" y="5261370"/>
                <a:ext cx="368389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에스코어 드림 4 Regular" panose="020B0503030302020204" pitchFamily="34" charset="-127"/>
                        </a:rPr>
                        <m:t>𝑝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에스코어 드림 4 Regular" panose="020B0503030302020204" pitchFamily="34" charset="-127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에스코어 드림 4 Regular" panose="020B0503030302020204" pitchFamily="34" charset="-127"/>
                        </a:rPr>
                        <m:t>𝑣𝑎𝑙𝑢𝑒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에스코어 드림 4 Regular" panose="020B0503030302020204" pitchFamily="34" charset="-127"/>
                        </a:rPr>
                        <m:t>=2.198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에스코어 드림 4 Regular" panose="020B0503030302020204" pitchFamily="34" charset="-127"/>
                        </a:rPr>
                        <m:t>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에스코어 드림 4 Regular" panose="020B0503030302020204" pitchFamily="34" charset="-127"/>
                        </a:rPr>
                        <m:t>−06</m:t>
                      </m:r>
                    </m:oMath>
                  </m:oMathPara>
                </a14:m>
                <a:endParaRPr lang="en-US" altLang="ko-KR" sz="2000" b="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51C36B-A6B8-6A07-1F92-40B6F813C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132" y="5261370"/>
                <a:ext cx="3683896" cy="707886"/>
              </a:xfrm>
              <a:prstGeom prst="rect">
                <a:avLst/>
              </a:prstGeom>
              <a:blipFill>
                <a:blip r:embed="rId4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922A8-0EEE-9296-505B-2D3FF8B503AF}"/>
                  </a:ext>
                </a:extLst>
              </p:cNvPr>
              <p:cNvSpPr txBox="1"/>
              <p:nvPr/>
            </p:nvSpPr>
            <p:spPr>
              <a:xfrm>
                <a:off x="7145190" y="5107481"/>
                <a:ext cx="3683896" cy="577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b="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Reject Null Hypothesis</a:t>
                </a:r>
                <a:endParaRPr lang="ko-KR" altLang="en-US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B922A8-0EEE-9296-505B-2D3FF8B50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190" y="5107481"/>
                <a:ext cx="3683896" cy="577659"/>
              </a:xfrm>
              <a:prstGeom prst="rect">
                <a:avLst/>
              </a:prstGeom>
              <a:blipFill>
                <a:blip r:embed="rId5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8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DF748-1FB4-2BB0-7C6F-948397450BC1}"/>
              </a:ext>
            </a:extLst>
          </p:cNvPr>
          <p:cNvSpPr txBox="1"/>
          <p:nvPr/>
        </p:nvSpPr>
        <p:spPr>
          <a:xfrm>
            <a:off x="532278" y="1460361"/>
            <a:ext cx="34487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Conduct Pairwise Comparison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399238-828B-F8C2-5D72-19F35A7C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78" y="2038302"/>
            <a:ext cx="5943600" cy="4029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3A2A83-2A21-2AFA-1F69-E4DE5A476528}"/>
                  </a:ext>
                </a:extLst>
              </p:cNvPr>
              <p:cNvSpPr txBox="1"/>
              <p:nvPr/>
            </p:nvSpPr>
            <p:spPr>
              <a:xfrm>
                <a:off x="6672570" y="2844401"/>
                <a:ext cx="5808990" cy="1809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Total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en-US" altLang="ko-KR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tests</a:t>
                </a:r>
              </a:p>
              <a:p>
                <a:endPara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r>
                  <a:rPr lang="en-US" altLang="ko-KR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Perform chi-square test for 6 pairs</a:t>
                </a:r>
              </a:p>
              <a:p>
                <a:endPara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r>
                  <a:rPr lang="en-US" altLang="ko-KR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To control FWER, apply </a:t>
                </a:r>
                <a:r>
                  <a:rPr lang="en-US" altLang="ko-KR" dirty="0" err="1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bonferroni</a:t>
                </a:r>
                <a:r>
                  <a:rPr lang="en-US" altLang="ko-KR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criteria</a:t>
                </a:r>
              </a:p>
              <a:p>
                <a:r>
                  <a: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→</a:t>
                </a:r>
                <a:r>
                  <a:rPr lang="en-US" altLang="ko-KR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Reject test with p-value under 0.05/6=0.083</a:t>
                </a:r>
                <a:endParaRPr lang="ko-KR" altLang="en-US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3A2A83-2A21-2AFA-1F69-E4DE5A476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570" y="2844401"/>
                <a:ext cx="5808990" cy="1809278"/>
              </a:xfrm>
              <a:prstGeom prst="rect">
                <a:avLst/>
              </a:prstGeom>
              <a:blipFill>
                <a:blip r:embed="rId3"/>
                <a:stretch>
                  <a:fillRect l="-944" t="-338" b="-5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196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C64E02-4E76-A8E5-D024-80F22735C306}"/>
              </a:ext>
            </a:extLst>
          </p:cNvPr>
          <p:cNvGrpSpPr/>
          <p:nvPr/>
        </p:nvGrpSpPr>
        <p:grpSpPr>
          <a:xfrm>
            <a:off x="1157740" y="1019298"/>
            <a:ext cx="9876521" cy="5354311"/>
            <a:chOff x="1378782" y="1019298"/>
            <a:chExt cx="9876521" cy="535431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BD4BB0F-5150-800A-8F42-5B4FAB81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8782" y="1019298"/>
              <a:ext cx="9147576" cy="535431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5139B0-264B-E421-73C1-86D5A75EC1F2}"/>
                </a:ext>
              </a:extLst>
            </p:cNvPr>
            <p:cNvSpPr txBox="1"/>
            <p:nvPr/>
          </p:nvSpPr>
          <p:spPr>
            <a:xfrm>
              <a:off x="6588063" y="2393908"/>
              <a:ext cx="4667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dirty="0"/>
                <a:t>The only test that null hypothesis is rejected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EF289C6-10DA-82EC-2CE1-A802C9F47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320" y="2532408"/>
              <a:ext cx="3682303" cy="5562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567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89F08-1EB2-597F-ABF1-1B9AA04C4D8B}"/>
              </a:ext>
            </a:extLst>
          </p:cNvPr>
          <p:cNvSpPr txBox="1"/>
          <p:nvPr/>
        </p:nvSpPr>
        <p:spPr>
          <a:xfrm>
            <a:off x="532278" y="1460361"/>
            <a:ext cx="50215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How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about </a:t>
            </a:r>
            <a:r>
              <a:rPr lang="en-US" alt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Benjamini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-Hochberg Procedure?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0C978C-33C3-141B-5E1F-DA5075FB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882" y="2585130"/>
            <a:ext cx="6686550" cy="21812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ADD5DC-5830-BFB8-67ED-D8CB5ECB95E0}"/>
              </a:ext>
            </a:extLst>
          </p:cNvPr>
          <p:cNvSpPr/>
          <p:nvPr/>
        </p:nvSpPr>
        <p:spPr>
          <a:xfrm>
            <a:off x="2932106" y="3541853"/>
            <a:ext cx="6793151" cy="32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D200D-6305-2F75-1496-1EC170B4C1D0}"/>
              </a:ext>
            </a:extLst>
          </p:cNvPr>
          <p:cNvSpPr txBox="1"/>
          <p:nvPr/>
        </p:nvSpPr>
        <p:spPr>
          <a:xfrm>
            <a:off x="5469461" y="4939606"/>
            <a:ext cx="19207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Same as before…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837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5D21E-71CF-4A9E-E300-23AEA7507BC3}"/>
              </a:ext>
            </a:extLst>
          </p:cNvPr>
          <p:cNvSpPr txBox="1"/>
          <p:nvPr/>
        </p:nvSpPr>
        <p:spPr>
          <a:xfrm>
            <a:off x="310359" y="1307751"/>
            <a:ext cx="1157128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Identifying and Analyzing Key Variables in Hiring Discrimination Experiences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disc_wage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disc_social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income_quartile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PCA of 12 Explanatory Variables Influencing Discrimination Experiences</a:t>
            </a:r>
            <a:b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PC1 capture overall experience in discrimination, …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Comparative Analysis of Subgroup Clustering Based on Original Variables and Principal Components</a:t>
            </a:r>
            <a:b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similarity in characteristics between clusters from original variables and PCs has confirmed </a:t>
            </a:r>
          </a:p>
          <a:p>
            <a:pPr marL="457200" indent="-457200">
              <a:buFontTx/>
              <a:buAutoNum type="arabicPeriod"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Under-Reporting of Hiring Discrimination in terms of Gender</a:t>
            </a:r>
            <a:b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Maybe …, but should consider whether it might have been cherry-picked</a:t>
            </a:r>
          </a:p>
          <a:p>
            <a:pPr marL="457200" indent="-457200">
              <a:buAutoNum type="arabicPeriod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Link Between Hiring Discrimination Experiences and Self-Rated Health Score</a:t>
            </a:r>
            <a:b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Maybe …, but should consider whether it might have been cherry-picked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5395A-4D38-98E8-FFCC-E7CCD4DA034A}"/>
              </a:ext>
            </a:extLst>
          </p:cNvPr>
          <p:cNvSpPr txBox="1"/>
          <p:nvPr/>
        </p:nvSpPr>
        <p:spPr>
          <a:xfrm>
            <a:off x="53674" y="896033"/>
            <a:ext cx="12084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Conclusion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316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4EBA8-AC90-1222-D716-7D035B8A9F4D}"/>
              </a:ext>
            </a:extLst>
          </p:cNvPr>
          <p:cNvSpPr txBox="1"/>
          <p:nvPr/>
        </p:nvSpPr>
        <p:spPr>
          <a:xfrm>
            <a:off x="310359" y="2767278"/>
            <a:ext cx="11571281" cy="99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you!</a:t>
            </a:r>
            <a:endParaRPr lang="ko-KR" altLang="en-US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06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EBB40AF5-7BD8-FF46-7EC2-E884DB1AF03F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C2395DDC-5856-982C-A853-9F30220F90B8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5D584F4D-A52A-03B9-5635-862E88F8FA6D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47AC6B21-DE18-D35E-DF4D-18FC808B0230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CD912ACA-E932-0582-8F2D-8A7F29E3B0DF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F76CBE16-FFB6-CE25-910B-868F0537A73E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64128D81-C7AB-069B-042F-775A543C37DA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D3E7B6-B288-5D7A-626A-BDFE54A2C70C}"/>
              </a:ext>
            </a:extLst>
          </p:cNvPr>
          <p:cNvCxnSpPr/>
          <p:nvPr/>
        </p:nvCxnSpPr>
        <p:spPr>
          <a:xfrm>
            <a:off x="0" y="727098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2078D8F-B585-7E38-2217-B3AE979AF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173527"/>
              </p:ext>
            </p:extLst>
          </p:nvPr>
        </p:nvGraphicFramePr>
        <p:xfrm>
          <a:off x="1006475" y="902678"/>
          <a:ext cx="101790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7453" imgH="6484416" progId="Excel.Sheet.12">
                  <p:embed/>
                </p:oleObj>
              </mc:Choice>
              <mc:Fallback>
                <p:oleObj name="Worksheet" r:id="rId2" imgW="12207453" imgH="64844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902678"/>
                        <a:ext cx="1017905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6118EDA-018D-5863-31D9-47A35C281219}"/>
              </a:ext>
            </a:extLst>
          </p:cNvPr>
          <p:cNvSpPr txBox="1"/>
          <p:nvPr/>
        </p:nvSpPr>
        <p:spPr>
          <a:xfrm>
            <a:off x="3557416" y="6381100"/>
            <a:ext cx="766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provided by KLIPS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62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8D217-297B-71D1-A389-6D0D618C15C5}"/>
              </a:ext>
            </a:extLst>
          </p:cNvPr>
          <p:cNvSpPr txBox="1"/>
          <p:nvPr/>
        </p:nvSpPr>
        <p:spPr>
          <a:xfrm>
            <a:off x="53674" y="896033"/>
            <a:ext cx="12084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Identifying and Analyzing Key Variables in Hiring Discrimination Experiences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D18CAB0-8660-3F5D-70E5-4E0C2B63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7" y="1593230"/>
            <a:ext cx="7086600" cy="492788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C72F7F-EC86-4B15-2DCA-6917992134DC}"/>
              </a:ext>
            </a:extLst>
          </p:cNvPr>
          <p:cNvCxnSpPr>
            <a:cxnSpLocks/>
          </p:cNvCxnSpPr>
          <p:nvPr/>
        </p:nvCxnSpPr>
        <p:spPr>
          <a:xfrm flipV="1">
            <a:off x="2839453" y="2819254"/>
            <a:ext cx="5270790" cy="1455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B638E2-61BD-0E94-0A69-D644039883F6}"/>
              </a:ext>
            </a:extLst>
          </p:cNvPr>
          <p:cNvSpPr txBox="1"/>
          <p:nvPr/>
        </p:nvSpPr>
        <p:spPr>
          <a:xfrm>
            <a:off x="8039307" y="2619199"/>
            <a:ext cx="3424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Unify scale of features</a:t>
            </a:r>
            <a:endParaRPr lang="ko-KR" altLang="en-US" sz="20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AB36E-C22A-3340-A926-9761552CA151}"/>
              </a:ext>
            </a:extLst>
          </p:cNvPr>
          <p:cNvSpPr txBox="1"/>
          <p:nvPr/>
        </p:nvSpPr>
        <p:spPr>
          <a:xfrm>
            <a:off x="8296831" y="3105834"/>
            <a:ext cx="290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:to make comparison of coefficients available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11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4544C7-C283-7E6A-7C8D-9D3B9CAD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24" y="1357698"/>
            <a:ext cx="2108661" cy="47908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49D0F6-056C-9BF9-C5DD-2B6746294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22" y="1872958"/>
            <a:ext cx="7916241" cy="42756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6BCEBE-9D21-D3D5-846F-F30518DBF064}"/>
              </a:ext>
            </a:extLst>
          </p:cNvPr>
          <p:cNvSpPr txBox="1"/>
          <p:nvPr/>
        </p:nvSpPr>
        <p:spPr>
          <a:xfrm>
            <a:off x="1008413" y="6267766"/>
            <a:ext cx="1926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(a) Coefficients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82F5A-FD5A-2AA2-E8E7-A10C251AEB37}"/>
              </a:ext>
            </a:extLst>
          </p:cNvPr>
          <p:cNvSpPr txBox="1"/>
          <p:nvPr/>
        </p:nvSpPr>
        <p:spPr>
          <a:xfrm>
            <a:off x="4336579" y="6267766"/>
            <a:ext cx="7547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(b) Importance Rank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78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BCEBE-9D21-D3D5-846F-F30518DBF064}"/>
              </a:ext>
            </a:extLst>
          </p:cNvPr>
          <p:cNvSpPr txBox="1"/>
          <p:nvPr/>
        </p:nvSpPr>
        <p:spPr>
          <a:xfrm>
            <a:off x="4232451" y="3981766"/>
            <a:ext cx="3877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Caveat from bias can be ignored…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E6D5D1-73A0-6A14-8AD2-2AC1FDE7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41" y="2758413"/>
            <a:ext cx="6200917" cy="10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0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0DD59-A033-590F-D505-277203ECFC01}"/>
              </a:ext>
            </a:extLst>
          </p:cNvPr>
          <p:cNvSpPr txBox="1"/>
          <p:nvPr/>
        </p:nvSpPr>
        <p:spPr>
          <a:xfrm>
            <a:off x="53674" y="896033"/>
            <a:ext cx="12084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PCA of 12 Explanatory Variables Influencing Discrimination Experiences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D1CBF4-84E2-8080-2788-E524755B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1478915"/>
            <a:ext cx="4598670" cy="511469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F3776D-DD92-30D4-29F7-57CD018F45D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30880" y="3234911"/>
            <a:ext cx="3245197" cy="1733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3279EB-A160-F2ED-0724-F8EF151A1B06}"/>
              </a:ext>
            </a:extLst>
          </p:cNvPr>
          <p:cNvSpPr txBox="1"/>
          <p:nvPr/>
        </p:nvSpPr>
        <p:spPr>
          <a:xfrm>
            <a:off x="6476077" y="2911745"/>
            <a:ext cx="522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Increase the number of principal components </a:t>
            </a: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until 80% variance of the total data is captured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38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3D6177-52EB-BC88-4F73-822B86180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83" y="1440995"/>
            <a:ext cx="7317774" cy="47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1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E9E4952-ACC8-2996-0AD9-7B018D13481A}"/>
              </a:ext>
            </a:extLst>
          </p:cNvPr>
          <p:cNvSpPr/>
          <p:nvPr/>
        </p:nvSpPr>
        <p:spPr>
          <a:xfrm>
            <a:off x="197224" y="206188"/>
            <a:ext cx="1440000" cy="32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Introduction</a:t>
            </a:r>
            <a:endParaRPr lang="ko-KR" altLang="en-US" sz="1400" dirty="0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C53964-5E49-ADE5-5C7C-17F162C28C75}"/>
              </a:ext>
            </a:extLst>
          </p:cNvPr>
          <p:cNvSpPr/>
          <p:nvPr/>
        </p:nvSpPr>
        <p:spPr>
          <a:xfrm>
            <a:off x="1634897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798FA00-C5F2-AA4B-6F3A-CFF6C748670B}"/>
              </a:ext>
            </a:extLst>
          </p:cNvPr>
          <p:cNvSpPr/>
          <p:nvPr/>
        </p:nvSpPr>
        <p:spPr>
          <a:xfrm>
            <a:off x="3074897" y="206184"/>
            <a:ext cx="1440000" cy="324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2342E9A-6F68-F1A3-4B5E-1075A1587F34}"/>
              </a:ext>
            </a:extLst>
          </p:cNvPr>
          <p:cNvSpPr/>
          <p:nvPr/>
        </p:nvSpPr>
        <p:spPr>
          <a:xfrm>
            <a:off x="451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91DF6D7A-53ED-53D4-F0EB-57EB9302D6A3}"/>
              </a:ext>
            </a:extLst>
          </p:cNvPr>
          <p:cNvSpPr/>
          <p:nvPr/>
        </p:nvSpPr>
        <p:spPr>
          <a:xfrm>
            <a:off x="5952570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0891012-434C-483D-8B51-A799D2A627D7}"/>
              </a:ext>
            </a:extLst>
          </p:cNvPr>
          <p:cNvSpPr/>
          <p:nvPr/>
        </p:nvSpPr>
        <p:spPr>
          <a:xfrm>
            <a:off x="739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Question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ECFED0-178F-37BD-675E-4E24AB45CCBE}"/>
              </a:ext>
            </a:extLst>
          </p:cNvPr>
          <p:cNvSpPr/>
          <p:nvPr/>
        </p:nvSpPr>
        <p:spPr>
          <a:xfrm>
            <a:off x="8830243" y="206184"/>
            <a:ext cx="1440000" cy="3240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Conclusion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CA9D0E-07FD-05E4-3EFD-51AFDE6AF0DE}"/>
              </a:ext>
            </a:extLst>
          </p:cNvPr>
          <p:cNvGrpSpPr/>
          <p:nvPr/>
        </p:nvGrpSpPr>
        <p:grpSpPr>
          <a:xfrm>
            <a:off x="463359" y="1591945"/>
            <a:ext cx="7047587" cy="3932261"/>
            <a:chOff x="2572206" y="1462869"/>
            <a:chExt cx="7047587" cy="393226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043B263-8E55-BCDB-B5CF-50B6D8E20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206" y="1462869"/>
              <a:ext cx="7047587" cy="3932261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3131ED-1E19-7412-FEB5-80C0A6343DC9}"/>
                </a:ext>
              </a:extLst>
            </p:cNvPr>
            <p:cNvSpPr/>
            <p:nvPr/>
          </p:nvSpPr>
          <p:spPr>
            <a:xfrm>
              <a:off x="3784921" y="3900667"/>
              <a:ext cx="692924" cy="145973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7099BE-8114-8945-A761-BB689DC6BC58}"/>
                </a:ext>
              </a:extLst>
            </p:cNvPr>
            <p:cNvSpPr/>
            <p:nvPr/>
          </p:nvSpPr>
          <p:spPr>
            <a:xfrm>
              <a:off x="4477845" y="2110740"/>
              <a:ext cx="692924" cy="57912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601C5D-5F81-1271-6E21-33CB248138C8}"/>
                </a:ext>
              </a:extLst>
            </p:cNvPr>
            <p:cNvSpPr/>
            <p:nvPr/>
          </p:nvSpPr>
          <p:spPr>
            <a:xfrm>
              <a:off x="5232570" y="1800860"/>
              <a:ext cx="692924" cy="28956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4877A48-7A4B-5A83-FACA-1EC8FC5E8522}"/>
                </a:ext>
              </a:extLst>
            </p:cNvPr>
            <p:cNvSpPr/>
            <p:nvPr/>
          </p:nvSpPr>
          <p:spPr>
            <a:xfrm>
              <a:off x="5985685" y="3608155"/>
              <a:ext cx="692924" cy="28956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366C59B-FB34-9675-923D-B249AB639B5F}"/>
                </a:ext>
              </a:extLst>
            </p:cNvPr>
            <p:cNvSpPr/>
            <p:nvPr/>
          </p:nvSpPr>
          <p:spPr>
            <a:xfrm>
              <a:off x="6707295" y="1800860"/>
              <a:ext cx="692924" cy="28956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0D0884-B802-98DD-4986-88E268EBEDDB}"/>
                </a:ext>
              </a:extLst>
            </p:cNvPr>
            <p:cNvSpPr/>
            <p:nvPr/>
          </p:nvSpPr>
          <p:spPr>
            <a:xfrm>
              <a:off x="6707295" y="3318595"/>
              <a:ext cx="692924" cy="57912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3BB663-1996-B302-9F5C-24DE94DEA4E5}"/>
                </a:ext>
              </a:extLst>
            </p:cNvPr>
            <p:cNvSpPr/>
            <p:nvPr/>
          </p:nvSpPr>
          <p:spPr>
            <a:xfrm>
              <a:off x="7417319" y="3897715"/>
              <a:ext cx="692924" cy="28956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2ED1D71-8B66-4877-6361-F1531A0C43BA}"/>
                </a:ext>
              </a:extLst>
            </p:cNvPr>
            <p:cNvSpPr/>
            <p:nvPr/>
          </p:nvSpPr>
          <p:spPr>
            <a:xfrm>
              <a:off x="8174371" y="5070845"/>
              <a:ext cx="692924" cy="28956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855EB4-75B3-F182-8E1C-EC3D0758FD1A}"/>
                </a:ext>
              </a:extLst>
            </p:cNvPr>
            <p:cNvSpPr/>
            <p:nvPr/>
          </p:nvSpPr>
          <p:spPr>
            <a:xfrm>
              <a:off x="8857319" y="3318595"/>
              <a:ext cx="692924" cy="28956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387D29-F404-6068-AC83-AAF41EFA18A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368998" y="4748971"/>
            <a:ext cx="5449122" cy="315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5F18B1-B0ED-DFFD-1145-7B7802B09405}"/>
              </a:ext>
            </a:extLst>
          </p:cNvPr>
          <p:cNvSpPr txBox="1"/>
          <p:nvPr/>
        </p:nvSpPr>
        <p:spPr>
          <a:xfrm>
            <a:off x="7818120" y="4879475"/>
            <a:ext cx="437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PC1: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Exposure to high discrimination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30737E-BFCB-3E88-65EE-9EBD2F60E417}"/>
              </a:ext>
            </a:extLst>
          </p:cNvPr>
          <p:cNvCxnSpPr>
            <a:cxnSpLocks/>
          </p:cNvCxnSpPr>
          <p:nvPr/>
        </p:nvCxnSpPr>
        <p:spPr>
          <a:xfrm>
            <a:off x="2939764" y="2564326"/>
            <a:ext cx="4878356" cy="450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57B363-2718-D9D5-8083-9A1A081F95B4}"/>
              </a:ext>
            </a:extLst>
          </p:cNvPr>
          <p:cNvSpPr txBox="1"/>
          <p:nvPr/>
        </p:nvSpPr>
        <p:spPr>
          <a:xfrm>
            <a:off x="7682987" y="2855869"/>
            <a:ext cx="346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PC2: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Changing Educational </a:t>
            </a:r>
          </a:p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trends over generation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69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850</Words>
  <Application>Microsoft Office PowerPoint</Application>
  <PresentationFormat>와이드스크린</PresentationFormat>
  <Paragraphs>249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맑은 고딕</vt:lpstr>
      <vt:lpstr>에스코어 드림 3 Light</vt:lpstr>
      <vt:lpstr>에스코어 드림 4 Regular</vt:lpstr>
      <vt:lpstr>에스코어 드림 6 Bold</vt:lpstr>
      <vt:lpstr>Arial</vt:lpstr>
      <vt:lpstr>Cambria Math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채</dc:creator>
  <cp:lastModifiedBy>우진 채</cp:lastModifiedBy>
  <cp:revision>57</cp:revision>
  <dcterms:created xsi:type="dcterms:W3CDTF">2023-12-17T05:05:32Z</dcterms:created>
  <dcterms:modified xsi:type="dcterms:W3CDTF">2023-12-17T09:54:31Z</dcterms:modified>
</cp:coreProperties>
</file>