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60" r:id="rId2"/>
  </p:sldMasterIdLst>
  <p:notesMasterIdLst>
    <p:notesMasterId r:id="rId41"/>
  </p:notesMasterIdLst>
  <p:sldIdLst>
    <p:sldId id="296" r:id="rId3"/>
    <p:sldId id="297" r:id="rId4"/>
    <p:sldId id="286" r:id="rId5"/>
    <p:sldId id="287" r:id="rId6"/>
    <p:sldId id="293" r:id="rId7"/>
    <p:sldId id="291" r:id="rId8"/>
    <p:sldId id="290" r:id="rId9"/>
    <p:sldId id="288" r:id="rId10"/>
    <p:sldId id="295" r:id="rId11"/>
    <p:sldId id="270" r:id="rId12"/>
    <p:sldId id="294" r:id="rId13"/>
    <p:sldId id="269" r:id="rId14"/>
    <p:sldId id="318" r:id="rId15"/>
    <p:sldId id="271" r:id="rId16"/>
    <p:sldId id="303" r:id="rId17"/>
    <p:sldId id="276" r:id="rId18"/>
    <p:sldId id="313" r:id="rId19"/>
    <p:sldId id="314" r:id="rId20"/>
    <p:sldId id="274" r:id="rId21"/>
    <p:sldId id="279" r:id="rId22"/>
    <p:sldId id="304" r:id="rId23"/>
    <p:sldId id="277" r:id="rId24"/>
    <p:sldId id="282" r:id="rId25"/>
    <p:sldId id="283" r:id="rId26"/>
    <p:sldId id="284" r:id="rId27"/>
    <p:sldId id="305" r:id="rId28"/>
    <p:sldId id="306" r:id="rId29"/>
    <p:sldId id="307" r:id="rId30"/>
    <p:sldId id="308" r:id="rId31"/>
    <p:sldId id="289" r:id="rId32"/>
    <p:sldId id="309" r:id="rId33"/>
    <p:sldId id="310" r:id="rId34"/>
    <p:sldId id="315" r:id="rId35"/>
    <p:sldId id="316" r:id="rId36"/>
    <p:sldId id="302" r:id="rId37"/>
    <p:sldId id="299" r:id="rId38"/>
    <p:sldId id="300" r:id="rId39"/>
    <p:sldId id="301" r:id="rId40"/>
  </p:sldIdLst>
  <p:sldSz cx="12192000" cy="6858000"/>
  <p:notesSz cx="6797675" cy="9926638"/>
  <p:embeddedFontLst>
    <p:embeddedFont>
      <p:font typeface="Malgun Gothic" panose="020B0503020000020004" pitchFamily="50" charset="-127"/>
      <p:regular r:id="rId42"/>
      <p:bold r:id="rId43"/>
    </p:embeddedFont>
    <p:embeddedFont>
      <p:font typeface="Malgun Gothic" panose="020B0503020000020004" pitchFamily="50" charset="-127"/>
      <p:regular r:id="rId42"/>
      <p:bold r:id="rId43"/>
    </p:embeddedFont>
    <p:embeddedFont>
      <p:font typeface="News Gothic MT" panose="020B0504020203020204" pitchFamily="34" charset="0"/>
      <p:regular r:id="rId44"/>
      <p:bold r:id="rId45"/>
    </p:embeddedFont>
    <p:embeddedFont>
      <p:font typeface="리디바탕" panose="020B0600000101010101" pitchFamily="34" charset="-127"/>
      <p:regular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97B0"/>
    <a:srgbClr val="FFFFFF"/>
    <a:srgbClr val="4CD3E3"/>
    <a:srgbClr val="F1F9FF"/>
    <a:srgbClr val="3279BB"/>
    <a:srgbClr val="38A4FF"/>
    <a:srgbClr val="39CFCA"/>
    <a:srgbClr val="2E75B6"/>
    <a:srgbClr val="DDDDDD"/>
    <a:srgbClr val="F9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5214" autoAdjust="0"/>
  </p:normalViewPr>
  <p:slideViewPr>
    <p:cSldViewPr snapToGrid="0" showGuides="1"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2.fntdata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793DA-B02C-4C42-9760-40F495DA40F8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04385-C842-4B65-9336-64B8CDEF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4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019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95b17db3aa_4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95b17db3aa_4_156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g95b17db3aa_4_156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128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094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p14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4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3323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95b17db3aa_4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95b17db3aa_4_156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g95b17db3aa_4_156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3014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95b17db3aa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g95b17db3aa_1_7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g95b17db3aa_1_7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6036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95b17db3aa_4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95b17db3aa_4_16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g95b17db3aa_4_163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1180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95b17db3aa_1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4" name="Google Shape;544;g95b17db3aa_1_136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g95b17db3aa_1_136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1321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95b17db3aa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0" name="Google Shape;510;g95b17db3aa_1_47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g95b17db3aa_1_47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8243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95b17db3aa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6" name="Google Shape;526;g95b17db3aa_1_99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g95b17db3aa_1_99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6279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95b17db3aa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95b17db3aa_1_196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g95b17db3aa_1_196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80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2069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95b17db3aa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Google Shape;580;g95b17db3aa_1_79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g95b17db3aa_1_79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6718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95b17db3aa_3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1" name="Google Shape;601;g95b17db3aa_3_40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g95b17db3aa_3_40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8484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95b17db3aa_6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1" name="Google Shape;611;g95b17db3aa_6_89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g95b17db3aa_6_89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18004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95b17db3aa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95b17db3aa_4_37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g95b17db3aa_4_37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3479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95b17db3aa_4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9" name="Google Shape;659;g95b17db3aa_4_5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g95b17db3aa_4_53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49430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95b17db3aa_4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9" name="Google Shape;679;g95b17db3aa_4_90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g95b17db3aa_4_90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97768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95b17db3aa_4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7" name="Google Shape;697;g95b17db3aa_4_114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g95b17db3aa_4_114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86790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95b17db3aa_4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0" name="Google Shape;720;g95b17db3aa_4_184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g95b17db3aa_4_184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69762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95b17db3aa_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1" name="Google Shape;741;g95b17db3aa_6_5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g95b17db3aa_6_5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39440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95b17db3aa_6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6" name="Google Shape;766;g95b17db3aa_6_38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g95b17db3aa_6_38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1865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1918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95b17db3aa_6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5" name="Google Shape;785;g95b17db3aa_6_65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g95b17db3aa_6_65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82104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95b17db3aa_4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95b17db3aa_4_170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g95b17db3aa_4_170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60105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95b17db3aa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2" name="Google Shape;812;g95b17db3aa_2_120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g95b17db3aa_2_120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89324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95b17db3aa_4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95b17db3aa_4_170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g95b17db3aa_4_170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79972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95b17db3aa_4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95b17db3aa_4_16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g95b17db3aa_4_163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19605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994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2540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1913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06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96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416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597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286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345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151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12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392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구역 머리글">
    <p:bg>
      <p:bgPr>
        <a:gradFill>
          <a:gsLst>
            <a:gs pos="0">
              <a:srgbClr val="39CFCA"/>
            </a:gs>
            <a:gs pos="100000">
              <a:srgbClr val="318BB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170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제목 및 내용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540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3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8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78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2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27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2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64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fld id="{D7D657F1-E26E-4878-8FB9-A33707A39A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93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03451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jpg"/><Relationship Id="rId5" Type="http://schemas.openxmlformats.org/officeDocument/2006/relationships/image" Target="../media/image30.png"/><Relationship Id="rId4" Type="http://schemas.openxmlformats.org/officeDocument/2006/relationships/image" Target="../media/image2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3.png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7.png"/><Relationship Id="rId5" Type="http://schemas.openxmlformats.org/officeDocument/2006/relationships/image" Target="../media/image61.png"/><Relationship Id="rId4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318BBB"/>
            </a:gs>
            <a:gs pos="0">
              <a:srgbClr val="39CFC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1473B2-0A54-48DB-AB54-544F60F3E7A3}"/>
              </a:ext>
            </a:extLst>
          </p:cNvPr>
          <p:cNvSpPr txBox="1"/>
          <p:nvPr/>
        </p:nvSpPr>
        <p:spPr>
          <a:xfrm>
            <a:off x="4507455" y="3429000"/>
            <a:ext cx="3177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1F9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DOOK LIBRARY</a:t>
            </a:r>
            <a:endParaRPr lang="ko-KR" altLang="en-US" sz="3200" dirty="0">
              <a:solidFill>
                <a:srgbClr val="F1F9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7" name="그림 6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1553190B-CCA0-4D50-8624-47C7CA7825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725" y="1231038"/>
            <a:ext cx="2530549" cy="21979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469A44-1BDE-4E93-AEB0-7DE821F35A3B}"/>
              </a:ext>
            </a:extLst>
          </p:cNvPr>
          <p:cNvSpPr txBox="1"/>
          <p:nvPr/>
        </p:nvSpPr>
        <p:spPr>
          <a:xfrm>
            <a:off x="4333337" y="4791516"/>
            <a:ext cx="3525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F1F9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박혜성</a:t>
            </a:r>
            <a:r>
              <a:rPr lang="ko-KR" altLang="en-US" sz="2000" dirty="0">
                <a:solidFill>
                  <a:srgbClr val="F1F9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양태영  </a:t>
            </a:r>
            <a:r>
              <a:rPr lang="ko-KR" altLang="en-US" sz="2000" dirty="0" err="1">
                <a:solidFill>
                  <a:srgbClr val="F1F9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이새롬</a:t>
            </a:r>
            <a:r>
              <a:rPr lang="ko-KR" altLang="en-US" sz="2000" dirty="0">
                <a:solidFill>
                  <a:srgbClr val="F1F9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</a:t>
            </a:r>
            <a:r>
              <a:rPr lang="ko-KR" altLang="en-US" sz="2000" dirty="0" err="1">
                <a:solidFill>
                  <a:srgbClr val="F1F9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채희진</a:t>
            </a:r>
            <a:endParaRPr lang="ko-KR" altLang="en-US" sz="2000" dirty="0">
              <a:solidFill>
                <a:srgbClr val="F1F9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66236F-AB90-4C8B-9787-A1207AF14C16}"/>
              </a:ext>
            </a:extLst>
          </p:cNvPr>
          <p:cNvSpPr txBox="1"/>
          <p:nvPr/>
        </p:nvSpPr>
        <p:spPr>
          <a:xfrm>
            <a:off x="4862969" y="5940851"/>
            <a:ext cx="2466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1F9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빅데이터를 활용한 </a:t>
            </a:r>
            <a:r>
              <a:rPr lang="en-US" altLang="ko-KR" sz="1200" dirty="0">
                <a:solidFill>
                  <a:srgbClr val="F1F9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IoT </a:t>
            </a:r>
            <a:r>
              <a:rPr lang="ko-KR" altLang="en-US" sz="1200" dirty="0">
                <a:solidFill>
                  <a:srgbClr val="F1F9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시스템 개발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0F59B0-6147-493E-A287-3DA2C6DCBB86}"/>
              </a:ext>
            </a:extLst>
          </p:cNvPr>
          <p:cNvSpPr txBox="1"/>
          <p:nvPr/>
        </p:nvSpPr>
        <p:spPr>
          <a:xfrm>
            <a:off x="5644594" y="6217850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1F9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멀티캠퍼스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F68D035-2726-4DB7-B9BF-7E06BEA12CBC}"/>
              </a:ext>
            </a:extLst>
          </p:cNvPr>
          <p:cNvCxnSpPr>
            <a:cxnSpLocks/>
          </p:cNvCxnSpPr>
          <p:nvPr/>
        </p:nvCxnSpPr>
        <p:spPr>
          <a:xfrm>
            <a:off x="3926461" y="4672483"/>
            <a:ext cx="4339078" cy="0"/>
          </a:xfrm>
          <a:prstGeom prst="line">
            <a:avLst/>
          </a:prstGeom>
          <a:ln>
            <a:solidFill>
              <a:srgbClr val="F1F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F238071-0BE3-4C18-BCC9-EF4914C5E7EB}"/>
              </a:ext>
            </a:extLst>
          </p:cNvPr>
          <p:cNvCxnSpPr>
            <a:cxnSpLocks/>
          </p:cNvCxnSpPr>
          <p:nvPr/>
        </p:nvCxnSpPr>
        <p:spPr>
          <a:xfrm>
            <a:off x="3926461" y="5310658"/>
            <a:ext cx="4339078" cy="0"/>
          </a:xfrm>
          <a:prstGeom prst="line">
            <a:avLst/>
          </a:prstGeom>
          <a:ln>
            <a:solidFill>
              <a:srgbClr val="F1F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820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화면 구성</a:t>
            </a:r>
            <a:endParaRPr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68" name="Google Shape;468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sym typeface="Arial"/>
            </a:endParaRPr>
          </a:p>
        </p:txBody>
      </p:sp>
      <p:sp>
        <p:nvSpPr>
          <p:cNvPr id="2" name="왼쪽 대괄호 1">
            <a:extLst>
              <a:ext uri="{FF2B5EF4-FFF2-40B4-BE49-F238E27FC236}">
                <a16:creationId xmlns:a16="http://schemas.microsoft.com/office/drawing/2014/main" id="{A0806432-6A0E-460D-9D06-70D569944DEA}"/>
              </a:ext>
            </a:extLst>
          </p:cNvPr>
          <p:cNvSpPr/>
          <p:nvPr/>
        </p:nvSpPr>
        <p:spPr>
          <a:xfrm>
            <a:off x="3034647" y="2460396"/>
            <a:ext cx="622169" cy="1345676"/>
          </a:xfrm>
          <a:prstGeom prst="leftBracket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왼쪽 대괄호 2">
            <a:extLst>
              <a:ext uri="{FF2B5EF4-FFF2-40B4-BE49-F238E27FC236}">
                <a16:creationId xmlns:a16="http://schemas.microsoft.com/office/drawing/2014/main" id="{4DD23988-4842-4578-8B62-ACB2E897A96B}"/>
              </a:ext>
            </a:extLst>
          </p:cNvPr>
          <p:cNvSpPr/>
          <p:nvPr/>
        </p:nvSpPr>
        <p:spPr>
          <a:xfrm flipH="1">
            <a:off x="8535184" y="2460396"/>
            <a:ext cx="622169" cy="1345676"/>
          </a:xfrm>
          <a:prstGeom prst="leftBracket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66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C056E757-E7B7-4C11-A24D-1E49A28EB068}"/>
              </a:ext>
            </a:extLst>
          </p:cNvPr>
          <p:cNvCxnSpPr>
            <a:cxnSpLocks/>
            <a:stCxn id="88" idx="2"/>
            <a:endCxn id="116" idx="0"/>
          </p:cNvCxnSpPr>
          <p:nvPr/>
        </p:nvCxnSpPr>
        <p:spPr>
          <a:xfrm>
            <a:off x="3905409" y="3319942"/>
            <a:ext cx="1" cy="1160871"/>
          </a:xfrm>
          <a:prstGeom prst="line">
            <a:avLst/>
          </a:prstGeom>
          <a:ln>
            <a:solidFill>
              <a:srgbClr val="4CD3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6CB87F3E-55F3-4465-AB35-E7E34E038291}"/>
              </a:ext>
            </a:extLst>
          </p:cNvPr>
          <p:cNvCxnSpPr>
            <a:cxnSpLocks/>
            <a:stCxn id="111" idx="2"/>
            <a:endCxn id="136" idx="0"/>
          </p:cNvCxnSpPr>
          <p:nvPr/>
        </p:nvCxnSpPr>
        <p:spPr>
          <a:xfrm>
            <a:off x="6026999" y="3314911"/>
            <a:ext cx="2" cy="1165902"/>
          </a:xfrm>
          <a:prstGeom prst="line">
            <a:avLst/>
          </a:prstGeom>
          <a:ln>
            <a:solidFill>
              <a:srgbClr val="4CD3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922B695F-A8F0-4C75-A309-0FE6519912FE}"/>
              </a:ext>
            </a:extLst>
          </p:cNvPr>
          <p:cNvCxnSpPr>
            <a:cxnSpLocks/>
            <a:stCxn id="96" idx="2"/>
            <a:endCxn id="156" idx="0"/>
          </p:cNvCxnSpPr>
          <p:nvPr/>
        </p:nvCxnSpPr>
        <p:spPr>
          <a:xfrm>
            <a:off x="8148589" y="3319942"/>
            <a:ext cx="2" cy="1163215"/>
          </a:xfrm>
          <a:prstGeom prst="line">
            <a:avLst/>
          </a:prstGeom>
          <a:ln>
            <a:solidFill>
              <a:srgbClr val="4CD3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70E49319-6298-4260-B617-A1482F011CD5}"/>
              </a:ext>
            </a:extLst>
          </p:cNvPr>
          <p:cNvCxnSpPr>
            <a:cxnSpLocks/>
            <a:stCxn id="100" idx="2"/>
            <a:endCxn id="140" idx="0"/>
          </p:cNvCxnSpPr>
          <p:nvPr/>
        </p:nvCxnSpPr>
        <p:spPr>
          <a:xfrm>
            <a:off x="10270180" y="3319942"/>
            <a:ext cx="2" cy="326740"/>
          </a:xfrm>
          <a:prstGeom prst="line">
            <a:avLst/>
          </a:prstGeom>
          <a:ln>
            <a:solidFill>
              <a:srgbClr val="4CD3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1664E029-B185-463F-85B9-3F83E39E68BE}"/>
              </a:ext>
            </a:extLst>
          </p:cNvPr>
          <p:cNvCxnSpPr>
            <a:cxnSpLocks/>
            <a:stCxn id="92" idx="2"/>
            <a:endCxn id="128" idx="0"/>
          </p:cNvCxnSpPr>
          <p:nvPr/>
        </p:nvCxnSpPr>
        <p:spPr>
          <a:xfrm flipH="1">
            <a:off x="1780189" y="3319942"/>
            <a:ext cx="3630" cy="1991725"/>
          </a:xfrm>
          <a:prstGeom prst="line">
            <a:avLst/>
          </a:prstGeom>
          <a:ln>
            <a:solidFill>
              <a:srgbClr val="4CD3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F1BBF8-C536-4627-BA82-3C20B20AF613}"/>
              </a:ext>
            </a:extLst>
          </p:cNvPr>
          <p:cNvSpPr/>
          <p:nvPr/>
        </p:nvSpPr>
        <p:spPr>
          <a:xfrm>
            <a:off x="0" y="-1"/>
            <a:ext cx="12192000" cy="1360968"/>
          </a:xfrm>
          <a:prstGeom prst="rect">
            <a:avLst/>
          </a:prstGeom>
          <a:solidFill>
            <a:srgbClr val="F1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9DB620-C8B1-45DC-BAE7-9FB0DB2E73F5}"/>
              </a:ext>
            </a:extLst>
          </p:cNvPr>
          <p:cNvSpPr txBox="1"/>
          <p:nvPr/>
        </p:nvSpPr>
        <p:spPr>
          <a:xfrm>
            <a:off x="95729" y="90286"/>
            <a:ext cx="1978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Ⅳ. 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프로젝트 수행 결과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F8563D6-E0F3-46A2-AADF-85719060CC74}"/>
              </a:ext>
            </a:extLst>
          </p:cNvPr>
          <p:cNvCxnSpPr>
            <a:cxnSpLocks/>
          </p:cNvCxnSpPr>
          <p:nvPr/>
        </p:nvCxnSpPr>
        <p:spPr>
          <a:xfrm>
            <a:off x="95729" y="398063"/>
            <a:ext cx="2530549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244CABDE-FD1A-41DE-ADDF-556C7D5ABC8A}"/>
              </a:ext>
            </a:extLst>
          </p:cNvPr>
          <p:cNvGrpSpPr/>
          <p:nvPr/>
        </p:nvGrpSpPr>
        <p:grpSpPr>
          <a:xfrm>
            <a:off x="5235148" y="1613122"/>
            <a:ext cx="1721704" cy="637383"/>
            <a:chOff x="5099014" y="1662268"/>
            <a:chExt cx="1721704" cy="63738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E13B3C8-BFEE-4EDA-A0F0-EE5B5CBB3C92}"/>
                </a:ext>
              </a:extLst>
            </p:cNvPr>
            <p:cNvSpPr/>
            <p:nvPr/>
          </p:nvSpPr>
          <p:spPr>
            <a:xfrm>
              <a:off x="5099014" y="1662268"/>
              <a:ext cx="1583703" cy="529243"/>
            </a:xfrm>
            <a:prstGeom prst="rect">
              <a:avLst/>
            </a:prstGeom>
            <a:solidFill>
              <a:srgbClr val="4CD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9CFCA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6FC86AE-892C-47DE-9EAE-9884A806B290}"/>
                </a:ext>
              </a:extLst>
            </p:cNvPr>
            <p:cNvSpPr txBox="1"/>
            <p:nvPr/>
          </p:nvSpPr>
          <p:spPr>
            <a:xfrm>
              <a:off x="5689528" y="1662268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1F9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홈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1CD473-AE23-45B0-89D7-8F443E3CEFE4}"/>
                </a:ext>
              </a:extLst>
            </p:cNvPr>
            <p:cNvSpPr/>
            <p:nvPr/>
          </p:nvSpPr>
          <p:spPr>
            <a:xfrm>
              <a:off x="5439030" y="2038374"/>
              <a:ext cx="1381688" cy="261277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solidFill>
                <a:srgbClr val="4CD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39CFCA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Index.html</a:t>
              </a:r>
              <a:endParaRPr lang="ko-KR" altLang="en-US" sz="1400" dirty="0">
                <a:solidFill>
                  <a:srgbClr val="39CFCA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D1473B2-0A54-48DB-AB54-544F60F3E7A3}"/>
              </a:ext>
            </a:extLst>
          </p:cNvPr>
          <p:cNvSpPr txBox="1"/>
          <p:nvPr/>
        </p:nvSpPr>
        <p:spPr>
          <a:xfrm>
            <a:off x="95729" y="538914"/>
            <a:ext cx="1837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화면 구성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C8C20D6-880C-4AEB-9EB9-7CE415ACFF78}"/>
              </a:ext>
            </a:extLst>
          </p:cNvPr>
          <p:cNvSpPr/>
          <p:nvPr/>
        </p:nvSpPr>
        <p:spPr>
          <a:xfrm>
            <a:off x="3113557" y="2955641"/>
            <a:ext cx="1583703" cy="364301"/>
          </a:xfrm>
          <a:prstGeom prst="rect">
            <a:avLst/>
          </a:prstGeom>
          <a:solidFill>
            <a:srgbClr val="39C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1F9FF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DEE6212-7895-407A-B6F4-04601A7A8497}"/>
              </a:ext>
            </a:extLst>
          </p:cNvPr>
          <p:cNvSpPr txBox="1"/>
          <p:nvPr/>
        </p:nvSpPr>
        <p:spPr>
          <a:xfrm>
            <a:off x="3596669" y="295564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F9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좌석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E0F1483-715B-4297-88AE-FB272D8E7065}"/>
              </a:ext>
            </a:extLst>
          </p:cNvPr>
          <p:cNvSpPr/>
          <p:nvPr/>
        </p:nvSpPr>
        <p:spPr>
          <a:xfrm>
            <a:off x="991967" y="2955641"/>
            <a:ext cx="1583703" cy="364301"/>
          </a:xfrm>
          <a:prstGeom prst="rect">
            <a:avLst/>
          </a:prstGeom>
          <a:solidFill>
            <a:srgbClr val="39C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1F9FF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DC65E2F-654E-4E08-9EF1-AD12351A9747}"/>
              </a:ext>
            </a:extLst>
          </p:cNvPr>
          <p:cNvSpPr txBox="1"/>
          <p:nvPr/>
        </p:nvSpPr>
        <p:spPr>
          <a:xfrm>
            <a:off x="1475881" y="2955641"/>
            <a:ext cx="61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F9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도서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4900210-660F-4462-8CEC-16E3066463D4}"/>
              </a:ext>
            </a:extLst>
          </p:cNvPr>
          <p:cNvSpPr/>
          <p:nvPr/>
        </p:nvSpPr>
        <p:spPr>
          <a:xfrm>
            <a:off x="7356737" y="2955641"/>
            <a:ext cx="1583703" cy="364301"/>
          </a:xfrm>
          <a:prstGeom prst="rect">
            <a:avLst/>
          </a:prstGeom>
          <a:solidFill>
            <a:srgbClr val="39C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1F9FF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28CC14B-BD54-440F-997D-1015C6CB051F}"/>
              </a:ext>
            </a:extLst>
          </p:cNvPr>
          <p:cNvSpPr txBox="1"/>
          <p:nvPr/>
        </p:nvSpPr>
        <p:spPr>
          <a:xfrm>
            <a:off x="7731647" y="2955641"/>
            <a:ext cx="83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F1F9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마이북</a:t>
            </a:r>
            <a:endParaRPr lang="ko-KR" altLang="en-US" dirty="0">
              <a:solidFill>
                <a:srgbClr val="F1F9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A2B1C48-926E-4DA8-A8C4-B2BE2952C27B}"/>
              </a:ext>
            </a:extLst>
          </p:cNvPr>
          <p:cNvSpPr/>
          <p:nvPr/>
        </p:nvSpPr>
        <p:spPr>
          <a:xfrm>
            <a:off x="9478328" y="2955641"/>
            <a:ext cx="1583703" cy="364301"/>
          </a:xfrm>
          <a:prstGeom prst="rect">
            <a:avLst/>
          </a:prstGeom>
          <a:solidFill>
            <a:srgbClr val="39C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1F9FF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EFA4D97-7C7F-4507-A010-100D1DD7CDBF}"/>
              </a:ext>
            </a:extLst>
          </p:cNvPr>
          <p:cNvSpPr txBox="1"/>
          <p:nvPr/>
        </p:nvSpPr>
        <p:spPr>
          <a:xfrm>
            <a:off x="9853238" y="2955641"/>
            <a:ext cx="83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F9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관리자</a:t>
            </a: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0E695A9-3234-4ABE-82F1-13E8542CDB03}"/>
              </a:ext>
            </a:extLst>
          </p:cNvPr>
          <p:cNvGrpSpPr/>
          <p:nvPr/>
        </p:nvGrpSpPr>
        <p:grpSpPr>
          <a:xfrm>
            <a:off x="3113557" y="3646682"/>
            <a:ext cx="1721704" cy="637383"/>
            <a:chOff x="5099014" y="1662268"/>
            <a:chExt cx="1721704" cy="637383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C56681D3-32E1-41CF-A640-A69ABCA50DE5}"/>
                </a:ext>
              </a:extLst>
            </p:cNvPr>
            <p:cNvSpPr/>
            <p:nvPr/>
          </p:nvSpPr>
          <p:spPr>
            <a:xfrm>
              <a:off x="5099014" y="1662268"/>
              <a:ext cx="1583703" cy="529243"/>
            </a:xfrm>
            <a:prstGeom prst="rect">
              <a:avLst/>
            </a:prstGeom>
            <a:solidFill>
              <a:srgbClr val="4CD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9CFCA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7CE48D9-DFC5-431B-9611-AB7399F91C97}"/>
                </a:ext>
              </a:extLst>
            </p:cNvPr>
            <p:cNvSpPr txBox="1"/>
            <p:nvPr/>
          </p:nvSpPr>
          <p:spPr>
            <a:xfrm>
              <a:off x="5327250" y="1662268"/>
              <a:ext cx="1127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1F9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좌석 예약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D6701C64-23E2-43B6-9330-3F7FDF7CC6A2}"/>
                </a:ext>
              </a:extLst>
            </p:cNvPr>
            <p:cNvSpPr/>
            <p:nvPr/>
          </p:nvSpPr>
          <p:spPr>
            <a:xfrm>
              <a:off x="5439030" y="2038374"/>
              <a:ext cx="1381688" cy="261277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solidFill>
                <a:srgbClr val="4CD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rgbClr val="39CFCA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Seat.jsp</a:t>
              </a:r>
              <a:endParaRPr lang="ko-KR" altLang="en-US" sz="1200" dirty="0">
                <a:solidFill>
                  <a:srgbClr val="39CFCA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953BCF5-8822-49B7-88E3-FD43D200EE23}"/>
              </a:ext>
            </a:extLst>
          </p:cNvPr>
          <p:cNvSpPr/>
          <p:nvPr/>
        </p:nvSpPr>
        <p:spPr>
          <a:xfrm>
            <a:off x="5235147" y="2950610"/>
            <a:ext cx="1583703" cy="364301"/>
          </a:xfrm>
          <a:prstGeom prst="rect">
            <a:avLst/>
          </a:prstGeom>
          <a:solidFill>
            <a:srgbClr val="39C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1F9FF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CBC0016-63C4-4A2A-8DBE-1769BED79AA4}"/>
              </a:ext>
            </a:extLst>
          </p:cNvPr>
          <p:cNvSpPr txBox="1"/>
          <p:nvPr/>
        </p:nvSpPr>
        <p:spPr>
          <a:xfrm>
            <a:off x="5718259" y="2950610"/>
            <a:ext cx="61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F9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회원</a:t>
            </a: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D5D4D562-45D3-440B-A8FD-20B7F94E3DC3}"/>
              </a:ext>
            </a:extLst>
          </p:cNvPr>
          <p:cNvGrpSpPr/>
          <p:nvPr/>
        </p:nvGrpSpPr>
        <p:grpSpPr>
          <a:xfrm>
            <a:off x="3113557" y="4480813"/>
            <a:ext cx="1721704" cy="637383"/>
            <a:chOff x="5099014" y="1662268"/>
            <a:chExt cx="1721704" cy="637383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4F7E458F-BE61-43E9-A2DF-3E7BD91BCBEF}"/>
                </a:ext>
              </a:extLst>
            </p:cNvPr>
            <p:cNvSpPr/>
            <p:nvPr/>
          </p:nvSpPr>
          <p:spPr>
            <a:xfrm>
              <a:off x="5099014" y="1662268"/>
              <a:ext cx="1583703" cy="529243"/>
            </a:xfrm>
            <a:prstGeom prst="rect">
              <a:avLst/>
            </a:prstGeom>
            <a:solidFill>
              <a:srgbClr val="4CD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9CFCA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33FA27B-646B-4178-AA9C-1DDCE92221BE}"/>
                </a:ext>
              </a:extLst>
            </p:cNvPr>
            <p:cNvSpPr txBox="1"/>
            <p:nvPr/>
          </p:nvSpPr>
          <p:spPr>
            <a:xfrm>
              <a:off x="5364921" y="166226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1F9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이용안내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4A0EE0B3-8A50-42C5-BD4F-E84F9409BB93}"/>
                </a:ext>
              </a:extLst>
            </p:cNvPr>
            <p:cNvSpPr/>
            <p:nvPr/>
          </p:nvSpPr>
          <p:spPr>
            <a:xfrm>
              <a:off x="5439030" y="2038374"/>
              <a:ext cx="1381688" cy="261277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solidFill>
                <a:srgbClr val="4CD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rgbClr val="39CFCA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Seatmanual.jsp</a:t>
              </a:r>
              <a:endParaRPr lang="ko-KR" altLang="en-US" sz="1200" dirty="0">
                <a:solidFill>
                  <a:srgbClr val="39CFCA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E30AD6E0-D82E-4196-B537-FD51078E9E49}"/>
              </a:ext>
            </a:extLst>
          </p:cNvPr>
          <p:cNvGrpSpPr/>
          <p:nvPr/>
        </p:nvGrpSpPr>
        <p:grpSpPr>
          <a:xfrm>
            <a:off x="991967" y="3646682"/>
            <a:ext cx="1721704" cy="637383"/>
            <a:chOff x="5099014" y="1662268"/>
            <a:chExt cx="1721704" cy="637383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0135FD4-CD99-40BE-93BD-51D5EE88B0F1}"/>
                </a:ext>
              </a:extLst>
            </p:cNvPr>
            <p:cNvSpPr/>
            <p:nvPr/>
          </p:nvSpPr>
          <p:spPr>
            <a:xfrm>
              <a:off x="5099014" y="1662268"/>
              <a:ext cx="1583703" cy="529243"/>
            </a:xfrm>
            <a:prstGeom prst="rect">
              <a:avLst/>
            </a:prstGeom>
            <a:solidFill>
              <a:srgbClr val="4CD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9CFCA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26C5E01-93FD-426D-BA5B-C0D95027A48D}"/>
                </a:ext>
              </a:extLst>
            </p:cNvPr>
            <p:cNvSpPr txBox="1"/>
            <p:nvPr/>
          </p:nvSpPr>
          <p:spPr>
            <a:xfrm>
              <a:off x="5582928" y="1662268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1F9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도서</a:t>
              </a: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A87E2158-216F-4521-AB25-9EE4C8AEEF9A}"/>
                </a:ext>
              </a:extLst>
            </p:cNvPr>
            <p:cNvSpPr/>
            <p:nvPr/>
          </p:nvSpPr>
          <p:spPr>
            <a:xfrm>
              <a:off x="5439030" y="2038374"/>
              <a:ext cx="1381688" cy="261277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solidFill>
                <a:srgbClr val="4CD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rgbClr val="39CFCA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book.jsp</a:t>
              </a:r>
              <a:endParaRPr lang="ko-KR" altLang="en-US" sz="1200" dirty="0">
                <a:solidFill>
                  <a:srgbClr val="39CFCA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510681BF-AE59-4C64-9016-0B9645EFAE87}"/>
              </a:ext>
            </a:extLst>
          </p:cNvPr>
          <p:cNvGrpSpPr/>
          <p:nvPr/>
        </p:nvGrpSpPr>
        <p:grpSpPr>
          <a:xfrm>
            <a:off x="991967" y="4480813"/>
            <a:ext cx="1721704" cy="637383"/>
            <a:chOff x="5099014" y="1662268"/>
            <a:chExt cx="1721704" cy="637383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A9A758E1-5C8A-4801-B06C-AADEDA16BE16}"/>
                </a:ext>
              </a:extLst>
            </p:cNvPr>
            <p:cNvSpPr/>
            <p:nvPr/>
          </p:nvSpPr>
          <p:spPr>
            <a:xfrm>
              <a:off x="5099014" y="1662268"/>
              <a:ext cx="1583703" cy="529243"/>
            </a:xfrm>
            <a:prstGeom prst="rect">
              <a:avLst/>
            </a:prstGeom>
            <a:solidFill>
              <a:srgbClr val="4CD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9CFCA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67709CC-71C3-469F-8286-F5FE649381E7}"/>
                </a:ext>
              </a:extLst>
            </p:cNvPr>
            <p:cNvSpPr txBox="1"/>
            <p:nvPr/>
          </p:nvSpPr>
          <p:spPr>
            <a:xfrm>
              <a:off x="5332862" y="1662268"/>
              <a:ext cx="111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1F9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도서 검색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79F0AAB7-4780-4237-A294-2C599E17903F}"/>
                </a:ext>
              </a:extLst>
            </p:cNvPr>
            <p:cNvSpPr/>
            <p:nvPr/>
          </p:nvSpPr>
          <p:spPr>
            <a:xfrm>
              <a:off x="5439030" y="2038374"/>
              <a:ext cx="1381688" cy="261277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solidFill>
                <a:srgbClr val="4CD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rgbClr val="39CFCA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booklist.jsp</a:t>
              </a:r>
              <a:endParaRPr lang="ko-KR" altLang="en-US" sz="1200" dirty="0">
                <a:solidFill>
                  <a:srgbClr val="39CFCA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0277236B-57E1-4EED-9841-5F5AC73A463C}"/>
              </a:ext>
            </a:extLst>
          </p:cNvPr>
          <p:cNvGrpSpPr/>
          <p:nvPr/>
        </p:nvGrpSpPr>
        <p:grpSpPr>
          <a:xfrm>
            <a:off x="988335" y="5311667"/>
            <a:ext cx="1721704" cy="637383"/>
            <a:chOff x="5099014" y="1662268"/>
            <a:chExt cx="1721704" cy="637383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93EA621F-DC74-4D07-BA46-44BA99BE7848}"/>
                </a:ext>
              </a:extLst>
            </p:cNvPr>
            <p:cNvSpPr/>
            <p:nvPr/>
          </p:nvSpPr>
          <p:spPr>
            <a:xfrm>
              <a:off x="5099014" y="1662268"/>
              <a:ext cx="1583703" cy="529243"/>
            </a:xfrm>
            <a:prstGeom prst="rect">
              <a:avLst/>
            </a:prstGeom>
            <a:solidFill>
              <a:srgbClr val="4CD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9CFCA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7A57630-DF71-4A49-BD63-944D392BB48A}"/>
                </a:ext>
              </a:extLst>
            </p:cNvPr>
            <p:cNvSpPr txBox="1"/>
            <p:nvPr/>
          </p:nvSpPr>
          <p:spPr>
            <a:xfrm>
              <a:off x="5159738" y="1662268"/>
              <a:ext cx="14622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F1F9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도서 상세 정보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C8BF33B4-C2B8-4069-A392-04CA41F35884}"/>
                </a:ext>
              </a:extLst>
            </p:cNvPr>
            <p:cNvSpPr/>
            <p:nvPr/>
          </p:nvSpPr>
          <p:spPr>
            <a:xfrm>
              <a:off x="5439030" y="2038374"/>
              <a:ext cx="1381688" cy="261277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solidFill>
                <a:srgbClr val="4CD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rgbClr val="39CFCA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bookdetail.jsp</a:t>
              </a:r>
              <a:endParaRPr lang="ko-KR" altLang="en-US" sz="1200" dirty="0">
                <a:solidFill>
                  <a:srgbClr val="39CFCA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E758DB60-9912-44EA-8F41-F32C47BE648C}"/>
              </a:ext>
            </a:extLst>
          </p:cNvPr>
          <p:cNvGrpSpPr/>
          <p:nvPr/>
        </p:nvGrpSpPr>
        <p:grpSpPr>
          <a:xfrm>
            <a:off x="5235148" y="3646682"/>
            <a:ext cx="1721704" cy="637383"/>
            <a:chOff x="5099014" y="1662268"/>
            <a:chExt cx="1721704" cy="637383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7710690C-49CC-41BE-9E20-B8BB8148DFBE}"/>
                </a:ext>
              </a:extLst>
            </p:cNvPr>
            <p:cNvSpPr/>
            <p:nvPr/>
          </p:nvSpPr>
          <p:spPr>
            <a:xfrm>
              <a:off x="5099014" y="1662268"/>
              <a:ext cx="1583703" cy="529243"/>
            </a:xfrm>
            <a:prstGeom prst="rect">
              <a:avLst/>
            </a:prstGeom>
            <a:solidFill>
              <a:srgbClr val="4CD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9CFCA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2734782-CF4B-4DE9-B2E0-EDB22EDF117D}"/>
                </a:ext>
              </a:extLst>
            </p:cNvPr>
            <p:cNvSpPr txBox="1"/>
            <p:nvPr/>
          </p:nvSpPr>
          <p:spPr>
            <a:xfrm>
              <a:off x="5475528" y="1662268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1F9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로그인</a:t>
              </a: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546DB69F-4BF3-4C38-8C62-04C53A16AD51}"/>
                </a:ext>
              </a:extLst>
            </p:cNvPr>
            <p:cNvSpPr/>
            <p:nvPr/>
          </p:nvSpPr>
          <p:spPr>
            <a:xfrm>
              <a:off x="5439030" y="2038374"/>
              <a:ext cx="1381688" cy="261277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solidFill>
                <a:srgbClr val="4CD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rgbClr val="39CFCA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login.jsp</a:t>
              </a:r>
              <a:endParaRPr lang="ko-KR" altLang="en-US" sz="1100" dirty="0">
                <a:solidFill>
                  <a:srgbClr val="39CFCA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8900223C-1A24-4B97-A885-10574917E9A7}"/>
              </a:ext>
            </a:extLst>
          </p:cNvPr>
          <p:cNvGrpSpPr/>
          <p:nvPr/>
        </p:nvGrpSpPr>
        <p:grpSpPr>
          <a:xfrm>
            <a:off x="5235148" y="4480813"/>
            <a:ext cx="1721704" cy="637383"/>
            <a:chOff x="5099014" y="1662268"/>
            <a:chExt cx="1721704" cy="637383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7BF72E37-112E-4A17-97AD-1AF89FA7DD29}"/>
                </a:ext>
              </a:extLst>
            </p:cNvPr>
            <p:cNvSpPr/>
            <p:nvPr/>
          </p:nvSpPr>
          <p:spPr>
            <a:xfrm>
              <a:off x="5099014" y="1662268"/>
              <a:ext cx="1583703" cy="529243"/>
            </a:xfrm>
            <a:prstGeom prst="rect">
              <a:avLst/>
            </a:prstGeom>
            <a:solidFill>
              <a:srgbClr val="4CD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9CFCA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A596E52-6F44-45B3-A4AF-106DD030DD90}"/>
                </a:ext>
              </a:extLst>
            </p:cNvPr>
            <p:cNvSpPr txBox="1"/>
            <p:nvPr/>
          </p:nvSpPr>
          <p:spPr>
            <a:xfrm>
              <a:off x="5367325" y="1662268"/>
              <a:ext cx="1047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1F9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회원가입</a:t>
              </a: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9D6BEDE-B40F-435C-BC30-0B594A518D71}"/>
                </a:ext>
              </a:extLst>
            </p:cNvPr>
            <p:cNvSpPr/>
            <p:nvPr/>
          </p:nvSpPr>
          <p:spPr>
            <a:xfrm>
              <a:off x="5439030" y="2038374"/>
              <a:ext cx="1381688" cy="261277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solidFill>
                <a:srgbClr val="4CD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rgbClr val="39CFCA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Register.jsp</a:t>
              </a:r>
              <a:endParaRPr lang="ko-KR" altLang="en-US" sz="1100" dirty="0">
                <a:solidFill>
                  <a:srgbClr val="39CFCA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632A6DA9-9D82-4DCE-8024-65B955798C65}"/>
              </a:ext>
            </a:extLst>
          </p:cNvPr>
          <p:cNvGrpSpPr/>
          <p:nvPr/>
        </p:nvGrpSpPr>
        <p:grpSpPr>
          <a:xfrm>
            <a:off x="9478328" y="3646682"/>
            <a:ext cx="1721704" cy="637383"/>
            <a:chOff x="5099014" y="1662268"/>
            <a:chExt cx="1721704" cy="637383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1EC415B4-0FA4-4A72-BBB1-323A46088223}"/>
                </a:ext>
              </a:extLst>
            </p:cNvPr>
            <p:cNvSpPr/>
            <p:nvPr/>
          </p:nvSpPr>
          <p:spPr>
            <a:xfrm>
              <a:off x="5099014" y="1662268"/>
              <a:ext cx="1583703" cy="529243"/>
            </a:xfrm>
            <a:prstGeom prst="rect">
              <a:avLst/>
            </a:prstGeom>
            <a:solidFill>
              <a:srgbClr val="4CD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9CFCA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18767367-49CA-4801-9939-17AA5EA82B3A}"/>
                </a:ext>
              </a:extLst>
            </p:cNvPr>
            <p:cNvSpPr txBox="1"/>
            <p:nvPr/>
          </p:nvSpPr>
          <p:spPr>
            <a:xfrm>
              <a:off x="5473926" y="1662268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1F9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관리자</a:t>
              </a: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FBB56BD-41EF-473F-9196-B355F01F4FF9}"/>
                </a:ext>
              </a:extLst>
            </p:cNvPr>
            <p:cNvSpPr/>
            <p:nvPr/>
          </p:nvSpPr>
          <p:spPr>
            <a:xfrm>
              <a:off x="5439030" y="2038374"/>
              <a:ext cx="1381688" cy="261277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solidFill>
                <a:srgbClr val="4CD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rgbClr val="39CFCA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manager.jsp</a:t>
              </a:r>
              <a:endParaRPr lang="ko-KR" altLang="en-US" sz="1200" dirty="0">
                <a:solidFill>
                  <a:srgbClr val="39CFCA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3547F827-C9A3-4E16-A79D-4EC61D303E41}"/>
              </a:ext>
            </a:extLst>
          </p:cNvPr>
          <p:cNvGrpSpPr/>
          <p:nvPr/>
        </p:nvGrpSpPr>
        <p:grpSpPr>
          <a:xfrm>
            <a:off x="7356737" y="3646682"/>
            <a:ext cx="1721704" cy="637383"/>
            <a:chOff x="5099014" y="1662268"/>
            <a:chExt cx="1721704" cy="637383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768FE8E5-3640-4FCF-9C93-B001D32277CC}"/>
                </a:ext>
              </a:extLst>
            </p:cNvPr>
            <p:cNvSpPr/>
            <p:nvPr/>
          </p:nvSpPr>
          <p:spPr>
            <a:xfrm>
              <a:off x="5099014" y="1662268"/>
              <a:ext cx="1583703" cy="529243"/>
            </a:xfrm>
            <a:prstGeom prst="rect">
              <a:avLst/>
            </a:prstGeom>
            <a:solidFill>
              <a:srgbClr val="4CD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9CFCA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801D0405-C5C7-4727-8B54-5FEFDFEFF676}"/>
                </a:ext>
              </a:extLst>
            </p:cNvPr>
            <p:cNvSpPr txBox="1"/>
            <p:nvPr/>
          </p:nvSpPr>
          <p:spPr>
            <a:xfrm>
              <a:off x="5137296" y="1662268"/>
              <a:ext cx="15071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F1F9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대출</a:t>
              </a:r>
              <a:r>
                <a:rPr lang="en-US" altLang="ko-KR" sz="1600" dirty="0">
                  <a:solidFill>
                    <a:srgbClr val="F1F9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/</a:t>
              </a:r>
              <a:r>
                <a:rPr lang="ko-KR" altLang="en-US" sz="1600" dirty="0">
                  <a:solidFill>
                    <a:srgbClr val="F1F9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좌석 내역</a:t>
              </a: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F4CA7041-1023-40D1-A113-B264DA0D097F}"/>
                </a:ext>
              </a:extLst>
            </p:cNvPr>
            <p:cNvSpPr/>
            <p:nvPr/>
          </p:nvSpPr>
          <p:spPr>
            <a:xfrm>
              <a:off x="5439030" y="2038374"/>
              <a:ext cx="1381688" cy="261277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solidFill>
                <a:srgbClr val="4CD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rgbClr val="39CFCA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Mybook.jsp</a:t>
              </a:r>
              <a:endParaRPr lang="ko-KR" altLang="en-US" sz="1200" dirty="0">
                <a:solidFill>
                  <a:srgbClr val="39CFCA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16EDA115-6298-4BC2-9CA8-B3353D6A0FAB}"/>
              </a:ext>
            </a:extLst>
          </p:cNvPr>
          <p:cNvGrpSpPr/>
          <p:nvPr/>
        </p:nvGrpSpPr>
        <p:grpSpPr>
          <a:xfrm>
            <a:off x="7356737" y="4483157"/>
            <a:ext cx="1721704" cy="637383"/>
            <a:chOff x="5099014" y="1662268"/>
            <a:chExt cx="1721704" cy="637383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642A8A07-8456-4644-A15A-81F7EB014CF7}"/>
                </a:ext>
              </a:extLst>
            </p:cNvPr>
            <p:cNvSpPr/>
            <p:nvPr/>
          </p:nvSpPr>
          <p:spPr>
            <a:xfrm>
              <a:off x="5099014" y="1662268"/>
              <a:ext cx="1583703" cy="529243"/>
            </a:xfrm>
            <a:prstGeom prst="rect">
              <a:avLst/>
            </a:prstGeom>
            <a:solidFill>
              <a:srgbClr val="4CD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9CFCA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6FC9A326-2EE1-4705-B339-2C80EE37C915}"/>
                </a:ext>
              </a:extLst>
            </p:cNvPr>
            <p:cNvSpPr txBox="1"/>
            <p:nvPr/>
          </p:nvSpPr>
          <p:spPr>
            <a:xfrm>
              <a:off x="5163746" y="1662268"/>
              <a:ext cx="1454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F1F9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회원 정보 수정</a:t>
              </a: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6E8C06DD-1452-4F12-8613-83642B31D771}"/>
                </a:ext>
              </a:extLst>
            </p:cNvPr>
            <p:cNvSpPr/>
            <p:nvPr/>
          </p:nvSpPr>
          <p:spPr>
            <a:xfrm>
              <a:off x="5439030" y="2038374"/>
              <a:ext cx="1381688" cy="261277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solidFill>
                <a:srgbClr val="4CD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39CFCA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User/detail</a:t>
              </a:r>
              <a:endParaRPr lang="ko-KR" altLang="en-US" sz="1200" dirty="0">
                <a:solidFill>
                  <a:srgbClr val="39CFCA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48F72D-A813-459B-9A5E-84898C412F8F}"/>
              </a:ext>
            </a:extLst>
          </p:cNvPr>
          <p:cNvSpPr/>
          <p:nvPr/>
        </p:nvSpPr>
        <p:spPr>
          <a:xfrm>
            <a:off x="7005909" y="1851815"/>
            <a:ext cx="1381688" cy="26127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solidFill>
              <a:srgbClr val="4CD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rgbClr val="39CFCA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Main.jsp</a:t>
            </a:r>
            <a:endParaRPr lang="ko-KR" altLang="en-US" sz="1200" dirty="0">
              <a:solidFill>
                <a:srgbClr val="39CFCA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A03D68-B120-4B5D-B4DC-F47C0C789058}"/>
              </a:ext>
            </a:extLst>
          </p:cNvPr>
          <p:cNvSpPr/>
          <p:nvPr/>
        </p:nvSpPr>
        <p:spPr>
          <a:xfrm>
            <a:off x="7005909" y="2147391"/>
            <a:ext cx="1381688" cy="26127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solidFill>
              <a:srgbClr val="4CD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rgbClr val="39CFCA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mainpage</a:t>
            </a:r>
            <a:r>
              <a:rPr lang="en-US" altLang="ko-KR" sz="1200" dirty="0">
                <a:solidFill>
                  <a:srgbClr val="39CFCA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,.</a:t>
            </a:r>
            <a:r>
              <a:rPr lang="en-US" altLang="ko-KR" sz="1200" dirty="0" err="1">
                <a:solidFill>
                  <a:srgbClr val="39CFCA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jsp</a:t>
            </a:r>
            <a:endParaRPr lang="ko-KR" altLang="en-US" sz="1200" dirty="0">
              <a:solidFill>
                <a:srgbClr val="39CFCA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AC7CCC7-2971-4E75-B72A-C84B3931D651}"/>
              </a:ext>
            </a:extLst>
          </p:cNvPr>
          <p:cNvCxnSpPr>
            <a:cxnSpLocks/>
            <a:stCxn id="92" idx="0"/>
            <a:endCxn id="100" idx="0"/>
          </p:cNvCxnSpPr>
          <p:nvPr/>
        </p:nvCxnSpPr>
        <p:spPr>
          <a:xfrm rot="5400000" flipH="1" flipV="1">
            <a:off x="6026999" y="-1287539"/>
            <a:ext cx="12700" cy="8486361"/>
          </a:xfrm>
          <a:prstGeom prst="bentConnector3">
            <a:avLst>
              <a:gd name="adj1" fmla="val 2616496"/>
            </a:avLst>
          </a:prstGeom>
          <a:ln>
            <a:solidFill>
              <a:srgbClr val="4CD3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3AF339B-89E2-4AE8-A337-C6A556692F7F}"/>
              </a:ext>
            </a:extLst>
          </p:cNvPr>
          <p:cNvCxnSpPr>
            <a:cxnSpLocks/>
            <a:stCxn id="3" idx="2"/>
            <a:endCxn id="111" idx="0"/>
          </p:cNvCxnSpPr>
          <p:nvPr/>
        </p:nvCxnSpPr>
        <p:spPr>
          <a:xfrm flipH="1">
            <a:off x="6026999" y="2142365"/>
            <a:ext cx="1" cy="808245"/>
          </a:xfrm>
          <a:prstGeom prst="line">
            <a:avLst/>
          </a:prstGeom>
          <a:ln>
            <a:solidFill>
              <a:srgbClr val="4CD3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65899D2E-1EAA-4B42-AB02-43903702C5C7}"/>
              </a:ext>
            </a:extLst>
          </p:cNvPr>
          <p:cNvCxnSpPr>
            <a:cxnSpLocks/>
            <a:stCxn id="3" idx="2"/>
            <a:endCxn id="88" idx="0"/>
          </p:cNvCxnSpPr>
          <p:nvPr/>
        </p:nvCxnSpPr>
        <p:spPr>
          <a:xfrm rot="5400000">
            <a:off x="4559567" y="1488208"/>
            <a:ext cx="813276" cy="2121591"/>
          </a:xfrm>
          <a:prstGeom prst="bentConnector3">
            <a:avLst>
              <a:gd name="adj1" fmla="val 60432"/>
            </a:avLst>
          </a:prstGeom>
          <a:ln>
            <a:solidFill>
              <a:srgbClr val="4CD3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E697FDB3-1E85-4A3A-8EFF-6A697B1988B8}"/>
              </a:ext>
            </a:extLst>
          </p:cNvPr>
          <p:cNvCxnSpPr>
            <a:cxnSpLocks/>
            <a:stCxn id="3" idx="2"/>
            <a:endCxn id="96" idx="0"/>
          </p:cNvCxnSpPr>
          <p:nvPr/>
        </p:nvCxnSpPr>
        <p:spPr>
          <a:xfrm rot="16200000" flipH="1">
            <a:off x="6681156" y="1488208"/>
            <a:ext cx="813276" cy="2121589"/>
          </a:xfrm>
          <a:prstGeom prst="bentConnector3">
            <a:avLst>
              <a:gd name="adj1" fmla="val 60432"/>
            </a:avLst>
          </a:prstGeom>
          <a:ln>
            <a:solidFill>
              <a:srgbClr val="4CD3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36B68B5-BB49-4FAC-BCF2-F5FDBBAF02FE}"/>
              </a:ext>
            </a:extLst>
          </p:cNvPr>
          <p:cNvGrpSpPr/>
          <p:nvPr/>
        </p:nvGrpSpPr>
        <p:grpSpPr>
          <a:xfrm>
            <a:off x="9478328" y="4481861"/>
            <a:ext cx="1721704" cy="637383"/>
            <a:chOff x="5099014" y="1662268"/>
            <a:chExt cx="1721704" cy="637383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E5E0E1F-555C-42BE-8D7D-426A02AF0589}"/>
                </a:ext>
              </a:extLst>
            </p:cNvPr>
            <p:cNvSpPr/>
            <p:nvPr/>
          </p:nvSpPr>
          <p:spPr>
            <a:xfrm>
              <a:off x="5099014" y="1662268"/>
              <a:ext cx="1583703" cy="529243"/>
            </a:xfrm>
            <a:prstGeom prst="rect">
              <a:avLst/>
            </a:prstGeom>
            <a:solidFill>
              <a:srgbClr val="4CD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9CFCA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62AB5FB-48CC-41F5-8F59-E53AECDAB079}"/>
                </a:ext>
              </a:extLst>
            </p:cNvPr>
            <p:cNvSpPr txBox="1"/>
            <p:nvPr/>
          </p:nvSpPr>
          <p:spPr>
            <a:xfrm>
              <a:off x="5329656" y="1662268"/>
              <a:ext cx="1122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1F9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도서 관리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5A66824-102F-4E18-8605-FA98FA460D61}"/>
                </a:ext>
              </a:extLst>
            </p:cNvPr>
            <p:cNvSpPr/>
            <p:nvPr/>
          </p:nvSpPr>
          <p:spPr>
            <a:xfrm>
              <a:off x="5439030" y="2038374"/>
              <a:ext cx="1381688" cy="261277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solidFill>
                <a:srgbClr val="4CD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rgbClr val="4CD3E3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Bookfolder</a:t>
              </a:r>
              <a:r>
                <a:rPr lang="en-US" altLang="ko-KR" sz="1200" dirty="0">
                  <a:solidFill>
                    <a:srgbClr val="4CD3E3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/…</a:t>
              </a:r>
              <a:endParaRPr lang="ko-KR" altLang="en-US" sz="1200" dirty="0">
                <a:solidFill>
                  <a:srgbClr val="4CD3E3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A23DFF39-0456-4930-B1B7-3FC85D4E3AF1}"/>
              </a:ext>
            </a:extLst>
          </p:cNvPr>
          <p:cNvGrpSpPr/>
          <p:nvPr/>
        </p:nvGrpSpPr>
        <p:grpSpPr>
          <a:xfrm>
            <a:off x="9478326" y="5315992"/>
            <a:ext cx="1721704" cy="637383"/>
            <a:chOff x="5099014" y="1662268"/>
            <a:chExt cx="1721704" cy="637383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9A5205D-729F-4ACE-A5C0-B06D22FCF5EA}"/>
                </a:ext>
              </a:extLst>
            </p:cNvPr>
            <p:cNvSpPr/>
            <p:nvPr/>
          </p:nvSpPr>
          <p:spPr>
            <a:xfrm>
              <a:off x="5099014" y="1662268"/>
              <a:ext cx="1583703" cy="529243"/>
            </a:xfrm>
            <a:prstGeom prst="rect">
              <a:avLst/>
            </a:prstGeom>
            <a:solidFill>
              <a:srgbClr val="4CD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9CFCA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612841A-0466-482B-BCF1-720CACBE0B2D}"/>
                </a:ext>
              </a:extLst>
            </p:cNvPr>
            <p:cNvSpPr txBox="1"/>
            <p:nvPr/>
          </p:nvSpPr>
          <p:spPr>
            <a:xfrm>
              <a:off x="5216644" y="1662268"/>
              <a:ext cx="1348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1F9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사용자 관리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DE07D62-F44D-4D68-A465-3D213CE31303}"/>
                </a:ext>
              </a:extLst>
            </p:cNvPr>
            <p:cNvSpPr/>
            <p:nvPr/>
          </p:nvSpPr>
          <p:spPr>
            <a:xfrm>
              <a:off x="5439030" y="2038374"/>
              <a:ext cx="1381688" cy="261277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solidFill>
                <a:srgbClr val="4CD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39CFCA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User/…</a:t>
              </a:r>
              <a:endParaRPr lang="ko-KR" altLang="en-US" sz="1200" dirty="0">
                <a:solidFill>
                  <a:srgbClr val="39CFCA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663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리디바탕" panose="020B0600000101010101" pitchFamily="34" charset="-127"/>
                <a:ea typeface="리디바탕" panose="020B0600000101010101" pitchFamily="34" charset="-127"/>
              </a:rPr>
              <a:t>12</a:t>
            </a:fld>
            <a:endParaRPr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42" name="Google Shape;442;p26"/>
          <p:cNvSpPr/>
          <p:nvPr/>
        </p:nvSpPr>
        <p:spPr>
          <a:xfrm>
            <a:off x="0" y="-1"/>
            <a:ext cx="12192000" cy="1360968"/>
          </a:xfrm>
          <a:prstGeom prst="rect">
            <a:avLst/>
          </a:prstGeom>
          <a:solidFill>
            <a:srgbClr val="F1F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리디바탕" panose="020B0600000101010101" pitchFamily="34" charset="-127"/>
              <a:ea typeface="리디바탕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443" name="Google Shape;443;p26"/>
          <p:cNvSpPr txBox="1"/>
          <p:nvPr/>
        </p:nvSpPr>
        <p:spPr>
          <a:xfrm>
            <a:off x="95723" y="90275"/>
            <a:ext cx="2947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8296B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Ⅳ. 프로젝트 수행 결과</a:t>
            </a:r>
            <a:endParaRPr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444" name="Google Shape;444;p26"/>
          <p:cNvCxnSpPr/>
          <p:nvPr/>
        </p:nvCxnSpPr>
        <p:spPr>
          <a:xfrm>
            <a:off x="95729" y="398063"/>
            <a:ext cx="2530549" cy="0"/>
          </a:xfrm>
          <a:prstGeom prst="straightConnector1">
            <a:avLst/>
          </a:prstGeom>
          <a:noFill/>
          <a:ln w="9525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6" name="Google Shape;446;p26"/>
          <p:cNvSpPr txBox="1"/>
          <p:nvPr/>
        </p:nvSpPr>
        <p:spPr>
          <a:xfrm>
            <a:off x="2212250" y="1516550"/>
            <a:ext cx="9165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리디바탕" panose="020B0600000101010101" pitchFamily="34" charset="-127"/>
                <a:ea typeface="리디바탕" panose="020B0600000101010101" pitchFamily="34" charset="-127"/>
              </a:rPr>
              <a:t>헤더</a:t>
            </a:r>
            <a:endParaRPr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47" name="Google Shape;447;p26"/>
          <p:cNvSpPr txBox="1"/>
          <p:nvPr/>
        </p:nvSpPr>
        <p:spPr>
          <a:xfrm>
            <a:off x="2212250" y="2770579"/>
            <a:ext cx="91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리디바탕" panose="020B0600000101010101" pitchFamily="34" charset="-127"/>
                <a:ea typeface="리디바탕" panose="020B0600000101010101" pitchFamily="34" charset="-127"/>
              </a:rPr>
              <a:t>바디</a:t>
            </a:r>
            <a:endParaRPr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48" name="Google Shape;448;p26"/>
          <p:cNvSpPr txBox="1"/>
          <p:nvPr/>
        </p:nvSpPr>
        <p:spPr>
          <a:xfrm>
            <a:off x="2212250" y="3943600"/>
            <a:ext cx="91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리디바탕" panose="020B0600000101010101" pitchFamily="34" charset="-127"/>
                <a:ea typeface="리디바탕" panose="020B0600000101010101" pitchFamily="34" charset="-127"/>
              </a:rPr>
              <a:t>푸터</a:t>
            </a:r>
            <a:endParaRPr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449" name="Google Shape;4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3371"/>
            <a:ext cx="1706201" cy="28795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0" name="Google Shape;450;p26"/>
          <p:cNvGrpSpPr/>
          <p:nvPr/>
        </p:nvGrpSpPr>
        <p:grpSpPr>
          <a:xfrm>
            <a:off x="4573875" y="1513374"/>
            <a:ext cx="3518300" cy="1125525"/>
            <a:chOff x="5427247" y="1509705"/>
            <a:chExt cx="4606914" cy="1473779"/>
          </a:xfrm>
        </p:grpSpPr>
        <p:pic>
          <p:nvPicPr>
            <p:cNvPr id="451" name="Google Shape;451;p26"/>
            <p:cNvPicPr preferRelativeResize="0"/>
            <p:nvPr/>
          </p:nvPicPr>
          <p:blipFill rotWithShape="1">
            <a:blip r:embed="rId4">
              <a:alphaModFix/>
            </a:blip>
            <a:srcRect l="77500" r="4844" b="23242"/>
            <a:stretch/>
          </p:blipFill>
          <p:spPr>
            <a:xfrm>
              <a:off x="7881614" y="1509705"/>
              <a:ext cx="2152547" cy="1473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2" name="Google Shape;452;p26"/>
            <p:cNvPicPr preferRelativeResize="0"/>
            <p:nvPr/>
          </p:nvPicPr>
          <p:blipFill rotWithShape="1">
            <a:blip r:embed="rId4">
              <a:alphaModFix/>
            </a:blip>
            <a:srcRect l="6118" r="73125" b="23242"/>
            <a:stretch/>
          </p:blipFill>
          <p:spPr>
            <a:xfrm>
              <a:off x="5427247" y="1509706"/>
              <a:ext cx="2530543" cy="147377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53" name="Google Shape;453;p26"/>
          <p:cNvCxnSpPr>
            <a:stCxn id="446" idx="3"/>
            <a:endCxn id="452" idx="1"/>
          </p:cNvCxnSpPr>
          <p:nvPr/>
        </p:nvCxnSpPr>
        <p:spPr>
          <a:xfrm>
            <a:off x="3128750" y="1739600"/>
            <a:ext cx="1445100" cy="336600"/>
          </a:xfrm>
          <a:prstGeom prst="bentConnector3">
            <a:avLst>
              <a:gd name="adj1" fmla="val 50001"/>
            </a:avLst>
          </a:prstGeom>
          <a:noFill/>
          <a:ln w="28575" cap="flat" cmpd="sng">
            <a:solidFill>
              <a:srgbClr val="39CFCA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54" name="Google Shape;45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3875" y="2791300"/>
            <a:ext cx="3503844" cy="148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5" name="Google Shape;455;p26"/>
          <p:cNvCxnSpPr>
            <a:stCxn id="447" idx="3"/>
            <a:endCxn id="454" idx="1"/>
          </p:cNvCxnSpPr>
          <p:nvPr/>
        </p:nvCxnSpPr>
        <p:spPr>
          <a:xfrm>
            <a:off x="3128750" y="2953129"/>
            <a:ext cx="1445100" cy="583200"/>
          </a:xfrm>
          <a:prstGeom prst="bentConnector3">
            <a:avLst>
              <a:gd name="adj1" fmla="val 50001"/>
            </a:avLst>
          </a:prstGeom>
          <a:noFill/>
          <a:ln w="28575" cap="flat" cmpd="sng">
            <a:solidFill>
              <a:srgbClr val="39CFCA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56" name="Google Shape;45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5171" y="4433500"/>
            <a:ext cx="2406208" cy="1963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7" name="Google Shape;457;p26"/>
          <p:cNvCxnSpPr>
            <a:stCxn id="448" idx="3"/>
            <a:endCxn id="456" idx="1"/>
          </p:cNvCxnSpPr>
          <p:nvPr/>
        </p:nvCxnSpPr>
        <p:spPr>
          <a:xfrm>
            <a:off x="3128750" y="4126150"/>
            <a:ext cx="2116421" cy="128907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39CFC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8" name="Google Shape;458;p26"/>
          <p:cNvSpPr txBox="1"/>
          <p:nvPr/>
        </p:nvSpPr>
        <p:spPr>
          <a:xfrm>
            <a:off x="8118637" y="1731699"/>
            <a:ext cx="3722225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기본 /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사용자</a:t>
            </a:r>
            <a:r>
              <a:rPr 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로그인 / 관리자 로그인</a:t>
            </a:r>
            <a:endParaRPr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59" name="Google Shape;459;p26"/>
          <p:cNvSpPr txBox="1"/>
          <p:nvPr/>
        </p:nvSpPr>
        <p:spPr>
          <a:xfrm>
            <a:off x="8118637" y="4921025"/>
            <a:ext cx="3722225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latin typeface="리디바탕" panose="020B0600000101010101" pitchFamily="34" charset="-127"/>
                <a:ea typeface="리디바탕" panose="020B0600000101010101" pitchFamily="34" charset="-127"/>
              </a:rPr>
              <a:t>항상 고정</a:t>
            </a:r>
            <a:endParaRPr sz="140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60" name="Google Shape;460;p26"/>
          <p:cNvSpPr txBox="1"/>
          <p:nvPr/>
        </p:nvSpPr>
        <p:spPr>
          <a:xfrm>
            <a:off x="8118637" y="3082600"/>
            <a:ext cx="3722225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latin typeface="리디바탕" panose="020B0600000101010101" pitchFamily="34" charset="-127"/>
                <a:ea typeface="리디바탕" panose="020B0600000101010101" pitchFamily="34" charset="-127"/>
              </a:rPr>
              <a:t>호출되는 기능에 따라 변경</a:t>
            </a:r>
            <a:endParaRPr sz="140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1E0305-7D3A-4D82-9FBE-76CB4AD361BD}"/>
              </a:ext>
            </a:extLst>
          </p:cNvPr>
          <p:cNvSpPr txBox="1"/>
          <p:nvPr/>
        </p:nvSpPr>
        <p:spPr>
          <a:xfrm>
            <a:off x="95723" y="538914"/>
            <a:ext cx="1837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화면 구성</a:t>
            </a:r>
          </a:p>
        </p:txBody>
      </p:sp>
    </p:spTree>
    <p:extLst>
      <p:ext uri="{BB962C8B-B14F-4D97-AF65-F5344CB8AC3E}">
        <p14:creationId xmlns:p14="http://schemas.microsoft.com/office/powerpoint/2010/main" val="3656602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Header</a:t>
            </a:r>
            <a:endParaRPr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67" name="Google Shape;467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기본 / 로그인 / 관리자</a:t>
            </a:r>
            <a:endParaRPr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68" name="Google Shape;468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sym typeface="Arial"/>
            </a:endParaRPr>
          </a:p>
        </p:txBody>
      </p:sp>
      <p:sp>
        <p:nvSpPr>
          <p:cNvPr id="2" name="왼쪽 대괄호 1">
            <a:extLst>
              <a:ext uri="{FF2B5EF4-FFF2-40B4-BE49-F238E27FC236}">
                <a16:creationId xmlns:a16="http://schemas.microsoft.com/office/drawing/2014/main" id="{A0806432-6A0E-460D-9D06-70D569944DEA}"/>
              </a:ext>
            </a:extLst>
          </p:cNvPr>
          <p:cNvSpPr/>
          <p:nvPr/>
        </p:nvSpPr>
        <p:spPr>
          <a:xfrm>
            <a:off x="3034647" y="2460396"/>
            <a:ext cx="622169" cy="1345676"/>
          </a:xfrm>
          <a:prstGeom prst="leftBracket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왼쪽 대괄호 2">
            <a:extLst>
              <a:ext uri="{FF2B5EF4-FFF2-40B4-BE49-F238E27FC236}">
                <a16:creationId xmlns:a16="http://schemas.microsoft.com/office/drawing/2014/main" id="{4DD23988-4842-4578-8B62-ACB2E897A96B}"/>
              </a:ext>
            </a:extLst>
          </p:cNvPr>
          <p:cNvSpPr/>
          <p:nvPr/>
        </p:nvSpPr>
        <p:spPr>
          <a:xfrm flipH="1">
            <a:off x="8535184" y="2460396"/>
            <a:ext cx="622169" cy="1345676"/>
          </a:xfrm>
          <a:prstGeom prst="leftBracket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5934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sym typeface="Arial"/>
            </a:endParaRPr>
          </a:p>
        </p:txBody>
      </p:sp>
      <p:sp>
        <p:nvSpPr>
          <p:cNvPr id="475" name="Google Shape;475;p28"/>
          <p:cNvSpPr/>
          <p:nvPr/>
        </p:nvSpPr>
        <p:spPr>
          <a:xfrm>
            <a:off x="0" y="-1"/>
            <a:ext cx="12192000" cy="1361100"/>
          </a:xfrm>
          <a:prstGeom prst="rect">
            <a:avLst/>
          </a:prstGeom>
          <a:solidFill>
            <a:srgbClr val="F1F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476" name="Google Shape;476;p28"/>
          <p:cNvSpPr txBox="1"/>
          <p:nvPr/>
        </p:nvSpPr>
        <p:spPr>
          <a:xfrm>
            <a:off x="95724" y="90275"/>
            <a:ext cx="2530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8296B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Ⅳ. </a:t>
            </a: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8296B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프로젝트 수행 결과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cxnSp>
        <p:nvCxnSpPr>
          <p:cNvPr id="477" name="Google Shape;477;p28"/>
          <p:cNvCxnSpPr/>
          <p:nvPr/>
        </p:nvCxnSpPr>
        <p:spPr>
          <a:xfrm>
            <a:off x="95729" y="398063"/>
            <a:ext cx="2530500" cy="0"/>
          </a:xfrm>
          <a:prstGeom prst="straightConnector1">
            <a:avLst/>
          </a:prstGeom>
          <a:noFill/>
          <a:ln w="9525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79" name="Google Shape;4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3539810"/>
            <a:ext cx="11201400" cy="1080986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28"/>
          <p:cNvSpPr txBox="1"/>
          <p:nvPr/>
        </p:nvSpPr>
        <p:spPr>
          <a:xfrm>
            <a:off x="495299" y="3150910"/>
            <a:ext cx="1810927" cy="29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관리자 로그인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481" name="Google Shape;4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00" y="1823479"/>
            <a:ext cx="11201400" cy="1098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300" y="5238089"/>
            <a:ext cx="11201400" cy="1080986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28"/>
          <p:cNvSpPr txBox="1"/>
          <p:nvPr/>
        </p:nvSpPr>
        <p:spPr>
          <a:xfrm>
            <a:off x="495299" y="1430810"/>
            <a:ext cx="1810927" cy="29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로그인 전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84" name="Google Shape;484;p28"/>
          <p:cNvSpPr txBox="1"/>
          <p:nvPr/>
        </p:nvSpPr>
        <p:spPr>
          <a:xfrm>
            <a:off x="495299" y="4871010"/>
            <a:ext cx="1896865" cy="29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사용자 로그인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E72714-8FE5-4B0F-9273-41FA960BE156}"/>
              </a:ext>
            </a:extLst>
          </p:cNvPr>
          <p:cNvSpPr txBox="1"/>
          <p:nvPr/>
        </p:nvSpPr>
        <p:spPr>
          <a:xfrm>
            <a:off x="95724" y="538914"/>
            <a:ext cx="3054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화면 구성 </a:t>
            </a:r>
            <a:r>
              <a:rPr lang="en-US" altLang="ko-KR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헤더</a:t>
            </a:r>
          </a:p>
        </p:txBody>
      </p:sp>
    </p:spTree>
    <p:extLst>
      <p:ext uri="{BB962C8B-B14F-4D97-AF65-F5344CB8AC3E}">
        <p14:creationId xmlns:p14="http://schemas.microsoft.com/office/powerpoint/2010/main" val="2204830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검색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/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내 정보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/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좌석예약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/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회원관리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/ </a:t>
            </a:r>
            <a:r>
              <a:rPr lang="ko-KR" altLang="en-US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책관리</a:t>
            </a:r>
            <a:endParaRPr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92" name="Google Shape;49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466;p27">
            <a:extLst>
              <a:ext uri="{FF2B5EF4-FFF2-40B4-BE49-F238E27FC236}">
                <a16:creationId xmlns:a16="http://schemas.microsoft.com/office/drawing/2014/main" id="{3C4F5257-883F-4B92-AB65-F9510749A9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Body</a:t>
            </a:r>
            <a:endParaRPr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8CA1B273-EE4A-4C70-AABD-72B5970425D0}"/>
              </a:ext>
            </a:extLst>
          </p:cNvPr>
          <p:cNvSpPr/>
          <p:nvPr/>
        </p:nvSpPr>
        <p:spPr>
          <a:xfrm>
            <a:off x="3034647" y="2460396"/>
            <a:ext cx="622169" cy="1345676"/>
          </a:xfrm>
          <a:prstGeom prst="leftBracket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5578D507-F710-43A2-BE23-F7EFFDE85FEB}"/>
              </a:ext>
            </a:extLst>
          </p:cNvPr>
          <p:cNvSpPr/>
          <p:nvPr/>
        </p:nvSpPr>
        <p:spPr>
          <a:xfrm flipH="1">
            <a:off x="8535184" y="2460396"/>
            <a:ext cx="622169" cy="1345676"/>
          </a:xfrm>
          <a:prstGeom prst="leftBracket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930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sym typeface="Arial"/>
            </a:endParaRPr>
          </a:p>
        </p:txBody>
      </p:sp>
      <p:sp>
        <p:nvSpPr>
          <p:cNvPr id="548" name="Google Shape;548;p33"/>
          <p:cNvSpPr/>
          <p:nvPr/>
        </p:nvSpPr>
        <p:spPr>
          <a:xfrm>
            <a:off x="0" y="-1"/>
            <a:ext cx="12192000" cy="1361100"/>
          </a:xfrm>
          <a:prstGeom prst="rect">
            <a:avLst/>
          </a:prstGeom>
          <a:solidFill>
            <a:srgbClr val="F1F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549" name="Google Shape;549;p33"/>
          <p:cNvSpPr txBox="1"/>
          <p:nvPr/>
        </p:nvSpPr>
        <p:spPr>
          <a:xfrm>
            <a:off x="95724" y="90275"/>
            <a:ext cx="2530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8296B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Ⅳ. </a:t>
            </a: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8296B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프로젝트 수행 결과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cxnSp>
        <p:nvCxnSpPr>
          <p:cNvPr id="550" name="Google Shape;550;p33"/>
          <p:cNvCxnSpPr/>
          <p:nvPr/>
        </p:nvCxnSpPr>
        <p:spPr>
          <a:xfrm>
            <a:off x="95729" y="398063"/>
            <a:ext cx="2530500" cy="0"/>
          </a:xfrm>
          <a:prstGeom prst="straightConnector1">
            <a:avLst/>
          </a:prstGeom>
          <a:noFill/>
          <a:ln w="9525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2" name="Google Shape;552;p33"/>
          <p:cNvSpPr txBox="1"/>
          <p:nvPr/>
        </p:nvSpPr>
        <p:spPr>
          <a:xfrm>
            <a:off x="5342320" y="3517487"/>
            <a:ext cx="127184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좌석페이지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553" name="Google Shape;5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8075" y="1650025"/>
            <a:ext cx="4675574" cy="47063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54" name="Google Shape;55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1375" y="2560075"/>
            <a:ext cx="2419350" cy="41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555" name="Google Shape;555;p33"/>
          <p:cNvCxnSpPr>
            <a:stCxn id="556" idx="2"/>
            <a:endCxn id="553" idx="1"/>
          </p:cNvCxnSpPr>
          <p:nvPr/>
        </p:nvCxnSpPr>
        <p:spPr>
          <a:xfrm rot="-5400000" flipH="1">
            <a:off x="3970200" y="615475"/>
            <a:ext cx="906900" cy="5868600"/>
          </a:xfrm>
          <a:prstGeom prst="bentConnector2">
            <a:avLst/>
          </a:prstGeom>
          <a:noFill/>
          <a:ln w="28575" cap="flat" cmpd="sng">
            <a:solidFill>
              <a:srgbClr val="39CFC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6" name="Google Shape;556;p33"/>
          <p:cNvSpPr/>
          <p:nvPr/>
        </p:nvSpPr>
        <p:spPr>
          <a:xfrm>
            <a:off x="1128150" y="2442925"/>
            <a:ext cx="722400" cy="653400"/>
          </a:xfrm>
          <a:prstGeom prst="rect">
            <a:avLst/>
          </a:prstGeom>
          <a:noFill/>
          <a:ln w="28575" cap="flat" cmpd="sng">
            <a:solidFill>
              <a:srgbClr val="39CFC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sp>
        <p:nvSpPr>
          <p:cNvPr id="3" name="Google Shape;517;p31">
            <a:extLst>
              <a:ext uri="{FF2B5EF4-FFF2-40B4-BE49-F238E27FC236}">
                <a16:creationId xmlns:a16="http://schemas.microsoft.com/office/drawing/2014/main" id="{671E3BC9-A1FB-4C5A-8433-30AA649DDE61}"/>
              </a:ext>
            </a:extLst>
          </p:cNvPr>
          <p:cNvSpPr txBox="1"/>
          <p:nvPr/>
        </p:nvSpPr>
        <p:spPr>
          <a:xfrm>
            <a:off x="95724" y="543117"/>
            <a:ext cx="3102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dirty="0">
                <a:solidFill>
                  <a:srgbClr val="8296B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화면 구성 - </a:t>
            </a:r>
            <a:r>
              <a:rPr lang="ko-KR" sz="3200" dirty="0">
                <a:solidFill>
                  <a:srgbClr val="8296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바디</a:t>
            </a:r>
            <a:endParaRPr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4755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리디바탕" panose="020B0600000101010101" pitchFamily="34" charset="-127"/>
                <a:ea typeface="리디바탕" panose="020B0600000101010101" pitchFamily="34" charset="-127"/>
              </a:rPr>
              <a:t>17</a:t>
            </a:fld>
            <a:endParaRPr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14" name="Google Shape;514;p31"/>
          <p:cNvSpPr/>
          <p:nvPr/>
        </p:nvSpPr>
        <p:spPr>
          <a:xfrm>
            <a:off x="0" y="-1"/>
            <a:ext cx="12192000" cy="1361100"/>
          </a:xfrm>
          <a:prstGeom prst="rect">
            <a:avLst/>
          </a:prstGeom>
          <a:solidFill>
            <a:srgbClr val="F1F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리디바탕" panose="020B0600000101010101" pitchFamily="34" charset="-127"/>
              <a:ea typeface="리디바탕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515" name="Google Shape;515;p31"/>
          <p:cNvSpPr txBox="1"/>
          <p:nvPr/>
        </p:nvSpPr>
        <p:spPr>
          <a:xfrm>
            <a:off x="95724" y="90275"/>
            <a:ext cx="2530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8296B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Ⅳ. 프로젝트 수행 결과</a:t>
            </a:r>
            <a:endParaRPr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516" name="Google Shape;516;p31"/>
          <p:cNvCxnSpPr/>
          <p:nvPr/>
        </p:nvCxnSpPr>
        <p:spPr>
          <a:xfrm>
            <a:off x="95729" y="398063"/>
            <a:ext cx="2530500" cy="0"/>
          </a:xfrm>
          <a:prstGeom prst="straightConnector1">
            <a:avLst/>
          </a:prstGeom>
          <a:noFill/>
          <a:ln w="9525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7" name="Google Shape;517;p31"/>
          <p:cNvSpPr txBox="1"/>
          <p:nvPr/>
        </p:nvSpPr>
        <p:spPr>
          <a:xfrm>
            <a:off x="95724" y="543117"/>
            <a:ext cx="3102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dirty="0">
                <a:solidFill>
                  <a:srgbClr val="8296B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화면 구성 - </a:t>
            </a:r>
            <a:r>
              <a:rPr lang="ko-KR" sz="3200" dirty="0">
                <a:solidFill>
                  <a:srgbClr val="8296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바디</a:t>
            </a:r>
            <a:endParaRPr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18" name="Google Shape;518;p31"/>
          <p:cNvSpPr txBox="1"/>
          <p:nvPr/>
        </p:nvSpPr>
        <p:spPr>
          <a:xfrm>
            <a:off x="5971875" y="3637487"/>
            <a:ext cx="13651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도서페이지</a:t>
            </a:r>
            <a:endParaRPr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519" name="Google Shape;5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475" y="2493388"/>
            <a:ext cx="2305050" cy="4857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20" name="Google Shape;520;p31"/>
          <p:cNvSpPr/>
          <p:nvPr/>
        </p:nvSpPr>
        <p:spPr>
          <a:xfrm>
            <a:off x="1840675" y="2443950"/>
            <a:ext cx="722400" cy="653400"/>
          </a:xfrm>
          <a:prstGeom prst="rect">
            <a:avLst/>
          </a:prstGeom>
          <a:noFill/>
          <a:ln w="28575" cap="flat" cmpd="sng">
            <a:solidFill>
              <a:srgbClr val="39CFC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521" name="Google Shape;521;p31"/>
          <p:cNvCxnSpPr>
            <a:endCxn id="522" idx="1"/>
          </p:cNvCxnSpPr>
          <p:nvPr/>
        </p:nvCxnSpPr>
        <p:spPr>
          <a:xfrm>
            <a:off x="2162275" y="3097299"/>
            <a:ext cx="5174700" cy="10281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39CFCA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23" name="Google Shape;52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5750" y="1524925"/>
            <a:ext cx="3482893" cy="51965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363014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리디바탕" panose="020B0600000101010101" pitchFamily="34" charset="-127"/>
                <a:ea typeface="리디바탕" panose="020B0600000101010101" pitchFamily="34" charset="-127"/>
              </a:rPr>
              <a:t>18</a:t>
            </a:fld>
            <a:endParaRPr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30" name="Google Shape;530;p32"/>
          <p:cNvSpPr/>
          <p:nvPr/>
        </p:nvSpPr>
        <p:spPr>
          <a:xfrm>
            <a:off x="0" y="-1"/>
            <a:ext cx="12192000" cy="1361100"/>
          </a:xfrm>
          <a:prstGeom prst="rect">
            <a:avLst/>
          </a:prstGeom>
          <a:solidFill>
            <a:srgbClr val="F1F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리디바탕" panose="020B0600000101010101" pitchFamily="34" charset="-127"/>
              <a:ea typeface="리디바탕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531" name="Google Shape;531;p32"/>
          <p:cNvSpPr txBox="1"/>
          <p:nvPr/>
        </p:nvSpPr>
        <p:spPr>
          <a:xfrm>
            <a:off x="95724" y="90275"/>
            <a:ext cx="2530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8296B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Ⅳ. 프로젝트 수행 결과</a:t>
            </a:r>
            <a:endParaRPr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532" name="Google Shape;532;p32"/>
          <p:cNvCxnSpPr/>
          <p:nvPr/>
        </p:nvCxnSpPr>
        <p:spPr>
          <a:xfrm>
            <a:off x="95729" y="398063"/>
            <a:ext cx="2530500" cy="0"/>
          </a:xfrm>
          <a:prstGeom prst="straightConnector1">
            <a:avLst/>
          </a:prstGeom>
          <a:noFill/>
          <a:ln w="9525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3" name="Google Shape;533;p32"/>
          <p:cNvSpPr txBox="1"/>
          <p:nvPr/>
        </p:nvSpPr>
        <p:spPr>
          <a:xfrm>
            <a:off x="95723" y="538925"/>
            <a:ext cx="3102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dirty="0">
                <a:solidFill>
                  <a:srgbClr val="8296B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화면 구성 - </a:t>
            </a:r>
            <a:r>
              <a:rPr lang="ko-KR" sz="3200" dirty="0">
                <a:solidFill>
                  <a:srgbClr val="8296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바디</a:t>
            </a:r>
            <a:endParaRPr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34" name="Google Shape;534;p32"/>
          <p:cNvSpPr txBox="1"/>
          <p:nvPr/>
        </p:nvSpPr>
        <p:spPr>
          <a:xfrm>
            <a:off x="5289189" y="3354075"/>
            <a:ext cx="1613621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MyBook페이지</a:t>
            </a:r>
            <a:endParaRPr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535" name="Google Shape;5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250" y="2537250"/>
            <a:ext cx="2295525" cy="438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36" name="Google Shape;536;p32"/>
          <p:cNvSpPr/>
          <p:nvPr/>
        </p:nvSpPr>
        <p:spPr>
          <a:xfrm>
            <a:off x="2383125" y="2463975"/>
            <a:ext cx="1110300" cy="584700"/>
          </a:xfrm>
          <a:prstGeom prst="rect">
            <a:avLst/>
          </a:prstGeom>
          <a:noFill/>
          <a:ln w="28575" cap="flat" cmpd="sng">
            <a:solidFill>
              <a:srgbClr val="39CFC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537" name="Google Shape;537;p32"/>
          <p:cNvCxnSpPr>
            <a:stCxn id="536" idx="2"/>
            <a:endCxn id="538" idx="1"/>
          </p:cNvCxnSpPr>
          <p:nvPr/>
        </p:nvCxnSpPr>
        <p:spPr>
          <a:xfrm rot="-5400000" flipH="1">
            <a:off x="4545825" y="1441125"/>
            <a:ext cx="810000" cy="4025100"/>
          </a:xfrm>
          <a:prstGeom prst="bentConnector2">
            <a:avLst/>
          </a:prstGeom>
          <a:noFill/>
          <a:ln w="28575" cap="flat" cmpd="sng">
            <a:solidFill>
              <a:srgbClr val="39CFCA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38" name="Google Shape;53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3500" y="1412863"/>
            <a:ext cx="5057105" cy="48917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295410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>
                <a:latin typeface="리디바탕" panose="020B0600000101010101" pitchFamily="34" charset="-127"/>
                <a:ea typeface="리디바탕" panose="020B0600000101010101" pitchFamily="34" charset="-127"/>
              </a:rPr>
              <a:t>19</a:t>
            </a:fld>
            <a:endParaRPr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62" name="Google Shape;562;p31"/>
          <p:cNvSpPr/>
          <p:nvPr/>
        </p:nvSpPr>
        <p:spPr>
          <a:xfrm>
            <a:off x="0" y="-1"/>
            <a:ext cx="12192000" cy="1361100"/>
          </a:xfrm>
          <a:prstGeom prst="rect">
            <a:avLst/>
          </a:prstGeom>
          <a:solidFill>
            <a:srgbClr val="F1F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리디바탕" panose="020B0600000101010101" pitchFamily="34" charset="-127"/>
              <a:ea typeface="리디바탕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563" name="Google Shape;563;p31"/>
          <p:cNvSpPr txBox="1"/>
          <p:nvPr/>
        </p:nvSpPr>
        <p:spPr>
          <a:xfrm>
            <a:off x="95724" y="90275"/>
            <a:ext cx="2530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8296B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Ⅳ. 프로젝트 수행 결과</a:t>
            </a:r>
            <a:endParaRPr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64" name="Google Shape;564;p31"/>
          <p:cNvSpPr txBox="1"/>
          <p:nvPr/>
        </p:nvSpPr>
        <p:spPr>
          <a:xfrm>
            <a:off x="95725" y="538925"/>
            <a:ext cx="48522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8296B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화면 구성 - </a:t>
            </a:r>
            <a:r>
              <a:rPr lang="ko-KR" sz="3200">
                <a:solidFill>
                  <a:srgbClr val="8296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검색</a:t>
            </a:r>
            <a:endParaRPr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565" name="Google Shape;5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3900" y="4327524"/>
            <a:ext cx="4391025" cy="20288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66" name="Google Shape;5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950" y="4803774"/>
            <a:ext cx="4752975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31"/>
          <p:cNvSpPr/>
          <p:nvPr/>
        </p:nvSpPr>
        <p:spPr>
          <a:xfrm>
            <a:off x="3501400" y="5403125"/>
            <a:ext cx="1199100" cy="705300"/>
          </a:xfrm>
          <a:prstGeom prst="rect">
            <a:avLst/>
          </a:prstGeom>
          <a:noFill/>
          <a:ln w="28575" cap="flat" cmpd="sng">
            <a:solidFill>
              <a:srgbClr val="1E4E7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568" name="Google Shape;568;p31"/>
          <p:cNvCxnSpPr>
            <a:stCxn id="567" idx="3"/>
            <a:endCxn id="565" idx="1"/>
          </p:cNvCxnSpPr>
          <p:nvPr/>
        </p:nvCxnSpPr>
        <p:spPr>
          <a:xfrm rot="10800000" flipH="1">
            <a:off x="4700500" y="5342075"/>
            <a:ext cx="1973400" cy="413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39CFC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9" name="Google Shape;569;p31"/>
          <p:cNvSpPr txBox="1"/>
          <p:nvPr/>
        </p:nvSpPr>
        <p:spPr>
          <a:xfrm>
            <a:off x="194950" y="4327525"/>
            <a:ext cx="2743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리디바탕" panose="020B0600000101010101" pitchFamily="34" charset="-127"/>
                <a:ea typeface="리디바탕" panose="020B0600000101010101" pitchFamily="34" charset="-127"/>
              </a:rPr>
              <a:t>DB에 없는 자료 검색 시</a:t>
            </a:r>
            <a:endParaRPr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570" name="Google Shape;57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088" y="1853374"/>
            <a:ext cx="4086225" cy="18192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71" name="Google Shape;57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3925" y="1519038"/>
            <a:ext cx="4035449" cy="24879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72" name="Google Shape;572;p31"/>
          <p:cNvSpPr/>
          <p:nvPr/>
        </p:nvSpPr>
        <p:spPr>
          <a:xfrm>
            <a:off x="3307425" y="2410363"/>
            <a:ext cx="1199100" cy="705300"/>
          </a:xfrm>
          <a:prstGeom prst="rect">
            <a:avLst/>
          </a:prstGeom>
          <a:noFill/>
          <a:ln w="28575" cap="flat" cmpd="sng">
            <a:solidFill>
              <a:srgbClr val="1E4E7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573" name="Google Shape;573;p31"/>
          <p:cNvCxnSpPr>
            <a:endCxn id="571" idx="1"/>
          </p:cNvCxnSpPr>
          <p:nvPr/>
        </p:nvCxnSpPr>
        <p:spPr>
          <a:xfrm rot="10800000" flipH="1">
            <a:off x="4546925" y="2763012"/>
            <a:ext cx="2127000" cy="61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39CFC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4" name="Google Shape;574;p31"/>
          <p:cNvSpPr txBox="1"/>
          <p:nvPr/>
        </p:nvSpPr>
        <p:spPr>
          <a:xfrm>
            <a:off x="307100" y="1374738"/>
            <a:ext cx="2743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리디바탕" panose="020B0600000101010101" pitchFamily="34" charset="-127"/>
                <a:ea typeface="리디바탕" panose="020B0600000101010101" pitchFamily="34" charset="-127"/>
              </a:rPr>
              <a:t>책 검색 시</a:t>
            </a:r>
            <a:endParaRPr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834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8916CE6-9C67-4D3E-9AAA-D553C626C18F}"/>
              </a:ext>
            </a:extLst>
          </p:cNvPr>
          <p:cNvSpPr/>
          <p:nvPr/>
        </p:nvSpPr>
        <p:spPr>
          <a:xfrm>
            <a:off x="2626278" y="1657404"/>
            <a:ext cx="3761160" cy="4802533"/>
          </a:xfrm>
          <a:prstGeom prst="rect">
            <a:avLst/>
          </a:prstGeom>
          <a:noFill/>
          <a:ln w="57150">
            <a:solidFill>
              <a:srgbClr val="4CD3E3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F8563D6-E0F3-46A2-AADF-85719060CC74}"/>
              </a:ext>
            </a:extLst>
          </p:cNvPr>
          <p:cNvCxnSpPr>
            <a:cxnSpLocks/>
          </p:cNvCxnSpPr>
          <p:nvPr/>
        </p:nvCxnSpPr>
        <p:spPr>
          <a:xfrm>
            <a:off x="95729" y="398063"/>
            <a:ext cx="2530549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B15329-FB7C-4821-83C6-23C632A72D30}"/>
              </a:ext>
            </a:extLst>
          </p:cNvPr>
          <p:cNvSpPr txBox="1"/>
          <p:nvPr/>
        </p:nvSpPr>
        <p:spPr>
          <a:xfrm>
            <a:off x="2941479" y="2989575"/>
            <a:ext cx="2084225" cy="369332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프로젝트 팀 구성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069DB3-B602-4CCC-B350-26D572075F41}"/>
              </a:ext>
            </a:extLst>
          </p:cNvPr>
          <p:cNvSpPr txBox="1"/>
          <p:nvPr/>
        </p:nvSpPr>
        <p:spPr>
          <a:xfrm>
            <a:off x="2941479" y="5785807"/>
            <a:ext cx="1075936" cy="369332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5.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느낀점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B8A185D-E754-41E2-89F7-F17D0D1D5313}"/>
              </a:ext>
            </a:extLst>
          </p:cNvPr>
          <p:cNvGrpSpPr/>
          <p:nvPr/>
        </p:nvGrpSpPr>
        <p:grpSpPr>
          <a:xfrm>
            <a:off x="2941479" y="1969559"/>
            <a:ext cx="1811714" cy="895444"/>
            <a:chOff x="2164266" y="1969556"/>
            <a:chExt cx="1811714" cy="895444"/>
          </a:xfrm>
          <a:scene3d>
            <a:camera prst="perspectiveRight"/>
            <a:lightRig rig="threePt" dir="t"/>
          </a:scene3d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0081AA-D105-4C4E-9D31-AD8E5B7AD863}"/>
                </a:ext>
              </a:extLst>
            </p:cNvPr>
            <p:cNvSpPr txBox="1"/>
            <p:nvPr/>
          </p:nvSpPr>
          <p:spPr>
            <a:xfrm>
              <a:off x="2164266" y="1969556"/>
              <a:ext cx="1811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b="0" i="0" u="none" strike="noStrike" dirty="0">
                  <a:solidFill>
                    <a:srgbClr val="000000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rPr>
                <a:t>1. </a:t>
              </a:r>
              <a:r>
                <a:rPr lang="ko-KR" altLang="en-US" sz="1800" b="0" i="0" u="none" strike="noStrike" dirty="0">
                  <a:solidFill>
                    <a:srgbClr val="000000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rPr>
                <a:t>프로젝트 배경</a:t>
              </a:r>
              <a:endParaRPr lang="ko-KR" altLang="en-US" sz="2400" dirty="0">
                <a:solidFill>
                  <a:schemeClr val="accent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923159-9ACB-4ECE-A637-F2C4DAEF5AA6}"/>
                </a:ext>
              </a:extLst>
            </p:cNvPr>
            <p:cNvSpPr txBox="1"/>
            <p:nvPr/>
          </p:nvSpPr>
          <p:spPr>
            <a:xfrm>
              <a:off x="2311742" y="2277147"/>
              <a:ext cx="1479892" cy="587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- </a:t>
              </a:r>
              <a:r>
                <a:rPr lang="en-US" altLang="ko-KR" sz="1400" b="0" i="0" u="none" strike="noStrike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rPr>
                <a:t>DOOK Library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- </a:t>
              </a:r>
              <a:r>
                <a:rPr lang="ko-KR" altLang="en-US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개발 환경</a:t>
              </a:r>
              <a:endPara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3E9FF10-F39C-415A-9B92-6A2BDB64359B}"/>
              </a:ext>
            </a:extLst>
          </p:cNvPr>
          <p:cNvGrpSpPr/>
          <p:nvPr/>
        </p:nvGrpSpPr>
        <p:grpSpPr>
          <a:xfrm>
            <a:off x="2941479" y="3483479"/>
            <a:ext cx="3033203" cy="1151451"/>
            <a:chOff x="2164266" y="3439283"/>
            <a:chExt cx="3033203" cy="1151451"/>
          </a:xfrm>
          <a:scene3d>
            <a:camera prst="perspectiveRight"/>
            <a:lightRig rig="threePt" dir="t"/>
          </a:scene3d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8284A9A-E406-4FB9-AE7F-3472D6C6AA8E}"/>
                </a:ext>
              </a:extLst>
            </p:cNvPr>
            <p:cNvSpPr txBox="1"/>
            <p:nvPr/>
          </p:nvSpPr>
          <p:spPr>
            <a:xfrm>
              <a:off x="2164266" y="3439283"/>
              <a:ext cx="30332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b="0" i="0" u="none" strike="noStrike" dirty="0">
                  <a:solidFill>
                    <a:srgbClr val="000000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rPr>
                <a:t>3. </a:t>
              </a:r>
              <a:r>
                <a:rPr lang="ko-KR" altLang="en-US" sz="1800" b="0" i="0" u="none" strike="noStrike" dirty="0">
                  <a:solidFill>
                    <a:srgbClr val="000000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rPr>
                <a:t>프로젝트 수행절차 및 방법</a:t>
              </a:r>
              <a:endParaRPr lang="ko-KR" altLang="en-US" sz="2400" dirty="0">
                <a:solidFill>
                  <a:schemeClr val="accent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D1F560-FFD2-42A7-9D38-65F24EC57FB6}"/>
                </a:ext>
              </a:extLst>
            </p:cNvPr>
            <p:cNvSpPr txBox="1"/>
            <p:nvPr/>
          </p:nvSpPr>
          <p:spPr>
            <a:xfrm>
              <a:off x="2311742" y="3744348"/>
              <a:ext cx="1388522" cy="84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- </a:t>
              </a:r>
              <a:r>
                <a:rPr lang="ko-KR" altLang="en-US" sz="1400" b="0" i="0" u="none" strike="noStrike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rPr>
                <a:t>일정</a:t>
              </a:r>
              <a:endParaRPr lang="en-US" altLang="ko-KR" sz="1400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- ERD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- </a:t>
              </a:r>
              <a:r>
                <a:rPr lang="ko-KR" altLang="en-US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시스템 구성도</a:t>
              </a:r>
              <a:endPara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8F38E66-A9AF-44B7-8E6A-2E684952A985}"/>
              </a:ext>
            </a:extLst>
          </p:cNvPr>
          <p:cNvGrpSpPr/>
          <p:nvPr/>
        </p:nvGrpSpPr>
        <p:grpSpPr>
          <a:xfrm>
            <a:off x="2941479" y="4759502"/>
            <a:ext cx="2247731" cy="901734"/>
            <a:chOff x="2164266" y="4526467"/>
            <a:chExt cx="2247731" cy="901734"/>
          </a:xfrm>
          <a:scene3d>
            <a:camera prst="perspectiveRight"/>
            <a:lightRig rig="threePt" dir="t"/>
          </a:scene3d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5429D4F-D621-4A88-9EC3-FCCC5BA948CA}"/>
                </a:ext>
              </a:extLst>
            </p:cNvPr>
            <p:cNvSpPr txBox="1"/>
            <p:nvPr/>
          </p:nvSpPr>
          <p:spPr>
            <a:xfrm>
              <a:off x="2164266" y="4526467"/>
              <a:ext cx="2247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b="0" i="0" u="none" strike="noStrike" dirty="0">
                  <a:solidFill>
                    <a:srgbClr val="000000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rPr>
                <a:t>4. </a:t>
              </a:r>
              <a:r>
                <a:rPr lang="ko-KR" altLang="en-US" sz="1800" b="0" i="0" u="none" strike="noStrike" dirty="0">
                  <a:solidFill>
                    <a:srgbClr val="000000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rPr>
                <a:t>프로젝트 수행결과</a:t>
              </a:r>
              <a:endParaRPr lang="ko-KR" altLang="en-US" sz="2400" dirty="0">
                <a:solidFill>
                  <a:schemeClr val="accent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E565FB-3A4B-4F0B-A06D-86D320BEE998}"/>
                </a:ext>
              </a:extLst>
            </p:cNvPr>
            <p:cNvSpPr txBox="1"/>
            <p:nvPr/>
          </p:nvSpPr>
          <p:spPr>
            <a:xfrm>
              <a:off x="2305905" y="4840348"/>
              <a:ext cx="1048685" cy="587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- </a:t>
              </a:r>
              <a:r>
                <a:rPr lang="ko-KR" altLang="en-US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구현 기능</a:t>
              </a:r>
              <a:endParaRPr lang="en-US" altLang="ko-KR" sz="1400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- </a:t>
              </a:r>
              <a:r>
                <a:rPr lang="ko-KR" altLang="en-US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화면 구성</a:t>
              </a:r>
              <a:endPara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E59E9C-D7BE-4525-9C8A-DADA82277133}"/>
              </a:ext>
            </a:extLst>
          </p:cNvPr>
          <p:cNvSpPr/>
          <p:nvPr/>
        </p:nvSpPr>
        <p:spPr>
          <a:xfrm>
            <a:off x="6539212" y="3483479"/>
            <a:ext cx="2071388" cy="2710945"/>
          </a:xfrm>
          <a:prstGeom prst="rect">
            <a:avLst/>
          </a:prstGeom>
          <a:solidFill>
            <a:srgbClr val="F1F9FF">
              <a:alpha val="50196"/>
            </a:srgbClr>
          </a:solidFill>
          <a:ln w="57150">
            <a:solidFill>
              <a:srgbClr val="4CD3E3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8668C97-0FEB-45EC-8176-04FBA945CE4A}"/>
              </a:ext>
            </a:extLst>
          </p:cNvPr>
          <p:cNvSpPr/>
          <p:nvPr/>
        </p:nvSpPr>
        <p:spPr>
          <a:xfrm>
            <a:off x="7715728" y="4658382"/>
            <a:ext cx="1149386" cy="1504268"/>
          </a:xfrm>
          <a:prstGeom prst="rect">
            <a:avLst/>
          </a:prstGeom>
          <a:solidFill>
            <a:srgbClr val="F1F9FF">
              <a:alpha val="50196"/>
            </a:srgbClr>
          </a:solidFill>
          <a:ln w="57150">
            <a:solidFill>
              <a:srgbClr val="4CD3E3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70D156-1432-452A-8D15-5EFB0493B0C3}"/>
              </a:ext>
            </a:extLst>
          </p:cNvPr>
          <p:cNvSpPr/>
          <p:nvPr/>
        </p:nvSpPr>
        <p:spPr>
          <a:xfrm>
            <a:off x="9058386" y="5187097"/>
            <a:ext cx="661013" cy="865106"/>
          </a:xfrm>
          <a:prstGeom prst="rect">
            <a:avLst/>
          </a:prstGeom>
          <a:solidFill>
            <a:srgbClr val="F1F9FF">
              <a:alpha val="50196"/>
            </a:srgbClr>
          </a:solidFill>
          <a:ln w="57150">
            <a:solidFill>
              <a:srgbClr val="4CD3E3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C98ED-3E42-4BB5-82DB-621A629F5337}"/>
              </a:ext>
            </a:extLst>
          </p:cNvPr>
          <p:cNvSpPr txBox="1"/>
          <p:nvPr/>
        </p:nvSpPr>
        <p:spPr>
          <a:xfrm>
            <a:off x="95729" y="587127"/>
            <a:ext cx="9621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485619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리디바탕" panose="020B0600000101010101" pitchFamily="34" charset="-127"/>
                <a:ea typeface="리디바탕" panose="020B0600000101010101" pitchFamily="34" charset="-127"/>
              </a:rPr>
              <a:t>20</a:t>
            </a:fld>
            <a:endParaRPr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84" name="Google Shape;584;p36"/>
          <p:cNvSpPr/>
          <p:nvPr/>
        </p:nvSpPr>
        <p:spPr>
          <a:xfrm>
            <a:off x="0" y="-1"/>
            <a:ext cx="12192000" cy="1361100"/>
          </a:xfrm>
          <a:prstGeom prst="rect">
            <a:avLst/>
          </a:prstGeom>
          <a:solidFill>
            <a:srgbClr val="F1F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리디바탕" panose="020B0600000101010101" pitchFamily="34" charset="-127"/>
              <a:ea typeface="리디바탕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585" name="Google Shape;585;p36"/>
          <p:cNvSpPr txBox="1"/>
          <p:nvPr/>
        </p:nvSpPr>
        <p:spPr>
          <a:xfrm>
            <a:off x="95724" y="90275"/>
            <a:ext cx="2530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dirty="0" err="1">
                <a:solidFill>
                  <a:srgbClr val="8296B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Ⅳ</a:t>
            </a:r>
            <a:r>
              <a:rPr lang="ko-KR" sz="1400" b="1" dirty="0">
                <a:solidFill>
                  <a:srgbClr val="8296B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. 프로젝트 수행 결과</a:t>
            </a:r>
            <a:endParaRPr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586" name="Google Shape;586;p36"/>
          <p:cNvCxnSpPr/>
          <p:nvPr/>
        </p:nvCxnSpPr>
        <p:spPr>
          <a:xfrm>
            <a:off x="95729" y="398063"/>
            <a:ext cx="2530500" cy="0"/>
          </a:xfrm>
          <a:prstGeom prst="straightConnector1">
            <a:avLst/>
          </a:prstGeom>
          <a:noFill/>
          <a:ln w="9525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7" name="Google Shape;587;p36"/>
          <p:cNvSpPr txBox="1"/>
          <p:nvPr/>
        </p:nvSpPr>
        <p:spPr>
          <a:xfrm>
            <a:off x="95725" y="538925"/>
            <a:ext cx="48522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dirty="0">
                <a:solidFill>
                  <a:srgbClr val="8296B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화면 </a:t>
            </a:r>
            <a:r>
              <a:rPr lang="ko-KR" sz="3200">
                <a:solidFill>
                  <a:srgbClr val="8296B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구성 - </a:t>
            </a:r>
            <a:r>
              <a:rPr lang="ko-KR" sz="3200">
                <a:solidFill>
                  <a:srgbClr val="8296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로그인</a:t>
            </a:r>
            <a:endParaRPr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589" name="Google Shape;5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6753" y="1803534"/>
            <a:ext cx="2637905" cy="153362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90" name="Google Shape;590;p36"/>
          <p:cNvPicPr preferRelativeResize="0"/>
          <p:nvPr/>
        </p:nvPicPr>
        <p:blipFill rotWithShape="1">
          <a:blip r:embed="rId4">
            <a:alphaModFix/>
          </a:blip>
          <a:srcRect b="56625"/>
          <a:stretch/>
        </p:blipFill>
        <p:spPr>
          <a:xfrm>
            <a:off x="5510897" y="1658265"/>
            <a:ext cx="6445130" cy="912079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36"/>
          <p:cNvSpPr/>
          <p:nvPr/>
        </p:nvSpPr>
        <p:spPr>
          <a:xfrm>
            <a:off x="2574571" y="2340007"/>
            <a:ext cx="783205" cy="460674"/>
          </a:xfrm>
          <a:prstGeom prst="rect">
            <a:avLst/>
          </a:prstGeom>
          <a:noFill/>
          <a:ln w="28575" cap="flat" cmpd="sng">
            <a:solidFill>
              <a:srgbClr val="39CFC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593" name="Google Shape;593;p36"/>
          <p:cNvCxnSpPr>
            <a:cxnSpLocks/>
            <a:stCxn id="592" idx="3"/>
            <a:endCxn id="590" idx="1"/>
          </p:cNvCxnSpPr>
          <p:nvPr/>
        </p:nvCxnSpPr>
        <p:spPr>
          <a:xfrm flipV="1">
            <a:off x="3357776" y="2114305"/>
            <a:ext cx="2153121" cy="456039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39CFCA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4137809-1A2B-4807-B1AE-58E9D49E82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722" t="12359" b="1527"/>
          <a:stretch/>
        </p:blipFill>
        <p:spPr>
          <a:xfrm>
            <a:off x="367648" y="3779590"/>
            <a:ext cx="2039105" cy="54956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DECE580-58F4-43D1-9512-C6CA868A4B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6863" y="3803227"/>
            <a:ext cx="3007492" cy="2553123"/>
          </a:xfrm>
          <a:prstGeom prst="rect">
            <a:avLst/>
          </a:prstGeom>
          <a:ln>
            <a:solidFill>
              <a:srgbClr val="8497B0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898779F-7338-42CD-97FB-7A464E21B19C}"/>
              </a:ext>
            </a:extLst>
          </p:cNvPr>
          <p:cNvSpPr/>
          <p:nvPr/>
        </p:nvSpPr>
        <p:spPr>
          <a:xfrm>
            <a:off x="5660503" y="5410182"/>
            <a:ext cx="1201126" cy="251058"/>
          </a:xfrm>
          <a:prstGeom prst="rect">
            <a:avLst/>
          </a:prstGeom>
          <a:noFill/>
          <a:ln w="28575">
            <a:solidFill>
              <a:srgbClr val="4CD3E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9147AC3D-AE40-4DB9-9A4A-AC3C38AB498F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6861629" y="5184743"/>
            <a:ext cx="2764286" cy="350968"/>
          </a:xfrm>
          <a:prstGeom prst="bentConnector3">
            <a:avLst>
              <a:gd name="adj1" fmla="val 50000"/>
            </a:avLst>
          </a:prstGeom>
          <a:ln w="28575">
            <a:solidFill>
              <a:srgbClr val="4CD3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E3B4B8D4-EF45-4713-9CB0-D0E639B4E2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5915" y="4746872"/>
            <a:ext cx="1587727" cy="875742"/>
          </a:xfrm>
          <a:prstGeom prst="rect">
            <a:avLst/>
          </a:prstGeom>
          <a:ln>
            <a:solidFill>
              <a:srgbClr val="8497B0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29D54F6-5BDB-4CCF-88FE-093453FF19F5}"/>
              </a:ext>
            </a:extLst>
          </p:cNvPr>
          <p:cNvSpPr txBox="1"/>
          <p:nvPr/>
        </p:nvSpPr>
        <p:spPr>
          <a:xfrm>
            <a:off x="8733469" y="4391086"/>
            <a:ext cx="371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일반사용자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/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학생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/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교직원 선택 가능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3EFFDF4-F644-44CB-9E33-29115B6CC05B}"/>
              </a:ext>
            </a:extLst>
          </p:cNvPr>
          <p:cNvSpPr/>
          <p:nvPr/>
        </p:nvSpPr>
        <p:spPr>
          <a:xfrm>
            <a:off x="495585" y="3823936"/>
            <a:ext cx="768245" cy="421753"/>
          </a:xfrm>
          <a:prstGeom prst="rect">
            <a:avLst/>
          </a:prstGeom>
          <a:noFill/>
          <a:ln w="28575">
            <a:solidFill>
              <a:srgbClr val="4CD3E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98F2D1F4-1527-46C0-8DD1-328F607D4F10}"/>
              </a:ext>
            </a:extLst>
          </p:cNvPr>
          <p:cNvCxnSpPr>
            <a:cxnSpLocks/>
            <a:stCxn id="33" idx="0"/>
            <a:endCxn id="589" idx="1"/>
          </p:cNvCxnSpPr>
          <p:nvPr/>
        </p:nvCxnSpPr>
        <p:spPr>
          <a:xfrm rot="5400000" flipH="1" flipV="1">
            <a:off x="1016435" y="2433619"/>
            <a:ext cx="1253591" cy="1527045"/>
          </a:xfrm>
          <a:prstGeom prst="bentConnector2">
            <a:avLst/>
          </a:prstGeom>
          <a:ln w="28575">
            <a:solidFill>
              <a:srgbClr val="4CD3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E94C8D-3187-41D2-8C89-5AC0A6144899}"/>
              </a:ext>
            </a:extLst>
          </p:cNvPr>
          <p:cNvSpPr/>
          <p:nvPr/>
        </p:nvSpPr>
        <p:spPr>
          <a:xfrm>
            <a:off x="1387202" y="3823936"/>
            <a:ext cx="794608" cy="421753"/>
          </a:xfrm>
          <a:prstGeom prst="rect">
            <a:avLst/>
          </a:prstGeom>
          <a:noFill/>
          <a:ln w="28575">
            <a:solidFill>
              <a:srgbClr val="4CD3E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A02338E4-2985-443F-94DF-166A4B308F4E}"/>
              </a:ext>
            </a:extLst>
          </p:cNvPr>
          <p:cNvCxnSpPr>
            <a:cxnSpLocks/>
            <a:stCxn id="15" idx="2"/>
            <a:endCxn id="19" idx="1"/>
          </p:cNvCxnSpPr>
          <p:nvPr/>
        </p:nvCxnSpPr>
        <p:spPr>
          <a:xfrm rot="16200000" flipH="1">
            <a:off x="3168634" y="2861560"/>
            <a:ext cx="834100" cy="3602357"/>
          </a:xfrm>
          <a:prstGeom prst="bentConnector2">
            <a:avLst/>
          </a:prstGeom>
          <a:ln w="28575">
            <a:solidFill>
              <a:srgbClr val="4CD3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915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sym typeface="Arial"/>
            </a:endParaRPr>
          </a:p>
        </p:txBody>
      </p:sp>
      <p:sp>
        <p:nvSpPr>
          <p:cNvPr id="605" name="Google Shape;605;p37"/>
          <p:cNvSpPr/>
          <p:nvPr/>
        </p:nvSpPr>
        <p:spPr>
          <a:xfrm>
            <a:off x="0" y="-1"/>
            <a:ext cx="12192000" cy="1361100"/>
          </a:xfrm>
          <a:prstGeom prst="rect">
            <a:avLst/>
          </a:prstGeom>
          <a:solidFill>
            <a:srgbClr val="F1F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606" name="Google Shape;606;p37"/>
          <p:cNvSpPr txBox="1"/>
          <p:nvPr/>
        </p:nvSpPr>
        <p:spPr>
          <a:xfrm>
            <a:off x="95724" y="90275"/>
            <a:ext cx="2530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8296B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Ⅳ. </a:t>
            </a: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8296B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프로젝트 수행 결과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cxnSp>
        <p:nvCxnSpPr>
          <p:cNvPr id="607" name="Google Shape;607;p37"/>
          <p:cNvCxnSpPr/>
          <p:nvPr/>
        </p:nvCxnSpPr>
        <p:spPr>
          <a:xfrm>
            <a:off x="95729" y="398063"/>
            <a:ext cx="2530500" cy="0"/>
          </a:xfrm>
          <a:prstGeom prst="straightConnector1">
            <a:avLst/>
          </a:prstGeom>
          <a:noFill/>
          <a:ln w="9525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09" name="Google Shape;609;p37"/>
          <p:cNvSpPr txBox="1"/>
          <p:nvPr/>
        </p:nvSpPr>
        <p:spPr>
          <a:xfrm>
            <a:off x="2470300" y="2737800"/>
            <a:ext cx="23157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정보변경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610" name="Google Shape;6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675" y="2990100"/>
            <a:ext cx="5038725" cy="2362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11" name="Google Shape;61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000" y="1990724"/>
            <a:ext cx="1819275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37"/>
          <p:cNvSpPr/>
          <p:nvPr/>
        </p:nvSpPr>
        <p:spPr>
          <a:xfrm>
            <a:off x="651025" y="2990100"/>
            <a:ext cx="1248900" cy="307800"/>
          </a:xfrm>
          <a:prstGeom prst="rect">
            <a:avLst/>
          </a:prstGeom>
          <a:noFill/>
          <a:ln w="28575" cap="flat" cmpd="sng">
            <a:solidFill>
              <a:srgbClr val="39CFC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cxnSp>
        <p:nvCxnSpPr>
          <p:cNvPr id="613" name="Google Shape;613;p37"/>
          <p:cNvCxnSpPr>
            <a:stCxn id="612" idx="3"/>
          </p:cNvCxnSpPr>
          <p:nvPr/>
        </p:nvCxnSpPr>
        <p:spPr>
          <a:xfrm>
            <a:off x="1899925" y="3144000"/>
            <a:ext cx="1781400" cy="1111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39CFC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4" name="Google Shape;614;p37"/>
          <p:cNvSpPr/>
          <p:nvPr/>
        </p:nvSpPr>
        <p:spPr>
          <a:xfrm>
            <a:off x="4253475" y="4670950"/>
            <a:ext cx="1248900" cy="447900"/>
          </a:xfrm>
          <a:prstGeom prst="rect">
            <a:avLst/>
          </a:prstGeom>
          <a:noFill/>
          <a:ln w="28575" cap="flat" cmpd="sng">
            <a:solidFill>
              <a:srgbClr val="39CFC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FF7F77-63C0-432C-9596-EF9ADA8BC5CC}"/>
              </a:ext>
            </a:extLst>
          </p:cNvPr>
          <p:cNvSpPr txBox="1"/>
          <p:nvPr/>
        </p:nvSpPr>
        <p:spPr>
          <a:xfrm>
            <a:off x="95724" y="538914"/>
            <a:ext cx="4214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화면 구성 </a:t>
            </a:r>
            <a:r>
              <a:rPr lang="en-US" altLang="ko-KR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일반사용자</a:t>
            </a:r>
          </a:p>
        </p:txBody>
      </p:sp>
    </p:spTree>
    <p:extLst>
      <p:ext uri="{BB962C8B-B14F-4D97-AF65-F5344CB8AC3E}">
        <p14:creationId xmlns:p14="http://schemas.microsoft.com/office/powerpoint/2010/main" val="1163833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리디바탕" panose="020B0600000101010101" pitchFamily="34" charset="-127"/>
                <a:ea typeface="리디바탕" panose="020B0600000101010101" pitchFamily="34" charset="-127"/>
              </a:rPr>
              <a:t>22</a:t>
            </a:fld>
            <a:endParaRPr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15" name="Google Shape;615;p34"/>
          <p:cNvSpPr/>
          <p:nvPr/>
        </p:nvSpPr>
        <p:spPr>
          <a:xfrm>
            <a:off x="0" y="-1"/>
            <a:ext cx="12192000" cy="1361100"/>
          </a:xfrm>
          <a:prstGeom prst="rect">
            <a:avLst/>
          </a:prstGeom>
          <a:solidFill>
            <a:srgbClr val="F1F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리디바탕" panose="020B0600000101010101" pitchFamily="34" charset="-127"/>
              <a:ea typeface="리디바탕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616" name="Google Shape;616;p34"/>
          <p:cNvSpPr txBox="1"/>
          <p:nvPr/>
        </p:nvSpPr>
        <p:spPr>
          <a:xfrm>
            <a:off x="95724" y="90275"/>
            <a:ext cx="2530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8296B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Ⅳ. 프로젝트 수행 결과</a:t>
            </a:r>
            <a:endParaRPr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617" name="Google Shape;617;p34"/>
          <p:cNvCxnSpPr/>
          <p:nvPr/>
        </p:nvCxnSpPr>
        <p:spPr>
          <a:xfrm>
            <a:off x="95729" y="398063"/>
            <a:ext cx="2530500" cy="0"/>
          </a:xfrm>
          <a:prstGeom prst="straightConnector1">
            <a:avLst/>
          </a:prstGeom>
          <a:noFill/>
          <a:ln w="9525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8" name="Google Shape;618;p34"/>
          <p:cNvSpPr txBox="1"/>
          <p:nvPr/>
        </p:nvSpPr>
        <p:spPr>
          <a:xfrm>
            <a:off x="95725" y="538925"/>
            <a:ext cx="77595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8296B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화면 구성 - </a:t>
            </a:r>
            <a:r>
              <a:rPr lang="ko-KR" sz="3200">
                <a:solidFill>
                  <a:srgbClr val="8296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사용자관리(관리자모드)</a:t>
            </a:r>
            <a:endParaRPr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19" name="Google Shape;619;p34"/>
          <p:cNvSpPr txBox="1"/>
          <p:nvPr/>
        </p:nvSpPr>
        <p:spPr>
          <a:xfrm>
            <a:off x="7711127" y="1716050"/>
            <a:ext cx="4301574" cy="19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관리자 모드에서 회원 등록</a:t>
            </a:r>
            <a:endParaRPr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일반사용자 / 관리자 / 학생 / 교직원 선택 가능</a:t>
            </a:r>
            <a:endParaRPr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620" name="Google Shape;6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061912"/>
            <a:ext cx="5280955" cy="180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1453373"/>
            <a:ext cx="5280950" cy="1608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4864987"/>
            <a:ext cx="6450699" cy="1594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4717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sym typeface="Arial"/>
            </a:endParaRPr>
          </a:p>
        </p:txBody>
      </p:sp>
      <p:sp>
        <p:nvSpPr>
          <p:cNvPr id="645" name="Google Shape;645;p39"/>
          <p:cNvSpPr/>
          <p:nvPr/>
        </p:nvSpPr>
        <p:spPr>
          <a:xfrm>
            <a:off x="0" y="-1"/>
            <a:ext cx="12192000" cy="1361100"/>
          </a:xfrm>
          <a:prstGeom prst="rect">
            <a:avLst/>
          </a:prstGeom>
          <a:solidFill>
            <a:srgbClr val="F1F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646" name="Google Shape;646;p39"/>
          <p:cNvSpPr txBox="1"/>
          <p:nvPr/>
        </p:nvSpPr>
        <p:spPr>
          <a:xfrm>
            <a:off x="95724" y="90275"/>
            <a:ext cx="2530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8296B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Ⅳ. </a:t>
            </a: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8296B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프로젝트 수행 결과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cxnSp>
        <p:nvCxnSpPr>
          <p:cNvPr id="647" name="Google Shape;647;p39"/>
          <p:cNvCxnSpPr/>
          <p:nvPr/>
        </p:nvCxnSpPr>
        <p:spPr>
          <a:xfrm>
            <a:off x="95729" y="398063"/>
            <a:ext cx="2530500" cy="0"/>
          </a:xfrm>
          <a:prstGeom prst="straightConnector1">
            <a:avLst/>
          </a:prstGeom>
          <a:noFill/>
          <a:ln w="9525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9" name="Google Shape;649;p39"/>
          <p:cNvSpPr txBox="1"/>
          <p:nvPr/>
        </p:nvSpPr>
        <p:spPr>
          <a:xfrm>
            <a:off x="8951294" y="1716025"/>
            <a:ext cx="3136821" cy="19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관리자 모드에서 </a:t>
            </a:r>
            <a:r>
              <a:rPr lang="ko-KR" altLang="en-US" sz="1400" kern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사용자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 등록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일반사용자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/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관리자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/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학생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/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교직원 선택 가능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650" name="Google Shape;65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39" y="1445050"/>
            <a:ext cx="2196492" cy="27994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51" name="Google Shape;65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6131" y="1445050"/>
            <a:ext cx="5559748" cy="3301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52" name="Google Shape;652;p39"/>
          <p:cNvSpPr/>
          <p:nvPr/>
        </p:nvSpPr>
        <p:spPr>
          <a:xfrm>
            <a:off x="3579675" y="3713425"/>
            <a:ext cx="1722300" cy="365100"/>
          </a:xfrm>
          <a:prstGeom prst="rect">
            <a:avLst/>
          </a:prstGeom>
          <a:noFill/>
          <a:ln w="28575" cap="flat" cmpd="sng">
            <a:solidFill>
              <a:srgbClr val="39CFC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sp>
        <p:nvSpPr>
          <p:cNvPr id="653" name="Google Shape;653;p39"/>
          <p:cNvSpPr/>
          <p:nvPr/>
        </p:nvSpPr>
        <p:spPr>
          <a:xfrm>
            <a:off x="363450" y="2228050"/>
            <a:ext cx="1419900" cy="307800"/>
          </a:xfrm>
          <a:prstGeom prst="rect">
            <a:avLst/>
          </a:prstGeom>
          <a:noFill/>
          <a:ln w="28575" cap="flat" cmpd="sng">
            <a:solidFill>
              <a:srgbClr val="39CFC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cxnSp>
        <p:nvCxnSpPr>
          <p:cNvPr id="654" name="Google Shape;654;p39"/>
          <p:cNvCxnSpPr>
            <a:stCxn id="653" idx="3"/>
            <a:endCxn id="651" idx="1"/>
          </p:cNvCxnSpPr>
          <p:nvPr/>
        </p:nvCxnSpPr>
        <p:spPr>
          <a:xfrm>
            <a:off x="1783350" y="2381950"/>
            <a:ext cx="1532700" cy="713700"/>
          </a:xfrm>
          <a:prstGeom prst="bentConnector3">
            <a:avLst>
              <a:gd name="adj1" fmla="val 50003"/>
            </a:avLst>
          </a:prstGeom>
          <a:noFill/>
          <a:ln w="28575" cap="flat" cmpd="sng">
            <a:solidFill>
              <a:srgbClr val="39CFCA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5" name="Google Shape;655;p39"/>
          <p:cNvCxnSpPr>
            <a:stCxn id="652" idx="3"/>
            <a:endCxn id="656" idx="1"/>
          </p:cNvCxnSpPr>
          <p:nvPr/>
        </p:nvCxnSpPr>
        <p:spPr>
          <a:xfrm>
            <a:off x="5301975" y="3895975"/>
            <a:ext cx="693600" cy="17625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39CFCA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56" name="Google Shape;65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5575" y="4910850"/>
            <a:ext cx="2066925" cy="14954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2E3EEC-C80A-426C-A0DF-B36115CE32A6}"/>
              </a:ext>
            </a:extLst>
          </p:cNvPr>
          <p:cNvSpPr txBox="1"/>
          <p:nvPr/>
        </p:nvSpPr>
        <p:spPr>
          <a:xfrm>
            <a:off x="95724" y="538914"/>
            <a:ext cx="6623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화면 구성 </a:t>
            </a:r>
            <a:r>
              <a:rPr lang="en-US" altLang="ko-KR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– </a:t>
            </a:r>
            <a:r>
              <a:rPr lang="ko-KR" altLang="en-US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사용자 관리 </a:t>
            </a:r>
            <a:r>
              <a:rPr lang="en-US" altLang="ko-KR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관리자모드</a:t>
            </a:r>
            <a:r>
              <a:rPr lang="en-US" altLang="ko-KR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endParaRPr lang="ko-KR" altLang="en-US" sz="3200" dirty="0">
              <a:solidFill>
                <a:srgbClr val="8497B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7902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sym typeface="Arial"/>
            </a:endParaRPr>
          </a:p>
        </p:txBody>
      </p:sp>
      <p:sp>
        <p:nvSpPr>
          <p:cNvPr id="663" name="Google Shape;663;p40"/>
          <p:cNvSpPr/>
          <p:nvPr/>
        </p:nvSpPr>
        <p:spPr>
          <a:xfrm>
            <a:off x="0" y="-1"/>
            <a:ext cx="12192000" cy="1361100"/>
          </a:xfrm>
          <a:prstGeom prst="rect">
            <a:avLst/>
          </a:prstGeom>
          <a:solidFill>
            <a:srgbClr val="F1F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664" name="Google Shape;664;p40"/>
          <p:cNvSpPr txBox="1"/>
          <p:nvPr/>
        </p:nvSpPr>
        <p:spPr>
          <a:xfrm>
            <a:off x="95724" y="90275"/>
            <a:ext cx="2530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8296B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Ⅳ. </a:t>
            </a: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8296B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프로젝트 수행 결과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cxnSp>
        <p:nvCxnSpPr>
          <p:cNvPr id="665" name="Google Shape;665;p40"/>
          <p:cNvCxnSpPr/>
          <p:nvPr/>
        </p:nvCxnSpPr>
        <p:spPr>
          <a:xfrm>
            <a:off x="95729" y="398063"/>
            <a:ext cx="2530500" cy="0"/>
          </a:xfrm>
          <a:prstGeom prst="straightConnector1">
            <a:avLst/>
          </a:prstGeom>
          <a:noFill/>
          <a:ln w="9525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67" name="Google Shape;66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52" y="1445050"/>
            <a:ext cx="2196475" cy="283608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68" name="Google Shape;66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738" y="4909575"/>
            <a:ext cx="1867775" cy="14467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69" name="Google Shape;669;p40"/>
          <p:cNvSpPr/>
          <p:nvPr/>
        </p:nvSpPr>
        <p:spPr>
          <a:xfrm>
            <a:off x="481950" y="2740400"/>
            <a:ext cx="726900" cy="307800"/>
          </a:xfrm>
          <a:prstGeom prst="rect">
            <a:avLst/>
          </a:prstGeom>
          <a:noFill/>
          <a:ln w="28575" cap="flat" cmpd="sng">
            <a:solidFill>
              <a:srgbClr val="39CFC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cxnSp>
        <p:nvCxnSpPr>
          <p:cNvPr id="670" name="Google Shape;670;p40"/>
          <p:cNvCxnSpPr>
            <a:stCxn id="669" idx="1"/>
            <a:endCxn id="668" idx="1"/>
          </p:cNvCxnSpPr>
          <p:nvPr/>
        </p:nvCxnSpPr>
        <p:spPr>
          <a:xfrm>
            <a:off x="481950" y="2894300"/>
            <a:ext cx="251700" cy="2738700"/>
          </a:xfrm>
          <a:prstGeom prst="bentConnector3">
            <a:avLst>
              <a:gd name="adj1" fmla="val -94607"/>
            </a:avLst>
          </a:prstGeom>
          <a:noFill/>
          <a:ln w="28575" cap="flat" cmpd="sng">
            <a:solidFill>
              <a:srgbClr val="39CFC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1" name="Google Shape;671;p40"/>
          <p:cNvSpPr txBox="1"/>
          <p:nvPr/>
        </p:nvSpPr>
        <p:spPr>
          <a:xfrm>
            <a:off x="7381188" y="1716050"/>
            <a:ext cx="4631512" cy="147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관리자 모드에서 사용자 변경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  <a:p>
            <a:pPr marL="139700"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-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일반 사용자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/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관리자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/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학생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/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교직원 으로 등록 가능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  <a:p>
            <a:pPr marL="139700"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-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이름과 비밀번호는 변경 가능하지만 아이디는 변경 불가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672" name="Google Shape;67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6622" y="1732402"/>
            <a:ext cx="2743200" cy="226137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73" name="Google Shape;673;p40"/>
          <p:cNvSpPr/>
          <p:nvPr/>
        </p:nvSpPr>
        <p:spPr>
          <a:xfrm>
            <a:off x="927625" y="5915050"/>
            <a:ext cx="866700" cy="441300"/>
          </a:xfrm>
          <a:prstGeom prst="rect">
            <a:avLst/>
          </a:prstGeom>
          <a:noFill/>
          <a:ln w="28575" cap="flat" cmpd="sng">
            <a:solidFill>
              <a:srgbClr val="39CFC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cxnSp>
        <p:nvCxnSpPr>
          <p:cNvPr id="674" name="Google Shape;674;p40"/>
          <p:cNvCxnSpPr>
            <a:stCxn id="673" idx="3"/>
            <a:endCxn id="672" idx="1"/>
          </p:cNvCxnSpPr>
          <p:nvPr/>
        </p:nvCxnSpPr>
        <p:spPr>
          <a:xfrm rot="10800000" flipH="1">
            <a:off x="1794325" y="2863000"/>
            <a:ext cx="2652300" cy="3272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39CFCA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75" name="Google Shape;675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22375" y="5183000"/>
            <a:ext cx="3991699" cy="899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6" name="Google Shape;676;p40"/>
          <p:cNvCxnSpPr>
            <a:stCxn id="672" idx="2"/>
            <a:endCxn id="675" idx="0"/>
          </p:cNvCxnSpPr>
          <p:nvPr/>
        </p:nvCxnSpPr>
        <p:spPr>
          <a:xfrm>
            <a:off x="5818223" y="3993773"/>
            <a:ext cx="0" cy="1189200"/>
          </a:xfrm>
          <a:prstGeom prst="straightConnector1">
            <a:avLst/>
          </a:prstGeom>
          <a:noFill/>
          <a:ln w="28575" cap="flat" cmpd="sng">
            <a:solidFill>
              <a:srgbClr val="39CFC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C85714-505A-4B29-9D2F-FEB122E7536D}"/>
              </a:ext>
            </a:extLst>
          </p:cNvPr>
          <p:cNvSpPr txBox="1"/>
          <p:nvPr/>
        </p:nvSpPr>
        <p:spPr>
          <a:xfrm>
            <a:off x="95724" y="538914"/>
            <a:ext cx="6623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화면 구성 </a:t>
            </a:r>
            <a:r>
              <a:rPr lang="en-US" altLang="ko-KR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– </a:t>
            </a:r>
            <a:r>
              <a:rPr lang="ko-KR" altLang="en-US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사용자 관리 </a:t>
            </a:r>
            <a:r>
              <a:rPr lang="en-US" altLang="ko-KR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관리자모드</a:t>
            </a:r>
            <a:r>
              <a:rPr lang="en-US" altLang="ko-KR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endParaRPr lang="ko-KR" altLang="en-US" sz="3200" dirty="0">
              <a:solidFill>
                <a:srgbClr val="8497B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5910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75" y="1484775"/>
            <a:ext cx="2133394" cy="2836075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sym typeface="Arial"/>
            </a:endParaRPr>
          </a:p>
        </p:txBody>
      </p:sp>
      <p:sp>
        <p:nvSpPr>
          <p:cNvPr id="684" name="Google Shape;684;p41"/>
          <p:cNvSpPr/>
          <p:nvPr/>
        </p:nvSpPr>
        <p:spPr>
          <a:xfrm>
            <a:off x="0" y="-1"/>
            <a:ext cx="12192000" cy="1361100"/>
          </a:xfrm>
          <a:prstGeom prst="rect">
            <a:avLst/>
          </a:prstGeom>
          <a:solidFill>
            <a:srgbClr val="F1F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685" name="Google Shape;685;p41"/>
          <p:cNvSpPr txBox="1"/>
          <p:nvPr/>
        </p:nvSpPr>
        <p:spPr>
          <a:xfrm>
            <a:off x="95724" y="90275"/>
            <a:ext cx="2530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8296B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Ⅳ. </a:t>
            </a: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8296B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프로젝트 수행 결과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cxnSp>
        <p:nvCxnSpPr>
          <p:cNvPr id="686" name="Google Shape;686;p41"/>
          <p:cNvCxnSpPr/>
          <p:nvPr/>
        </p:nvCxnSpPr>
        <p:spPr>
          <a:xfrm>
            <a:off x="95729" y="398063"/>
            <a:ext cx="2530500" cy="0"/>
          </a:xfrm>
          <a:prstGeom prst="straightConnector1">
            <a:avLst/>
          </a:prstGeom>
          <a:noFill/>
          <a:ln w="9525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8" name="Google Shape;688;p41"/>
          <p:cNvSpPr/>
          <p:nvPr/>
        </p:nvSpPr>
        <p:spPr>
          <a:xfrm>
            <a:off x="481575" y="3275100"/>
            <a:ext cx="726900" cy="307800"/>
          </a:xfrm>
          <a:prstGeom prst="rect">
            <a:avLst/>
          </a:prstGeom>
          <a:noFill/>
          <a:ln w="28575" cap="flat" cmpd="sng">
            <a:solidFill>
              <a:srgbClr val="39CFC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cxnSp>
        <p:nvCxnSpPr>
          <p:cNvPr id="689" name="Google Shape;689;p41"/>
          <p:cNvCxnSpPr>
            <a:stCxn id="688" idx="1"/>
            <a:endCxn id="690" idx="1"/>
          </p:cNvCxnSpPr>
          <p:nvPr/>
        </p:nvCxnSpPr>
        <p:spPr>
          <a:xfrm>
            <a:off x="481575" y="3429000"/>
            <a:ext cx="373800" cy="1804500"/>
          </a:xfrm>
          <a:prstGeom prst="bentConnector3">
            <a:avLst>
              <a:gd name="adj1" fmla="val -63704"/>
            </a:avLst>
          </a:prstGeom>
          <a:noFill/>
          <a:ln w="28575" cap="flat" cmpd="sng">
            <a:solidFill>
              <a:srgbClr val="39CFC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1" name="Google Shape;691;p41"/>
          <p:cNvSpPr txBox="1"/>
          <p:nvPr/>
        </p:nvSpPr>
        <p:spPr>
          <a:xfrm>
            <a:off x="9086200" y="1716050"/>
            <a:ext cx="2926500" cy="19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관리자 모드에서 사용자 삭제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아이디 조회를 통해 삭제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690" name="Google Shape;69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348" y="4444525"/>
            <a:ext cx="1846750" cy="15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4448" y="2930299"/>
            <a:ext cx="420052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41"/>
          <p:cNvSpPr/>
          <p:nvPr/>
        </p:nvSpPr>
        <p:spPr>
          <a:xfrm>
            <a:off x="1092250" y="5560700"/>
            <a:ext cx="1135800" cy="365100"/>
          </a:xfrm>
          <a:prstGeom prst="rect">
            <a:avLst/>
          </a:prstGeom>
          <a:noFill/>
          <a:ln w="28575" cap="flat" cmpd="sng">
            <a:solidFill>
              <a:srgbClr val="39CFC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cxnSp>
        <p:nvCxnSpPr>
          <p:cNvPr id="694" name="Google Shape;694;p41"/>
          <p:cNvCxnSpPr>
            <a:stCxn id="693" idx="3"/>
            <a:endCxn id="692" idx="1"/>
          </p:cNvCxnSpPr>
          <p:nvPr/>
        </p:nvCxnSpPr>
        <p:spPr>
          <a:xfrm rot="10800000" flipH="1">
            <a:off x="2228050" y="3730250"/>
            <a:ext cx="1906500" cy="2013000"/>
          </a:xfrm>
          <a:prstGeom prst="bentConnector3">
            <a:avLst>
              <a:gd name="adj1" fmla="val 49997"/>
            </a:avLst>
          </a:prstGeom>
          <a:noFill/>
          <a:ln w="28575" cap="flat" cmpd="sng">
            <a:solidFill>
              <a:srgbClr val="39CFC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C59E315-E57D-4435-A956-B299231CFB19}"/>
              </a:ext>
            </a:extLst>
          </p:cNvPr>
          <p:cNvSpPr txBox="1"/>
          <p:nvPr/>
        </p:nvSpPr>
        <p:spPr>
          <a:xfrm>
            <a:off x="95724" y="538914"/>
            <a:ext cx="6623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화면 구성 </a:t>
            </a:r>
            <a:r>
              <a:rPr lang="en-US" altLang="ko-KR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– </a:t>
            </a:r>
            <a:r>
              <a:rPr lang="ko-KR" altLang="en-US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사용자 관리 </a:t>
            </a:r>
            <a:r>
              <a:rPr lang="en-US" altLang="ko-KR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관리자모드</a:t>
            </a:r>
            <a:r>
              <a:rPr lang="en-US" altLang="ko-KR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endParaRPr lang="ko-KR" altLang="en-US" sz="3200" dirty="0">
              <a:solidFill>
                <a:srgbClr val="8497B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695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sym typeface="Arial"/>
            </a:endParaRPr>
          </a:p>
        </p:txBody>
      </p:sp>
      <p:sp>
        <p:nvSpPr>
          <p:cNvPr id="701" name="Google Shape;701;p42"/>
          <p:cNvSpPr/>
          <p:nvPr/>
        </p:nvSpPr>
        <p:spPr>
          <a:xfrm>
            <a:off x="0" y="-1"/>
            <a:ext cx="12192000" cy="1361100"/>
          </a:xfrm>
          <a:prstGeom prst="rect">
            <a:avLst/>
          </a:prstGeom>
          <a:solidFill>
            <a:srgbClr val="F1F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702" name="Google Shape;702;p42"/>
          <p:cNvSpPr txBox="1"/>
          <p:nvPr/>
        </p:nvSpPr>
        <p:spPr>
          <a:xfrm>
            <a:off x="95724" y="90275"/>
            <a:ext cx="2530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8296B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Ⅳ. </a:t>
            </a: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8296B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프로젝트 수행 결과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cxnSp>
        <p:nvCxnSpPr>
          <p:cNvPr id="703" name="Google Shape;703;p42"/>
          <p:cNvCxnSpPr/>
          <p:nvPr/>
        </p:nvCxnSpPr>
        <p:spPr>
          <a:xfrm>
            <a:off x="95729" y="398063"/>
            <a:ext cx="2530500" cy="0"/>
          </a:xfrm>
          <a:prstGeom prst="straightConnector1">
            <a:avLst/>
          </a:prstGeom>
          <a:noFill/>
          <a:ln w="9525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05" name="Google Shape;70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00" y="1450300"/>
            <a:ext cx="2162048" cy="2551675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42"/>
          <p:cNvSpPr/>
          <p:nvPr/>
        </p:nvSpPr>
        <p:spPr>
          <a:xfrm>
            <a:off x="348325" y="3429000"/>
            <a:ext cx="504900" cy="365100"/>
          </a:xfrm>
          <a:prstGeom prst="rect">
            <a:avLst/>
          </a:prstGeom>
          <a:noFill/>
          <a:ln w="28575" cap="flat" cmpd="sng">
            <a:solidFill>
              <a:srgbClr val="39CFC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cxnSp>
        <p:nvCxnSpPr>
          <p:cNvPr id="707" name="Google Shape;707;p42"/>
          <p:cNvCxnSpPr>
            <a:stCxn id="706" idx="1"/>
            <a:endCxn id="708" idx="0"/>
          </p:cNvCxnSpPr>
          <p:nvPr/>
        </p:nvCxnSpPr>
        <p:spPr>
          <a:xfrm>
            <a:off x="348325" y="3611550"/>
            <a:ext cx="916800" cy="1283100"/>
          </a:xfrm>
          <a:prstGeom prst="bentConnector4">
            <a:avLst>
              <a:gd name="adj1" fmla="val -25973"/>
              <a:gd name="adj2" fmla="val 57114"/>
            </a:avLst>
          </a:prstGeom>
          <a:noFill/>
          <a:ln w="28575" cap="flat" cmpd="sng">
            <a:solidFill>
              <a:srgbClr val="39CFCA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08" name="Google Shape;708;p42"/>
          <p:cNvPicPr preferRelativeResize="0"/>
          <p:nvPr/>
        </p:nvPicPr>
        <p:blipFill rotWithShape="1">
          <a:blip r:embed="rId4">
            <a:alphaModFix/>
          </a:blip>
          <a:srcRect r="71538"/>
          <a:stretch/>
        </p:blipFill>
        <p:spPr>
          <a:xfrm>
            <a:off x="263800" y="4894650"/>
            <a:ext cx="2002434" cy="13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42"/>
          <p:cNvSpPr/>
          <p:nvPr/>
        </p:nvSpPr>
        <p:spPr>
          <a:xfrm>
            <a:off x="348325" y="5337350"/>
            <a:ext cx="1239900" cy="365100"/>
          </a:xfrm>
          <a:prstGeom prst="rect">
            <a:avLst/>
          </a:prstGeom>
          <a:noFill/>
          <a:ln w="28575" cap="flat" cmpd="sng">
            <a:solidFill>
              <a:srgbClr val="39CFC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cxnSp>
        <p:nvCxnSpPr>
          <p:cNvPr id="710" name="Google Shape;710;p42"/>
          <p:cNvCxnSpPr>
            <a:stCxn id="709" idx="3"/>
            <a:endCxn id="711" idx="1"/>
          </p:cNvCxnSpPr>
          <p:nvPr/>
        </p:nvCxnSpPr>
        <p:spPr>
          <a:xfrm rot="10800000" flipH="1">
            <a:off x="1588225" y="2323400"/>
            <a:ext cx="2117700" cy="3196500"/>
          </a:xfrm>
          <a:prstGeom prst="bentConnector3">
            <a:avLst>
              <a:gd name="adj1" fmla="val 49997"/>
            </a:avLst>
          </a:prstGeom>
          <a:noFill/>
          <a:ln w="28575" cap="flat" cmpd="sng">
            <a:solidFill>
              <a:srgbClr val="39CFCA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11" name="Google Shape;71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5787" y="1472411"/>
            <a:ext cx="3991700" cy="170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6853" y="3531488"/>
            <a:ext cx="1651143" cy="1361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13" name="Google Shape;713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77169" y="5702450"/>
            <a:ext cx="3250512" cy="732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4" name="Google Shape;714;p42"/>
          <p:cNvCxnSpPr>
            <a:stCxn id="712" idx="2"/>
            <a:endCxn id="713" idx="0"/>
          </p:cNvCxnSpPr>
          <p:nvPr/>
        </p:nvCxnSpPr>
        <p:spPr>
          <a:xfrm>
            <a:off x="5802425" y="4892588"/>
            <a:ext cx="0" cy="810000"/>
          </a:xfrm>
          <a:prstGeom prst="straightConnector1">
            <a:avLst/>
          </a:prstGeom>
          <a:noFill/>
          <a:ln w="28575" cap="flat" cmpd="sng">
            <a:solidFill>
              <a:srgbClr val="39CFC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5" name="Google Shape;715;p42"/>
          <p:cNvSpPr/>
          <p:nvPr/>
        </p:nvSpPr>
        <p:spPr>
          <a:xfrm>
            <a:off x="3705775" y="1717000"/>
            <a:ext cx="3991800" cy="238500"/>
          </a:xfrm>
          <a:prstGeom prst="rect">
            <a:avLst/>
          </a:prstGeom>
          <a:noFill/>
          <a:ln w="28575" cap="flat" cmpd="sng">
            <a:solidFill>
              <a:srgbClr val="39CFC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cxnSp>
        <p:nvCxnSpPr>
          <p:cNvPr id="716" name="Google Shape;716;p42"/>
          <p:cNvCxnSpPr>
            <a:stCxn id="715" idx="3"/>
            <a:endCxn id="712" idx="3"/>
          </p:cNvCxnSpPr>
          <p:nvPr/>
        </p:nvCxnSpPr>
        <p:spPr>
          <a:xfrm flipH="1">
            <a:off x="6628075" y="1836250"/>
            <a:ext cx="1069500" cy="2375700"/>
          </a:xfrm>
          <a:prstGeom prst="bentConnector3">
            <a:avLst>
              <a:gd name="adj1" fmla="val -22265"/>
            </a:avLst>
          </a:prstGeom>
          <a:noFill/>
          <a:ln w="28575" cap="flat" cmpd="sng">
            <a:solidFill>
              <a:srgbClr val="39CFC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Google Shape;778;p45">
            <a:extLst>
              <a:ext uri="{FF2B5EF4-FFF2-40B4-BE49-F238E27FC236}">
                <a16:creationId xmlns:a16="http://schemas.microsoft.com/office/drawing/2014/main" id="{0B1C3056-CECC-4329-846A-F8AC1C0AAC6D}"/>
              </a:ext>
            </a:extLst>
          </p:cNvPr>
          <p:cNvSpPr txBox="1"/>
          <p:nvPr/>
        </p:nvSpPr>
        <p:spPr>
          <a:xfrm>
            <a:off x="8512404" y="1716050"/>
            <a:ext cx="3500296" cy="19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atinLnBrk="0">
              <a:buClr>
                <a:srgbClr val="000000"/>
              </a:buClr>
              <a:buSzPts val="1400"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관리자 모드에서 사용자 조회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  <a:p>
            <a:pPr marL="1397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-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전체 아이디</a:t>
            </a:r>
            <a:r>
              <a:rPr lang="ko-KR" altLang="en-US" sz="1400" kern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를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 조회 후 원하는 아이디의 정보만 변경 가능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CFBDD3-F755-46C6-9E04-1C06369178F6}"/>
              </a:ext>
            </a:extLst>
          </p:cNvPr>
          <p:cNvSpPr txBox="1"/>
          <p:nvPr/>
        </p:nvSpPr>
        <p:spPr>
          <a:xfrm>
            <a:off x="95724" y="538914"/>
            <a:ext cx="6623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화면 구성 </a:t>
            </a:r>
            <a:r>
              <a:rPr lang="en-US" altLang="ko-KR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– </a:t>
            </a:r>
            <a:r>
              <a:rPr lang="ko-KR" altLang="en-US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사용자 관리 </a:t>
            </a:r>
            <a:r>
              <a:rPr lang="en-US" altLang="ko-KR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관리자모드</a:t>
            </a:r>
            <a:r>
              <a:rPr lang="en-US" altLang="ko-KR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endParaRPr lang="ko-KR" altLang="en-US" sz="3200" dirty="0">
              <a:solidFill>
                <a:srgbClr val="8497B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1903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3" name="Google Shape;72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300" y="1557300"/>
            <a:ext cx="3346800" cy="3531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24" y="1450875"/>
            <a:ext cx="1874630" cy="23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sym typeface="Arial"/>
            </a:endParaRPr>
          </a:p>
        </p:txBody>
      </p:sp>
      <p:sp>
        <p:nvSpPr>
          <p:cNvPr id="726" name="Google Shape;726;p43"/>
          <p:cNvSpPr/>
          <p:nvPr/>
        </p:nvSpPr>
        <p:spPr>
          <a:xfrm>
            <a:off x="0" y="-1"/>
            <a:ext cx="12192000" cy="1361100"/>
          </a:xfrm>
          <a:prstGeom prst="rect">
            <a:avLst/>
          </a:prstGeom>
          <a:solidFill>
            <a:srgbClr val="F1F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727" name="Google Shape;727;p43"/>
          <p:cNvSpPr txBox="1"/>
          <p:nvPr/>
        </p:nvSpPr>
        <p:spPr>
          <a:xfrm>
            <a:off x="95724" y="90275"/>
            <a:ext cx="2530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8296B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Ⅳ. </a:t>
            </a: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8296B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프로젝트 수행 결과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cxnSp>
        <p:nvCxnSpPr>
          <p:cNvPr id="728" name="Google Shape;728;p43"/>
          <p:cNvCxnSpPr/>
          <p:nvPr/>
        </p:nvCxnSpPr>
        <p:spPr>
          <a:xfrm>
            <a:off x="95729" y="398063"/>
            <a:ext cx="2530500" cy="0"/>
          </a:xfrm>
          <a:prstGeom prst="straightConnector1">
            <a:avLst/>
          </a:prstGeom>
          <a:noFill/>
          <a:ln w="9525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0" name="Google Shape;730;p43"/>
          <p:cNvSpPr/>
          <p:nvPr/>
        </p:nvSpPr>
        <p:spPr>
          <a:xfrm>
            <a:off x="206126" y="2070050"/>
            <a:ext cx="1579500" cy="365100"/>
          </a:xfrm>
          <a:prstGeom prst="rect">
            <a:avLst/>
          </a:prstGeom>
          <a:noFill/>
          <a:ln w="28575" cap="flat" cmpd="sng">
            <a:solidFill>
              <a:srgbClr val="39CFC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cxnSp>
        <p:nvCxnSpPr>
          <p:cNvPr id="731" name="Google Shape;731;p43"/>
          <p:cNvCxnSpPr>
            <a:stCxn id="730" idx="3"/>
            <a:endCxn id="723" idx="1"/>
          </p:cNvCxnSpPr>
          <p:nvPr/>
        </p:nvCxnSpPr>
        <p:spPr>
          <a:xfrm>
            <a:off x="1785626" y="2252600"/>
            <a:ext cx="840600" cy="10701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rgbClr val="39CFCA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33" name="Google Shape;733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324" y="4116225"/>
            <a:ext cx="1495425" cy="2200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34" name="Google Shape;734;p43"/>
          <p:cNvSpPr/>
          <p:nvPr/>
        </p:nvSpPr>
        <p:spPr>
          <a:xfrm>
            <a:off x="2499224" y="3713450"/>
            <a:ext cx="3346800" cy="365100"/>
          </a:xfrm>
          <a:prstGeom prst="rect">
            <a:avLst/>
          </a:prstGeom>
          <a:noFill/>
          <a:ln w="28575" cap="flat" cmpd="sng">
            <a:solidFill>
              <a:srgbClr val="39CFC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cxnSp>
        <p:nvCxnSpPr>
          <p:cNvPr id="735" name="Google Shape;735;p43"/>
          <p:cNvCxnSpPr>
            <a:stCxn id="734" idx="1"/>
            <a:endCxn id="733" idx="3"/>
          </p:cNvCxnSpPr>
          <p:nvPr/>
        </p:nvCxnSpPr>
        <p:spPr>
          <a:xfrm flipH="1">
            <a:off x="1780724" y="3896000"/>
            <a:ext cx="718500" cy="1320300"/>
          </a:xfrm>
          <a:prstGeom prst="bentConnector3">
            <a:avLst>
              <a:gd name="adj1" fmla="val 49998"/>
            </a:avLst>
          </a:prstGeom>
          <a:noFill/>
          <a:ln w="28575" cap="flat" cmpd="sng">
            <a:solidFill>
              <a:srgbClr val="39CFCA"/>
            </a:solidFill>
            <a:prstDash val="dash"/>
            <a:round/>
            <a:headEnd type="triangle" w="med" len="med"/>
            <a:tailEnd type="triangle" w="med" len="med"/>
          </a:ln>
        </p:spPr>
      </p:cxnSp>
      <p:pic>
        <p:nvPicPr>
          <p:cNvPr id="736" name="Google Shape;736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6986" y="2250100"/>
            <a:ext cx="2170129" cy="3217251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43"/>
          <p:cNvSpPr/>
          <p:nvPr/>
        </p:nvSpPr>
        <p:spPr>
          <a:xfrm>
            <a:off x="2626300" y="4760775"/>
            <a:ext cx="644100" cy="365100"/>
          </a:xfrm>
          <a:prstGeom prst="rect">
            <a:avLst/>
          </a:prstGeom>
          <a:noFill/>
          <a:ln w="28575" cap="flat" cmpd="sng">
            <a:solidFill>
              <a:srgbClr val="39CFC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cxnSp>
        <p:nvCxnSpPr>
          <p:cNvPr id="738" name="Google Shape;738;p43"/>
          <p:cNvCxnSpPr>
            <a:stCxn id="737" idx="2"/>
            <a:endCxn id="736" idx="2"/>
          </p:cNvCxnSpPr>
          <p:nvPr/>
        </p:nvCxnSpPr>
        <p:spPr>
          <a:xfrm rot="-5400000" flipH="1">
            <a:off x="5144500" y="2929725"/>
            <a:ext cx="341400" cy="4733700"/>
          </a:xfrm>
          <a:prstGeom prst="bentConnector3">
            <a:avLst>
              <a:gd name="adj1" fmla="val 169772"/>
            </a:avLst>
          </a:prstGeom>
          <a:noFill/>
          <a:ln w="28575" cap="flat" cmpd="sng">
            <a:solidFill>
              <a:srgbClr val="39CFC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09A89C-6DE5-4D4D-BC3F-D7FCEB85DFB0}"/>
              </a:ext>
            </a:extLst>
          </p:cNvPr>
          <p:cNvSpPr txBox="1"/>
          <p:nvPr/>
        </p:nvSpPr>
        <p:spPr>
          <a:xfrm>
            <a:off x="95724" y="538914"/>
            <a:ext cx="5846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화면 구성 </a:t>
            </a:r>
            <a:r>
              <a:rPr lang="en-US" altLang="ko-KR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– </a:t>
            </a:r>
            <a:r>
              <a:rPr lang="ko-KR" altLang="en-US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책 관리 </a:t>
            </a:r>
            <a:r>
              <a:rPr lang="en-US" altLang="ko-KR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관리자모드</a:t>
            </a:r>
            <a:r>
              <a:rPr lang="en-US" altLang="ko-KR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endParaRPr lang="ko-KR" altLang="en-US" sz="3200" dirty="0">
              <a:solidFill>
                <a:srgbClr val="8497B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2628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4" name="Google Shape;74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40" y="1459500"/>
            <a:ext cx="1916821" cy="23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sym typeface="Arial"/>
            </a:endParaRPr>
          </a:p>
        </p:txBody>
      </p:sp>
      <p:sp>
        <p:nvSpPr>
          <p:cNvPr id="746" name="Google Shape;746;p44"/>
          <p:cNvSpPr/>
          <p:nvPr/>
        </p:nvSpPr>
        <p:spPr>
          <a:xfrm>
            <a:off x="0" y="-1"/>
            <a:ext cx="12192000" cy="1361100"/>
          </a:xfrm>
          <a:prstGeom prst="rect">
            <a:avLst/>
          </a:prstGeom>
          <a:solidFill>
            <a:srgbClr val="F1F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747" name="Google Shape;747;p44"/>
          <p:cNvSpPr txBox="1"/>
          <p:nvPr/>
        </p:nvSpPr>
        <p:spPr>
          <a:xfrm>
            <a:off x="95724" y="90275"/>
            <a:ext cx="2530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8296B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Ⅳ. </a:t>
            </a: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8296B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프로젝트 수행 결과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cxnSp>
        <p:nvCxnSpPr>
          <p:cNvPr id="748" name="Google Shape;748;p44"/>
          <p:cNvCxnSpPr/>
          <p:nvPr/>
        </p:nvCxnSpPr>
        <p:spPr>
          <a:xfrm>
            <a:off x="95729" y="398063"/>
            <a:ext cx="2530500" cy="0"/>
          </a:xfrm>
          <a:prstGeom prst="straightConnector1">
            <a:avLst/>
          </a:prstGeom>
          <a:noFill/>
          <a:ln w="9525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0" name="Google Shape;750;p44"/>
          <p:cNvSpPr/>
          <p:nvPr/>
        </p:nvSpPr>
        <p:spPr>
          <a:xfrm>
            <a:off x="872801" y="2446000"/>
            <a:ext cx="1579500" cy="365100"/>
          </a:xfrm>
          <a:prstGeom prst="rect">
            <a:avLst/>
          </a:prstGeom>
          <a:noFill/>
          <a:ln w="28575" cap="flat" cmpd="sng">
            <a:solidFill>
              <a:srgbClr val="39CFC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cxnSp>
        <p:nvCxnSpPr>
          <p:cNvPr id="751" name="Google Shape;751;p44"/>
          <p:cNvCxnSpPr>
            <a:stCxn id="750" idx="1"/>
            <a:endCxn id="752" idx="1"/>
          </p:cNvCxnSpPr>
          <p:nvPr/>
        </p:nvCxnSpPr>
        <p:spPr>
          <a:xfrm flipH="1">
            <a:off x="723401" y="2628550"/>
            <a:ext cx="149400" cy="2633100"/>
          </a:xfrm>
          <a:prstGeom prst="bentConnector3">
            <a:avLst>
              <a:gd name="adj1" fmla="val 259295"/>
            </a:avLst>
          </a:prstGeom>
          <a:noFill/>
          <a:ln w="28575" cap="flat" cmpd="sng">
            <a:solidFill>
              <a:srgbClr val="39CFCA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52" name="Google Shape;75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539" y="4475925"/>
            <a:ext cx="1803214" cy="15717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54" name="Google Shape;75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2213" y="1467912"/>
            <a:ext cx="1395369" cy="2321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55" name="Google Shape;755;p44"/>
          <p:cNvSpPr/>
          <p:nvPr/>
        </p:nvSpPr>
        <p:spPr>
          <a:xfrm>
            <a:off x="835400" y="5508625"/>
            <a:ext cx="1085400" cy="428700"/>
          </a:xfrm>
          <a:prstGeom prst="rect">
            <a:avLst/>
          </a:prstGeom>
          <a:noFill/>
          <a:ln w="28575" cap="flat" cmpd="sng">
            <a:solidFill>
              <a:srgbClr val="39CFC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cxnSp>
        <p:nvCxnSpPr>
          <p:cNvPr id="756" name="Google Shape;756;p44"/>
          <p:cNvCxnSpPr>
            <a:stCxn id="755" idx="3"/>
            <a:endCxn id="754" idx="1"/>
          </p:cNvCxnSpPr>
          <p:nvPr/>
        </p:nvCxnSpPr>
        <p:spPr>
          <a:xfrm rot="10800000" flipH="1">
            <a:off x="1920800" y="2628475"/>
            <a:ext cx="1681500" cy="3094500"/>
          </a:xfrm>
          <a:prstGeom prst="bentConnector3">
            <a:avLst>
              <a:gd name="adj1" fmla="val 49997"/>
            </a:avLst>
          </a:prstGeom>
          <a:noFill/>
          <a:ln w="28575" cap="flat" cmpd="sng">
            <a:solidFill>
              <a:srgbClr val="39CFCA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57" name="Google Shape;757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02223" y="4367726"/>
            <a:ext cx="1395351" cy="186637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58" name="Google Shape;758;p44"/>
          <p:cNvSpPr/>
          <p:nvPr/>
        </p:nvSpPr>
        <p:spPr>
          <a:xfrm>
            <a:off x="3633825" y="3667075"/>
            <a:ext cx="253800" cy="100200"/>
          </a:xfrm>
          <a:prstGeom prst="rect">
            <a:avLst/>
          </a:prstGeom>
          <a:noFill/>
          <a:ln w="19050" cap="flat" cmpd="sng">
            <a:solidFill>
              <a:srgbClr val="39CFCA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cxnSp>
        <p:nvCxnSpPr>
          <p:cNvPr id="759" name="Google Shape;759;p44"/>
          <p:cNvCxnSpPr>
            <a:stCxn id="758" idx="1"/>
            <a:endCxn id="757" idx="1"/>
          </p:cNvCxnSpPr>
          <p:nvPr/>
        </p:nvCxnSpPr>
        <p:spPr>
          <a:xfrm flipH="1">
            <a:off x="3602325" y="3717175"/>
            <a:ext cx="31500" cy="1583700"/>
          </a:xfrm>
          <a:prstGeom prst="bentConnector3">
            <a:avLst>
              <a:gd name="adj1" fmla="val 856276"/>
            </a:avLst>
          </a:prstGeom>
          <a:noFill/>
          <a:ln w="19050" cap="flat" cmpd="sng">
            <a:solidFill>
              <a:srgbClr val="39CFCA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60" name="Google Shape;760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24675" y="2291125"/>
            <a:ext cx="2692275" cy="8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44"/>
          <p:cNvSpPr/>
          <p:nvPr/>
        </p:nvSpPr>
        <p:spPr>
          <a:xfrm>
            <a:off x="3887625" y="3667075"/>
            <a:ext cx="253800" cy="100200"/>
          </a:xfrm>
          <a:prstGeom prst="rect">
            <a:avLst/>
          </a:prstGeom>
          <a:noFill/>
          <a:ln w="19050" cap="flat" cmpd="sng">
            <a:solidFill>
              <a:srgbClr val="39CFCA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cxnSp>
        <p:nvCxnSpPr>
          <p:cNvPr id="762" name="Google Shape;762;p44"/>
          <p:cNvCxnSpPr>
            <a:stCxn id="761" idx="3"/>
            <a:endCxn id="760" idx="1"/>
          </p:cNvCxnSpPr>
          <p:nvPr/>
        </p:nvCxnSpPr>
        <p:spPr>
          <a:xfrm rot="10800000" flipH="1">
            <a:off x="4141425" y="2714875"/>
            <a:ext cx="1683300" cy="1002300"/>
          </a:xfrm>
          <a:prstGeom prst="bentConnector3">
            <a:avLst>
              <a:gd name="adj1" fmla="val 66132"/>
            </a:avLst>
          </a:prstGeom>
          <a:noFill/>
          <a:ln w="19050" cap="flat" cmpd="sng">
            <a:solidFill>
              <a:srgbClr val="39CFC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3" name="Google Shape;763;p44"/>
          <p:cNvSpPr txBox="1"/>
          <p:nvPr/>
        </p:nvSpPr>
        <p:spPr>
          <a:xfrm>
            <a:off x="5317725" y="3186549"/>
            <a:ext cx="21525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책  삭제 후 페이지 이동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" name="Google Shape;778;p45">
            <a:extLst>
              <a:ext uri="{FF2B5EF4-FFF2-40B4-BE49-F238E27FC236}">
                <a16:creationId xmlns:a16="http://schemas.microsoft.com/office/drawing/2014/main" id="{2CB46931-715F-411B-8528-724FC16B0724}"/>
              </a:ext>
            </a:extLst>
          </p:cNvPr>
          <p:cNvSpPr txBox="1"/>
          <p:nvPr/>
        </p:nvSpPr>
        <p:spPr>
          <a:xfrm>
            <a:off x="7993930" y="1538574"/>
            <a:ext cx="4421821" cy="19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-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전체 책을 조회 후 원하는 </a:t>
            </a:r>
            <a:r>
              <a:rPr lang="ko-KR" altLang="en-US" sz="1400" kern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책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의 정보만 변경 가능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C886FE-5012-43FA-BEA5-5CD0F281CCAE}"/>
              </a:ext>
            </a:extLst>
          </p:cNvPr>
          <p:cNvSpPr txBox="1"/>
          <p:nvPr/>
        </p:nvSpPr>
        <p:spPr>
          <a:xfrm>
            <a:off x="95724" y="538914"/>
            <a:ext cx="5846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화면 구성 </a:t>
            </a:r>
            <a:r>
              <a:rPr lang="en-US" altLang="ko-KR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– </a:t>
            </a:r>
            <a:r>
              <a:rPr lang="ko-KR" altLang="en-US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책 관리 </a:t>
            </a:r>
            <a:r>
              <a:rPr lang="en-US" altLang="ko-KR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관리자모드</a:t>
            </a:r>
            <a:r>
              <a:rPr lang="en-US" altLang="ko-KR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endParaRPr lang="ko-KR" altLang="en-US" sz="3200" dirty="0">
              <a:solidFill>
                <a:srgbClr val="8497B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9725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9" name="Google Shape;76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300" y="4314625"/>
            <a:ext cx="1441597" cy="15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649" y="1488925"/>
            <a:ext cx="2290111" cy="2621675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sym typeface="Arial"/>
            </a:endParaRPr>
          </a:p>
        </p:txBody>
      </p:sp>
      <p:sp>
        <p:nvSpPr>
          <p:cNvPr id="772" name="Google Shape;772;p45"/>
          <p:cNvSpPr/>
          <p:nvPr/>
        </p:nvSpPr>
        <p:spPr>
          <a:xfrm>
            <a:off x="0" y="-1"/>
            <a:ext cx="12192000" cy="1361100"/>
          </a:xfrm>
          <a:prstGeom prst="rect">
            <a:avLst/>
          </a:prstGeom>
          <a:solidFill>
            <a:srgbClr val="F1F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773" name="Google Shape;773;p45"/>
          <p:cNvSpPr txBox="1"/>
          <p:nvPr/>
        </p:nvSpPr>
        <p:spPr>
          <a:xfrm>
            <a:off x="95724" y="90275"/>
            <a:ext cx="2530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8296B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Ⅳ. </a:t>
            </a: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8296B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프로젝트 수행 결과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cxnSp>
        <p:nvCxnSpPr>
          <p:cNvPr id="774" name="Google Shape;774;p45"/>
          <p:cNvCxnSpPr/>
          <p:nvPr/>
        </p:nvCxnSpPr>
        <p:spPr>
          <a:xfrm>
            <a:off x="95729" y="398063"/>
            <a:ext cx="2530500" cy="0"/>
          </a:xfrm>
          <a:prstGeom prst="straightConnector1">
            <a:avLst/>
          </a:prstGeom>
          <a:noFill/>
          <a:ln w="9525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76" name="Google Shape;776;p45"/>
          <p:cNvSpPr/>
          <p:nvPr/>
        </p:nvSpPr>
        <p:spPr>
          <a:xfrm>
            <a:off x="493701" y="3025000"/>
            <a:ext cx="1579500" cy="365100"/>
          </a:xfrm>
          <a:prstGeom prst="rect">
            <a:avLst/>
          </a:prstGeom>
          <a:noFill/>
          <a:ln w="28575" cap="flat" cmpd="sng">
            <a:solidFill>
              <a:srgbClr val="39CFC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cxnSp>
        <p:nvCxnSpPr>
          <p:cNvPr id="777" name="Google Shape;777;p45"/>
          <p:cNvCxnSpPr>
            <a:stCxn id="776" idx="1"/>
            <a:endCxn id="769" idx="1"/>
          </p:cNvCxnSpPr>
          <p:nvPr/>
        </p:nvCxnSpPr>
        <p:spPr>
          <a:xfrm>
            <a:off x="493701" y="3207550"/>
            <a:ext cx="163500" cy="1899000"/>
          </a:xfrm>
          <a:prstGeom prst="bentConnector3">
            <a:avLst>
              <a:gd name="adj1" fmla="val -145642"/>
            </a:avLst>
          </a:prstGeom>
          <a:noFill/>
          <a:ln w="28575" cap="flat" cmpd="sng">
            <a:solidFill>
              <a:srgbClr val="39CFC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9" name="Google Shape;779;p45"/>
          <p:cNvSpPr/>
          <p:nvPr/>
        </p:nvSpPr>
        <p:spPr>
          <a:xfrm>
            <a:off x="740750" y="5469625"/>
            <a:ext cx="1085400" cy="428700"/>
          </a:xfrm>
          <a:prstGeom prst="rect">
            <a:avLst/>
          </a:prstGeom>
          <a:noFill/>
          <a:ln w="28575" cap="flat" cmpd="sng">
            <a:solidFill>
              <a:srgbClr val="39CFC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cxnSp>
        <p:nvCxnSpPr>
          <p:cNvPr id="780" name="Google Shape;780;p45"/>
          <p:cNvCxnSpPr>
            <a:endCxn id="781" idx="1"/>
          </p:cNvCxnSpPr>
          <p:nvPr/>
        </p:nvCxnSpPr>
        <p:spPr>
          <a:xfrm rot="10800000" flipH="1">
            <a:off x="1969075" y="2714750"/>
            <a:ext cx="3855600" cy="29694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39CFCA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81" name="Google Shape;78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4675" y="2291125"/>
            <a:ext cx="2692275" cy="8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45"/>
          <p:cNvSpPr txBox="1"/>
          <p:nvPr/>
        </p:nvSpPr>
        <p:spPr>
          <a:xfrm>
            <a:off x="4077163" y="3942700"/>
            <a:ext cx="21525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책  삭제 후 페이지 이동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" name="Google Shape;778;p45">
            <a:extLst>
              <a:ext uri="{FF2B5EF4-FFF2-40B4-BE49-F238E27FC236}">
                <a16:creationId xmlns:a16="http://schemas.microsoft.com/office/drawing/2014/main" id="{1205A98B-DE68-428F-BFBD-F75931902924}"/>
              </a:ext>
            </a:extLst>
          </p:cNvPr>
          <p:cNvSpPr txBox="1"/>
          <p:nvPr/>
        </p:nvSpPr>
        <p:spPr>
          <a:xfrm>
            <a:off x="7993930" y="1538574"/>
            <a:ext cx="4421821" cy="19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-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전체 책을 조회 후 원하는 </a:t>
            </a:r>
            <a:r>
              <a:rPr lang="ko-KR" altLang="en-US" sz="1400" kern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책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의 정보만 변경 가능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4C98CF-B510-4552-8128-40EA6A1282E4}"/>
              </a:ext>
            </a:extLst>
          </p:cNvPr>
          <p:cNvSpPr txBox="1"/>
          <p:nvPr/>
        </p:nvSpPr>
        <p:spPr>
          <a:xfrm>
            <a:off x="95724" y="538914"/>
            <a:ext cx="5846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화면 구성 </a:t>
            </a:r>
            <a:r>
              <a:rPr lang="en-US" altLang="ko-KR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– </a:t>
            </a:r>
            <a:r>
              <a:rPr lang="ko-KR" altLang="en-US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책 관리 </a:t>
            </a:r>
            <a:r>
              <a:rPr lang="en-US" altLang="ko-KR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관리자모드</a:t>
            </a:r>
            <a:r>
              <a:rPr lang="en-US" altLang="ko-KR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endParaRPr lang="ko-KR" altLang="en-US" sz="3200" dirty="0">
              <a:solidFill>
                <a:srgbClr val="8497B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322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F1BBF8-C536-4627-BA82-3C20B20AF613}"/>
              </a:ext>
            </a:extLst>
          </p:cNvPr>
          <p:cNvSpPr/>
          <p:nvPr/>
        </p:nvSpPr>
        <p:spPr>
          <a:xfrm>
            <a:off x="0" y="-1"/>
            <a:ext cx="12192000" cy="1360968"/>
          </a:xfrm>
          <a:prstGeom prst="rect">
            <a:avLst/>
          </a:prstGeom>
          <a:solidFill>
            <a:srgbClr val="F1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9DB620-C8B1-45DC-BAE7-9FB0DB2E73F5}"/>
              </a:ext>
            </a:extLst>
          </p:cNvPr>
          <p:cNvSpPr txBox="1"/>
          <p:nvPr/>
        </p:nvSpPr>
        <p:spPr>
          <a:xfrm>
            <a:off x="95729" y="90286"/>
            <a:ext cx="1569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Ⅰ. 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프로젝트 배경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F8563D6-E0F3-46A2-AADF-85719060CC74}"/>
              </a:ext>
            </a:extLst>
          </p:cNvPr>
          <p:cNvCxnSpPr>
            <a:cxnSpLocks/>
          </p:cNvCxnSpPr>
          <p:nvPr/>
        </p:nvCxnSpPr>
        <p:spPr>
          <a:xfrm>
            <a:off x="95729" y="398063"/>
            <a:ext cx="2530549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1473B2-0A54-48DB-AB54-544F60F3E7A3}"/>
              </a:ext>
            </a:extLst>
          </p:cNvPr>
          <p:cNvSpPr txBox="1"/>
          <p:nvPr/>
        </p:nvSpPr>
        <p:spPr>
          <a:xfrm>
            <a:off x="95729" y="587127"/>
            <a:ext cx="3042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DDOK Library?</a:t>
            </a:r>
            <a:endParaRPr lang="ko-KR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BA4517-C72D-403D-9385-8AD8E6036257}"/>
              </a:ext>
            </a:extLst>
          </p:cNvPr>
          <p:cNvSpPr txBox="1"/>
          <p:nvPr/>
        </p:nvSpPr>
        <p:spPr>
          <a:xfrm>
            <a:off x="4194311" y="3527612"/>
            <a:ext cx="3942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대학교 스마트 도서관 시스템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081AA-D105-4C4E-9D31-AD8E5B7AD863}"/>
              </a:ext>
            </a:extLst>
          </p:cNvPr>
          <p:cNvSpPr txBox="1"/>
          <p:nvPr/>
        </p:nvSpPr>
        <p:spPr>
          <a:xfrm>
            <a:off x="1384246" y="4246832"/>
            <a:ext cx="9850774" cy="16712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대학 도서관을 외부에서 간단하게 사용할 수 있는 시스템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도서 검색 및 대여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열람실 배정 등 온라인으로 이용 가능하여 도서관 이용자들에게 편리함을 </a:t>
            </a:r>
            <a:r>
              <a:rPr lang="ko-KR" altLang="en-US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제공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또한 하나의 시스템으로 도서관을 관리할 수 있어 사서의 업무의 효율 향상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6" name="그림 5" descr="건물이(가) 표시된 사진&#10;&#10;자동 생성된 설명">
            <a:extLst>
              <a:ext uri="{FF2B5EF4-FFF2-40B4-BE49-F238E27FC236}">
                <a16:creationId xmlns:a16="http://schemas.microsoft.com/office/drawing/2014/main" id="{E8681457-CD69-47D4-9FF1-7427C1017E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18" y="2063058"/>
            <a:ext cx="1686164" cy="146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19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" name="Google Shape;78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073" y="1477275"/>
            <a:ext cx="1935897" cy="2439963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sym typeface="Arial"/>
            </a:endParaRPr>
          </a:p>
        </p:txBody>
      </p:sp>
      <p:sp>
        <p:nvSpPr>
          <p:cNvPr id="790" name="Google Shape;790;p46"/>
          <p:cNvSpPr/>
          <p:nvPr/>
        </p:nvSpPr>
        <p:spPr>
          <a:xfrm>
            <a:off x="0" y="-1"/>
            <a:ext cx="12192000" cy="1361100"/>
          </a:xfrm>
          <a:prstGeom prst="rect">
            <a:avLst/>
          </a:prstGeom>
          <a:solidFill>
            <a:srgbClr val="F1F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791" name="Google Shape;791;p46"/>
          <p:cNvSpPr txBox="1"/>
          <p:nvPr/>
        </p:nvSpPr>
        <p:spPr>
          <a:xfrm>
            <a:off x="95724" y="90275"/>
            <a:ext cx="2530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8296B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Ⅳ. </a:t>
            </a: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8296B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프로젝트 수행 결과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cxnSp>
        <p:nvCxnSpPr>
          <p:cNvPr id="792" name="Google Shape;792;p46"/>
          <p:cNvCxnSpPr/>
          <p:nvPr/>
        </p:nvCxnSpPr>
        <p:spPr>
          <a:xfrm>
            <a:off x="95729" y="398063"/>
            <a:ext cx="2530500" cy="0"/>
          </a:xfrm>
          <a:prstGeom prst="straightConnector1">
            <a:avLst/>
          </a:prstGeom>
          <a:noFill/>
          <a:ln w="9525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94" name="Google Shape;794;p46"/>
          <p:cNvSpPr/>
          <p:nvPr/>
        </p:nvSpPr>
        <p:spPr>
          <a:xfrm>
            <a:off x="493701" y="3385213"/>
            <a:ext cx="1579500" cy="365100"/>
          </a:xfrm>
          <a:prstGeom prst="rect">
            <a:avLst/>
          </a:prstGeom>
          <a:noFill/>
          <a:ln w="28575" cap="flat" cmpd="sng">
            <a:solidFill>
              <a:srgbClr val="39CFC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cxnSp>
        <p:nvCxnSpPr>
          <p:cNvPr id="795" name="Google Shape;795;p46"/>
          <p:cNvCxnSpPr>
            <a:stCxn id="794" idx="3"/>
            <a:endCxn id="796" idx="1"/>
          </p:cNvCxnSpPr>
          <p:nvPr/>
        </p:nvCxnSpPr>
        <p:spPr>
          <a:xfrm rot="10800000" flipH="1">
            <a:off x="2073201" y="2697163"/>
            <a:ext cx="723900" cy="870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39CFCA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98" name="Google Shape;79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4675" y="2291125"/>
            <a:ext cx="2692275" cy="8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0638" y="4033437"/>
            <a:ext cx="1395369" cy="2321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96" name="Google Shape;796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7100" y="1477275"/>
            <a:ext cx="6053053" cy="24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46"/>
          <p:cNvSpPr/>
          <p:nvPr/>
        </p:nvSpPr>
        <p:spPr>
          <a:xfrm>
            <a:off x="2853025" y="2109025"/>
            <a:ext cx="5997000" cy="307800"/>
          </a:xfrm>
          <a:prstGeom prst="rect">
            <a:avLst/>
          </a:prstGeom>
          <a:noFill/>
          <a:ln w="28575" cap="flat" cmpd="sng">
            <a:solidFill>
              <a:srgbClr val="39CFC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cxnSp>
        <p:nvCxnSpPr>
          <p:cNvPr id="801" name="Google Shape;801;p46"/>
          <p:cNvCxnSpPr>
            <a:stCxn id="800" idx="3"/>
            <a:endCxn id="799" idx="3"/>
          </p:cNvCxnSpPr>
          <p:nvPr/>
        </p:nvCxnSpPr>
        <p:spPr>
          <a:xfrm flipH="1">
            <a:off x="6096025" y="2262925"/>
            <a:ext cx="2754000" cy="2931000"/>
          </a:xfrm>
          <a:prstGeom prst="bentConnector3">
            <a:avLst>
              <a:gd name="adj1" fmla="val -8647"/>
            </a:avLst>
          </a:prstGeom>
          <a:noFill/>
          <a:ln w="28575" cap="flat" cmpd="sng">
            <a:solidFill>
              <a:srgbClr val="39CFC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7" name="Google Shape;797;p46"/>
          <p:cNvSpPr txBox="1"/>
          <p:nvPr/>
        </p:nvSpPr>
        <p:spPr>
          <a:xfrm>
            <a:off x="8709565" y="1752913"/>
            <a:ext cx="3383460" cy="19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-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전체 책 조회 후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,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원하는 책 정보 변경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38B790-B57D-49C5-8F7E-1FE0C73ACC04}"/>
              </a:ext>
            </a:extLst>
          </p:cNvPr>
          <p:cNvSpPr txBox="1"/>
          <p:nvPr/>
        </p:nvSpPr>
        <p:spPr>
          <a:xfrm>
            <a:off x="95724" y="538914"/>
            <a:ext cx="5846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화면 구성 </a:t>
            </a:r>
            <a:r>
              <a:rPr lang="en-US" altLang="ko-KR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– </a:t>
            </a:r>
            <a:r>
              <a:rPr lang="ko-KR" altLang="en-US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책 관리 </a:t>
            </a:r>
            <a:r>
              <a:rPr lang="en-US" altLang="ko-KR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관리자모드</a:t>
            </a:r>
            <a:r>
              <a:rPr lang="en-US" altLang="ko-KR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endParaRPr lang="ko-KR" altLang="en-US" sz="3200" dirty="0">
              <a:solidFill>
                <a:srgbClr val="8497B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981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466;p27">
            <a:extLst>
              <a:ext uri="{FF2B5EF4-FFF2-40B4-BE49-F238E27FC236}">
                <a16:creationId xmlns:a16="http://schemas.microsoft.com/office/drawing/2014/main" id="{424B4B13-760F-4517-8ADB-7817157F74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Footer</a:t>
            </a:r>
            <a:endParaRPr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8CC3F709-4E04-45BD-8DA5-12051F79CC61}"/>
              </a:ext>
            </a:extLst>
          </p:cNvPr>
          <p:cNvSpPr/>
          <p:nvPr/>
        </p:nvSpPr>
        <p:spPr>
          <a:xfrm>
            <a:off x="3034647" y="2460396"/>
            <a:ext cx="622169" cy="1345676"/>
          </a:xfrm>
          <a:prstGeom prst="leftBracket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4CFBF214-6675-440A-92CD-3CF6EC628B5D}"/>
              </a:ext>
            </a:extLst>
          </p:cNvPr>
          <p:cNvSpPr/>
          <p:nvPr/>
        </p:nvSpPr>
        <p:spPr>
          <a:xfrm flipH="1">
            <a:off x="8535184" y="2460396"/>
            <a:ext cx="622169" cy="1345676"/>
          </a:xfrm>
          <a:prstGeom prst="leftBracket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299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sym typeface="Arial"/>
            </a:endParaRPr>
          </a:p>
        </p:txBody>
      </p:sp>
      <p:sp>
        <p:nvSpPr>
          <p:cNvPr id="816" name="Google Shape;816;p48"/>
          <p:cNvSpPr/>
          <p:nvPr/>
        </p:nvSpPr>
        <p:spPr>
          <a:xfrm>
            <a:off x="0" y="-1"/>
            <a:ext cx="12192000" cy="1361100"/>
          </a:xfrm>
          <a:prstGeom prst="rect">
            <a:avLst/>
          </a:prstGeom>
          <a:solidFill>
            <a:srgbClr val="F1F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817" name="Google Shape;817;p48"/>
          <p:cNvSpPr txBox="1"/>
          <p:nvPr/>
        </p:nvSpPr>
        <p:spPr>
          <a:xfrm>
            <a:off x="95724" y="90275"/>
            <a:ext cx="2530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8296B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Ⅳ. </a:t>
            </a: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8296B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프로젝트 수행 결과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cxnSp>
        <p:nvCxnSpPr>
          <p:cNvPr id="818" name="Google Shape;818;p48"/>
          <p:cNvCxnSpPr/>
          <p:nvPr/>
        </p:nvCxnSpPr>
        <p:spPr>
          <a:xfrm>
            <a:off x="95729" y="398063"/>
            <a:ext cx="2530500" cy="0"/>
          </a:xfrm>
          <a:prstGeom prst="straightConnector1">
            <a:avLst/>
          </a:prstGeom>
          <a:noFill/>
          <a:ln w="9525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20" name="Google Shape;820;p48"/>
          <p:cNvPicPr preferRelativeResize="0"/>
          <p:nvPr/>
        </p:nvPicPr>
        <p:blipFill rotWithShape="1">
          <a:blip r:embed="rId3">
            <a:alphaModFix/>
          </a:blip>
          <a:srcRect r="15447"/>
          <a:stretch/>
        </p:blipFill>
        <p:spPr>
          <a:xfrm>
            <a:off x="250125" y="1660100"/>
            <a:ext cx="5165926" cy="4357176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48"/>
          <p:cNvSpPr/>
          <p:nvPr/>
        </p:nvSpPr>
        <p:spPr>
          <a:xfrm>
            <a:off x="4797524" y="3122427"/>
            <a:ext cx="132000" cy="815400"/>
          </a:xfrm>
          <a:prstGeom prst="rightBracket">
            <a:avLst>
              <a:gd name="adj" fmla="val 8333"/>
            </a:avLst>
          </a:prstGeom>
          <a:noFill/>
          <a:ln w="28575" cap="flat" cmpd="sng">
            <a:solidFill>
              <a:srgbClr val="39CF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25" name="Google Shape;825;p48"/>
          <p:cNvSpPr/>
          <p:nvPr/>
        </p:nvSpPr>
        <p:spPr>
          <a:xfrm>
            <a:off x="4797524" y="4458504"/>
            <a:ext cx="132000" cy="1159200"/>
          </a:xfrm>
          <a:prstGeom prst="rightBracket">
            <a:avLst>
              <a:gd name="adj" fmla="val 8333"/>
            </a:avLst>
          </a:prstGeom>
          <a:noFill/>
          <a:ln w="28575" cap="flat" cmpd="sng">
            <a:solidFill>
              <a:srgbClr val="39CF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26" name="Google Shape;826;p48"/>
          <p:cNvSpPr txBox="1"/>
          <p:nvPr/>
        </p:nvSpPr>
        <p:spPr>
          <a:xfrm>
            <a:off x="10400600" y="4774550"/>
            <a:ext cx="15996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리디바탕" panose="020B0600000101010101" pitchFamily="34" charset="-127"/>
                <a:ea typeface="리디바탕" panose="020B0600000101010101" pitchFamily="34" charset="-127"/>
                <a:cs typeface="Arial"/>
                <a:sym typeface="Arial"/>
              </a:rPr>
              <a:t>메일 보내기 기능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리디바탕" panose="020B0600000101010101" pitchFamily="34" charset="-127"/>
              <a:ea typeface="리디바탕" panose="020B0600000101010101" pitchFamily="34" charset="-127"/>
              <a:cs typeface="Arial"/>
              <a:sym typeface="Arial"/>
            </a:endParaRPr>
          </a:p>
        </p:txBody>
      </p:sp>
      <p:grpSp>
        <p:nvGrpSpPr>
          <p:cNvPr id="827" name="Google Shape;827;p48"/>
          <p:cNvGrpSpPr/>
          <p:nvPr/>
        </p:nvGrpSpPr>
        <p:grpSpPr>
          <a:xfrm>
            <a:off x="6873225" y="4146466"/>
            <a:ext cx="3315581" cy="1783371"/>
            <a:chOff x="7131925" y="4115225"/>
            <a:chExt cx="3573595" cy="1922150"/>
          </a:xfrm>
        </p:grpSpPr>
        <p:pic>
          <p:nvPicPr>
            <p:cNvPr id="828" name="Google Shape;828;p48"/>
            <p:cNvPicPr preferRelativeResize="0"/>
            <p:nvPr/>
          </p:nvPicPr>
          <p:blipFill rotWithShape="1">
            <a:blip r:embed="rId4">
              <a:alphaModFix/>
            </a:blip>
            <a:srcRect l="12064" b="18988"/>
            <a:stretch/>
          </p:blipFill>
          <p:spPr>
            <a:xfrm>
              <a:off x="7131925" y="4115225"/>
              <a:ext cx="3573595" cy="1922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9" name="Google Shape;829;p48"/>
            <p:cNvPicPr preferRelativeResize="0"/>
            <p:nvPr/>
          </p:nvPicPr>
          <p:blipFill rotWithShape="1">
            <a:blip r:embed="rId4">
              <a:alphaModFix/>
            </a:blip>
            <a:srcRect t="81679" r="48644"/>
            <a:stretch/>
          </p:blipFill>
          <p:spPr>
            <a:xfrm>
              <a:off x="7131925" y="5510316"/>
              <a:ext cx="2530500" cy="52705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30" name="Google Shape;830;p48"/>
          <p:cNvCxnSpPr>
            <a:stCxn id="825" idx="2"/>
            <a:endCxn id="828" idx="1"/>
          </p:cNvCxnSpPr>
          <p:nvPr/>
        </p:nvCxnSpPr>
        <p:spPr>
          <a:xfrm>
            <a:off x="4929524" y="5038104"/>
            <a:ext cx="1943700" cy="0"/>
          </a:xfrm>
          <a:prstGeom prst="straightConnector1">
            <a:avLst/>
          </a:prstGeom>
          <a:noFill/>
          <a:ln w="28575" cap="flat" cmpd="sng">
            <a:solidFill>
              <a:srgbClr val="39CFCA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31" name="Google Shape;831;p48"/>
          <p:cNvPicPr preferRelativeResize="0"/>
          <p:nvPr/>
        </p:nvPicPr>
        <p:blipFill rotWithShape="1">
          <a:blip r:embed="rId5">
            <a:alphaModFix/>
          </a:blip>
          <a:srcRect l="1742" t="35596" r="61179"/>
          <a:stretch/>
        </p:blipFill>
        <p:spPr>
          <a:xfrm>
            <a:off x="6873150" y="1660100"/>
            <a:ext cx="2301701" cy="1577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832" name="Google Shape;832;p48"/>
          <p:cNvCxnSpPr>
            <a:stCxn id="828" idx="0"/>
            <a:endCxn id="831" idx="2"/>
          </p:cNvCxnSpPr>
          <p:nvPr/>
        </p:nvCxnSpPr>
        <p:spPr>
          <a:xfrm rot="5400000" flipH="1">
            <a:off x="7823016" y="3438466"/>
            <a:ext cx="909000" cy="507000"/>
          </a:xfrm>
          <a:prstGeom prst="bentConnector3">
            <a:avLst>
              <a:gd name="adj1" fmla="val 49994"/>
            </a:avLst>
          </a:prstGeom>
          <a:noFill/>
          <a:ln w="28575" cap="flat" cmpd="sng">
            <a:solidFill>
              <a:srgbClr val="39CFC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5753FA8-93BC-46FE-A95A-541B1AA5917E}"/>
              </a:ext>
            </a:extLst>
          </p:cNvPr>
          <p:cNvSpPr txBox="1"/>
          <p:nvPr/>
        </p:nvSpPr>
        <p:spPr>
          <a:xfrm>
            <a:off x="95724" y="538914"/>
            <a:ext cx="3046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화면 구성 </a:t>
            </a:r>
            <a:r>
              <a:rPr lang="en-US" altLang="ko-KR" sz="3200" dirty="0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– </a:t>
            </a:r>
            <a:r>
              <a:rPr lang="ko-KR" altLang="en-US" sz="3200" dirty="0" err="1">
                <a:solidFill>
                  <a:srgbClr val="8497B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푸터</a:t>
            </a:r>
            <a:endParaRPr lang="ko-KR" altLang="en-US" sz="3200" dirty="0">
              <a:solidFill>
                <a:srgbClr val="8497B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0078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466;p27">
            <a:extLst>
              <a:ext uri="{FF2B5EF4-FFF2-40B4-BE49-F238E27FC236}">
                <a16:creationId xmlns:a16="http://schemas.microsoft.com/office/drawing/2014/main" id="{424B4B13-760F-4517-8ADB-7817157F74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프로젝트 시연</a:t>
            </a:r>
            <a:endParaRPr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8CC3F709-4E04-45BD-8DA5-12051F79CC61}"/>
              </a:ext>
            </a:extLst>
          </p:cNvPr>
          <p:cNvSpPr/>
          <p:nvPr/>
        </p:nvSpPr>
        <p:spPr>
          <a:xfrm>
            <a:off x="3034647" y="2460396"/>
            <a:ext cx="622169" cy="1345676"/>
          </a:xfrm>
          <a:prstGeom prst="leftBracket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4CFBF214-6675-440A-92CD-3CF6EC628B5D}"/>
              </a:ext>
            </a:extLst>
          </p:cNvPr>
          <p:cNvSpPr/>
          <p:nvPr/>
        </p:nvSpPr>
        <p:spPr>
          <a:xfrm flipH="1">
            <a:off x="8535184" y="2460396"/>
            <a:ext cx="622169" cy="1345676"/>
          </a:xfrm>
          <a:prstGeom prst="leftBracket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795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개선사항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/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프로젝트 후기</a:t>
            </a:r>
            <a:endParaRPr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92" name="Google Shape;49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466;p27">
            <a:extLst>
              <a:ext uri="{FF2B5EF4-FFF2-40B4-BE49-F238E27FC236}">
                <a16:creationId xmlns:a16="http://schemas.microsoft.com/office/drawing/2014/main" id="{3C4F5257-883F-4B92-AB65-F9510749A9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느낀점</a:t>
            </a:r>
            <a:endParaRPr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8CA1B273-EE4A-4C70-AABD-72B5970425D0}"/>
              </a:ext>
            </a:extLst>
          </p:cNvPr>
          <p:cNvSpPr/>
          <p:nvPr/>
        </p:nvSpPr>
        <p:spPr>
          <a:xfrm>
            <a:off x="3034647" y="2460396"/>
            <a:ext cx="622169" cy="1345676"/>
          </a:xfrm>
          <a:prstGeom prst="leftBracket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5578D507-F710-43A2-BE23-F7EFFDE85FEB}"/>
              </a:ext>
            </a:extLst>
          </p:cNvPr>
          <p:cNvSpPr/>
          <p:nvPr/>
        </p:nvSpPr>
        <p:spPr>
          <a:xfrm flipH="1">
            <a:off x="8535184" y="2460396"/>
            <a:ext cx="622169" cy="1345676"/>
          </a:xfrm>
          <a:prstGeom prst="leftBracket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79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F1BBF8-C536-4627-BA82-3C20B20AF613}"/>
              </a:ext>
            </a:extLst>
          </p:cNvPr>
          <p:cNvSpPr/>
          <p:nvPr/>
        </p:nvSpPr>
        <p:spPr>
          <a:xfrm>
            <a:off x="0" y="-1"/>
            <a:ext cx="12192000" cy="1360968"/>
          </a:xfrm>
          <a:prstGeom prst="rect">
            <a:avLst/>
          </a:prstGeom>
          <a:solidFill>
            <a:srgbClr val="F1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9DB620-C8B1-45DC-BAE7-9FB0DB2E73F5}"/>
              </a:ext>
            </a:extLst>
          </p:cNvPr>
          <p:cNvSpPr txBox="1"/>
          <p:nvPr/>
        </p:nvSpPr>
        <p:spPr>
          <a:xfrm>
            <a:off x="95729" y="90286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Ⅴ. </a:t>
            </a:r>
            <a:r>
              <a:rPr lang="ko-KR" altLang="en-US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느낀점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F8563D6-E0F3-46A2-AADF-85719060CC74}"/>
              </a:ext>
            </a:extLst>
          </p:cNvPr>
          <p:cNvCxnSpPr>
            <a:cxnSpLocks/>
          </p:cNvCxnSpPr>
          <p:nvPr/>
        </p:nvCxnSpPr>
        <p:spPr>
          <a:xfrm>
            <a:off x="95729" y="398063"/>
            <a:ext cx="2530549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1473B2-0A54-48DB-AB54-544F60F3E7A3}"/>
              </a:ext>
            </a:extLst>
          </p:cNvPr>
          <p:cNvSpPr txBox="1"/>
          <p:nvPr/>
        </p:nvSpPr>
        <p:spPr>
          <a:xfrm>
            <a:off x="95729" y="538914"/>
            <a:ext cx="1858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개선 사항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EDEA4-2141-4C75-9D3B-0C00FBF737D6}"/>
              </a:ext>
            </a:extLst>
          </p:cNvPr>
          <p:cNvSpPr txBox="1"/>
          <p:nvPr/>
        </p:nvSpPr>
        <p:spPr>
          <a:xfrm>
            <a:off x="967475" y="1828800"/>
            <a:ext cx="8647865" cy="368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메인 페이지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통합검색 기능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 fontAlgn="base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페이지 </a:t>
            </a:r>
            <a:r>
              <a:rPr lang="ko-KR" altLang="en-US" sz="20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새로고침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시에도 로그인 기능 유지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 fontAlgn="base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도서 페이지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신작도서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이달의 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Best,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오늘의 도서 페이지 구현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 fontAlgn="base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페이징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기능 구현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 fontAlgn="base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연체도서 결제 후 반납기능 구현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 fontAlgn="base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데이터 시각화 구현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보안문제 “*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en-US" altLang="ko-KR" sz="2000" b="0" i="0" u="none" strike="noStrike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mc?id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=xx”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라고 치면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몇몇기능 바로 접속 가능</a:t>
            </a:r>
            <a:endParaRPr lang="ko-KR" altLang="en-US" sz="2000" b="0" dirty="0"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8301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F1BBF8-C536-4627-BA82-3C20B20AF613}"/>
              </a:ext>
            </a:extLst>
          </p:cNvPr>
          <p:cNvSpPr/>
          <p:nvPr/>
        </p:nvSpPr>
        <p:spPr>
          <a:xfrm>
            <a:off x="0" y="-1"/>
            <a:ext cx="12192000" cy="1360968"/>
          </a:xfrm>
          <a:prstGeom prst="rect">
            <a:avLst/>
          </a:prstGeom>
          <a:solidFill>
            <a:srgbClr val="F1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9DB620-C8B1-45DC-BAE7-9FB0DB2E73F5}"/>
              </a:ext>
            </a:extLst>
          </p:cNvPr>
          <p:cNvSpPr txBox="1"/>
          <p:nvPr/>
        </p:nvSpPr>
        <p:spPr>
          <a:xfrm>
            <a:off x="95729" y="90286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Ⅴ. </a:t>
            </a:r>
            <a:r>
              <a:rPr lang="ko-KR" altLang="en-US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느낀점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F8563D6-E0F3-46A2-AADF-85719060CC74}"/>
              </a:ext>
            </a:extLst>
          </p:cNvPr>
          <p:cNvCxnSpPr>
            <a:cxnSpLocks/>
          </p:cNvCxnSpPr>
          <p:nvPr/>
        </p:nvCxnSpPr>
        <p:spPr>
          <a:xfrm>
            <a:off x="95729" y="398063"/>
            <a:ext cx="2530549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1473B2-0A54-48DB-AB54-544F60F3E7A3}"/>
              </a:ext>
            </a:extLst>
          </p:cNvPr>
          <p:cNvSpPr txBox="1"/>
          <p:nvPr/>
        </p:nvSpPr>
        <p:spPr>
          <a:xfrm>
            <a:off x="95729" y="538914"/>
            <a:ext cx="2616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프로젝트 후기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EDEA4-2141-4C75-9D3B-0C00FBF737D6}"/>
              </a:ext>
            </a:extLst>
          </p:cNvPr>
          <p:cNvSpPr txBox="1"/>
          <p:nvPr/>
        </p:nvSpPr>
        <p:spPr>
          <a:xfrm>
            <a:off x="967475" y="1828800"/>
            <a:ext cx="9006084" cy="333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명확한 업무 분장이 어려웠음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285750" indent="-285750"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설계할 때 </a:t>
            </a:r>
            <a:r>
              <a:rPr lang="ko-KR" altLang="en-US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변수명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폴더명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등을 사전에 철저히 합의 해야 한다는 것을 </a:t>
            </a:r>
            <a:r>
              <a:rPr lang="ko-KR" altLang="en-US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깨달았음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285750" indent="-285750"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개별 작업 후 병합할 때 막막하였음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기능 구현 중 추가되는 요구사항이 많아 힘들었음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정확한 반납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/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대출 내역을 위해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DB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와 컨트롤러에 해줘야 할 것이 많았음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설계할 때 이상적으로 설계를 하였지만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실제 구현할 때 기술적으로 부족함을 느꼈음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435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318BBB"/>
            </a:gs>
            <a:gs pos="0">
              <a:srgbClr val="39CFC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1473B2-0A54-48DB-AB54-544F60F3E7A3}"/>
              </a:ext>
            </a:extLst>
          </p:cNvPr>
          <p:cNvSpPr txBox="1"/>
          <p:nvPr/>
        </p:nvSpPr>
        <p:spPr>
          <a:xfrm>
            <a:off x="4675582" y="2705725"/>
            <a:ext cx="28408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spc="600" dirty="0" err="1">
                <a:solidFill>
                  <a:srgbClr val="F1F9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QnA</a:t>
            </a:r>
            <a:endParaRPr lang="ko-KR" altLang="en-US" sz="8800" b="1" spc="600" dirty="0">
              <a:solidFill>
                <a:srgbClr val="F1F9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360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318BBB"/>
            </a:gs>
            <a:gs pos="0">
              <a:srgbClr val="39CFC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1473B2-0A54-48DB-AB54-544F60F3E7A3}"/>
              </a:ext>
            </a:extLst>
          </p:cNvPr>
          <p:cNvSpPr txBox="1"/>
          <p:nvPr/>
        </p:nvSpPr>
        <p:spPr>
          <a:xfrm>
            <a:off x="4785578" y="4103207"/>
            <a:ext cx="2620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1F9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THANK YOU</a:t>
            </a:r>
            <a:endParaRPr lang="ko-KR" altLang="en-US" sz="3200" dirty="0">
              <a:solidFill>
                <a:srgbClr val="F1F9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7" name="그림 6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1553190B-CCA0-4D50-8624-47C7CA7825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725" y="1905245"/>
            <a:ext cx="2530549" cy="219796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D66236F-AB90-4C8B-9787-A1207AF14C16}"/>
              </a:ext>
            </a:extLst>
          </p:cNvPr>
          <p:cNvSpPr txBox="1"/>
          <p:nvPr/>
        </p:nvSpPr>
        <p:spPr>
          <a:xfrm>
            <a:off x="4862969" y="5940851"/>
            <a:ext cx="2466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1F9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빅데이터를 활용한 </a:t>
            </a:r>
            <a:r>
              <a:rPr lang="en-US" altLang="ko-KR" sz="1200" dirty="0">
                <a:solidFill>
                  <a:srgbClr val="F1F9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IoT </a:t>
            </a:r>
            <a:r>
              <a:rPr lang="ko-KR" altLang="en-US" sz="1200" dirty="0">
                <a:solidFill>
                  <a:srgbClr val="F1F9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시스템 개발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0F59B0-6147-493E-A287-3DA2C6DCBB86}"/>
              </a:ext>
            </a:extLst>
          </p:cNvPr>
          <p:cNvSpPr txBox="1"/>
          <p:nvPr/>
        </p:nvSpPr>
        <p:spPr>
          <a:xfrm>
            <a:off x="5644594" y="6217850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1F9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멀티캠퍼스</a:t>
            </a:r>
          </a:p>
        </p:txBody>
      </p:sp>
    </p:spTree>
    <p:extLst>
      <p:ext uri="{BB962C8B-B14F-4D97-AF65-F5344CB8AC3E}">
        <p14:creationId xmlns:p14="http://schemas.microsoft.com/office/powerpoint/2010/main" val="84501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F1BBF8-C536-4627-BA82-3C20B20AF613}"/>
              </a:ext>
            </a:extLst>
          </p:cNvPr>
          <p:cNvSpPr/>
          <p:nvPr/>
        </p:nvSpPr>
        <p:spPr>
          <a:xfrm>
            <a:off x="0" y="-1"/>
            <a:ext cx="12192000" cy="1360968"/>
          </a:xfrm>
          <a:prstGeom prst="rect">
            <a:avLst/>
          </a:prstGeom>
          <a:solidFill>
            <a:srgbClr val="F1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9DB620-C8B1-45DC-BAE7-9FB0DB2E73F5}"/>
              </a:ext>
            </a:extLst>
          </p:cNvPr>
          <p:cNvSpPr txBox="1"/>
          <p:nvPr/>
        </p:nvSpPr>
        <p:spPr>
          <a:xfrm>
            <a:off x="95729" y="90286"/>
            <a:ext cx="1569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Ⅰ. 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프로젝트 배경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F8563D6-E0F3-46A2-AADF-85719060CC74}"/>
              </a:ext>
            </a:extLst>
          </p:cNvPr>
          <p:cNvCxnSpPr>
            <a:cxnSpLocks/>
          </p:cNvCxnSpPr>
          <p:nvPr/>
        </p:nvCxnSpPr>
        <p:spPr>
          <a:xfrm>
            <a:off x="95729" y="398063"/>
            <a:ext cx="2530549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3FA900-6AC2-4599-9DA3-D744A13C50D1}"/>
              </a:ext>
            </a:extLst>
          </p:cNvPr>
          <p:cNvSpPr/>
          <p:nvPr/>
        </p:nvSpPr>
        <p:spPr>
          <a:xfrm>
            <a:off x="1361003" y="1911280"/>
            <a:ext cx="1477890" cy="1112861"/>
          </a:xfrm>
          <a:prstGeom prst="rect">
            <a:avLst/>
          </a:prstGeom>
          <a:solidFill>
            <a:srgbClr val="39C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1F9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Front</a:t>
            </a:r>
            <a:endParaRPr lang="ko-KR" altLang="en-US" sz="2400" dirty="0">
              <a:solidFill>
                <a:srgbClr val="F1F9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08BA7F-28F9-481A-B236-B85F22C28209}"/>
              </a:ext>
            </a:extLst>
          </p:cNvPr>
          <p:cNvSpPr/>
          <p:nvPr/>
        </p:nvSpPr>
        <p:spPr>
          <a:xfrm>
            <a:off x="1361003" y="3482878"/>
            <a:ext cx="1477890" cy="1112861"/>
          </a:xfrm>
          <a:prstGeom prst="rect">
            <a:avLst/>
          </a:prstGeom>
          <a:solidFill>
            <a:srgbClr val="4CD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1F9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BACK</a:t>
            </a:r>
            <a:endParaRPr lang="ko-KR" altLang="en-US" sz="2400" dirty="0">
              <a:solidFill>
                <a:srgbClr val="F1F9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814211-F94C-4528-897C-D97EED3037D6}"/>
              </a:ext>
            </a:extLst>
          </p:cNvPr>
          <p:cNvSpPr/>
          <p:nvPr/>
        </p:nvSpPr>
        <p:spPr>
          <a:xfrm>
            <a:off x="3219204" y="1911280"/>
            <a:ext cx="7611793" cy="1112861"/>
          </a:xfrm>
          <a:prstGeom prst="rect">
            <a:avLst/>
          </a:prstGeom>
          <a:solidFill>
            <a:srgbClr val="39C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1F9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HTML5 / CSS3.0 / JavaScript / jQuery / Bootstrap</a:t>
            </a:r>
            <a:endParaRPr lang="ko-KR" altLang="en-US" sz="2400" dirty="0">
              <a:solidFill>
                <a:srgbClr val="F1F9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AAEA24-5781-4087-B070-D5030E679AB9}"/>
              </a:ext>
            </a:extLst>
          </p:cNvPr>
          <p:cNvSpPr/>
          <p:nvPr/>
        </p:nvSpPr>
        <p:spPr>
          <a:xfrm>
            <a:off x="3219204" y="3482852"/>
            <a:ext cx="7611793" cy="1112861"/>
          </a:xfrm>
          <a:prstGeom prst="rect">
            <a:avLst/>
          </a:prstGeom>
          <a:solidFill>
            <a:srgbClr val="4CD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1F9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JAVA / Tomcat / Spring / </a:t>
            </a:r>
            <a:r>
              <a:rPr lang="en-US" altLang="ko-KR" sz="2400" dirty="0" err="1">
                <a:solidFill>
                  <a:srgbClr val="F1F9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MyBatis</a:t>
            </a:r>
            <a:endParaRPr lang="ko-KR" altLang="en-US" sz="2400" dirty="0">
              <a:solidFill>
                <a:srgbClr val="F1F9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C8C756-66CC-46C7-9E57-FFBC073D0BE8}"/>
              </a:ext>
            </a:extLst>
          </p:cNvPr>
          <p:cNvSpPr txBox="1"/>
          <p:nvPr/>
        </p:nvSpPr>
        <p:spPr>
          <a:xfrm>
            <a:off x="95729" y="587127"/>
            <a:ext cx="1871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개발 환경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71D884-9FB3-4AED-9A4B-5A933F52DC31}"/>
              </a:ext>
            </a:extLst>
          </p:cNvPr>
          <p:cNvSpPr/>
          <p:nvPr/>
        </p:nvSpPr>
        <p:spPr>
          <a:xfrm>
            <a:off x="1361003" y="5054476"/>
            <a:ext cx="1477890" cy="11128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1F9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DB</a:t>
            </a:r>
            <a:endParaRPr lang="ko-KR" altLang="en-US" sz="2400" dirty="0">
              <a:solidFill>
                <a:srgbClr val="F1F9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4F08A2-2DB8-4542-ACCD-88B062D6E50A}"/>
              </a:ext>
            </a:extLst>
          </p:cNvPr>
          <p:cNvSpPr/>
          <p:nvPr/>
        </p:nvSpPr>
        <p:spPr>
          <a:xfrm>
            <a:off x="3219204" y="5054424"/>
            <a:ext cx="7611793" cy="11128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1F9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Oracle Database 11g Express Edition</a:t>
            </a:r>
            <a:endParaRPr lang="ko-KR" altLang="en-US" sz="2400" dirty="0">
              <a:solidFill>
                <a:srgbClr val="F1F9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47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F1BBF8-C536-4627-BA82-3C20B20AF613}"/>
              </a:ext>
            </a:extLst>
          </p:cNvPr>
          <p:cNvSpPr/>
          <p:nvPr/>
        </p:nvSpPr>
        <p:spPr>
          <a:xfrm>
            <a:off x="0" y="-1"/>
            <a:ext cx="12192000" cy="1360968"/>
          </a:xfrm>
          <a:prstGeom prst="rect">
            <a:avLst/>
          </a:prstGeom>
          <a:solidFill>
            <a:srgbClr val="F1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9DB620-C8B1-45DC-BAE7-9FB0DB2E73F5}"/>
              </a:ext>
            </a:extLst>
          </p:cNvPr>
          <p:cNvSpPr txBox="1"/>
          <p:nvPr/>
        </p:nvSpPr>
        <p:spPr>
          <a:xfrm>
            <a:off x="95729" y="90286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Ⅱ. 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프로젝트 팀 구성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F8563D6-E0F3-46A2-AADF-85719060CC74}"/>
              </a:ext>
            </a:extLst>
          </p:cNvPr>
          <p:cNvCxnSpPr>
            <a:cxnSpLocks/>
          </p:cNvCxnSpPr>
          <p:nvPr/>
        </p:nvCxnSpPr>
        <p:spPr>
          <a:xfrm>
            <a:off x="95729" y="398063"/>
            <a:ext cx="2530549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C8C756-66CC-46C7-9E57-FFBC073D0BE8}"/>
              </a:ext>
            </a:extLst>
          </p:cNvPr>
          <p:cNvSpPr txBox="1"/>
          <p:nvPr/>
        </p:nvSpPr>
        <p:spPr>
          <a:xfrm>
            <a:off x="95729" y="587127"/>
            <a:ext cx="954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역할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86147F-68DB-41A7-B51A-31C76383BB49}"/>
              </a:ext>
            </a:extLst>
          </p:cNvPr>
          <p:cNvSpPr/>
          <p:nvPr/>
        </p:nvSpPr>
        <p:spPr>
          <a:xfrm>
            <a:off x="991967" y="1954987"/>
            <a:ext cx="2118877" cy="628376"/>
          </a:xfrm>
          <a:prstGeom prst="rect">
            <a:avLst/>
          </a:prstGeom>
          <a:solidFill>
            <a:srgbClr val="4CD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rgbClr val="F1F9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박혜성</a:t>
            </a:r>
            <a:endParaRPr lang="ko-KR" altLang="en-US" sz="2400" dirty="0">
              <a:solidFill>
                <a:srgbClr val="F1F9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81FFFF-50F6-4B47-AC95-CD2CB01DD895}"/>
              </a:ext>
            </a:extLst>
          </p:cNvPr>
          <p:cNvSpPr/>
          <p:nvPr/>
        </p:nvSpPr>
        <p:spPr>
          <a:xfrm>
            <a:off x="3688363" y="1951832"/>
            <a:ext cx="2118877" cy="628376"/>
          </a:xfrm>
          <a:prstGeom prst="rect">
            <a:avLst/>
          </a:prstGeom>
          <a:solidFill>
            <a:srgbClr val="4CD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1F9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양태영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41D689-8DAC-4C31-8D94-9E90EC49CC69}"/>
              </a:ext>
            </a:extLst>
          </p:cNvPr>
          <p:cNvSpPr/>
          <p:nvPr/>
        </p:nvSpPr>
        <p:spPr>
          <a:xfrm>
            <a:off x="6384759" y="1951833"/>
            <a:ext cx="2118877" cy="628376"/>
          </a:xfrm>
          <a:prstGeom prst="rect">
            <a:avLst/>
          </a:prstGeom>
          <a:solidFill>
            <a:srgbClr val="4CD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rgbClr val="F1F9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이새롬</a:t>
            </a:r>
            <a:endParaRPr lang="ko-KR" altLang="en-US" sz="2400" dirty="0">
              <a:solidFill>
                <a:srgbClr val="F1F9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2A6F9E-EAC6-4042-9E7C-613C72087E78}"/>
              </a:ext>
            </a:extLst>
          </p:cNvPr>
          <p:cNvSpPr/>
          <p:nvPr/>
        </p:nvSpPr>
        <p:spPr>
          <a:xfrm>
            <a:off x="9081155" y="1952548"/>
            <a:ext cx="2118877" cy="628376"/>
          </a:xfrm>
          <a:prstGeom prst="rect">
            <a:avLst/>
          </a:prstGeom>
          <a:solidFill>
            <a:srgbClr val="4CD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rgbClr val="F1F9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채희진</a:t>
            </a:r>
            <a:endParaRPr lang="ko-KR" altLang="en-US" sz="2400" dirty="0">
              <a:solidFill>
                <a:srgbClr val="F1F9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DD7E95-8DA4-47E3-B22B-6B5BD35A5FD5}"/>
              </a:ext>
            </a:extLst>
          </p:cNvPr>
          <p:cNvSpPr/>
          <p:nvPr/>
        </p:nvSpPr>
        <p:spPr>
          <a:xfrm>
            <a:off x="991967" y="2664631"/>
            <a:ext cx="2118877" cy="3293823"/>
          </a:xfrm>
          <a:prstGeom prst="rect">
            <a:avLst/>
          </a:prstGeom>
          <a:solidFill>
            <a:srgbClr val="4CD3E3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도서 페이지</a:t>
            </a:r>
            <a:endParaRPr lang="en-US" altLang="ko-KR" sz="1600" b="0" i="0" u="none" strike="noStrike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도서 검색 페이지</a:t>
            </a:r>
            <a:endParaRPr lang="en-US" altLang="ko-KR" sz="1600" b="0" i="0" u="none" strike="noStrike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도서 대출 페이지</a:t>
            </a:r>
            <a:endParaRPr lang="ko-KR" altLang="en-US" sz="1600" dirty="0">
              <a:solidFill>
                <a:srgbClr val="39CFCA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34EAB1-8373-4B7D-A686-7D66850DA169}"/>
              </a:ext>
            </a:extLst>
          </p:cNvPr>
          <p:cNvSpPr/>
          <p:nvPr/>
        </p:nvSpPr>
        <p:spPr>
          <a:xfrm>
            <a:off x="3688363" y="2664631"/>
            <a:ext cx="2118877" cy="3293823"/>
          </a:xfrm>
          <a:prstGeom prst="rect">
            <a:avLst/>
          </a:prstGeom>
          <a:solidFill>
            <a:srgbClr val="4CD3E3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메인 페이지</a:t>
            </a:r>
            <a:endParaRPr lang="en-US" altLang="ko-KR" sz="1600" b="0" i="0" u="none" strike="noStrike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로그인 전</a:t>
            </a:r>
            <a:r>
              <a:rPr lang="en-US" altLang="ko-KR" sz="16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/</a:t>
            </a:r>
            <a:r>
              <a:rPr lang="ko-KR" altLang="en-US" sz="16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후</a:t>
            </a:r>
            <a:r>
              <a:rPr lang="en-US" altLang="ko-KR" sz="16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UI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담당</a:t>
            </a:r>
            <a:endParaRPr lang="en-US" altLang="ko-KR" sz="1600" b="0" i="0" u="none" strike="noStrike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페이지 통합</a:t>
            </a:r>
            <a:endParaRPr lang="ko-KR" altLang="en-US" sz="1600" dirty="0">
              <a:solidFill>
                <a:srgbClr val="39CFCA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FBB8F6-0FD1-4F55-94BD-C7B02A049D98}"/>
              </a:ext>
            </a:extLst>
          </p:cNvPr>
          <p:cNvSpPr/>
          <p:nvPr/>
        </p:nvSpPr>
        <p:spPr>
          <a:xfrm>
            <a:off x="6384759" y="2664632"/>
            <a:ext cx="2118877" cy="3293823"/>
          </a:xfrm>
          <a:prstGeom prst="rect">
            <a:avLst/>
          </a:prstGeom>
          <a:solidFill>
            <a:srgbClr val="4CD3E3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좌석 예약 페이지</a:t>
            </a:r>
            <a:endParaRPr lang="en-US" altLang="ko-KR" sz="1600" dirty="0">
              <a:solidFill>
                <a:schemeClr val="tx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좌석 이용안내 페이지</a:t>
            </a:r>
            <a:endParaRPr lang="en-US" altLang="ko-KR" sz="1600" dirty="0">
              <a:solidFill>
                <a:schemeClr val="tx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날씨 </a:t>
            </a:r>
            <a:r>
              <a:rPr lang="en-US" altLang="ko-KR" sz="1600" dirty="0" err="1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api</a:t>
            </a:r>
            <a:endParaRPr lang="ko-KR" altLang="en-US" sz="1600" dirty="0">
              <a:solidFill>
                <a:schemeClr val="tx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1DBB1A-DAFB-47F3-A29F-09F3743918C5}"/>
              </a:ext>
            </a:extLst>
          </p:cNvPr>
          <p:cNvSpPr/>
          <p:nvPr/>
        </p:nvSpPr>
        <p:spPr>
          <a:xfrm>
            <a:off x="9081155" y="2664632"/>
            <a:ext cx="2118877" cy="3293823"/>
          </a:xfrm>
          <a:prstGeom prst="rect">
            <a:avLst/>
          </a:prstGeom>
          <a:solidFill>
            <a:srgbClr val="4CD3E3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로그인 </a:t>
            </a:r>
            <a:r>
              <a:rPr lang="ko-KR" altLang="en-US" sz="16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페이지</a:t>
            </a:r>
            <a:endParaRPr lang="en-US" altLang="ko-KR" sz="1600" dirty="0">
              <a:solidFill>
                <a:srgbClr val="00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회원가입</a:t>
            </a:r>
            <a:r>
              <a:rPr lang="en-US" altLang="ko-KR" sz="16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페이지</a:t>
            </a:r>
            <a:endParaRPr lang="en-US" altLang="ko-KR" sz="1600" dirty="0">
              <a:solidFill>
                <a:srgbClr val="00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마이페이지</a:t>
            </a:r>
            <a:endParaRPr lang="en-US" altLang="ko-KR" sz="1600" b="0" i="0" u="none" strike="noStrike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관리자 페이지</a:t>
            </a:r>
            <a:endParaRPr lang="ko-KR" altLang="en-US" sz="1600" dirty="0">
              <a:solidFill>
                <a:srgbClr val="39CFCA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98847B-E673-4F40-AB2B-BEB26896D0AD}"/>
              </a:ext>
            </a:extLst>
          </p:cNvPr>
          <p:cNvSpPr txBox="1"/>
          <p:nvPr/>
        </p:nvSpPr>
        <p:spPr>
          <a:xfrm>
            <a:off x="10492490" y="2157907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1F9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400" dirty="0">
                <a:solidFill>
                  <a:srgbClr val="F1F9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팀장</a:t>
            </a:r>
            <a:r>
              <a:rPr lang="en-US" altLang="ko-KR" sz="1400" dirty="0">
                <a:solidFill>
                  <a:srgbClr val="F1F9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endParaRPr lang="ko-KR" altLang="en-US" sz="1400" dirty="0">
              <a:solidFill>
                <a:srgbClr val="F1F9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80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F1BBF8-C536-4627-BA82-3C20B20AF613}"/>
              </a:ext>
            </a:extLst>
          </p:cNvPr>
          <p:cNvSpPr/>
          <p:nvPr/>
        </p:nvSpPr>
        <p:spPr>
          <a:xfrm>
            <a:off x="0" y="-1"/>
            <a:ext cx="12192000" cy="1360968"/>
          </a:xfrm>
          <a:prstGeom prst="rect">
            <a:avLst/>
          </a:prstGeom>
          <a:solidFill>
            <a:srgbClr val="F1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9DB620-C8B1-45DC-BAE7-9FB0DB2E73F5}"/>
              </a:ext>
            </a:extLst>
          </p:cNvPr>
          <p:cNvSpPr txBox="1"/>
          <p:nvPr/>
        </p:nvSpPr>
        <p:spPr>
          <a:xfrm>
            <a:off x="95729" y="90286"/>
            <a:ext cx="2550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Ⅲ. 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프로젝트 수행절차 및 방법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F8563D6-E0F3-46A2-AADF-85719060CC74}"/>
              </a:ext>
            </a:extLst>
          </p:cNvPr>
          <p:cNvCxnSpPr>
            <a:cxnSpLocks/>
          </p:cNvCxnSpPr>
          <p:nvPr/>
        </p:nvCxnSpPr>
        <p:spPr>
          <a:xfrm>
            <a:off x="95729" y="398063"/>
            <a:ext cx="2530549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1473B2-0A54-48DB-AB54-544F60F3E7A3}"/>
              </a:ext>
            </a:extLst>
          </p:cNvPr>
          <p:cNvSpPr txBox="1"/>
          <p:nvPr/>
        </p:nvSpPr>
        <p:spPr>
          <a:xfrm>
            <a:off x="95729" y="538914"/>
            <a:ext cx="949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일정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7C763EF-3FE2-4074-8DBF-9F1DB5BFBACD}"/>
              </a:ext>
            </a:extLst>
          </p:cNvPr>
          <p:cNvSpPr txBox="1"/>
          <p:nvPr/>
        </p:nvSpPr>
        <p:spPr>
          <a:xfrm>
            <a:off x="487206" y="2179963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08.21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주제선정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74701C67-8409-40C1-8564-896DE4A47C65}"/>
              </a:ext>
            </a:extLst>
          </p:cNvPr>
          <p:cNvSpPr txBox="1"/>
          <p:nvPr/>
        </p:nvSpPr>
        <p:spPr>
          <a:xfrm>
            <a:off x="1654467" y="5168022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08.24 DB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설계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8FA7661-A789-4C4E-929A-E29C950F14C9}"/>
              </a:ext>
            </a:extLst>
          </p:cNvPr>
          <p:cNvSpPr txBox="1"/>
          <p:nvPr/>
        </p:nvSpPr>
        <p:spPr>
          <a:xfrm>
            <a:off x="2699900" y="2179963"/>
            <a:ext cx="343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09.01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레이아웃 확정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 &amp;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업무 분장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53D26D4-EAE5-42D9-A42E-3C2C61DD68A9}"/>
              </a:ext>
            </a:extLst>
          </p:cNvPr>
          <p:cNvSpPr txBox="1"/>
          <p:nvPr/>
        </p:nvSpPr>
        <p:spPr>
          <a:xfrm>
            <a:off x="7009322" y="2180254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~09.08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기능 구현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E2C12F5-D148-41F5-8BDA-8CC86AAAFCF6}"/>
              </a:ext>
            </a:extLst>
          </p:cNvPr>
          <p:cNvSpPr txBox="1"/>
          <p:nvPr/>
        </p:nvSpPr>
        <p:spPr>
          <a:xfrm>
            <a:off x="8327266" y="516802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09.09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최종 테스트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0B441B1-204A-4AAB-BC9D-5A66B33F6CFC}"/>
              </a:ext>
            </a:extLst>
          </p:cNvPr>
          <p:cNvSpPr txBox="1"/>
          <p:nvPr/>
        </p:nvSpPr>
        <p:spPr>
          <a:xfrm>
            <a:off x="9726960" y="2179963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09.10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최종 발표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D86EAE78-EDFC-4B9D-B7A8-83271759AAF1}"/>
              </a:ext>
            </a:extLst>
          </p:cNvPr>
          <p:cNvCxnSpPr>
            <a:cxnSpLocks/>
          </p:cNvCxnSpPr>
          <p:nvPr/>
        </p:nvCxnSpPr>
        <p:spPr>
          <a:xfrm>
            <a:off x="0" y="3670736"/>
            <a:ext cx="12192000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5F2123F6-645B-449D-BCF1-DD1E49B01F86}"/>
              </a:ext>
            </a:extLst>
          </p:cNvPr>
          <p:cNvCxnSpPr>
            <a:cxnSpLocks/>
          </p:cNvCxnSpPr>
          <p:nvPr/>
        </p:nvCxnSpPr>
        <p:spPr>
          <a:xfrm>
            <a:off x="490749" y="2179963"/>
            <a:ext cx="0" cy="1490773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59EBE896-7F11-4B67-B793-FCBE49ACE3D9}"/>
              </a:ext>
            </a:extLst>
          </p:cNvPr>
          <p:cNvCxnSpPr>
            <a:cxnSpLocks/>
          </p:cNvCxnSpPr>
          <p:nvPr/>
        </p:nvCxnSpPr>
        <p:spPr>
          <a:xfrm>
            <a:off x="1654467" y="3670736"/>
            <a:ext cx="0" cy="1866618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919253AC-A46A-4695-A9C5-4B96B020872F}"/>
              </a:ext>
            </a:extLst>
          </p:cNvPr>
          <p:cNvCxnSpPr>
            <a:cxnSpLocks/>
          </p:cNvCxnSpPr>
          <p:nvPr/>
        </p:nvCxnSpPr>
        <p:spPr>
          <a:xfrm>
            <a:off x="2705721" y="2179963"/>
            <a:ext cx="0" cy="1490773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AE4B6D39-CFF5-4B7F-835A-61D6AD2F2284}"/>
              </a:ext>
            </a:extLst>
          </p:cNvPr>
          <p:cNvCxnSpPr>
            <a:cxnSpLocks/>
          </p:cNvCxnSpPr>
          <p:nvPr/>
        </p:nvCxnSpPr>
        <p:spPr>
          <a:xfrm>
            <a:off x="8327267" y="3670736"/>
            <a:ext cx="0" cy="1866618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2031D2B5-FD36-45A5-A64F-F6E065B79318}"/>
              </a:ext>
            </a:extLst>
          </p:cNvPr>
          <p:cNvCxnSpPr>
            <a:cxnSpLocks/>
          </p:cNvCxnSpPr>
          <p:nvPr/>
        </p:nvCxnSpPr>
        <p:spPr>
          <a:xfrm>
            <a:off x="7004421" y="2179963"/>
            <a:ext cx="0" cy="1490773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70390D17-0DEE-4FB6-B079-65116B35C015}"/>
              </a:ext>
            </a:extLst>
          </p:cNvPr>
          <p:cNvCxnSpPr>
            <a:cxnSpLocks/>
          </p:cNvCxnSpPr>
          <p:nvPr/>
        </p:nvCxnSpPr>
        <p:spPr>
          <a:xfrm>
            <a:off x="5555122" y="3670736"/>
            <a:ext cx="0" cy="1866618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3C2864D1-5548-4CF3-ACCB-46EED58B31FE}"/>
              </a:ext>
            </a:extLst>
          </p:cNvPr>
          <p:cNvSpPr txBox="1"/>
          <p:nvPr/>
        </p:nvSpPr>
        <p:spPr>
          <a:xfrm>
            <a:off x="1654466" y="4521690"/>
            <a:ext cx="1265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사용자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도서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/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대출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좌석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/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좌석 예약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A453DDEA-9FB7-4059-905D-0860F49CA409}"/>
              </a:ext>
            </a:extLst>
          </p:cNvPr>
          <p:cNvSpPr txBox="1"/>
          <p:nvPr/>
        </p:nvSpPr>
        <p:spPr>
          <a:xfrm>
            <a:off x="2705720" y="2482408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Bootstrap</a:t>
            </a: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선정</a:t>
            </a:r>
            <a:endParaRPr lang="en-US" altLang="ko-KR" sz="1200" dirty="0">
              <a:solidFill>
                <a:srgbClr val="00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화면 구성</a:t>
            </a:r>
            <a:endParaRPr lang="en-US" altLang="ko-KR" sz="1200" dirty="0">
              <a:solidFill>
                <a:srgbClr val="00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4996874-811B-44EB-A1F6-E9E48CA93A27}"/>
              </a:ext>
            </a:extLst>
          </p:cNvPr>
          <p:cNvSpPr txBox="1"/>
          <p:nvPr/>
        </p:nvSpPr>
        <p:spPr>
          <a:xfrm>
            <a:off x="5555122" y="4699844"/>
            <a:ext cx="1614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통합 및 작동여부 확인</a:t>
            </a:r>
            <a:endParaRPr lang="ko-KR" altLang="en-US" sz="1200" b="0" dirty="0"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중간 피드백</a:t>
            </a:r>
            <a:endParaRPr lang="ko-KR" altLang="en-US" sz="1200" b="0" dirty="0"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20A30E5-4D51-440F-9105-438EB53D2BEC}"/>
              </a:ext>
            </a:extLst>
          </p:cNvPr>
          <p:cNvSpPr txBox="1"/>
          <p:nvPr/>
        </p:nvSpPr>
        <p:spPr>
          <a:xfrm>
            <a:off x="8327266" y="4521689"/>
            <a:ext cx="223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오류 수정 및 검토</a:t>
            </a:r>
            <a:endParaRPr lang="ko-KR" altLang="en-US" sz="1200" b="0" dirty="0"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통합 및 전체적인 작동여부 확인</a:t>
            </a:r>
            <a:endParaRPr lang="ko-KR" altLang="en-US" sz="1200" b="0" dirty="0"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보고서 작성 및 발표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PPT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작성</a:t>
            </a:r>
            <a:endParaRPr lang="ko-KR" altLang="en-US" sz="1200" b="0" dirty="0"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57641EAD-5C7B-4E7B-8E53-3953541A3B12}"/>
              </a:ext>
            </a:extLst>
          </p:cNvPr>
          <p:cNvSpPr txBox="1"/>
          <p:nvPr/>
        </p:nvSpPr>
        <p:spPr>
          <a:xfrm>
            <a:off x="7004419" y="2482408"/>
            <a:ext cx="2227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Trello</a:t>
            </a: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를 이용해 진행 상황 체크</a:t>
            </a:r>
            <a:endParaRPr lang="en-US" altLang="ko-KR" sz="1200" dirty="0">
              <a:solidFill>
                <a:srgbClr val="00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F5D87276-23F3-43A7-8C61-0CB9E6780ED8}"/>
              </a:ext>
            </a:extLst>
          </p:cNvPr>
          <p:cNvSpPr txBox="1"/>
          <p:nvPr/>
        </p:nvSpPr>
        <p:spPr>
          <a:xfrm>
            <a:off x="487779" y="2501262"/>
            <a:ext cx="1236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도서관 키오스크</a:t>
            </a:r>
            <a:endParaRPr lang="en-US" altLang="ko-KR" sz="1200" dirty="0">
              <a:solidFill>
                <a:srgbClr val="00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D17347-8FA3-41B7-8668-66F0709999A9}"/>
              </a:ext>
            </a:extLst>
          </p:cNvPr>
          <p:cNvSpPr txBox="1"/>
          <p:nvPr/>
        </p:nvSpPr>
        <p:spPr>
          <a:xfrm>
            <a:off x="5555123" y="5168022"/>
            <a:ext cx="203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09.04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중간 테스트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9A26609-266C-44F0-8FA1-0EB00EB2E517}"/>
              </a:ext>
            </a:extLst>
          </p:cNvPr>
          <p:cNvCxnSpPr>
            <a:cxnSpLocks/>
          </p:cNvCxnSpPr>
          <p:nvPr/>
        </p:nvCxnSpPr>
        <p:spPr>
          <a:xfrm>
            <a:off x="9726962" y="2179963"/>
            <a:ext cx="0" cy="1490773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772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16D0A0-459B-4904-9957-0D511C534D71}"/>
              </a:ext>
            </a:extLst>
          </p:cNvPr>
          <p:cNvSpPr/>
          <p:nvPr/>
        </p:nvSpPr>
        <p:spPr>
          <a:xfrm>
            <a:off x="838200" y="1536569"/>
            <a:ext cx="10515600" cy="4734304"/>
          </a:xfrm>
          <a:prstGeom prst="rect">
            <a:avLst/>
          </a:prstGeom>
          <a:solidFill>
            <a:srgbClr val="FFFFFF">
              <a:alpha val="74902"/>
            </a:srgbClr>
          </a:solidFill>
          <a:ln w="38100">
            <a:solidFill>
              <a:srgbClr val="F1F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F1BBF8-C536-4627-BA82-3C20B20AF613}"/>
              </a:ext>
            </a:extLst>
          </p:cNvPr>
          <p:cNvSpPr/>
          <p:nvPr/>
        </p:nvSpPr>
        <p:spPr>
          <a:xfrm>
            <a:off x="0" y="-1"/>
            <a:ext cx="12192000" cy="1360968"/>
          </a:xfrm>
          <a:prstGeom prst="rect">
            <a:avLst/>
          </a:prstGeom>
          <a:solidFill>
            <a:srgbClr val="F1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9DB620-C8B1-45DC-BAE7-9FB0DB2E73F5}"/>
              </a:ext>
            </a:extLst>
          </p:cNvPr>
          <p:cNvSpPr txBox="1"/>
          <p:nvPr/>
        </p:nvSpPr>
        <p:spPr>
          <a:xfrm>
            <a:off x="95729" y="90286"/>
            <a:ext cx="2557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Ⅲ. 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프로젝트 수행절차 및 방법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F8563D6-E0F3-46A2-AADF-85719060CC74}"/>
              </a:ext>
            </a:extLst>
          </p:cNvPr>
          <p:cNvCxnSpPr>
            <a:cxnSpLocks/>
          </p:cNvCxnSpPr>
          <p:nvPr/>
        </p:nvCxnSpPr>
        <p:spPr>
          <a:xfrm>
            <a:off x="95729" y="398063"/>
            <a:ext cx="2530549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C8C756-66CC-46C7-9E57-FFBC073D0BE8}"/>
              </a:ext>
            </a:extLst>
          </p:cNvPr>
          <p:cNvSpPr txBox="1"/>
          <p:nvPr/>
        </p:nvSpPr>
        <p:spPr>
          <a:xfrm>
            <a:off x="95729" y="587127"/>
            <a:ext cx="974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ERD</a:t>
            </a:r>
            <a:endParaRPr lang="ko-KR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4" name="그림 3" descr="스크린샷, 모니터, 디스플레이이(가) 표시된 사진&#10;&#10;자동 생성된 설명">
            <a:extLst>
              <a:ext uri="{FF2B5EF4-FFF2-40B4-BE49-F238E27FC236}">
                <a16:creationId xmlns:a16="http://schemas.microsoft.com/office/drawing/2014/main" id="{4DABAC38-6DA2-4F6C-B583-D0DFC3F80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106" y="2017458"/>
            <a:ext cx="8435788" cy="377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35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80E705-E31B-4D2C-A54A-45A0251D8175}"/>
              </a:ext>
            </a:extLst>
          </p:cNvPr>
          <p:cNvSpPr/>
          <p:nvPr/>
        </p:nvSpPr>
        <p:spPr>
          <a:xfrm>
            <a:off x="838200" y="1390113"/>
            <a:ext cx="10515600" cy="5069824"/>
          </a:xfrm>
          <a:prstGeom prst="rect">
            <a:avLst/>
          </a:prstGeom>
          <a:solidFill>
            <a:srgbClr val="FFFFFF">
              <a:alpha val="50196"/>
            </a:srgbClr>
          </a:solidFill>
          <a:ln w="38100">
            <a:solidFill>
              <a:srgbClr val="F1F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F1BBF8-C536-4627-BA82-3C20B20AF613}"/>
              </a:ext>
            </a:extLst>
          </p:cNvPr>
          <p:cNvSpPr/>
          <p:nvPr/>
        </p:nvSpPr>
        <p:spPr>
          <a:xfrm>
            <a:off x="0" y="-1"/>
            <a:ext cx="12192000" cy="1360968"/>
          </a:xfrm>
          <a:prstGeom prst="rect">
            <a:avLst/>
          </a:prstGeom>
          <a:solidFill>
            <a:srgbClr val="F1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9DB620-C8B1-45DC-BAE7-9FB0DB2E73F5}"/>
              </a:ext>
            </a:extLst>
          </p:cNvPr>
          <p:cNvSpPr txBox="1"/>
          <p:nvPr/>
        </p:nvSpPr>
        <p:spPr>
          <a:xfrm>
            <a:off x="95729" y="90286"/>
            <a:ext cx="2550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Ⅲ. 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프로젝트 수행절차 및 방법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F8563D6-E0F3-46A2-AADF-85719060CC74}"/>
              </a:ext>
            </a:extLst>
          </p:cNvPr>
          <p:cNvCxnSpPr>
            <a:cxnSpLocks/>
          </p:cNvCxnSpPr>
          <p:nvPr/>
        </p:nvCxnSpPr>
        <p:spPr>
          <a:xfrm>
            <a:off x="95729" y="398063"/>
            <a:ext cx="2530549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1473B2-0A54-48DB-AB54-544F60F3E7A3}"/>
              </a:ext>
            </a:extLst>
          </p:cNvPr>
          <p:cNvSpPr txBox="1"/>
          <p:nvPr/>
        </p:nvSpPr>
        <p:spPr>
          <a:xfrm>
            <a:off x="95729" y="538914"/>
            <a:ext cx="2613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시스템 구성도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1CD437E-DED1-4EFA-8A46-32E04542A4F0}"/>
              </a:ext>
            </a:extLst>
          </p:cNvPr>
          <p:cNvGrpSpPr/>
          <p:nvPr/>
        </p:nvGrpSpPr>
        <p:grpSpPr>
          <a:xfrm>
            <a:off x="948152" y="1500637"/>
            <a:ext cx="9902100" cy="4873559"/>
            <a:chOff x="90389" y="331473"/>
            <a:chExt cx="11936307" cy="5874744"/>
          </a:xfrm>
        </p:grpSpPr>
        <p:sp>
          <p:nvSpPr>
            <p:cNvPr id="29" name="Google Shape;374;p23">
              <a:extLst>
                <a:ext uri="{FF2B5EF4-FFF2-40B4-BE49-F238E27FC236}">
                  <a16:creationId xmlns:a16="http://schemas.microsoft.com/office/drawing/2014/main" id="{F491C1AE-BE2B-42C2-A52F-637AFCFC5D2C}"/>
                </a:ext>
              </a:extLst>
            </p:cNvPr>
            <p:cNvSpPr/>
            <p:nvPr/>
          </p:nvSpPr>
          <p:spPr>
            <a:xfrm>
              <a:off x="2328913" y="1128867"/>
              <a:ext cx="7875563" cy="5077350"/>
            </a:xfrm>
            <a:prstGeom prst="rect">
              <a:avLst/>
            </a:prstGeom>
            <a:noFill/>
            <a:ln w="38100" cap="flat" cmpd="sng">
              <a:solidFill>
                <a:srgbClr val="888888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51427" tIns="51427" rIns="51427" bIns="51427" anchor="ctr" anchorCtr="0">
              <a:noAutofit/>
            </a:bodyPr>
            <a:lstStyle/>
            <a:p>
              <a:endParaRPr sz="1000">
                <a:latin typeface="News Gothic MT" panose="020B0604020202020204" pitchFamily="34" charset="0"/>
              </a:endParaRPr>
            </a:p>
          </p:txBody>
        </p:sp>
        <p:sp>
          <p:nvSpPr>
            <p:cNvPr id="30" name="Google Shape;375;p23">
              <a:extLst>
                <a:ext uri="{FF2B5EF4-FFF2-40B4-BE49-F238E27FC236}">
                  <a16:creationId xmlns:a16="http://schemas.microsoft.com/office/drawing/2014/main" id="{54F12C31-1244-4354-9D70-D79B504C3FEE}"/>
                </a:ext>
              </a:extLst>
            </p:cNvPr>
            <p:cNvSpPr/>
            <p:nvPr/>
          </p:nvSpPr>
          <p:spPr>
            <a:xfrm>
              <a:off x="8977579" y="1755661"/>
              <a:ext cx="1056206" cy="4213013"/>
            </a:xfrm>
            <a:prstGeom prst="rect">
              <a:avLst/>
            </a:prstGeom>
            <a:noFill/>
            <a:ln w="38100" cap="flat" cmpd="sng">
              <a:solidFill>
                <a:srgbClr val="888888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51427" tIns="51427" rIns="51427" bIns="51427" anchor="ctr" anchorCtr="0">
              <a:noAutofit/>
            </a:bodyPr>
            <a:lstStyle/>
            <a:p>
              <a:endParaRPr sz="1000">
                <a:latin typeface="News Gothic MT" panose="020B0604020202020204" pitchFamily="34" charset="0"/>
              </a:endParaRPr>
            </a:p>
          </p:txBody>
        </p:sp>
        <p:sp>
          <p:nvSpPr>
            <p:cNvPr id="31" name="Google Shape;376;p23">
              <a:extLst>
                <a:ext uri="{FF2B5EF4-FFF2-40B4-BE49-F238E27FC236}">
                  <a16:creationId xmlns:a16="http://schemas.microsoft.com/office/drawing/2014/main" id="{4072C9DB-7AE8-4F50-920E-3F7665E0914F}"/>
                </a:ext>
              </a:extLst>
            </p:cNvPr>
            <p:cNvSpPr/>
            <p:nvPr/>
          </p:nvSpPr>
          <p:spPr>
            <a:xfrm>
              <a:off x="2480788" y="1755661"/>
              <a:ext cx="6075169" cy="4213013"/>
            </a:xfrm>
            <a:prstGeom prst="rect">
              <a:avLst/>
            </a:prstGeom>
            <a:noFill/>
            <a:ln w="38100" cap="flat" cmpd="sng">
              <a:solidFill>
                <a:srgbClr val="888888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51427" tIns="51427" rIns="51427" bIns="51427" anchor="ctr" anchorCtr="0">
              <a:noAutofit/>
            </a:bodyPr>
            <a:lstStyle/>
            <a:p>
              <a:endParaRPr sz="1000">
                <a:latin typeface="News Gothic MT" panose="020B0604020202020204" pitchFamily="34" charset="0"/>
              </a:endParaRPr>
            </a:p>
          </p:txBody>
        </p:sp>
        <p:sp>
          <p:nvSpPr>
            <p:cNvPr id="32" name="Google Shape;377;p23">
              <a:extLst>
                <a:ext uri="{FF2B5EF4-FFF2-40B4-BE49-F238E27FC236}">
                  <a16:creationId xmlns:a16="http://schemas.microsoft.com/office/drawing/2014/main" id="{7FE1A731-67AC-4C4F-895D-756FFCC89462}"/>
                </a:ext>
              </a:extLst>
            </p:cNvPr>
            <p:cNvSpPr/>
            <p:nvPr/>
          </p:nvSpPr>
          <p:spPr>
            <a:xfrm>
              <a:off x="5333028" y="2516316"/>
              <a:ext cx="2664900" cy="1892194"/>
            </a:xfrm>
            <a:prstGeom prst="rect">
              <a:avLst/>
            </a:prstGeom>
            <a:noFill/>
            <a:ln w="38100" cap="flat" cmpd="sng">
              <a:solidFill>
                <a:srgbClr val="888888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51427" tIns="51427" rIns="51427" bIns="51427" anchor="ctr" anchorCtr="0">
              <a:noAutofit/>
            </a:bodyPr>
            <a:lstStyle/>
            <a:p>
              <a:endParaRPr sz="1000">
                <a:latin typeface="News Gothic MT" panose="020B0604020202020204" pitchFamily="34" charset="0"/>
              </a:endParaRPr>
            </a:p>
          </p:txBody>
        </p:sp>
        <p:grpSp>
          <p:nvGrpSpPr>
            <p:cNvPr id="33" name="Google Shape;378;p23">
              <a:extLst>
                <a:ext uri="{FF2B5EF4-FFF2-40B4-BE49-F238E27FC236}">
                  <a16:creationId xmlns:a16="http://schemas.microsoft.com/office/drawing/2014/main" id="{F84D6ED3-C0A7-475A-96A5-9AFFF48A24B7}"/>
                </a:ext>
              </a:extLst>
            </p:cNvPr>
            <p:cNvGrpSpPr/>
            <p:nvPr/>
          </p:nvGrpSpPr>
          <p:grpSpPr>
            <a:xfrm>
              <a:off x="265150" y="2325487"/>
              <a:ext cx="650701" cy="781169"/>
              <a:chOff x="471113" y="4134200"/>
              <a:chExt cx="1156801" cy="1388744"/>
            </a:xfrm>
          </p:grpSpPr>
          <p:pic>
            <p:nvPicPr>
              <p:cNvPr id="82" name="Google Shape;379;p23">
                <a:extLst>
                  <a:ext uri="{FF2B5EF4-FFF2-40B4-BE49-F238E27FC236}">
                    <a16:creationId xmlns:a16="http://schemas.microsoft.com/office/drawing/2014/main" id="{6CD715E3-D279-4C18-9037-E10F832D65B5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b="12937"/>
              <a:stretch/>
            </p:blipFill>
            <p:spPr>
              <a:xfrm>
                <a:off x="471113" y="4134200"/>
                <a:ext cx="1156801" cy="90021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3" name="Google Shape;380;p23">
                <a:extLst>
                  <a:ext uri="{FF2B5EF4-FFF2-40B4-BE49-F238E27FC236}">
                    <a16:creationId xmlns:a16="http://schemas.microsoft.com/office/drawing/2014/main" id="{4A56E88B-E4E1-4184-9D24-27E7683A0EB5}"/>
                  </a:ext>
                </a:extLst>
              </p:cNvPr>
              <p:cNvSpPr txBox="1"/>
              <p:nvPr/>
            </p:nvSpPr>
            <p:spPr>
              <a:xfrm>
                <a:off x="471113" y="5057644"/>
                <a:ext cx="1156800" cy="46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27" tIns="51427" rIns="51427" bIns="51427" anchor="t" anchorCtr="0">
                <a:noAutofit/>
              </a:bodyPr>
              <a:lstStyle/>
              <a:p>
                <a:pPr algn="ctr"/>
                <a:r>
                  <a:rPr lang="en-US" sz="1000" b="1">
                    <a:latin typeface="News Gothic MT" panose="020B0604020202020204" pitchFamily="34" charset="0"/>
                    <a:ea typeface="Calibri"/>
                    <a:cs typeface="Calibri"/>
                    <a:sym typeface="Calibri"/>
                  </a:rPr>
                  <a:t>USER</a:t>
                </a:r>
                <a:endParaRPr sz="1000" b="1">
                  <a:latin typeface="News Gothic MT" panose="020B0604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" name="Google Shape;381;p23">
              <a:extLst>
                <a:ext uri="{FF2B5EF4-FFF2-40B4-BE49-F238E27FC236}">
                  <a16:creationId xmlns:a16="http://schemas.microsoft.com/office/drawing/2014/main" id="{2F582372-DD5F-4909-BF21-411B8B6B3B8E}"/>
                </a:ext>
              </a:extLst>
            </p:cNvPr>
            <p:cNvGrpSpPr/>
            <p:nvPr/>
          </p:nvGrpSpPr>
          <p:grpSpPr>
            <a:xfrm>
              <a:off x="90389" y="4860870"/>
              <a:ext cx="995327" cy="776116"/>
              <a:chOff x="275076" y="8664100"/>
              <a:chExt cx="1769469" cy="1379762"/>
            </a:xfrm>
          </p:grpSpPr>
          <p:pic>
            <p:nvPicPr>
              <p:cNvPr id="80" name="Google Shape;382;p23">
                <a:extLst>
                  <a:ext uri="{FF2B5EF4-FFF2-40B4-BE49-F238E27FC236}">
                    <a16:creationId xmlns:a16="http://schemas.microsoft.com/office/drawing/2014/main" id="{5F2855D0-CF7E-4618-9688-51AECEF90BF2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b="13051"/>
              <a:stretch/>
            </p:blipFill>
            <p:spPr>
              <a:xfrm>
                <a:off x="585775" y="8664100"/>
                <a:ext cx="1156801" cy="8990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1" name="Google Shape;383;p23">
                <a:extLst>
                  <a:ext uri="{FF2B5EF4-FFF2-40B4-BE49-F238E27FC236}">
                    <a16:creationId xmlns:a16="http://schemas.microsoft.com/office/drawing/2014/main" id="{7A2173E9-C00D-4823-AD1F-B414BAB77737}"/>
                  </a:ext>
                </a:extLst>
              </p:cNvPr>
              <p:cNvSpPr txBox="1"/>
              <p:nvPr/>
            </p:nvSpPr>
            <p:spPr>
              <a:xfrm>
                <a:off x="275076" y="9578561"/>
                <a:ext cx="1769469" cy="465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27" tIns="51427" rIns="51427" bIns="51427" anchor="t" anchorCtr="0">
                <a:noAutofit/>
              </a:bodyPr>
              <a:lstStyle/>
              <a:p>
                <a:pPr algn="ctr"/>
                <a:r>
                  <a:rPr lang="en-US" sz="1000" b="1" dirty="0">
                    <a:latin typeface="News Gothic MT" panose="020B0604020202020204" pitchFamily="34" charset="0"/>
                    <a:ea typeface="Calibri"/>
                    <a:cs typeface="Calibri"/>
                    <a:sym typeface="Calibri"/>
                  </a:rPr>
                  <a:t>MANAGER</a:t>
                </a:r>
                <a:endParaRPr sz="1000" b="1" dirty="0">
                  <a:latin typeface="News Gothic MT" panose="020B0604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" name="Google Shape;384;p23">
              <a:extLst>
                <a:ext uri="{FF2B5EF4-FFF2-40B4-BE49-F238E27FC236}">
                  <a16:creationId xmlns:a16="http://schemas.microsoft.com/office/drawing/2014/main" id="{FDF8A731-7F52-4A8D-873A-1CA0726C021D}"/>
                </a:ext>
              </a:extLst>
            </p:cNvPr>
            <p:cNvGrpSpPr/>
            <p:nvPr/>
          </p:nvGrpSpPr>
          <p:grpSpPr>
            <a:xfrm>
              <a:off x="3291857" y="2577680"/>
              <a:ext cx="1187673" cy="804485"/>
              <a:chOff x="6287933" y="3081375"/>
              <a:chExt cx="3669480" cy="2631455"/>
            </a:xfrm>
          </p:grpSpPr>
          <p:pic>
            <p:nvPicPr>
              <p:cNvPr id="78" name="Google Shape;385;p23">
                <a:extLst>
                  <a:ext uri="{FF2B5EF4-FFF2-40B4-BE49-F238E27FC236}">
                    <a16:creationId xmlns:a16="http://schemas.microsoft.com/office/drawing/2014/main" id="{6AF57C0F-7967-4F6A-B937-14C5EFFE8F19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 b="18052"/>
              <a:stretch/>
            </p:blipFill>
            <p:spPr>
              <a:xfrm>
                <a:off x="6633350" y="3081375"/>
                <a:ext cx="2339311" cy="19170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9" name="Google Shape;386;p23">
                <a:extLst>
                  <a:ext uri="{FF2B5EF4-FFF2-40B4-BE49-F238E27FC236}">
                    <a16:creationId xmlns:a16="http://schemas.microsoft.com/office/drawing/2014/main" id="{409D5F61-52A8-4590-A534-2B608B1C2E5A}"/>
                  </a:ext>
                </a:extLst>
              </p:cNvPr>
              <p:cNvSpPr txBox="1"/>
              <p:nvPr/>
            </p:nvSpPr>
            <p:spPr>
              <a:xfrm>
                <a:off x="6287933" y="4998380"/>
                <a:ext cx="3669480" cy="7144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27" tIns="51427" rIns="51427" bIns="51427" anchor="t" anchorCtr="0">
                <a:noAutofit/>
              </a:bodyPr>
              <a:lstStyle/>
              <a:p>
                <a:pPr algn="ctr"/>
                <a:r>
                  <a:rPr lang="en-US" sz="1000" b="1">
                    <a:latin typeface="News Gothic MT" panose="020B0604020202020204" pitchFamily="34" charset="0"/>
                    <a:ea typeface="Calibri"/>
                    <a:cs typeface="Calibri"/>
                    <a:sym typeface="Calibri"/>
                  </a:rPr>
                  <a:t>DISPATCHER</a:t>
                </a:r>
                <a:endParaRPr sz="1000" b="1" dirty="0">
                  <a:latin typeface="News Gothic MT" panose="020B0604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Google Shape;387;p23">
              <a:extLst>
                <a:ext uri="{FF2B5EF4-FFF2-40B4-BE49-F238E27FC236}">
                  <a16:creationId xmlns:a16="http://schemas.microsoft.com/office/drawing/2014/main" id="{DA7E65B2-EA89-470F-8FA2-D86531C71A57}"/>
                </a:ext>
              </a:extLst>
            </p:cNvPr>
            <p:cNvGrpSpPr/>
            <p:nvPr/>
          </p:nvGrpSpPr>
          <p:grpSpPr>
            <a:xfrm>
              <a:off x="3308200" y="4703886"/>
              <a:ext cx="888203" cy="845039"/>
              <a:chOff x="5769750" y="7124325"/>
              <a:chExt cx="2339300" cy="2684100"/>
            </a:xfrm>
          </p:grpSpPr>
          <p:pic>
            <p:nvPicPr>
              <p:cNvPr id="76" name="Google Shape;388;p23">
                <a:extLst>
                  <a:ext uri="{FF2B5EF4-FFF2-40B4-BE49-F238E27FC236}">
                    <a16:creationId xmlns:a16="http://schemas.microsoft.com/office/drawing/2014/main" id="{D9524D71-093F-4E75-AA9C-9B42E015CEE6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 b="15088"/>
              <a:stretch/>
            </p:blipFill>
            <p:spPr>
              <a:xfrm>
                <a:off x="5769750" y="7124325"/>
                <a:ext cx="2339300" cy="19862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7" name="Google Shape;389;p23">
                <a:extLst>
                  <a:ext uri="{FF2B5EF4-FFF2-40B4-BE49-F238E27FC236}">
                    <a16:creationId xmlns:a16="http://schemas.microsoft.com/office/drawing/2014/main" id="{D811EAEF-8BF0-4B32-B512-C0FBA32DC2D5}"/>
                  </a:ext>
                </a:extLst>
              </p:cNvPr>
              <p:cNvSpPr txBox="1"/>
              <p:nvPr/>
            </p:nvSpPr>
            <p:spPr>
              <a:xfrm>
                <a:off x="6164650" y="9110625"/>
                <a:ext cx="1549500" cy="69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27" tIns="51427" rIns="51427" bIns="51427" anchor="t" anchorCtr="0">
                <a:noAutofit/>
              </a:bodyPr>
              <a:lstStyle/>
              <a:p>
                <a:pPr algn="ctr"/>
                <a:r>
                  <a:rPr lang="en-US" sz="1000" b="1" dirty="0">
                    <a:latin typeface="News Gothic MT" panose="020B0604020202020204" pitchFamily="34" charset="0"/>
                    <a:ea typeface="Calibri"/>
                    <a:cs typeface="Calibri"/>
                    <a:sym typeface="Calibri"/>
                  </a:rPr>
                  <a:t>JSP</a:t>
                </a:r>
                <a:endParaRPr sz="1000" b="1" dirty="0">
                  <a:latin typeface="News Gothic MT" panose="020B0604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390;p23">
              <a:extLst>
                <a:ext uri="{FF2B5EF4-FFF2-40B4-BE49-F238E27FC236}">
                  <a16:creationId xmlns:a16="http://schemas.microsoft.com/office/drawing/2014/main" id="{D78F56F3-1DDF-43AC-9FEA-FE124AD3C2CC}"/>
                </a:ext>
              </a:extLst>
            </p:cNvPr>
            <p:cNvGrpSpPr/>
            <p:nvPr/>
          </p:nvGrpSpPr>
          <p:grpSpPr>
            <a:xfrm>
              <a:off x="7076273" y="3027097"/>
              <a:ext cx="650852" cy="843619"/>
              <a:chOff x="12579776" y="5381506"/>
              <a:chExt cx="1157070" cy="1499767"/>
            </a:xfrm>
          </p:grpSpPr>
          <p:pic>
            <p:nvPicPr>
              <p:cNvPr id="74" name="Google Shape;391;p23">
                <a:extLst>
                  <a:ext uri="{FF2B5EF4-FFF2-40B4-BE49-F238E27FC236}">
                    <a16:creationId xmlns:a16="http://schemas.microsoft.com/office/drawing/2014/main" id="{6E24DB56-C6B7-4DFD-A545-D30993A7F73D}"/>
                  </a:ext>
                </a:extLst>
              </p:cNvPr>
              <p:cNvPicPr preferRelativeResize="0"/>
              <p:nvPr/>
            </p:nvPicPr>
            <p:blipFill rotWithShape="1">
              <a:blip r:embed="rId7">
                <a:alphaModFix/>
              </a:blip>
              <a:srcRect b="14668"/>
              <a:stretch/>
            </p:blipFill>
            <p:spPr>
              <a:xfrm>
                <a:off x="12579776" y="5381506"/>
                <a:ext cx="1157070" cy="9828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5" name="Google Shape;392;p23">
                <a:extLst>
                  <a:ext uri="{FF2B5EF4-FFF2-40B4-BE49-F238E27FC236}">
                    <a16:creationId xmlns:a16="http://schemas.microsoft.com/office/drawing/2014/main" id="{D2CC7ECE-E1BA-4898-9AA0-C30791901C6B}"/>
                  </a:ext>
                </a:extLst>
              </p:cNvPr>
              <p:cNvSpPr txBox="1"/>
              <p:nvPr/>
            </p:nvSpPr>
            <p:spPr>
              <a:xfrm>
                <a:off x="12713450" y="6482273"/>
                <a:ext cx="889800" cy="39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27" tIns="51427" rIns="51427" bIns="51427" anchor="t" anchorCtr="0">
                <a:noAutofit/>
              </a:bodyPr>
              <a:lstStyle/>
              <a:p>
                <a:pPr algn="ctr"/>
                <a:r>
                  <a:rPr lang="en-US" sz="1000" b="1">
                    <a:latin typeface="News Gothic MT" panose="020B0604020202020204" pitchFamily="34" charset="0"/>
                    <a:ea typeface="Calibri"/>
                    <a:cs typeface="Calibri"/>
                    <a:sym typeface="Calibri"/>
                  </a:rPr>
                  <a:t>DAO</a:t>
                </a:r>
                <a:endParaRPr sz="1000" b="1">
                  <a:latin typeface="News Gothic MT" panose="020B0604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8" name="Google Shape;393;p23">
              <a:extLst>
                <a:ext uri="{FF2B5EF4-FFF2-40B4-BE49-F238E27FC236}">
                  <a16:creationId xmlns:a16="http://schemas.microsoft.com/office/drawing/2014/main" id="{F1B86304-5E6E-4E9C-B0E8-5C2A57F27E49}"/>
                </a:ext>
              </a:extLst>
            </p:cNvPr>
            <p:cNvCxnSpPr/>
            <p:nvPr/>
          </p:nvCxnSpPr>
          <p:spPr>
            <a:xfrm>
              <a:off x="3758495" y="3747683"/>
              <a:ext cx="506" cy="727819"/>
            </a:xfrm>
            <a:prstGeom prst="straightConnector1">
              <a:avLst/>
            </a:pr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39" name="Google Shape;394;p23">
              <a:extLst>
                <a:ext uri="{FF2B5EF4-FFF2-40B4-BE49-F238E27FC236}">
                  <a16:creationId xmlns:a16="http://schemas.microsoft.com/office/drawing/2014/main" id="{8F58DB04-30B5-452B-9457-6BFCCA0A83E2}"/>
                </a:ext>
              </a:extLst>
            </p:cNvPr>
            <p:cNvGrpSpPr/>
            <p:nvPr/>
          </p:nvGrpSpPr>
          <p:grpSpPr>
            <a:xfrm>
              <a:off x="5392428" y="3022558"/>
              <a:ext cx="846140" cy="907361"/>
              <a:chOff x="9586273" y="5373437"/>
              <a:chExt cx="1504249" cy="1613086"/>
            </a:xfrm>
          </p:grpSpPr>
          <p:pic>
            <p:nvPicPr>
              <p:cNvPr id="72" name="Google Shape;395;p23">
                <a:extLst>
                  <a:ext uri="{FF2B5EF4-FFF2-40B4-BE49-F238E27FC236}">
                    <a16:creationId xmlns:a16="http://schemas.microsoft.com/office/drawing/2014/main" id="{35FF09C6-D95A-49C5-8718-2C43F84239D0}"/>
                  </a:ext>
                </a:extLst>
              </p:cNvPr>
              <p:cNvPicPr preferRelativeResize="0"/>
              <p:nvPr/>
            </p:nvPicPr>
            <p:blipFill rotWithShape="1">
              <a:blip r:embed="rId8">
                <a:alphaModFix/>
              </a:blip>
              <a:srcRect b="15469"/>
              <a:stretch/>
            </p:blipFill>
            <p:spPr>
              <a:xfrm>
                <a:off x="9586273" y="5373437"/>
                <a:ext cx="1504249" cy="113647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3" name="Google Shape;396;p23">
                <a:extLst>
                  <a:ext uri="{FF2B5EF4-FFF2-40B4-BE49-F238E27FC236}">
                    <a16:creationId xmlns:a16="http://schemas.microsoft.com/office/drawing/2014/main" id="{83218702-9930-4980-BFD4-B9DA61FF713B}"/>
                  </a:ext>
                </a:extLst>
              </p:cNvPr>
              <p:cNvSpPr txBox="1"/>
              <p:nvPr/>
            </p:nvSpPr>
            <p:spPr>
              <a:xfrm>
                <a:off x="9759998" y="6521224"/>
                <a:ext cx="1156800" cy="46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27" tIns="51427" rIns="51427" bIns="51427" anchor="t" anchorCtr="0">
                <a:noAutofit/>
              </a:bodyPr>
              <a:lstStyle/>
              <a:p>
                <a:pPr algn="ctr"/>
                <a:r>
                  <a:rPr lang="en-US" sz="1000" b="1">
                    <a:latin typeface="News Gothic MT" panose="020B0604020202020204" pitchFamily="34" charset="0"/>
                    <a:ea typeface="Calibri"/>
                    <a:cs typeface="Calibri"/>
                    <a:sym typeface="Calibri"/>
                  </a:rPr>
                  <a:t>BIZ</a:t>
                </a:r>
                <a:endParaRPr sz="1000" b="1">
                  <a:latin typeface="News Gothic MT" panose="020B0604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0" name="Google Shape;397;p23">
              <a:extLst>
                <a:ext uri="{FF2B5EF4-FFF2-40B4-BE49-F238E27FC236}">
                  <a16:creationId xmlns:a16="http://schemas.microsoft.com/office/drawing/2014/main" id="{59CF018A-E8F1-4743-825F-BF419B6322F7}"/>
                </a:ext>
              </a:extLst>
            </p:cNvPr>
            <p:cNvCxnSpPr/>
            <p:nvPr/>
          </p:nvCxnSpPr>
          <p:spPr>
            <a:xfrm>
              <a:off x="7786738" y="3340519"/>
              <a:ext cx="1056206" cy="0"/>
            </a:xfrm>
            <a:prstGeom prst="straightConnector1">
              <a:avLst/>
            </a:pr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" name="Google Shape;398;p23">
              <a:extLst>
                <a:ext uri="{FF2B5EF4-FFF2-40B4-BE49-F238E27FC236}">
                  <a16:creationId xmlns:a16="http://schemas.microsoft.com/office/drawing/2014/main" id="{73352160-6DE3-45A8-BBD6-CD6F522479D6}"/>
                </a:ext>
              </a:extLst>
            </p:cNvPr>
            <p:cNvCxnSpPr/>
            <p:nvPr/>
          </p:nvCxnSpPr>
          <p:spPr>
            <a:xfrm>
              <a:off x="559359" y="475680"/>
              <a:ext cx="682931" cy="0"/>
            </a:xfrm>
            <a:prstGeom prst="straightConnector1">
              <a:avLst/>
            </a:pr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" name="Google Shape;399;p23">
              <a:extLst>
                <a:ext uri="{FF2B5EF4-FFF2-40B4-BE49-F238E27FC236}">
                  <a16:creationId xmlns:a16="http://schemas.microsoft.com/office/drawing/2014/main" id="{D3BBB8E4-1CBA-44BB-A7FB-3DAE494AC40B}"/>
                </a:ext>
              </a:extLst>
            </p:cNvPr>
            <p:cNvCxnSpPr/>
            <p:nvPr/>
          </p:nvCxnSpPr>
          <p:spPr>
            <a:xfrm rot="10800000">
              <a:off x="552589" y="878762"/>
              <a:ext cx="668756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sp>
          <p:nvSpPr>
            <p:cNvPr id="43" name="Google Shape;400;p23">
              <a:extLst>
                <a:ext uri="{FF2B5EF4-FFF2-40B4-BE49-F238E27FC236}">
                  <a16:creationId xmlns:a16="http://schemas.microsoft.com/office/drawing/2014/main" id="{0DB8CEB3-F759-426E-979F-1697250EE4A4}"/>
                </a:ext>
              </a:extLst>
            </p:cNvPr>
            <p:cNvSpPr txBox="1"/>
            <p:nvPr/>
          </p:nvSpPr>
          <p:spPr>
            <a:xfrm>
              <a:off x="1307151" y="331473"/>
              <a:ext cx="1827056" cy="2786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7" tIns="51427" rIns="51427" bIns="51427" anchor="t" anchorCtr="0">
              <a:noAutofit/>
            </a:bodyPr>
            <a:lstStyle/>
            <a:p>
              <a:r>
                <a:rPr lang="en-US" sz="1000" b="1" dirty="0">
                  <a:latin typeface="News Gothic MT" panose="020B0604020202020204" pitchFamily="34" charset="0"/>
                  <a:ea typeface="Calibri"/>
                  <a:cs typeface="Calibri"/>
                  <a:sym typeface="Calibri"/>
                </a:rPr>
                <a:t>Request</a:t>
              </a:r>
              <a:endParaRPr sz="1000" b="1" dirty="0">
                <a:latin typeface="News Gothic MT" panose="020B0604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01;p23">
              <a:extLst>
                <a:ext uri="{FF2B5EF4-FFF2-40B4-BE49-F238E27FC236}">
                  <a16:creationId xmlns:a16="http://schemas.microsoft.com/office/drawing/2014/main" id="{5B3EF018-9EA6-4686-9FD3-CA00A755106A}"/>
                </a:ext>
              </a:extLst>
            </p:cNvPr>
            <p:cNvSpPr txBox="1"/>
            <p:nvPr/>
          </p:nvSpPr>
          <p:spPr>
            <a:xfrm>
              <a:off x="1307151" y="720122"/>
              <a:ext cx="1827056" cy="2786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7" tIns="51427" rIns="51427" bIns="51427" anchor="t" anchorCtr="0">
              <a:noAutofit/>
            </a:bodyPr>
            <a:lstStyle/>
            <a:p>
              <a:r>
                <a:rPr lang="en-US" sz="1000" b="1" dirty="0">
                  <a:latin typeface="News Gothic MT" panose="020B0604020202020204" pitchFamily="34" charset="0"/>
                  <a:ea typeface="Calibri"/>
                  <a:cs typeface="Calibri"/>
                  <a:sym typeface="Calibri"/>
                </a:rPr>
                <a:t>Response</a:t>
              </a:r>
              <a:endParaRPr sz="1000" b="1" dirty="0">
                <a:latin typeface="News Gothic MT" panose="020B0604020202020204" pitchFamily="34" charset="0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5" name="Google Shape;402;p23">
              <a:extLst>
                <a:ext uri="{FF2B5EF4-FFF2-40B4-BE49-F238E27FC236}">
                  <a16:creationId xmlns:a16="http://schemas.microsoft.com/office/drawing/2014/main" id="{77EDE2E0-689C-4758-900E-67B3FD41FE6B}"/>
                </a:ext>
              </a:extLst>
            </p:cNvPr>
            <p:cNvCxnSpPr/>
            <p:nvPr/>
          </p:nvCxnSpPr>
          <p:spPr>
            <a:xfrm rot="10800000">
              <a:off x="6181053" y="3604280"/>
              <a:ext cx="711956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6" name="Google Shape;403;p23">
              <a:extLst>
                <a:ext uri="{FF2B5EF4-FFF2-40B4-BE49-F238E27FC236}">
                  <a16:creationId xmlns:a16="http://schemas.microsoft.com/office/drawing/2014/main" id="{1F03D6D3-E95C-4930-80DE-7F32B0F2FEA1}"/>
                </a:ext>
              </a:extLst>
            </p:cNvPr>
            <p:cNvCxnSpPr/>
            <p:nvPr/>
          </p:nvCxnSpPr>
          <p:spPr>
            <a:xfrm>
              <a:off x="6251543" y="3340515"/>
              <a:ext cx="765113" cy="0"/>
            </a:xfrm>
            <a:prstGeom prst="straightConnector1">
              <a:avLst/>
            </a:pr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" name="Google Shape;404;p23">
              <a:extLst>
                <a:ext uri="{FF2B5EF4-FFF2-40B4-BE49-F238E27FC236}">
                  <a16:creationId xmlns:a16="http://schemas.microsoft.com/office/drawing/2014/main" id="{1729C86E-0262-44D6-9435-DA8B1C660238}"/>
                </a:ext>
              </a:extLst>
            </p:cNvPr>
            <p:cNvCxnSpPr/>
            <p:nvPr/>
          </p:nvCxnSpPr>
          <p:spPr>
            <a:xfrm rot="10800000">
              <a:off x="7823380" y="3604275"/>
              <a:ext cx="982969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8" name="Google Shape;405;p23">
              <a:extLst>
                <a:ext uri="{FF2B5EF4-FFF2-40B4-BE49-F238E27FC236}">
                  <a16:creationId xmlns:a16="http://schemas.microsoft.com/office/drawing/2014/main" id="{0E9BD987-04D3-4E17-90E8-090AD29E94EF}"/>
                </a:ext>
              </a:extLst>
            </p:cNvPr>
            <p:cNvCxnSpPr>
              <a:stCxn id="82" idx="3"/>
              <a:endCxn id="70" idx="1"/>
            </p:cNvCxnSpPr>
            <p:nvPr/>
          </p:nvCxnSpPr>
          <p:spPr>
            <a:xfrm>
              <a:off x="915850" y="2578673"/>
              <a:ext cx="413438" cy="1304100"/>
            </a:xfrm>
            <a:prstGeom prst="bentConnector3">
              <a:avLst>
                <a:gd name="adj1" fmla="val 49996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" name="Google Shape;407;p23">
              <a:extLst>
                <a:ext uri="{FF2B5EF4-FFF2-40B4-BE49-F238E27FC236}">
                  <a16:creationId xmlns:a16="http://schemas.microsoft.com/office/drawing/2014/main" id="{F48C9AB0-0EFA-4D5B-9773-29CA1B99FC0B}"/>
                </a:ext>
              </a:extLst>
            </p:cNvPr>
            <p:cNvCxnSpPr>
              <a:stCxn id="80" idx="3"/>
              <a:endCxn id="70" idx="1"/>
            </p:cNvCxnSpPr>
            <p:nvPr/>
          </p:nvCxnSpPr>
          <p:spPr>
            <a:xfrm rot="10800000" flipH="1">
              <a:off x="915856" y="3882692"/>
              <a:ext cx="413438" cy="1231031"/>
            </a:xfrm>
            <a:prstGeom prst="bentConnector3">
              <a:avLst>
                <a:gd name="adj1" fmla="val 49995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" name="Google Shape;408;p23">
              <a:extLst>
                <a:ext uri="{FF2B5EF4-FFF2-40B4-BE49-F238E27FC236}">
                  <a16:creationId xmlns:a16="http://schemas.microsoft.com/office/drawing/2014/main" id="{92A48711-DFA5-44B1-A754-CFE89CF50CEB}"/>
                </a:ext>
              </a:extLst>
            </p:cNvPr>
            <p:cNvCxnSpPr>
              <a:stCxn id="70" idx="3"/>
              <a:endCxn id="78" idx="1"/>
            </p:cNvCxnSpPr>
            <p:nvPr/>
          </p:nvCxnSpPr>
          <p:spPr>
            <a:xfrm rot="10800000" flipH="1">
              <a:off x="2175401" y="2870742"/>
              <a:ext cx="1228331" cy="1011994"/>
            </a:xfrm>
            <a:prstGeom prst="bentConnector3">
              <a:avLst>
                <a:gd name="adj1" fmla="val 49997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1" name="Google Shape;409;p23">
              <a:extLst>
                <a:ext uri="{FF2B5EF4-FFF2-40B4-BE49-F238E27FC236}">
                  <a16:creationId xmlns:a16="http://schemas.microsoft.com/office/drawing/2014/main" id="{C64E5321-523D-4C9D-AB0A-93B3A6076CFB}"/>
                </a:ext>
              </a:extLst>
            </p:cNvPr>
            <p:cNvCxnSpPr>
              <a:stCxn id="76" idx="1"/>
              <a:endCxn id="71" idx="3"/>
            </p:cNvCxnSpPr>
            <p:nvPr/>
          </p:nvCxnSpPr>
          <p:spPr>
            <a:xfrm rot="10800000">
              <a:off x="2197656" y="4248241"/>
              <a:ext cx="1110544" cy="768319"/>
            </a:xfrm>
            <a:prstGeom prst="bentConnector3">
              <a:avLst>
                <a:gd name="adj1" fmla="val 50004"/>
              </a:avLst>
            </a:pr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2" name="Google Shape;411;p23">
              <a:extLst>
                <a:ext uri="{FF2B5EF4-FFF2-40B4-BE49-F238E27FC236}">
                  <a16:creationId xmlns:a16="http://schemas.microsoft.com/office/drawing/2014/main" id="{A2F7398F-FCF3-4124-ABFC-8A04703403D8}"/>
                </a:ext>
              </a:extLst>
            </p:cNvPr>
            <p:cNvSpPr txBox="1"/>
            <p:nvPr/>
          </p:nvSpPr>
          <p:spPr>
            <a:xfrm>
              <a:off x="4926242" y="1291261"/>
              <a:ext cx="1787569" cy="46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7" tIns="51427" rIns="51427" bIns="51427" anchor="t" anchorCtr="0">
              <a:noAutofit/>
            </a:bodyPr>
            <a:lstStyle/>
            <a:p>
              <a:pPr algn="ctr"/>
              <a:r>
                <a:rPr lang="en-US" sz="1400" b="1" dirty="0">
                  <a:latin typeface="News Gothic MT" panose="020B0604020202020204" pitchFamily="34" charset="0"/>
                  <a:ea typeface="Calibri"/>
                  <a:cs typeface="Calibri"/>
                  <a:sym typeface="Calibri"/>
                </a:rPr>
                <a:t>Spring</a:t>
              </a:r>
              <a:endParaRPr sz="1400" b="1" dirty="0">
                <a:latin typeface="News Gothic MT" panose="020B0604020202020204" pitchFamily="34" charset="0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" name="Google Shape;412;p23">
              <a:extLst>
                <a:ext uri="{FF2B5EF4-FFF2-40B4-BE49-F238E27FC236}">
                  <a16:creationId xmlns:a16="http://schemas.microsoft.com/office/drawing/2014/main" id="{814B60DE-B8EB-4534-9D4E-75A8B0F97CD4}"/>
                </a:ext>
              </a:extLst>
            </p:cNvPr>
            <p:cNvGrpSpPr/>
            <p:nvPr/>
          </p:nvGrpSpPr>
          <p:grpSpPr>
            <a:xfrm>
              <a:off x="1307081" y="3568763"/>
              <a:ext cx="890494" cy="810371"/>
              <a:chOff x="2549760" y="6307904"/>
              <a:chExt cx="1583100" cy="1440659"/>
            </a:xfrm>
          </p:grpSpPr>
          <p:pic>
            <p:nvPicPr>
              <p:cNvPr id="70" name="Google Shape;406;p23">
                <a:extLst>
                  <a:ext uri="{FF2B5EF4-FFF2-40B4-BE49-F238E27FC236}">
                    <a16:creationId xmlns:a16="http://schemas.microsoft.com/office/drawing/2014/main" id="{D4ABDD64-525D-4127-A629-65B3B945B051}"/>
                  </a:ext>
                </a:extLst>
              </p:cNvPr>
              <p:cNvPicPr preferRelativeResize="0"/>
              <p:nvPr/>
            </p:nvPicPr>
            <p:blipFill rotWithShape="1">
              <a:blip r:embed="rId9">
                <a:alphaModFix/>
              </a:blip>
              <a:srcRect b="17857"/>
              <a:stretch/>
            </p:blipFill>
            <p:spPr>
              <a:xfrm>
                <a:off x="2589180" y="6307904"/>
                <a:ext cx="1504260" cy="11163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1" name="Google Shape;410;p23">
                <a:extLst>
                  <a:ext uri="{FF2B5EF4-FFF2-40B4-BE49-F238E27FC236}">
                    <a16:creationId xmlns:a16="http://schemas.microsoft.com/office/drawing/2014/main" id="{ED4C921D-6EE0-46F6-AD91-925059E155B6}"/>
                  </a:ext>
                </a:extLst>
              </p:cNvPr>
              <p:cNvSpPr txBox="1"/>
              <p:nvPr/>
            </p:nvSpPr>
            <p:spPr>
              <a:xfrm>
                <a:off x="2549760" y="7283263"/>
                <a:ext cx="1583100" cy="46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27" tIns="51427" rIns="51427" bIns="51427" anchor="t" anchorCtr="0">
                <a:noAutofit/>
              </a:bodyPr>
              <a:lstStyle/>
              <a:p>
                <a:pPr algn="ctr"/>
                <a:r>
                  <a:rPr lang="en-US" sz="1000" b="1">
                    <a:latin typeface="News Gothic MT" panose="020B0604020202020204" pitchFamily="34" charset="0"/>
                    <a:ea typeface="Calibri"/>
                    <a:cs typeface="Calibri"/>
                    <a:sym typeface="Calibri"/>
                  </a:rPr>
                  <a:t>Browser</a:t>
                </a:r>
                <a:endParaRPr sz="1000" b="1">
                  <a:latin typeface="News Gothic MT" panose="020B0604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4" name="Google Shape;413;p23">
              <a:extLst>
                <a:ext uri="{FF2B5EF4-FFF2-40B4-BE49-F238E27FC236}">
                  <a16:creationId xmlns:a16="http://schemas.microsoft.com/office/drawing/2014/main" id="{980933CD-D79D-43F7-941C-8E6DD5C50122}"/>
                </a:ext>
              </a:extLst>
            </p:cNvPr>
            <p:cNvSpPr txBox="1"/>
            <p:nvPr/>
          </p:nvSpPr>
          <p:spPr>
            <a:xfrm>
              <a:off x="9123123" y="1392595"/>
              <a:ext cx="765113" cy="2617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7" tIns="51427" rIns="51427" bIns="51427" anchor="t" anchorCtr="0">
              <a:noAutofit/>
            </a:bodyPr>
            <a:lstStyle/>
            <a:p>
              <a:pPr algn="ctr"/>
              <a:r>
                <a:rPr lang="en-US" sz="1000" b="1">
                  <a:latin typeface="News Gothic MT" panose="020B0604020202020204" pitchFamily="34" charset="0"/>
                  <a:ea typeface="Calibri"/>
                  <a:cs typeface="Calibri"/>
                  <a:sym typeface="Calibri"/>
                </a:rPr>
                <a:t>ORM</a:t>
              </a:r>
              <a:endParaRPr sz="1000" b="1">
                <a:latin typeface="News Gothic MT" panose="020B0604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14;p23">
              <a:extLst>
                <a:ext uri="{FF2B5EF4-FFF2-40B4-BE49-F238E27FC236}">
                  <a16:creationId xmlns:a16="http://schemas.microsoft.com/office/drawing/2014/main" id="{FC6D8CC4-2443-4256-A6A0-9E1EBD3675F2}"/>
                </a:ext>
              </a:extLst>
            </p:cNvPr>
            <p:cNvSpPr txBox="1"/>
            <p:nvPr/>
          </p:nvSpPr>
          <p:spPr>
            <a:xfrm>
              <a:off x="2858518" y="2230199"/>
              <a:ext cx="1787569" cy="2617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7" tIns="51427" rIns="51427" bIns="51427" anchor="t" anchorCtr="0">
              <a:noAutofit/>
            </a:bodyPr>
            <a:lstStyle/>
            <a:p>
              <a:pPr algn="ctr"/>
              <a:r>
                <a:rPr lang="en-US" sz="1000" b="1">
                  <a:latin typeface="News Gothic MT" panose="020B0604020202020204" pitchFamily="34" charset="0"/>
                  <a:ea typeface="Calibri"/>
                  <a:cs typeface="Calibri"/>
                  <a:sym typeface="Calibri"/>
                </a:rPr>
                <a:t>Controller</a:t>
              </a:r>
              <a:endParaRPr sz="1000" b="1">
                <a:latin typeface="News Gothic MT" panose="020B0604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15;p23">
              <a:extLst>
                <a:ext uri="{FF2B5EF4-FFF2-40B4-BE49-F238E27FC236}">
                  <a16:creationId xmlns:a16="http://schemas.microsoft.com/office/drawing/2014/main" id="{FF990152-2658-41B2-A384-5E33C1375FF1}"/>
                </a:ext>
              </a:extLst>
            </p:cNvPr>
            <p:cNvSpPr txBox="1"/>
            <p:nvPr/>
          </p:nvSpPr>
          <p:spPr>
            <a:xfrm>
              <a:off x="5802297" y="2111181"/>
              <a:ext cx="1787569" cy="2617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7" tIns="51427" rIns="51427" bIns="51427" anchor="t" anchorCtr="0">
              <a:noAutofit/>
            </a:bodyPr>
            <a:lstStyle/>
            <a:p>
              <a:pPr algn="ctr"/>
              <a:r>
                <a:rPr lang="en-US" sz="1000" b="1">
                  <a:latin typeface="News Gothic MT" panose="020B0604020202020204" pitchFamily="34" charset="0"/>
                  <a:ea typeface="Calibri"/>
                  <a:cs typeface="Calibri"/>
                  <a:sym typeface="Calibri"/>
                </a:rPr>
                <a:t>Model</a:t>
              </a:r>
              <a:endParaRPr sz="1000" b="1">
                <a:latin typeface="News Gothic MT" panose="020B0604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16;p23">
              <a:extLst>
                <a:ext uri="{FF2B5EF4-FFF2-40B4-BE49-F238E27FC236}">
                  <a16:creationId xmlns:a16="http://schemas.microsoft.com/office/drawing/2014/main" id="{595A4A62-FE26-4EEA-B0F1-25438990C0E2}"/>
                </a:ext>
              </a:extLst>
            </p:cNvPr>
            <p:cNvSpPr txBox="1"/>
            <p:nvPr/>
          </p:nvSpPr>
          <p:spPr>
            <a:xfrm>
              <a:off x="4006889" y="4531753"/>
              <a:ext cx="982294" cy="2617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7" tIns="51427" rIns="51427" bIns="51427" anchor="t" anchorCtr="0">
              <a:noAutofit/>
            </a:bodyPr>
            <a:lstStyle/>
            <a:p>
              <a:r>
                <a:rPr lang="en-US" sz="1000" b="1">
                  <a:latin typeface="News Gothic MT" panose="020B0604020202020204" pitchFamily="34" charset="0"/>
                  <a:ea typeface="Calibri"/>
                  <a:cs typeface="Calibri"/>
                  <a:sym typeface="Calibri"/>
                </a:rPr>
                <a:t>View</a:t>
              </a:r>
              <a:endParaRPr sz="1000" b="1">
                <a:latin typeface="News Gothic MT" panose="020B0604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17;p23">
              <a:extLst>
                <a:ext uri="{FF2B5EF4-FFF2-40B4-BE49-F238E27FC236}">
                  <a16:creationId xmlns:a16="http://schemas.microsoft.com/office/drawing/2014/main" id="{57D2D2ED-D365-4DDE-B3E3-A1322420604B}"/>
                </a:ext>
              </a:extLst>
            </p:cNvPr>
            <p:cNvSpPr txBox="1"/>
            <p:nvPr/>
          </p:nvSpPr>
          <p:spPr>
            <a:xfrm>
              <a:off x="8977324" y="4137228"/>
              <a:ext cx="1056206" cy="2617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7" tIns="51427" rIns="51427" bIns="51427" anchor="t" anchorCtr="0">
              <a:noAutofit/>
            </a:bodyPr>
            <a:lstStyle/>
            <a:p>
              <a:pPr algn="ctr"/>
              <a:r>
                <a:rPr lang="en-US" sz="1000" b="1">
                  <a:latin typeface="News Gothic MT" panose="020B0604020202020204" pitchFamily="34" charset="0"/>
                  <a:ea typeface="Calibri"/>
                  <a:cs typeface="Calibri"/>
                  <a:sym typeface="Calibri"/>
                </a:rPr>
                <a:t>MyBatis-</a:t>
              </a:r>
              <a:endParaRPr sz="1000" b="1">
                <a:latin typeface="News Gothic MT" panose="020B0604020202020204" pitchFamily="34" charset="0"/>
                <a:ea typeface="Calibri"/>
                <a:cs typeface="Calibri"/>
                <a:sym typeface="Calibri"/>
              </a:endParaRPr>
            </a:p>
            <a:p>
              <a:pPr algn="ctr"/>
              <a:r>
                <a:rPr lang="en-US" sz="1000" b="1">
                  <a:latin typeface="News Gothic MT" panose="020B0604020202020204" pitchFamily="34" charset="0"/>
                  <a:ea typeface="Calibri"/>
                  <a:cs typeface="Calibri"/>
                  <a:sym typeface="Calibri"/>
                </a:rPr>
                <a:t>spring</a:t>
              </a:r>
              <a:endParaRPr sz="1000" b="1">
                <a:latin typeface="News Gothic MT" panose="020B0604020202020204" pitchFamily="34" charset="0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9" name="Google Shape;418;p23">
              <a:extLst>
                <a:ext uri="{FF2B5EF4-FFF2-40B4-BE49-F238E27FC236}">
                  <a16:creationId xmlns:a16="http://schemas.microsoft.com/office/drawing/2014/main" id="{7634E9E2-2E97-4EEB-A5BE-87FE3256D001}"/>
                </a:ext>
              </a:extLst>
            </p:cNvPr>
            <p:cNvCxnSpPr/>
            <p:nvPr/>
          </p:nvCxnSpPr>
          <p:spPr>
            <a:xfrm>
              <a:off x="10204489" y="4004335"/>
              <a:ext cx="765113" cy="0"/>
            </a:xfrm>
            <a:prstGeom prst="straightConnector1">
              <a:avLst/>
            </a:pr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" name="Google Shape;419;p23">
              <a:extLst>
                <a:ext uri="{FF2B5EF4-FFF2-40B4-BE49-F238E27FC236}">
                  <a16:creationId xmlns:a16="http://schemas.microsoft.com/office/drawing/2014/main" id="{56F516BC-E9B1-46AD-89EB-A5CDFA8FA000}"/>
                </a:ext>
              </a:extLst>
            </p:cNvPr>
            <p:cNvCxnSpPr/>
            <p:nvPr/>
          </p:nvCxnSpPr>
          <p:spPr>
            <a:xfrm rot="10800000">
              <a:off x="10231087" y="4268100"/>
              <a:ext cx="711956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61" name="Google Shape;420;p23">
              <a:extLst>
                <a:ext uri="{FF2B5EF4-FFF2-40B4-BE49-F238E27FC236}">
                  <a16:creationId xmlns:a16="http://schemas.microsoft.com/office/drawing/2014/main" id="{EE849100-F5EC-4902-B924-1F665CE1884E}"/>
                </a:ext>
              </a:extLst>
            </p:cNvPr>
            <p:cNvSpPr txBox="1"/>
            <p:nvPr/>
          </p:nvSpPr>
          <p:spPr>
            <a:xfrm>
              <a:off x="4817053" y="732121"/>
              <a:ext cx="2019263" cy="293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7" tIns="51427" rIns="51427" bIns="51427" anchor="t" anchorCtr="0">
              <a:noAutofit/>
            </a:bodyPr>
            <a:lstStyle/>
            <a:p>
              <a:pPr algn="ctr"/>
              <a:r>
                <a:rPr lang="en-US" sz="1400" b="1" dirty="0">
                  <a:latin typeface="News Gothic MT" panose="020B0604020202020204" pitchFamily="34" charset="0"/>
                  <a:ea typeface="Calibri"/>
                  <a:cs typeface="Calibri"/>
                  <a:sym typeface="Calibri"/>
                </a:rPr>
                <a:t>TOMCAT</a:t>
              </a:r>
              <a:endParaRPr sz="1400" b="1" dirty="0">
                <a:latin typeface="News Gothic MT" panose="020B0604020202020204" pitchFamily="34" charset="0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" name="Google Shape;421;p23">
              <a:extLst>
                <a:ext uri="{FF2B5EF4-FFF2-40B4-BE49-F238E27FC236}">
                  <a16:creationId xmlns:a16="http://schemas.microsoft.com/office/drawing/2014/main" id="{9C0BC743-0552-40B9-8651-995423163F94}"/>
                </a:ext>
              </a:extLst>
            </p:cNvPr>
            <p:cNvGrpSpPr/>
            <p:nvPr/>
          </p:nvGrpSpPr>
          <p:grpSpPr>
            <a:xfrm>
              <a:off x="8977324" y="2913055"/>
              <a:ext cx="1056206" cy="1046887"/>
              <a:chOff x="16107210" y="5237600"/>
              <a:chExt cx="1877700" cy="1861133"/>
            </a:xfrm>
          </p:grpSpPr>
          <p:sp>
            <p:nvSpPr>
              <p:cNvPr id="68" name="Google Shape;422;p23">
                <a:extLst>
                  <a:ext uri="{FF2B5EF4-FFF2-40B4-BE49-F238E27FC236}">
                    <a16:creationId xmlns:a16="http://schemas.microsoft.com/office/drawing/2014/main" id="{BE9EA80F-3703-44E5-8799-9E24FED48F59}"/>
                  </a:ext>
                </a:extLst>
              </p:cNvPr>
              <p:cNvSpPr txBox="1"/>
              <p:nvPr/>
            </p:nvSpPr>
            <p:spPr>
              <a:xfrm>
                <a:off x="16107210" y="6633433"/>
                <a:ext cx="1877700" cy="46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27" tIns="51427" rIns="51427" bIns="51427" anchor="t" anchorCtr="0">
                <a:noAutofit/>
              </a:bodyPr>
              <a:lstStyle/>
              <a:p>
                <a:pPr algn="ctr"/>
                <a:r>
                  <a:rPr lang="en-US" sz="1200" b="1" dirty="0" err="1">
                    <a:latin typeface="News Gothic MT" panose="020B0604020202020204" pitchFamily="34" charset="0"/>
                    <a:ea typeface="Calibri"/>
                    <a:cs typeface="Calibri"/>
                    <a:sym typeface="Calibri"/>
                  </a:rPr>
                  <a:t>MyBatis</a:t>
                </a:r>
                <a:endParaRPr sz="1200" b="1" dirty="0">
                  <a:latin typeface="News Gothic MT" panose="020B0604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9" name="Google Shape;423;p23">
                <a:extLst>
                  <a:ext uri="{FF2B5EF4-FFF2-40B4-BE49-F238E27FC236}">
                    <a16:creationId xmlns:a16="http://schemas.microsoft.com/office/drawing/2014/main" id="{C41DEC98-CC72-4D52-ABA3-6271DEDD4BA6}"/>
                  </a:ext>
                </a:extLst>
              </p:cNvPr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16344960" y="5237600"/>
                <a:ext cx="1402200" cy="1402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63" name="Google Shape;424;p23">
              <a:extLst>
                <a:ext uri="{FF2B5EF4-FFF2-40B4-BE49-F238E27FC236}">
                  <a16:creationId xmlns:a16="http://schemas.microsoft.com/office/drawing/2014/main" id="{74BA3E44-0F70-48C9-B909-4F048B6A128E}"/>
                </a:ext>
              </a:extLst>
            </p:cNvPr>
            <p:cNvCxnSpPr/>
            <p:nvPr/>
          </p:nvCxnSpPr>
          <p:spPr>
            <a:xfrm rot="10800000">
              <a:off x="4290233" y="3106659"/>
              <a:ext cx="982969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pic>
          <p:nvPicPr>
            <p:cNvPr id="64" name="Google Shape;425;p23">
              <a:extLst>
                <a:ext uri="{FF2B5EF4-FFF2-40B4-BE49-F238E27FC236}">
                  <a16:creationId xmlns:a16="http://schemas.microsoft.com/office/drawing/2014/main" id="{B3AA77B3-921F-4DD3-9491-26A511DD96AF}"/>
                </a:ext>
              </a:extLst>
            </p:cNvPr>
            <p:cNvPicPr preferRelativeResize="0"/>
            <p:nvPr/>
          </p:nvPicPr>
          <p:blipFill rotWithShape="1">
            <a:blip r:embed="rId11">
              <a:alphaModFix/>
            </a:blip>
            <a:srcRect l="26704" t="20264" r="28315" b="22907"/>
            <a:stretch/>
          </p:blipFill>
          <p:spPr>
            <a:xfrm>
              <a:off x="5107771" y="1392594"/>
              <a:ext cx="300723" cy="26173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5" name="Google Shape;426;p23">
              <a:extLst>
                <a:ext uri="{FF2B5EF4-FFF2-40B4-BE49-F238E27FC236}">
                  <a16:creationId xmlns:a16="http://schemas.microsoft.com/office/drawing/2014/main" id="{92A19491-B5B8-4E6A-9D69-4160B7165CE9}"/>
                </a:ext>
              </a:extLst>
            </p:cNvPr>
            <p:cNvCxnSpPr/>
            <p:nvPr/>
          </p:nvCxnSpPr>
          <p:spPr>
            <a:xfrm>
              <a:off x="4253619" y="2870747"/>
              <a:ext cx="1056206" cy="0"/>
            </a:xfrm>
            <a:prstGeom prst="straightConnector1">
              <a:avLst/>
            </a:pr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pic>
          <p:nvPicPr>
            <p:cNvPr id="66" name="Google Shape;427;p23">
              <a:extLst>
                <a:ext uri="{FF2B5EF4-FFF2-40B4-BE49-F238E27FC236}">
                  <a16:creationId xmlns:a16="http://schemas.microsoft.com/office/drawing/2014/main" id="{75C7037F-1BA2-4A94-97CD-6709B5A80871}"/>
                </a:ext>
              </a:extLst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732475" y="698849"/>
              <a:ext cx="540735" cy="3598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428;p23">
              <a:extLst>
                <a:ext uri="{FF2B5EF4-FFF2-40B4-BE49-F238E27FC236}">
                  <a16:creationId xmlns:a16="http://schemas.microsoft.com/office/drawing/2014/main" id="{819D3202-6F72-4BAA-858D-2BD34BCCF285}"/>
                </a:ext>
              </a:extLst>
            </p:cNvPr>
            <p:cNvPicPr preferRelativeResize="0"/>
            <p:nvPr/>
          </p:nvPicPr>
          <p:blipFill rotWithShape="1">
            <a:blip r:embed="rId13">
              <a:alphaModFix/>
            </a:blip>
            <a:srcRect l="28390" r="29121"/>
            <a:stretch/>
          </p:blipFill>
          <p:spPr>
            <a:xfrm>
              <a:off x="11044402" y="3233703"/>
              <a:ext cx="982294" cy="154128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283361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F1BBF8-C536-4627-BA82-3C20B20AF613}"/>
              </a:ext>
            </a:extLst>
          </p:cNvPr>
          <p:cNvSpPr/>
          <p:nvPr/>
        </p:nvSpPr>
        <p:spPr>
          <a:xfrm>
            <a:off x="0" y="-1"/>
            <a:ext cx="12192000" cy="1360968"/>
          </a:xfrm>
          <a:prstGeom prst="rect">
            <a:avLst/>
          </a:prstGeom>
          <a:solidFill>
            <a:srgbClr val="F1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9DB620-C8B1-45DC-BAE7-9FB0DB2E73F5}"/>
              </a:ext>
            </a:extLst>
          </p:cNvPr>
          <p:cNvSpPr txBox="1"/>
          <p:nvPr/>
        </p:nvSpPr>
        <p:spPr>
          <a:xfrm>
            <a:off x="95729" y="90286"/>
            <a:ext cx="1978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Ⅳ. 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프로젝트 수행 결과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F8563D6-E0F3-46A2-AADF-85719060CC74}"/>
              </a:ext>
            </a:extLst>
          </p:cNvPr>
          <p:cNvCxnSpPr>
            <a:cxnSpLocks/>
          </p:cNvCxnSpPr>
          <p:nvPr/>
        </p:nvCxnSpPr>
        <p:spPr>
          <a:xfrm>
            <a:off x="95729" y="398063"/>
            <a:ext cx="2530549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1473B2-0A54-48DB-AB54-544F60F3E7A3}"/>
              </a:ext>
            </a:extLst>
          </p:cNvPr>
          <p:cNvSpPr txBox="1"/>
          <p:nvPr/>
        </p:nvSpPr>
        <p:spPr>
          <a:xfrm>
            <a:off x="95729" y="538914"/>
            <a:ext cx="1827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구현 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1C211F-2C01-4CE5-BD27-FD01613FC2D3}"/>
              </a:ext>
            </a:extLst>
          </p:cNvPr>
          <p:cNvSpPr txBox="1"/>
          <p:nvPr/>
        </p:nvSpPr>
        <p:spPr>
          <a:xfrm>
            <a:off x="967475" y="1828800"/>
            <a:ext cx="7219705" cy="388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로그인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회원가입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회원정보 수정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회원탈퇴 </a:t>
            </a:r>
            <a:r>
              <a:rPr lang="en-US" altLang="ko-KR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::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사용</a:t>
            </a:r>
            <a:r>
              <a:rPr lang="ko-KR" altLang="en-US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자 </a:t>
            </a:r>
            <a:r>
              <a:rPr lang="en-US" altLang="ko-KR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DB CRUD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관리자 </a:t>
            </a:r>
            <a:r>
              <a:rPr lang="ko-KR" altLang="en-US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권한 </a:t>
            </a:r>
            <a:r>
              <a:rPr lang="en-US" altLang="ko-KR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– </a:t>
            </a:r>
            <a:r>
              <a:rPr lang="ko-KR" altLang="en-US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회원</a:t>
            </a:r>
            <a:r>
              <a:rPr lang="en-US" altLang="ko-KR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&amp;</a:t>
            </a:r>
            <a:r>
              <a:rPr lang="ko-KR" altLang="en-US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도서 </a:t>
            </a:r>
            <a:r>
              <a:rPr lang="en-US" altLang="ko-KR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DB CRUD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학생 권한 </a:t>
            </a:r>
            <a:r>
              <a:rPr lang="en-US" altLang="ko-KR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– </a:t>
            </a:r>
            <a:r>
              <a:rPr lang="ko-KR" altLang="en-US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좌석예약 및 퇴실 </a:t>
            </a:r>
            <a:r>
              <a:rPr lang="en-US" altLang="ko-KR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:: </a:t>
            </a:r>
            <a:r>
              <a:rPr lang="ko-KR" altLang="en-US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좌석 </a:t>
            </a:r>
            <a:r>
              <a:rPr lang="en-US" altLang="ko-KR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DB</a:t>
            </a:r>
            <a:r>
              <a:rPr lang="ko-KR" altLang="en-US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갱신</a:t>
            </a:r>
            <a:r>
              <a:rPr lang="en-US" altLang="ko-KR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&amp; </a:t>
            </a:r>
            <a:r>
              <a:rPr lang="ko-KR" altLang="en-US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좌석예약 </a:t>
            </a:r>
            <a:r>
              <a:rPr lang="en-US" altLang="ko-KR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DB</a:t>
            </a:r>
            <a:r>
              <a:rPr lang="ko-KR" altLang="en-US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생성</a:t>
            </a:r>
            <a:r>
              <a:rPr lang="en-US" altLang="ko-KR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갱신</a:t>
            </a:r>
            <a:endParaRPr lang="en-US" altLang="ko-KR" dirty="0">
              <a:solidFill>
                <a:srgbClr val="00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도서 카테고리화를 통한 검색 </a:t>
            </a:r>
            <a:r>
              <a:rPr lang="en-US" altLang="ko-KR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:: </a:t>
            </a:r>
            <a:r>
              <a:rPr lang="ko-KR" altLang="en-US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도서 조회</a:t>
            </a:r>
            <a:endParaRPr lang="en-US" altLang="ko-KR" dirty="0">
              <a:solidFill>
                <a:srgbClr val="00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fontAlgn="base">
              <a:lnSpc>
                <a:spcPct val="200000"/>
              </a:lnSpc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도서 대출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반납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::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도서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DB</a:t>
            </a:r>
            <a:r>
              <a:rPr lang="en-US" altLang="ko-KR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갱신 </a:t>
            </a:r>
            <a:r>
              <a:rPr lang="en-US" altLang="ko-KR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&amp; </a:t>
            </a:r>
            <a:r>
              <a:rPr lang="ko-KR" altLang="en-US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도서대출 </a:t>
            </a:r>
            <a:r>
              <a:rPr lang="en-US" altLang="ko-KR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DB </a:t>
            </a:r>
            <a:r>
              <a:rPr lang="ko-KR" altLang="en-US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생성</a:t>
            </a:r>
            <a:r>
              <a:rPr lang="en-US" altLang="ko-KR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갱신</a:t>
            </a:r>
            <a:endParaRPr lang="en-US" altLang="ko-KR" dirty="0">
              <a:solidFill>
                <a:srgbClr val="00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위치 별 좌석 페이지 출력 </a:t>
            </a:r>
            <a:r>
              <a:rPr lang="en-US" altLang="ko-KR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:: </a:t>
            </a:r>
            <a:r>
              <a:rPr lang="ko-KR" altLang="en-US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좌석 조회</a:t>
            </a:r>
            <a:endParaRPr lang="en-US" altLang="ko-KR" dirty="0">
              <a:solidFill>
                <a:srgbClr val="00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기상청 동네예보조회 서비스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오픈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API)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5D6F2F2-832E-49D1-832F-9E5FA6CF1EC4}"/>
              </a:ext>
            </a:extLst>
          </p:cNvPr>
          <p:cNvGrpSpPr/>
          <p:nvPr/>
        </p:nvGrpSpPr>
        <p:grpSpPr>
          <a:xfrm>
            <a:off x="8653069" y="1535015"/>
            <a:ext cx="2571456" cy="400110"/>
            <a:chOff x="8610600" y="1567190"/>
            <a:chExt cx="2571456" cy="4001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C7A7DB9-0623-4DA1-BA75-1CD62A0E0E1B}"/>
                </a:ext>
              </a:extLst>
            </p:cNvPr>
            <p:cNvSpPr txBox="1"/>
            <p:nvPr/>
          </p:nvSpPr>
          <p:spPr>
            <a:xfrm>
              <a:off x="8610600" y="1567190"/>
              <a:ext cx="4219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리디바탕" panose="020B0600000101010101" pitchFamily="34" charset="-127"/>
                  <a:ea typeface="리디바탕" panose="020B0600000101010101" pitchFamily="34" charset="-127"/>
                </a:rPr>
                <a:t>C</a:t>
              </a:r>
              <a:endPara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F77E80-E314-474F-968A-5D31931B10DC}"/>
                </a:ext>
              </a:extLst>
            </p:cNvPr>
            <p:cNvSpPr txBox="1"/>
            <p:nvPr/>
          </p:nvSpPr>
          <p:spPr>
            <a:xfrm>
              <a:off x="9339939" y="1567190"/>
              <a:ext cx="3513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리디바탕" panose="020B0600000101010101" pitchFamily="34" charset="-127"/>
                  <a:ea typeface="리디바탕" panose="020B0600000101010101" pitchFamily="34" charset="-127"/>
                </a:rPr>
                <a:t>R</a:t>
              </a:r>
              <a:endPara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3546DE-5348-4A6C-8118-1AF516723009}"/>
                </a:ext>
              </a:extLst>
            </p:cNvPr>
            <p:cNvSpPr txBox="1"/>
            <p:nvPr/>
          </p:nvSpPr>
          <p:spPr>
            <a:xfrm>
              <a:off x="10066072" y="1567190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리디바탕" panose="020B0600000101010101" pitchFamily="34" charset="-127"/>
                  <a:ea typeface="리디바탕" panose="020B0600000101010101" pitchFamily="34" charset="-127"/>
                </a:rPr>
                <a:t>U</a:t>
              </a:r>
              <a:endPara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58EDA3-E5EF-4766-BF61-3B0B93AD8E71}"/>
                </a:ext>
              </a:extLst>
            </p:cNvPr>
            <p:cNvSpPr txBox="1"/>
            <p:nvPr/>
          </p:nvSpPr>
          <p:spPr>
            <a:xfrm>
              <a:off x="10817854" y="1567190"/>
              <a:ext cx="364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리디바탕" panose="020B0600000101010101" pitchFamily="34" charset="-127"/>
                  <a:ea typeface="리디바탕" panose="020B0600000101010101" pitchFamily="34" charset="-127"/>
                </a:rPr>
                <a:t>D</a:t>
              </a:r>
              <a:endPara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7387FF4-BBDF-489E-A752-3256C4349D5D}"/>
              </a:ext>
            </a:extLst>
          </p:cNvPr>
          <p:cNvGrpSpPr/>
          <p:nvPr/>
        </p:nvGrpSpPr>
        <p:grpSpPr>
          <a:xfrm>
            <a:off x="8669996" y="2028272"/>
            <a:ext cx="2554529" cy="344504"/>
            <a:chOff x="8649303" y="2090410"/>
            <a:chExt cx="2554529" cy="344504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8B16C7E-DB11-4448-8F70-C99BCF867F0C}"/>
                </a:ext>
              </a:extLst>
            </p:cNvPr>
            <p:cNvSpPr/>
            <p:nvPr/>
          </p:nvSpPr>
          <p:spPr>
            <a:xfrm>
              <a:off x="8649303" y="2090410"/>
              <a:ext cx="344504" cy="344504"/>
            </a:xfrm>
            <a:prstGeom prst="ellipse">
              <a:avLst/>
            </a:prstGeom>
            <a:solidFill>
              <a:srgbClr val="4CD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CC0AE29-2D37-4124-86AF-B186FB45C8E9}"/>
                </a:ext>
              </a:extLst>
            </p:cNvPr>
            <p:cNvSpPr/>
            <p:nvPr/>
          </p:nvSpPr>
          <p:spPr>
            <a:xfrm>
              <a:off x="9377039" y="2090410"/>
              <a:ext cx="344504" cy="344504"/>
            </a:xfrm>
            <a:prstGeom prst="ellipse">
              <a:avLst/>
            </a:prstGeom>
            <a:solidFill>
              <a:srgbClr val="4CD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BF092F0-9F60-47C1-B74D-5CB6D1B61DAC}"/>
                </a:ext>
              </a:extLst>
            </p:cNvPr>
            <p:cNvSpPr/>
            <p:nvPr/>
          </p:nvSpPr>
          <p:spPr>
            <a:xfrm>
              <a:off x="10115996" y="2090410"/>
              <a:ext cx="344504" cy="344504"/>
            </a:xfrm>
            <a:prstGeom prst="ellipse">
              <a:avLst/>
            </a:prstGeom>
            <a:solidFill>
              <a:srgbClr val="4CD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E61F6F5-EF74-4990-A143-FFDC5968FEC6}"/>
                </a:ext>
              </a:extLst>
            </p:cNvPr>
            <p:cNvSpPr/>
            <p:nvPr/>
          </p:nvSpPr>
          <p:spPr>
            <a:xfrm>
              <a:off x="10859328" y="2090410"/>
              <a:ext cx="344504" cy="344504"/>
            </a:xfrm>
            <a:prstGeom prst="ellipse">
              <a:avLst/>
            </a:prstGeom>
            <a:solidFill>
              <a:srgbClr val="4CD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A186460-E423-433B-95A2-249039CBF05D}"/>
              </a:ext>
            </a:extLst>
          </p:cNvPr>
          <p:cNvGrpSpPr/>
          <p:nvPr/>
        </p:nvGrpSpPr>
        <p:grpSpPr>
          <a:xfrm>
            <a:off x="8669996" y="2571327"/>
            <a:ext cx="2554529" cy="344504"/>
            <a:chOff x="8649303" y="2090410"/>
            <a:chExt cx="2554529" cy="344504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A4E9839-F4F7-4BAE-B4EE-7921939A6BF8}"/>
                </a:ext>
              </a:extLst>
            </p:cNvPr>
            <p:cNvSpPr/>
            <p:nvPr/>
          </p:nvSpPr>
          <p:spPr>
            <a:xfrm>
              <a:off x="8649303" y="2090410"/>
              <a:ext cx="344504" cy="344504"/>
            </a:xfrm>
            <a:prstGeom prst="ellipse">
              <a:avLst/>
            </a:prstGeom>
            <a:solidFill>
              <a:srgbClr val="4CD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7A9535F0-73A8-4474-92E3-1923D741D01C}"/>
                </a:ext>
              </a:extLst>
            </p:cNvPr>
            <p:cNvSpPr/>
            <p:nvPr/>
          </p:nvSpPr>
          <p:spPr>
            <a:xfrm>
              <a:off x="9377039" y="2090410"/>
              <a:ext cx="344504" cy="344504"/>
            </a:xfrm>
            <a:prstGeom prst="ellipse">
              <a:avLst/>
            </a:prstGeom>
            <a:solidFill>
              <a:srgbClr val="4CD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252811A-24CE-404D-A36C-D63CB566896E}"/>
                </a:ext>
              </a:extLst>
            </p:cNvPr>
            <p:cNvSpPr/>
            <p:nvPr/>
          </p:nvSpPr>
          <p:spPr>
            <a:xfrm>
              <a:off x="10115996" y="2090410"/>
              <a:ext cx="344504" cy="344504"/>
            </a:xfrm>
            <a:prstGeom prst="ellipse">
              <a:avLst/>
            </a:prstGeom>
            <a:solidFill>
              <a:srgbClr val="4CD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F79625D-E011-4BB4-9CCD-1D47EEF757D9}"/>
                </a:ext>
              </a:extLst>
            </p:cNvPr>
            <p:cNvSpPr/>
            <p:nvPr/>
          </p:nvSpPr>
          <p:spPr>
            <a:xfrm>
              <a:off x="10859328" y="2090410"/>
              <a:ext cx="344504" cy="344504"/>
            </a:xfrm>
            <a:prstGeom prst="ellipse">
              <a:avLst/>
            </a:prstGeom>
            <a:solidFill>
              <a:srgbClr val="4CD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7CE3832-0542-4763-869F-920036DF44DC}"/>
              </a:ext>
            </a:extLst>
          </p:cNvPr>
          <p:cNvGrpSpPr/>
          <p:nvPr/>
        </p:nvGrpSpPr>
        <p:grpSpPr>
          <a:xfrm>
            <a:off x="8669996" y="3114382"/>
            <a:ext cx="2554529" cy="344504"/>
            <a:chOff x="8649303" y="2090410"/>
            <a:chExt cx="2554529" cy="344504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B610E95-2213-43E5-8795-D757667CA7DD}"/>
                </a:ext>
              </a:extLst>
            </p:cNvPr>
            <p:cNvSpPr/>
            <p:nvPr/>
          </p:nvSpPr>
          <p:spPr>
            <a:xfrm>
              <a:off x="8649303" y="2090410"/>
              <a:ext cx="344504" cy="344504"/>
            </a:xfrm>
            <a:prstGeom prst="ellipse">
              <a:avLst/>
            </a:prstGeom>
            <a:solidFill>
              <a:srgbClr val="4CD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6BFB950-DE7C-4DC5-A7A2-C0CED429E6DD}"/>
                </a:ext>
              </a:extLst>
            </p:cNvPr>
            <p:cNvSpPr/>
            <p:nvPr/>
          </p:nvSpPr>
          <p:spPr>
            <a:xfrm>
              <a:off x="9377039" y="2090410"/>
              <a:ext cx="344504" cy="344504"/>
            </a:xfrm>
            <a:prstGeom prst="ellipse">
              <a:avLst/>
            </a:prstGeom>
            <a:solidFill>
              <a:srgbClr val="F1F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9B907F1B-E668-4226-AFE3-04DD0C316C5E}"/>
                </a:ext>
              </a:extLst>
            </p:cNvPr>
            <p:cNvSpPr/>
            <p:nvPr/>
          </p:nvSpPr>
          <p:spPr>
            <a:xfrm>
              <a:off x="10115996" y="2090410"/>
              <a:ext cx="344504" cy="344504"/>
            </a:xfrm>
            <a:prstGeom prst="ellipse">
              <a:avLst/>
            </a:prstGeom>
            <a:solidFill>
              <a:srgbClr val="4CD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008DF54-A689-4D22-9115-2F3E2794724F}"/>
                </a:ext>
              </a:extLst>
            </p:cNvPr>
            <p:cNvSpPr/>
            <p:nvPr/>
          </p:nvSpPr>
          <p:spPr>
            <a:xfrm>
              <a:off x="10859328" y="2090410"/>
              <a:ext cx="344504" cy="344504"/>
            </a:xfrm>
            <a:prstGeom prst="ellipse">
              <a:avLst/>
            </a:prstGeom>
            <a:solidFill>
              <a:srgbClr val="F1F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BF4CA1D-9DBD-40D4-AB8B-DEA9FCA17BA3}"/>
              </a:ext>
            </a:extLst>
          </p:cNvPr>
          <p:cNvGrpSpPr/>
          <p:nvPr/>
        </p:nvGrpSpPr>
        <p:grpSpPr>
          <a:xfrm>
            <a:off x="8669996" y="3645180"/>
            <a:ext cx="2554529" cy="344504"/>
            <a:chOff x="8649303" y="2090410"/>
            <a:chExt cx="2554529" cy="344504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363C784-7870-480D-970F-464520B90028}"/>
                </a:ext>
              </a:extLst>
            </p:cNvPr>
            <p:cNvSpPr/>
            <p:nvPr/>
          </p:nvSpPr>
          <p:spPr>
            <a:xfrm>
              <a:off x="8649303" y="2090410"/>
              <a:ext cx="344504" cy="344504"/>
            </a:xfrm>
            <a:prstGeom prst="ellipse">
              <a:avLst/>
            </a:prstGeom>
            <a:solidFill>
              <a:srgbClr val="F1F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47DEDEAF-702D-48A6-AC26-C9BCB53F7BF3}"/>
                </a:ext>
              </a:extLst>
            </p:cNvPr>
            <p:cNvSpPr/>
            <p:nvPr/>
          </p:nvSpPr>
          <p:spPr>
            <a:xfrm>
              <a:off x="9377039" y="2090410"/>
              <a:ext cx="344504" cy="344504"/>
            </a:xfrm>
            <a:prstGeom prst="ellipse">
              <a:avLst/>
            </a:prstGeom>
            <a:solidFill>
              <a:srgbClr val="4CD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26773D1F-0027-489A-9B5E-5F99CE2CE006}"/>
                </a:ext>
              </a:extLst>
            </p:cNvPr>
            <p:cNvSpPr/>
            <p:nvPr/>
          </p:nvSpPr>
          <p:spPr>
            <a:xfrm>
              <a:off x="10115996" y="2090410"/>
              <a:ext cx="344504" cy="344504"/>
            </a:xfrm>
            <a:prstGeom prst="ellipse">
              <a:avLst/>
            </a:prstGeom>
            <a:solidFill>
              <a:srgbClr val="F1F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0667152-4656-4206-96EE-B84E4500A8C2}"/>
                </a:ext>
              </a:extLst>
            </p:cNvPr>
            <p:cNvSpPr/>
            <p:nvPr/>
          </p:nvSpPr>
          <p:spPr>
            <a:xfrm>
              <a:off x="10859328" y="2090410"/>
              <a:ext cx="344504" cy="344504"/>
            </a:xfrm>
            <a:prstGeom prst="ellipse">
              <a:avLst/>
            </a:prstGeom>
            <a:solidFill>
              <a:srgbClr val="F1F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535FEEE-7B60-48F6-A9DB-813CC1122CC5}"/>
              </a:ext>
            </a:extLst>
          </p:cNvPr>
          <p:cNvGrpSpPr/>
          <p:nvPr/>
        </p:nvGrpSpPr>
        <p:grpSpPr>
          <a:xfrm>
            <a:off x="8669996" y="4217146"/>
            <a:ext cx="2554529" cy="344504"/>
            <a:chOff x="8649303" y="2090410"/>
            <a:chExt cx="2554529" cy="344504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3A73F77-D0CF-4D4E-9430-F50CA37EE4BB}"/>
                </a:ext>
              </a:extLst>
            </p:cNvPr>
            <p:cNvSpPr/>
            <p:nvPr/>
          </p:nvSpPr>
          <p:spPr>
            <a:xfrm>
              <a:off x="8649303" y="2090410"/>
              <a:ext cx="344504" cy="344504"/>
            </a:xfrm>
            <a:prstGeom prst="ellipse">
              <a:avLst/>
            </a:prstGeom>
            <a:solidFill>
              <a:srgbClr val="4CD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BD48DA09-F59D-4454-9922-51705A1FB35F}"/>
                </a:ext>
              </a:extLst>
            </p:cNvPr>
            <p:cNvSpPr/>
            <p:nvPr/>
          </p:nvSpPr>
          <p:spPr>
            <a:xfrm>
              <a:off x="9377039" y="2090410"/>
              <a:ext cx="344504" cy="344504"/>
            </a:xfrm>
            <a:prstGeom prst="ellipse">
              <a:avLst/>
            </a:prstGeom>
            <a:solidFill>
              <a:srgbClr val="4CD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FE290183-8408-4FC3-8FE9-9E65BB8E45A1}"/>
                </a:ext>
              </a:extLst>
            </p:cNvPr>
            <p:cNvSpPr/>
            <p:nvPr/>
          </p:nvSpPr>
          <p:spPr>
            <a:xfrm>
              <a:off x="10115996" y="2090410"/>
              <a:ext cx="344504" cy="344504"/>
            </a:xfrm>
            <a:prstGeom prst="ellipse">
              <a:avLst/>
            </a:prstGeom>
            <a:solidFill>
              <a:srgbClr val="4CD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CE0F237-4CC3-4B04-AF18-6CA89993B892}"/>
                </a:ext>
              </a:extLst>
            </p:cNvPr>
            <p:cNvSpPr/>
            <p:nvPr/>
          </p:nvSpPr>
          <p:spPr>
            <a:xfrm>
              <a:off x="10859328" y="2090410"/>
              <a:ext cx="344504" cy="344504"/>
            </a:xfrm>
            <a:prstGeom prst="ellipse">
              <a:avLst/>
            </a:prstGeom>
            <a:solidFill>
              <a:srgbClr val="F1F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DBEC256-31C3-42E8-AA79-072795617599}"/>
              </a:ext>
            </a:extLst>
          </p:cNvPr>
          <p:cNvGrpSpPr/>
          <p:nvPr/>
        </p:nvGrpSpPr>
        <p:grpSpPr>
          <a:xfrm>
            <a:off x="8669996" y="4768648"/>
            <a:ext cx="2554529" cy="344504"/>
            <a:chOff x="8649303" y="2090410"/>
            <a:chExt cx="2554529" cy="344504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90D31168-8BEC-4C5B-AB11-CC5BA9AC6D40}"/>
                </a:ext>
              </a:extLst>
            </p:cNvPr>
            <p:cNvSpPr/>
            <p:nvPr/>
          </p:nvSpPr>
          <p:spPr>
            <a:xfrm>
              <a:off x="8649303" y="2090410"/>
              <a:ext cx="344504" cy="344504"/>
            </a:xfrm>
            <a:prstGeom prst="ellipse">
              <a:avLst/>
            </a:prstGeom>
            <a:solidFill>
              <a:srgbClr val="F1F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FAFABB01-249C-45E5-994F-6D861BD73D3C}"/>
                </a:ext>
              </a:extLst>
            </p:cNvPr>
            <p:cNvSpPr/>
            <p:nvPr/>
          </p:nvSpPr>
          <p:spPr>
            <a:xfrm>
              <a:off x="9377039" y="2090410"/>
              <a:ext cx="344504" cy="344504"/>
            </a:xfrm>
            <a:prstGeom prst="ellipse">
              <a:avLst/>
            </a:prstGeom>
            <a:solidFill>
              <a:srgbClr val="4CD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86B9D3C-BF12-4D46-AFD2-7D2CFEEEF45D}"/>
                </a:ext>
              </a:extLst>
            </p:cNvPr>
            <p:cNvSpPr/>
            <p:nvPr/>
          </p:nvSpPr>
          <p:spPr>
            <a:xfrm>
              <a:off x="10115996" y="2090410"/>
              <a:ext cx="344504" cy="344504"/>
            </a:xfrm>
            <a:prstGeom prst="ellipse">
              <a:avLst/>
            </a:prstGeom>
            <a:solidFill>
              <a:srgbClr val="F1F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98857A5A-FD0E-4B7A-8958-74E17E46A25F}"/>
                </a:ext>
              </a:extLst>
            </p:cNvPr>
            <p:cNvSpPr/>
            <p:nvPr/>
          </p:nvSpPr>
          <p:spPr>
            <a:xfrm>
              <a:off x="10859328" y="2090410"/>
              <a:ext cx="344504" cy="344504"/>
            </a:xfrm>
            <a:prstGeom prst="ellipse">
              <a:avLst/>
            </a:prstGeom>
            <a:solidFill>
              <a:srgbClr val="F1F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2203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1025</Words>
  <Application>Microsoft Office PowerPoint</Application>
  <PresentationFormat>와이드스크린</PresentationFormat>
  <Paragraphs>318</Paragraphs>
  <Slides>38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KoPub돋움체 Bold</vt:lpstr>
      <vt:lpstr>Malgun Gothic</vt:lpstr>
      <vt:lpstr>리디바탕</vt:lpstr>
      <vt:lpstr>Arial</vt:lpstr>
      <vt:lpstr>Malgun Gothic</vt:lpstr>
      <vt:lpstr>News Gothic MT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화면 구성</vt:lpstr>
      <vt:lpstr>PowerPoint 프레젠테이션</vt:lpstr>
      <vt:lpstr>PowerPoint 프레젠테이션</vt:lpstr>
      <vt:lpstr>Header</vt:lpstr>
      <vt:lpstr>PowerPoint 프레젠테이션</vt:lpstr>
      <vt:lpstr>Body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Footer</vt:lpstr>
      <vt:lpstr>PowerPoint 프레젠테이션</vt:lpstr>
      <vt:lpstr>프로젝트 시연</vt:lpstr>
      <vt:lpstr>느낀점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이현민</dc:creator>
  <cp:lastModifiedBy>이 새롬</cp:lastModifiedBy>
  <cp:revision>165</cp:revision>
  <cp:lastPrinted>2020-01-30T02:26:31Z</cp:lastPrinted>
  <dcterms:created xsi:type="dcterms:W3CDTF">2020-01-16T02:16:59Z</dcterms:created>
  <dcterms:modified xsi:type="dcterms:W3CDTF">2020-09-09T08:15:03Z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