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583" r:id="rId3"/>
    <p:sldId id="676" r:id="rId4"/>
    <p:sldId id="677" r:id="rId5"/>
    <p:sldId id="679" r:id="rId6"/>
    <p:sldId id="687" r:id="rId7"/>
    <p:sldId id="678" r:id="rId8"/>
    <p:sldId id="680" r:id="rId9"/>
    <p:sldId id="681" r:id="rId10"/>
    <p:sldId id="682" r:id="rId11"/>
    <p:sldId id="683" r:id="rId12"/>
    <p:sldId id="520" r:id="rId13"/>
    <p:sldId id="684" r:id="rId14"/>
    <p:sldId id="685" r:id="rId15"/>
    <p:sldId id="686" r:id="rId16"/>
    <p:sldId id="689" r:id="rId17"/>
    <p:sldId id="688" r:id="rId18"/>
    <p:sldId id="690" r:id="rId19"/>
    <p:sldId id="693" r:id="rId20"/>
    <p:sldId id="691" r:id="rId21"/>
    <p:sldId id="692" r:id="rId22"/>
    <p:sldId id="394" r:id="rId23"/>
  </p:sldIdLst>
  <p:sldSz cx="9144000" cy="5143500" type="screen16x9"/>
  <p:notesSz cx="6858000" cy="9144000"/>
  <p:embeddedFontLst>
    <p:embeddedFont>
      <p:font typeface="Lato" panose="020B0600000101010101" charset="0"/>
      <p:regular r:id="rId25"/>
      <p:bold r:id="rId26"/>
      <p:italic r:id="rId27"/>
      <p:boldItalic r:id="rId28"/>
    </p:embeddedFont>
    <p:embeddedFont>
      <p:font typeface="Raleway" panose="020B0600000101010101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3"/>
    <p:restoredTop sz="94673"/>
  </p:normalViewPr>
  <p:slideViewPr>
    <p:cSldViewPr snapToGrid="0">
      <p:cViewPr varScale="1">
        <p:scale>
          <a:sx n="213" d="100"/>
          <a:sy n="213" d="100"/>
        </p:scale>
        <p:origin x="19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c194960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c194960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61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c194960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c194960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1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c194960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c194960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703888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277845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pic>
        <p:nvPicPr>
          <p:cNvPr id="17" name="Picture 2" descr="https://gsds.snu.ac.kr/sites/gsds.snu.ac.kr/files/GSDS_logo.png">
            <a:extLst>
              <a:ext uri="{FF2B5EF4-FFF2-40B4-BE49-F238E27FC236}">
                <a16:creationId xmlns:a16="http://schemas.microsoft.com/office/drawing/2014/main" id="{98CF7C19-6C70-469E-AFAF-4855A35B6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1030"/>
            <a:ext cx="1758203" cy="46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434258"/>
            <a:ext cx="7688700" cy="62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 hasCustomPrompt="1"/>
          </p:nvPr>
        </p:nvSpPr>
        <p:spPr>
          <a:xfrm>
            <a:off x="729450" y="1266023"/>
            <a:ext cx="7688700" cy="3285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Char char="●"/>
              <a:defRPr sz="1600">
                <a:solidFill>
                  <a:schemeClr val="bg2"/>
                </a:solidFill>
                <a:latin typeface="+mn-lt"/>
              </a:defRPr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Char char="○"/>
              <a:defRPr sz="1400">
                <a:solidFill>
                  <a:schemeClr val="accent5">
                    <a:lumMod val="75000"/>
                  </a:schemeClr>
                </a:solidFill>
                <a:latin typeface="+mn-lt"/>
              </a:defRPr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r>
              <a:rPr lang="en-US" altLang="ko-KR" dirty="0"/>
              <a:t>Ambient AI</a:t>
            </a:r>
          </a:p>
          <a:p>
            <a:pPr lvl="1"/>
            <a:r>
              <a:rPr lang="en-US" altLang="ko-KR" dirty="0"/>
              <a:t>Ambient AI</a:t>
            </a:r>
          </a:p>
          <a:p>
            <a:pPr lvl="1"/>
            <a:r>
              <a:rPr lang="en-US" altLang="ko-KR" dirty="0"/>
              <a:t>Ambient AI</a:t>
            </a:r>
          </a:p>
          <a:p>
            <a:pPr lvl="2"/>
            <a:r>
              <a:rPr lang="en-US" altLang="ko-KR" dirty="0"/>
              <a:t>Ambient AI</a:t>
            </a:r>
          </a:p>
          <a:p>
            <a:pPr lvl="0"/>
            <a:r>
              <a:rPr lang="en-US" altLang="ko-KR" dirty="0"/>
              <a:t>Ambient AI</a:t>
            </a:r>
          </a:p>
          <a:p>
            <a:pPr lvl="0"/>
            <a:r>
              <a:rPr lang="en-US" altLang="ko-KR" dirty="0"/>
              <a:t>Ambient AI</a:t>
            </a:r>
          </a:p>
          <a:p>
            <a:pPr lvl="2"/>
            <a:endParaRPr lang="en-US" altLang="ko-KR" dirty="0"/>
          </a:p>
          <a:p>
            <a:pPr lvl="1"/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" name="Picture 2" descr="https://gsds.snu.ac.kr/sites/gsds.snu.ac.kr/files/GSDS_logo.png">
            <a:extLst>
              <a:ext uri="{FF2B5EF4-FFF2-40B4-BE49-F238E27FC236}">
                <a16:creationId xmlns:a16="http://schemas.microsoft.com/office/drawing/2014/main" id="{40E675D3-E45F-4B7A-893A-5F83F505C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1033"/>
            <a:ext cx="1758203" cy="46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5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tack-vs-heap.html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Dynamic Data</a:t>
            </a:r>
            <a:r>
              <a:rPr lang="ko-KR" altLang="en-US" dirty="0"/>
              <a:t> </a:t>
            </a:r>
            <a:r>
              <a:rPr lang="en-US" altLang="ko-KR" dirty="0"/>
              <a:t>Structures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Hyung-Sin Kim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/>
              <a:t>Computing Foundations </a:t>
            </a:r>
            <a:r>
              <a:rPr lang="en-US" altLang="ko" dirty="0"/>
              <a:t>for Data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Graduate School of Data Science, Seoul National University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EE2E5-3642-AF4F-9DF7-E56883A06F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23B2F-8B45-4389-91AB-A0B6B0AF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Memory Allocation – free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52D47-011B-4C0B-91F4-5460B5D8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6370597" cy="3285879"/>
          </a:xfrm>
        </p:spPr>
        <p:txBody>
          <a:bodyPr/>
          <a:lstStyle/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/>
              <a:t>int *</a:t>
            </a:r>
            <a:r>
              <a:rPr lang="en-US" altLang="ko-KR" dirty="0" err="1"/>
              <a:t>intPtr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intPtr</a:t>
            </a:r>
            <a:r>
              <a:rPr lang="en-US" altLang="ko-KR" dirty="0"/>
              <a:t> = </a:t>
            </a:r>
            <a:r>
              <a:rPr lang="en-US" altLang="ko-KR" b="1" dirty="0"/>
              <a:t>(int *) </a:t>
            </a:r>
            <a:r>
              <a:rPr lang="en-US" altLang="ko-KR" dirty="0"/>
              <a:t>malloc(</a:t>
            </a:r>
            <a:r>
              <a:rPr lang="en-US" altLang="ko-KR" dirty="0" err="1"/>
              <a:t>sizeof</a:t>
            </a:r>
            <a:r>
              <a:rPr lang="en-US" altLang="ko-KR" dirty="0"/>
              <a:t>(int)); </a:t>
            </a:r>
          </a:p>
          <a:p>
            <a:pPr lvl="1"/>
            <a:r>
              <a:rPr lang="en-US" altLang="ko-KR" b="1" dirty="0"/>
              <a:t>free(</a:t>
            </a:r>
            <a:r>
              <a:rPr lang="en-US" altLang="ko-KR" b="1" dirty="0" err="1"/>
              <a:t>intPtr</a:t>
            </a:r>
            <a:r>
              <a:rPr lang="en-US" altLang="ko-KR" b="1" dirty="0"/>
              <a:t>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char *</a:t>
            </a:r>
            <a:r>
              <a:rPr lang="en-US" altLang="ko-KR" dirty="0" err="1"/>
              <a:t>cPtr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cPtr</a:t>
            </a:r>
            <a:r>
              <a:rPr lang="en-US" altLang="ko-KR" dirty="0"/>
              <a:t> = </a:t>
            </a:r>
            <a:r>
              <a:rPr lang="en-US" altLang="ko-KR" b="1" dirty="0"/>
              <a:t>(char *) </a:t>
            </a:r>
            <a:r>
              <a:rPr lang="en-US" altLang="ko-KR" dirty="0"/>
              <a:t>malloc(</a:t>
            </a:r>
            <a:r>
              <a:rPr lang="en-US" altLang="ko-KR" dirty="0" err="1"/>
              <a:t>sizeof</a:t>
            </a:r>
            <a:r>
              <a:rPr lang="en-US" altLang="ko-KR" dirty="0"/>
              <a:t>(char)); </a:t>
            </a:r>
          </a:p>
          <a:p>
            <a:pPr lvl="1"/>
            <a:r>
              <a:rPr lang="en-US" altLang="ko-KR" b="1" dirty="0"/>
              <a:t>free(</a:t>
            </a:r>
            <a:r>
              <a:rPr lang="en-US" altLang="ko-KR" b="1" dirty="0" err="1"/>
              <a:t>cPtr</a:t>
            </a:r>
            <a:r>
              <a:rPr lang="en-US" altLang="ko-KR" b="1" dirty="0"/>
              <a:t>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Student *</a:t>
            </a:r>
            <a:r>
              <a:rPr lang="en-US" altLang="ko-KR" dirty="0" err="1"/>
              <a:t>sPtr</a:t>
            </a:r>
            <a:r>
              <a:rPr lang="en-US" altLang="ko-KR" dirty="0"/>
              <a:t>;  </a:t>
            </a:r>
          </a:p>
          <a:p>
            <a:pPr lvl="1"/>
            <a:r>
              <a:rPr lang="en-US" altLang="ko-KR" dirty="0" err="1"/>
              <a:t>sPtr</a:t>
            </a:r>
            <a:r>
              <a:rPr lang="en-US" altLang="ko-KR" dirty="0"/>
              <a:t> = </a:t>
            </a:r>
            <a:r>
              <a:rPr lang="en-US" altLang="ko-KR" b="1" dirty="0"/>
              <a:t>(Student *) </a:t>
            </a:r>
            <a:r>
              <a:rPr lang="en-US" altLang="ko-KR" dirty="0"/>
              <a:t>malloc(STUDENT_NUMS*</a:t>
            </a:r>
            <a:r>
              <a:rPr lang="en-US" altLang="ko-KR" dirty="0" err="1"/>
              <a:t>sizeof</a:t>
            </a:r>
            <a:r>
              <a:rPr lang="en-US" altLang="ko-KR" dirty="0"/>
              <a:t>(Student));</a:t>
            </a:r>
          </a:p>
          <a:p>
            <a:pPr lvl="1"/>
            <a:r>
              <a:rPr lang="en-US" altLang="ko-KR" b="1" dirty="0"/>
              <a:t>free(</a:t>
            </a:r>
            <a:r>
              <a:rPr lang="en-US" altLang="ko-KR" b="1" dirty="0" err="1"/>
              <a:t>sPtr</a:t>
            </a:r>
            <a:r>
              <a:rPr lang="en-US" altLang="ko-KR" b="1" dirty="0"/>
              <a:t>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B2F90D-10AC-4B06-B850-32217B529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F99424-9B2E-4385-9D16-086A55E25E28}"/>
              </a:ext>
            </a:extLst>
          </p:cNvPr>
          <p:cNvGrpSpPr/>
          <p:nvPr/>
        </p:nvGrpSpPr>
        <p:grpSpPr>
          <a:xfrm>
            <a:off x="2626659" y="2387980"/>
            <a:ext cx="6405284" cy="2082420"/>
            <a:chOff x="2626659" y="2387980"/>
            <a:chExt cx="6405284" cy="208242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5FF95E0-4B76-4DE0-977D-EAF75C64F54C}"/>
                </a:ext>
              </a:extLst>
            </p:cNvPr>
            <p:cNvGrpSpPr/>
            <p:nvPr/>
          </p:nvGrpSpPr>
          <p:grpSpPr>
            <a:xfrm>
              <a:off x="2626659" y="2412951"/>
              <a:ext cx="6405284" cy="971193"/>
              <a:chOff x="2626659" y="2251588"/>
              <a:chExt cx="6405284" cy="971193"/>
            </a:xfrm>
          </p:grpSpPr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80859003-6069-46E5-88F3-1A5CCF6F12DC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flipH="1">
                <a:off x="2626659" y="2575319"/>
                <a:ext cx="2832846" cy="64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5215C47-92B1-4BFD-A5C8-F654C8DE6197}"/>
                  </a:ext>
                </a:extLst>
              </p:cNvPr>
              <p:cNvSpPr/>
              <p:nvPr/>
            </p:nvSpPr>
            <p:spPr>
              <a:xfrm>
                <a:off x="5459505" y="2251588"/>
                <a:ext cx="3572438" cy="647462"/>
              </a:xfrm>
              <a:prstGeom prst="roundRect">
                <a:avLst/>
              </a:prstGeom>
              <a:solidFill>
                <a:srgbClr val="F5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2"/>
                    </a:solidFill>
                  </a:rPr>
                  <a:t>Memory deallocation</a:t>
                </a:r>
              </a:p>
              <a:p>
                <a:pPr algn="ctr"/>
                <a:r>
                  <a:rPr lang="en-US" altLang="ko-KR" sz="1600" dirty="0">
                    <a:solidFill>
                      <a:schemeClr val="bg2"/>
                    </a:solidFill>
                  </a:rPr>
                  <a:t>free(pointer);</a:t>
                </a:r>
                <a:endParaRPr lang="ko-KR" altLang="en-US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A5F1899-EEB1-4905-BC13-5340025849F4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2743200" y="2387980"/>
              <a:ext cx="2716305" cy="348702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40D3459-4EA2-4823-AFF2-673B9A87E3D3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698750" y="2736682"/>
              <a:ext cx="2760755" cy="173371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A8B3147-1D76-4579-BFFD-BFDBA0C4CEFE}"/>
              </a:ext>
            </a:extLst>
          </p:cNvPr>
          <p:cNvSpPr/>
          <p:nvPr/>
        </p:nvSpPr>
        <p:spPr>
          <a:xfrm>
            <a:off x="5002306" y="3217371"/>
            <a:ext cx="4029637" cy="783088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/>
                </a:solidFill>
              </a:rPr>
              <a:t>A very common error for beginners: </a:t>
            </a:r>
            <a:r>
              <a:rPr lang="en-US" altLang="ko-KR" sz="1600" dirty="0">
                <a:solidFill>
                  <a:schemeClr val="bg2"/>
                </a:solidFill>
              </a:rPr>
              <a:t>Forgetting deallocation and causing memory overflow in the heap space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F11B48-9A8B-45E0-9F8B-E7A48A994737}"/>
              </a:ext>
            </a:extLst>
          </p:cNvPr>
          <p:cNvSpPr/>
          <p:nvPr/>
        </p:nvSpPr>
        <p:spPr>
          <a:xfrm>
            <a:off x="4502150" y="1447943"/>
            <a:ext cx="4529793" cy="783088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Once malloc reserves memory on heap, the memory block survives until you deallocate it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p14">
            <a:extLst>
              <a:ext uri="{FF2B5EF4-FFF2-40B4-BE49-F238E27FC236}">
                <a16:creationId xmlns:a16="http://schemas.microsoft.com/office/drawing/2014/main" id="{1DE4098E-DB4E-409D-A2B0-81BA773226C7}"/>
              </a:ext>
            </a:extLst>
          </p:cNvPr>
          <p:cNvSpPr/>
          <p:nvPr/>
        </p:nvSpPr>
        <p:spPr>
          <a:xfrm>
            <a:off x="311713" y="1421796"/>
            <a:ext cx="8520574" cy="229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050" lvl="0" algn="ctr">
              <a:buSzPts val="1300"/>
            </a:pPr>
            <a:r>
              <a:rPr lang="en-US" altLang="ko-KR" sz="2400" i="1" dirty="0"/>
              <a:t>Let’s revisit linked lists, but in C!</a:t>
            </a:r>
            <a:endParaRPr lang="en-US" sz="24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BE0ED-1BFE-674D-98A5-04B708802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6411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Linked Lists in Python (no sentinel)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397FA-C63F-4D2A-91C8-188035B2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3784279" cy="3285879"/>
          </a:xfrm>
        </p:spPr>
        <p:txBody>
          <a:bodyPr/>
          <a:lstStyle/>
          <a:p>
            <a:r>
              <a:rPr lang="en-US" altLang="ko-KR" sz="1200" dirty="0"/>
              <a:t>class </a:t>
            </a:r>
            <a:r>
              <a:rPr lang="en-US" altLang="ko-KR" sz="1200" b="1" dirty="0" err="1"/>
              <a:t>LinkedNode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/>
              <a:t>         def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x):</a:t>
            </a:r>
          </a:p>
          <a:p>
            <a:r>
              <a:rPr lang="en-US" altLang="ko-KR" sz="1200" dirty="0"/>
              <a:t>                   </a:t>
            </a:r>
            <a:r>
              <a:rPr lang="en-US" altLang="ko-KR" sz="1200" dirty="0" err="1"/>
              <a:t>self.val</a:t>
            </a:r>
            <a:r>
              <a:rPr lang="en-US" altLang="ko-KR" sz="1200" dirty="0"/>
              <a:t> = x</a:t>
            </a:r>
          </a:p>
          <a:p>
            <a:r>
              <a:rPr lang="en-US" altLang="ko-KR" sz="1200" dirty="0"/>
              <a:t>                   </a:t>
            </a:r>
            <a:r>
              <a:rPr lang="en-US" altLang="ko-KR" sz="1200" dirty="0" err="1"/>
              <a:t>self.next</a:t>
            </a:r>
            <a:r>
              <a:rPr lang="en-US" altLang="ko-KR" sz="1200" dirty="0"/>
              <a:t> = None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 dirty="0"/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B4CBEAA5-C4B9-4DA7-B8AE-B07BA244F353}"/>
              </a:ext>
            </a:extLst>
          </p:cNvPr>
          <p:cNvSpPr txBox="1">
            <a:spLocks/>
          </p:cNvSpPr>
          <p:nvPr/>
        </p:nvSpPr>
        <p:spPr>
          <a:xfrm>
            <a:off x="4472215" y="1266022"/>
            <a:ext cx="3784279" cy="328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300"/>
              <a:buFont typeface="Lato"/>
              <a:buChar char="●"/>
              <a:defRPr sz="1600" b="0" i="0" u="none" strike="noStrike" cap="none">
                <a:solidFill>
                  <a:schemeClr val="bg2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Lato"/>
              <a:buChar char="○"/>
              <a:defRPr sz="1400" b="0" i="0" u="none" strike="noStrike" cap="none">
                <a:solidFill>
                  <a:schemeClr val="accent5">
                    <a:lumMod val="75000"/>
                  </a:schemeClr>
                </a:solidFill>
                <a:latin typeface="+mn-lt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ko-KR" sz="1200" dirty="0"/>
              <a:t>class </a:t>
            </a:r>
            <a:r>
              <a:rPr lang="en-US" altLang="ko-KR" sz="1200" b="1" dirty="0" err="1"/>
              <a:t>SLList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/>
              <a:t>         def </a:t>
            </a:r>
            <a:r>
              <a:rPr lang="en-US" altLang="ko-KR" sz="1200" b="1" dirty="0"/>
              <a:t>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</a:t>
            </a:r>
            <a:r>
              <a:rPr lang="en-US" altLang="ko-KR" sz="1200" dirty="0"/>
              <a:t>(self, x: int) -&gt; None:</a:t>
            </a:r>
          </a:p>
          <a:p>
            <a:r>
              <a:rPr lang="en-US" altLang="ko-KR" sz="1000" dirty="0"/>
              <a:t>                   </a:t>
            </a:r>
            <a:r>
              <a:rPr lang="en-US" altLang="ko-KR" sz="1000" dirty="0" err="1"/>
              <a:t>self.first</a:t>
            </a:r>
            <a:r>
              <a:rPr lang="en-US" altLang="ko-KR" sz="1000" dirty="0"/>
              <a:t> = None</a:t>
            </a:r>
          </a:p>
          <a:p>
            <a:r>
              <a:rPr lang="en-US" altLang="ko-KR" sz="1000" dirty="0"/>
              <a:t>                   </a:t>
            </a:r>
            <a:r>
              <a:rPr lang="en-US" altLang="ko-KR" sz="1000" dirty="0" err="1"/>
              <a:t>self.size</a:t>
            </a:r>
            <a:r>
              <a:rPr lang="en-US" altLang="ko-KR" sz="1000" dirty="0"/>
              <a:t> = 0</a:t>
            </a:r>
          </a:p>
          <a:p>
            <a:r>
              <a:rPr lang="en-US" altLang="ko-KR" sz="1200" dirty="0"/>
              <a:t>         def </a:t>
            </a:r>
            <a:r>
              <a:rPr lang="en-US" altLang="ko-KR" sz="1200" b="1" dirty="0" err="1"/>
              <a:t>addFirst</a:t>
            </a:r>
            <a:r>
              <a:rPr lang="en-US" altLang="ko-KR" sz="1200" dirty="0"/>
              <a:t>(self, x: int) -&gt; None:</a:t>
            </a:r>
          </a:p>
          <a:p>
            <a:r>
              <a:rPr lang="en-US" altLang="ko-KR" sz="1000" dirty="0"/>
              <a:t>                   </a:t>
            </a:r>
            <a:r>
              <a:rPr lang="en-US" altLang="ko-KR" sz="1000" dirty="0" err="1"/>
              <a:t>newFirst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LinkedNode</a:t>
            </a:r>
            <a:r>
              <a:rPr lang="en-US" altLang="ko-KR" sz="1000" dirty="0"/>
              <a:t>(x)</a:t>
            </a:r>
          </a:p>
          <a:p>
            <a:r>
              <a:rPr lang="en-US" altLang="ko-KR" sz="1000" dirty="0"/>
              <a:t>                   </a:t>
            </a:r>
            <a:r>
              <a:rPr lang="en-US" altLang="ko-KR" sz="1000" dirty="0" err="1"/>
              <a:t>newFirst.next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self.first</a:t>
            </a:r>
            <a:endParaRPr lang="en-US" altLang="ko-KR" sz="1000" dirty="0"/>
          </a:p>
          <a:p>
            <a:r>
              <a:rPr lang="en-US" altLang="ko-KR" sz="1000" dirty="0"/>
              <a:t>                   </a:t>
            </a:r>
            <a:r>
              <a:rPr lang="en-US" altLang="ko-KR" sz="1000" dirty="0" err="1"/>
              <a:t>self.first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newFirst</a:t>
            </a:r>
            <a:endParaRPr lang="en-US" altLang="ko-KR" sz="1000" dirty="0"/>
          </a:p>
          <a:p>
            <a:r>
              <a:rPr lang="en-US" altLang="ko-KR" sz="1000" dirty="0"/>
              <a:t>                   </a:t>
            </a:r>
            <a:r>
              <a:rPr lang="en-US" altLang="ko-KR" sz="1000" dirty="0" err="1"/>
              <a:t>self.size</a:t>
            </a:r>
            <a:r>
              <a:rPr lang="en-US" altLang="ko-KR" sz="1000" dirty="0"/>
              <a:t> += 1</a:t>
            </a:r>
          </a:p>
          <a:p>
            <a:r>
              <a:rPr lang="en-US" altLang="ko-KR" sz="1200" dirty="0"/>
              <a:t>          def </a:t>
            </a:r>
            <a:r>
              <a:rPr lang="en-US" altLang="ko-KR" sz="1200" b="1" dirty="0" err="1"/>
              <a:t>getFirst</a:t>
            </a:r>
            <a:r>
              <a:rPr lang="en-US" altLang="ko-KR" sz="1200" dirty="0"/>
              <a:t>(self) -&gt; int:</a:t>
            </a:r>
          </a:p>
          <a:p>
            <a:r>
              <a:rPr lang="en-US" altLang="ko-KR" sz="1000" dirty="0"/>
              <a:t>                   if</a:t>
            </a:r>
            <a:r>
              <a:rPr lang="ko-KR" altLang="en-US" sz="1000" dirty="0"/>
              <a:t> </a:t>
            </a:r>
            <a:r>
              <a:rPr lang="en-US" altLang="ko-KR" sz="1000" dirty="0" err="1"/>
              <a:t>self.first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                  return </a:t>
            </a:r>
            <a:r>
              <a:rPr lang="en-US" altLang="ko-KR" sz="1000" dirty="0" err="1"/>
              <a:t>self.first.val</a:t>
            </a:r>
            <a:endParaRPr lang="en-US" altLang="ko-KR" sz="1000" dirty="0"/>
          </a:p>
          <a:p>
            <a:r>
              <a:rPr lang="en-US" altLang="ko-KR" sz="1000" dirty="0"/>
              <a:t>                   return None</a:t>
            </a:r>
          </a:p>
          <a:p>
            <a:r>
              <a:rPr lang="en-US" altLang="ko-KR" sz="1200" dirty="0"/>
              <a:t>          def </a:t>
            </a:r>
            <a:r>
              <a:rPr lang="en-US" altLang="ko-KR" sz="1200" b="1" dirty="0" err="1"/>
              <a:t>getSize</a:t>
            </a:r>
            <a:r>
              <a:rPr lang="en-US" altLang="ko-KR" sz="1200" dirty="0"/>
              <a:t>(self) -&gt; int:</a:t>
            </a:r>
          </a:p>
          <a:p>
            <a:r>
              <a:rPr lang="en-US" altLang="ko-KR" sz="1000" dirty="0"/>
              <a:t>                   return </a:t>
            </a:r>
            <a:r>
              <a:rPr lang="en-US" altLang="ko-KR" sz="1000" dirty="0" err="1"/>
              <a:t>self.size</a:t>
            </a:r>
            <a:endParaRPr lang="en-US" altLang="ko-KR" sz="10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211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Linked Lists in C (no sentinel)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397FA-C63F-4D2A-91C8-188035B2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7806852" cy="3285879"/>
          </a:xfrm>
        </p:spPr>
        <p:txBody>
          <a:bodyPr/>
          <a:lstStyle/>
          <a:p>
            <a:r>
              <a:rPr lang="en-US" altLang="ko-KR" sz="1200" dirty="0"/>
              <a:t>typedef struct </a:t>
            </a:r>
            <a:r>
              <a:rPr lang="en-US" altLang="ko-KR" sz="1200" dirty="0" err="1"/>
              <a:t>nodeType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LinkedNode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struct </a:t>
            </a:r>
            <a:r>
              <a:rPr lang="en-US" altLang="ko-KR" sz="1200" dirty="0" err="1"/>
              <a:t>nodeType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int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LinkedNode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next;</a:t>
            </a:r>
          </a:p>
          <a:p>
            <a:r>
              <a:rPr lang="en-US" altLang="ko-KR" sz="1200" dirty="0"/>
              <a:t>};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LinkedNode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b="1" dirty="0" err="1"/>
              <a:t>createNode</a:t>
            </a:r>
            <a:r>
              <a:rPr lang="en-US" altLang="ko-KR" sz="1200" dirty="0"/>
              <a:t>(int x)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LinkedNode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 err="1"/>
              <a:t>newNode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 err="1">
                <a:solidFill>
                  <a:srgbClr val="7030A0"/>
                </a:solidFill>
              </a:rPr>
              <a:t>newNode</a:t>
            </a:r>
            <a:r>
              <a:rPr lang="en-US" altLang="ko-KR" sz="1200" b="1" dirty="0">
                <a:solidFill>
                  <a:srgbClr val="7030A0"/>
                </a:solidFill>
              </a:rPr>
              <a:t>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LinkedNode</a:t>
            </a:r>
            <a:r>
              <a:rPr lang="en-US" altLang="ko-KR" sz="1200" b="1" dirty="0">
                <a:solidFill>
                  <a:srgbClr val="7030A0"/>
                </a:solidFill>
              </a:rPr>
              <a:t> </a:t>
            </a:r>
            <a:r>
              <a:rPr lang="ko-KR" altLang="en-US" sz="1200" b="1" dirty="0">
                <a:solidFill>
                  <a:srgbClr val="7030A0"/>
                </a:solidFill>
              </a:rPr>
              <a:t>*</a:t>
            </a:r>
            <a:r>
              <a:rPr lang="en-US" altLang="ko-KR" sz="1200" b="1" dirty="0">
                <a:solidFill>
                  <a:srgbClr val="7030A0"/>
                </a:solidFill>
              </a:rPr>
              <a:t>) malloc(</a:t>
            </a:r>
            <a:r>
              <a:rPr lang="en-US" altLang="ko-KR" sz="1200" b="1" dirty="0" err="1">
                <a:solidFill>
                  <a:srgbClr val="7030A0"/>
                </a:solidFill>
              </a:rPr>
              <a:t>sizeof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LinkedNode</a:t>
            </a:r>
            <a:r>
              <a:rPr lang="en-US" altLang="ko-KR" sz="1200" b="1" dirty="0">
                <a:solidFill>
                  <a:srgbClr val="7030A0"/>
                </a:solidFill>
              </a:rPr>
              <a:t>);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newNode</a:t>
            </a:r>
            <a:r>
              <a:rPr lang="en-US" altLang="ko-KR" sz="1200" dirty="0"/>
              <a:t>-&gt;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= x;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newNode</a:t>
            </a:r>
            <a:r>
              <a:rPr lang="en-US" altLang="ko-KR" sz="1200" dirty="0"/>
              <a:t>-&gt;next = NULL;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newNode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F5A57F-FA78-4483-9C3C-E6550DF1F62C}"/>
              </a:ext>
            </a:extLst>
          </p:cNvPr>
          <p:cNvSpPr/>
          <p:nvPr/>
        </p:nvSpPr>
        <p:spPr>
          <a:xfrm>
            <a:off x="4203701" y="1436939"/>
            <a:ext cx="4606951" cy="1617411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Don’t have the __</a:t>
            </a:r>
            <a:r>
              <a:rPr lang="en-US" altLang="ko-KR" sz="1600" dirty="0" err="1">
                <a:solidFill>
                  <a:schemeClr val="bg2"/>
                </a:solidFill>
              </a:rPr>
              <a:t>init</a:t>
            </a:r>
            <a:r>
              <a:rPr lang="en-US" altLang="ko-KR" sz="1600" dirty="0">
                <a:solidFill>
                  <a:schemeClr val="bg2"/>
                </a:solidFill>
              </a:rPr>
              <a:t>__ method in this case.</a:t>
            </a:r>
          </a:p>
          <a:p>
            <a:pPr algn="ctr"/>
            <a:endParaRPr lang="en-US" altLang="ko-KR" sz="1600" dirty="0">
              <a:solidFill>
                <a:schemeClr val="bg2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Actually… there is no method at all </a:t>
            </a:r>
          </a:p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since it is not a class but a structure. </a:t>
            </a:r>
          </a:p>
          <a:p>
            <a:pPr algn="ctr"/>
            <a:endParaRPr lang="en-US" altLang="ko-KR" sz="1600" dirty="0">
              <a:solidFill>
                <a:schemeClr val="bg2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We should define necessary functions outside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1FD140-6F6F-4FC5-860C-30B4AAA9E8B0}"/>
              </a:ext>
            </a:extLst>
          </p:cNvPr>
          <p:cNvSpPr/>
          <p:nvPr/>
        </p:nvSpPr>
        <p:spPr>
          <a:xfrm>
            <a:off x="4775200" y="3802162"/>
            <a:ext cx="3743352" cy="565810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Create a new node </a:t>
            </a:r>
          </a:p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with a new memory block on heap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5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Linked Lists in C (no sentinel)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397FA-C63F-4D2A-91C8-188035B2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7806852" cy="3285879"/>
          </a:xfrm>
        </p:spPr>
        <p:txBody>
          <a:bodyPr/>
          <a:lstStyle/>
          <a:p>
            <a:r>
              <a:rPr lang="en-US" altLang="ko-KR" sz="1200" dirty="0"/>
              <a:t>typedef struct </a:t>
            </a:r>
            <a:r>
              <a:rPr lang="en-US" altLang="ko-KR" sz="1200" dirty="0" err="1"/>
              <a:t>listType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SLList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struct </a:t>
            </a:r>
            <a:r>
              <a:rPr lang="en-US" altLang="ko-KR" sz="1200" dirty="0" err="1"/>
              <a:t>listType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LinkedNode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first;</a:t>
            </a:r>
          </a:p>
          <a:p>
            <a:r>
              <a:rPr lang="en-US" altLang="ko-KR" sz="1200" dirty="0"/>
              <a:t>    int size;</a:t>
            </a:r>
          </a:p>
          <a:p>
            <a:r>
              <a:rPr lang="en-US" altLang="ko-KR" sz="1200" dirty="0"/>
              <a:t>};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int main(void)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SLList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myLL</a:t>
            </a:r>
            <a:r>
              <a:rPr lang="en-US" altLang="ko-KR" sz="1200" dirty="0"/>
              <a:t> = {NULL, 0}; 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 err="1"/>
              <a:t>addFirst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myLL</a:t>
            </a:r>
            <a:r>
              <a:rPr lang="en-US" altLang="ko-KR" sz="1200" dirty="0"/>
              <a:t>, 10);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(“%d\n”, </a:t>
            </a:r>
            <a:r>
              <a:rPr lang="en-US" altLang="ko-KR" sz="1200" b="1" dirty="0" err="1"/>
              <a:t>getFirst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myLL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 err="1"/>
              <a:t>getSize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myLL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 err="1"/>
              <a:t>printSLList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myLL</a:t>
            </a:r>
            <a:r>
              <a:rPr lang="en-US" altLang="ko-KR" sz="1200" dirty="0"/>
              <a:t>);   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251576-4BD8-494C-A8E3-82FE6CE3642E}"/>
              </a:ext>
            </a:extLst>
          </p:cNvPr>
          <p:cNvSpPr/>
          <p:nvPr/>
        </p:nvSpPr>
        <p:spPr>
          <a:xfrm>
            <a:off x="4222751" y="3471962"/>
            <a:ext cx="4267199" cy="585688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We need to define these functions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Linked Lists in C (no sentinel)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397FA-C63F-4D2A-91C8-188035B2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3219503" cy="3285879"/>
          </a:xfrm>
        </p:spPr>
        <p:txBody>
          <a:bodyPr/>
          <a:lstStyle/>
          <a:p>
            <a:r>
              <a:rPr lang="en-US" altLang="ko-KR" sz="1200" dirty="0"/>
              <a:t>void </a:t>
            </a:r>
            <a:r>
              <a:rPr lang="en-US" altLang="ko-KR" sz="1200" b="1" dirty="0" err="1"/>
              <a:t>addFirst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SLList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LL, int x)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LinkedNode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newFirst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newFirst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createNode</a:t>
            </a:r>
            <a:r>
              <a:rPr lang="en-US" altLang="ko-KR" sz="1200" dirty="0"/>
              <a:t>(x);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newFirst</a:t>
            </a:r>
            <a:r>
              <a:rPr lang="en-US" altLang="ko-KR" sz="1200" dirty="0"/>
              <a:t>-&gt;next = LL-&gt;first;</a:t>
            </a:r>
          </a:p>
          <a:p>
            <a:r>
              <a:rPr lang="en-US" altLang="ko-KR" sz="1200" dirty="0"/>
              <a:t>    LL-&gt;first = </a:t>
            </a:r>
            <a:r>
              <a:rPr lang="en-US" altLang="ko-KR" sz="1200" dirty="0" err="1"/>
              <a:t>newFirst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LL-&gt;size++;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int </a:t>
            </a:r>
            <a:r>
              <a:rPr lang="en-US" altLang="ko-KR" sz="1200" b="1" dirty="0" err="1"/>
              <a:t>getFirst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SLList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LL) {</a:t>
            </a:r>
          </a:p>
          <a:p>
            <a:r>
              <a:rPr lang="en-US" altLang="ko-KR" sz="1200" dirty="0"/>
              <a:t>    if (LL-&gt;first != NULL)</a:t>
            </a:r>
          </a:p>
          <a:p>
            <a:r>
              <a:rPr lang="en-US" altLang="ko-KR" sz="1200" dirty="0"/>
              <a:t>          return LL-&gt;first-&gt;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return 0;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09F8F79-D17F-4A4A-A084-CD5B5D77A01E}"/>
              </a:ext>
            </a:extLst>
          </p:cNvPr>
          <p:cNvSpPr txBox="1">
            <a:spLocks/>
          </p:cNvSpPr>
          <p:nvPr/>
        </p:nvSpPr>
        <p:spPr>
          <a:xfrm>
            <a:off x="3917950" y="1266023"/>
            <a:ext cx="5162550" cy="328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300"/>
              <a:buFont typeface="Lato"/>
              <a:buChar char="●"/>
              <a:defRPr sz="1600" b="0" i="0" u="none" strike="noStrike" cap="none">
                <a:solidFill>
                  <a:schemeClr val="bg2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Lato"/>
              <a:buChar char="○"/>
              <a:defRPr sz="1400" b="0" i="0" u="none" strike="noStrike" cap="none">
                <a:solidFill>
                  <a:schemeClr val="accent5">
                    <a:lumMod val="75000"/>
                  </a:schemeClr>
                </a:solidFill>
                <a:latin typeface="+mn-lt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ko-KR" sz="1200" dirty="0"/>
              <a:t>int </a:t>
            </a:r>
            <a:r>
              <a:rPr lang="en-US" altLang="ko-KR" sz="1200" b="1" dirty="0" err="1"/>
              <a:t>getSize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SLList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LL) {</a:t>
            </a:r>
          </a:p>
          <a:p>
            <a:r>
              <a:rPr lang="en-US" altLang="ko-KR" sz="1200" dirty="0"/>
              <a:t>    return LL-&gt;size;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void </a:t>
            </a:r>
            <a:r>
              <a:rPr lang="en-US" altLang="ko-KR" sz="1200" b="1" dirty="0" err="1"/>
              <a:t>printSLList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SLList</a:t>
            </a:r>
            <a:r>
              <a:rPr lang="en-US" altLang="ko-KR" sz="1200" dirty="0"/>
              <a:t> *LL)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LinkedNode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 = LL-&gt;first;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(“size: %d, </a:t>
            </a:r>
            <a:r>
              <a:rPr lang="en-US" altLang="ko-KR" sz="1200" dirty="0" err="1"/>
              <a:t>firstVal</a:t>
            </a:r>
            <a:r>
              <a:rPr lang="en-US" altLang="ko-KR" sz="1200" dirty="0"/>
              <a:t>: %d, </a:t>
            </a:r>
            <a:r>
              <a:rPr lang="en-US" altLang="ko-KR" sz="1200" dirty="0" err="1"/>
              <a:t>allVals</a:t>
            </a:r>
            <a:r>
              <a:rPr lang="en-US" altLang="ko-KR" sz="1200" dirty="0"/>
              <a:t>: ”, </a:t>
            </a:r>
            <a:r>
              <a:rPr lang="en-US" altLang="ko-KR" sz="1200" dirty="0" err="1"/>
              <a:t>getSize</a:t>
            </a:r>
            <a:r>
              <a:rPr lang="en-US" altLang="ko-KR" sz="1200" dirty="0"/>
              <a:t>(LL), </a:t>
            </a:r>
            <a:r>
              <a:rPr lang="en-US" altLang="ko-KR" sz="1200" dirty="0" err="1"/>
              <a:t>getFirst</a:t>
            </a:r>
            <a:r>
              <a:rPr lang="en-US" altLang="ko-KR" sz="1200" dirty="0"/>
              <a:t>(LL));</a:t>
            </a:r>
          </a:p>
          <a:p>
            <a:r>
              <a:rPr lang="en-US" altLang="ko-KR" sz="1200" dirty="0"/>
              <a:t>    while (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 != NULL)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(“%d-&gt;”,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-&gt;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-&gt;next;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(“END\n”);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91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p14">
            <a:extLst>
              <a:ext uri="{FF2B5EF4-FFF2-40B4-BE49-F238E27FC236}">
                <a16:creationId xmlns:a16="http://schemas.microsoft.com/office/drawing/2014/main" id="{1DE4098E-DB4E-409D-A2B0-81BA773226C7}"/>
              </a:ext>
            </a:extLst>
          </p:cNvPr>
          <p:cNvSpPr/>
          <p:nvPr/>
        </p:nvSpPr>
        <p:spPr>
          <a:xfrm>
            <a:off x="311713" y="1421796"/>
            <a:ext cx="8520574" cy="229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050" lvl="0" algn="ctr">
              <a:buSzPts val="1300"/>
            </a:pPr>
            <a:r>
              <a:rPr lang="en-US" sz="2400" i="1" dirty="0"/>
              <a:t>We can add nodes to a linked list. Great!</a:t>
            </a:r>
          </a:p>
          <a:p>
            <a:pPr marL="146050" lvl="0" algn="ctr">
              <a:buSzPts val="1300"/>
            </a:pPr>
            <a:endParaRPr lang="en-US" sz="2400" i="1" dirty="0"/>
          </a:p>
          <a:p>
            <a:pPr marL="146050" lvl="0" algn="ctr">
              <a:buSzPts val="1300"/>
            </a:pPr>
            <a:r>
              <a:rPr lang="en-US" sz="2400" i="1" dirty="0"/>
              <a:t>Then? You will experience memory error sometimes later </a:t>
            </a:r>
          </a:p>
          <a:p>
            <a:pPr marL="146050" lvl="0" algn="ctr">
              <a:buSzPts val="1300"/>
            </a:pPr>
            <a:r>
              <a:rPr lang="en-US" sz="2400" i="1" dirty="0"/>
              <a:t>since there is no deallocation!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BE0ED-1BFE-674D-98A5-04B708802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6809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– Delete a node from </a:t>
            </a:r>
            <a:r>
              <a:rPr lang="en-US" altLang="ko-KR" dirty="0" err="1"/>
              <a:t>SLList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397FA-C63F-4D2A-91C8-188035B2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7688700" cy="3285879"/>
          </a:xfrm>
        </p:spPr>
        <p:txBody>
          <a:bodyPr/>
          <a:lstStyle/>
          <a:p>
            <a:r>
              <a:rPr lang="en-US" altLang="ko-KR" dirty="0"/>
              <a:t>For simplicity, we assume that every node has a unique integer</a:t>
            </a:r>
          </a:p>
          <a:p>
            <a:endParaRPr lang="en-US" altLang="ko-KR" sz="1050" dirty="0"/>
          </a:p>
          <a:p>
            <a:r>
              <a:rPr lang="en-US" altLang="ko-KR" dirty="0"/>
              <a:t>Step 1) Make </a:t>
            </a:r>
            <a:r>
              <a:rPr lang="en-US" altLang="ko-KR" dirty="0" err="1"/>
              <a:t>SLList</a:t>
            </a:r>
            <a:r>
              <a:rPr lang="en-US" altLang="ko-KR" dirty="0"/>
              <a:t> work first</a:t>
            </a:r>
          </a:p>
          <a:p>
            <a:pPr lvl="1"/>
            <a:r>
              <a:rPr lang="en-US" altLang="ko-KR" dirty="0"/>
              <a:t>It can take some time because you are unfamiliar yet! Discuss with your peers!</a:t>
            </a:r>
          </a:p>
          <a:p>
            <a:endParaRPr lang="en-US" altLang="ko-KR" dirty="0"/>
          </a:p>
          <a:p>
            <a:r>
              <a:rPr lang="en-US" altLang="ko-KR" dirty="0"/>
              <a:t>Step 2) Make a search function </a:t>
            </a:r>
          </a:p>
          <a:p>
            <a:pPr lvl="1"/>
            <a:r>
              <a:rPr lang="en-US" altLang="ko-KR" dirty="0" err="1"/>
              <a:t>LinkedNode</a:t>
            </a:r>
            <a:r>
              <a:rPr lang="en-US" altLang="ko-KR" dirty="0"/>
              <a:t> </a:t>
            </a:r>
            <a:r>
              <a:rPr lang="ko-KR" altLang="en-US" dirty="0"/>
              <a:t>*</a:t>
            </a:r>
            <a:r>
              <a:rPr lang="en-US" altLang="ko-KR" b="1" dirty="0" err="1"/>
              <a:t>searchNode</a:t>
            </a:r>
            <a:r>
              <a:rPr lang="en-US" altLang="ko-KR" dirty="0"/>
              <a:t>(</a:t>
            </a:r>
            <a:r>
              <a:rPr lang="en-US" altLang="ko-KR" dirty="0" err="1"/>
              <a:t>SLList</a:t>
            </a:r>
            <a:r>
              <a:rPr lang="en-US" altLang="ko-KR" dirty="0"/>
              <a:t> *LL, int x) { </a:t>
            </a:r>
            <a:r>
              <a:rPr lang="en-US" altLang="ko-KR" b="1" dirty="0">
                <a:solidFill>
                  <a:srgbClr val="FF0000"/>
                </a:solidFill>
              </a:rPr>
              <a:t>/* Your code */ 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Step 3) Make a delete function that is a bit more complex than </a:t>
            </a:r>
            <a:r>
              <a:rPr lang="en-US" altLang="ko-KR" dirty="0" err="1"/>
              <a:t>SearchNode</a:t>
            </a:r>
            <a:r>
              <a:rPr lang="en-US" altLang="ko-KR" dirty="0"/>
              <a:t> since you need to reorganize next pointers and decrease list size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b="1" dirty="0" err="1"/>
              <a:t>deleteNode</a:t>
            </a:r>
            <a:r>
              <a:rPr lang="en-US" altLang="ko-KR" dirty="0"/>
              <a:t>(</a:t>
            </a:r>
            <a:r>
              <a:rPr lang="en-US" altLang="ko-KR" dirty="0" err="1"/>
              <a:t>SLList</a:t>
            </a:r>
            <a:r>
              <a:rPr lang="en-US" altLang="ko-KR" dirty="0"/>
              <a:t> *LL, int x) {</a:t>
            </a:r>
            <a:r>
              <a:rPr lang="en-US" altLang="ko-KR" b="1" dirty="0">
                <a:solidFill>
                  <a:srgbClr val="FF0000"/>
                </a:solidFill>
              </a:rPr>
              <a:t> /* Your code */ </a:t>
            </a:r>
            <a:r>
              <a:rPr lang="en-US" altLang="ko-KR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61682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– Delete a node from </a:t>
            </a:r>
            <a:r>
              <a:rPr lang="en-US" altLang="ko-KR" dirty="0" err="1"/>
              <a:t>SLList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397FA-C63F-4D2A-91C8-188035B2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5176050" cy="3285879"/>
          </a:xfrm>
        </p:spPr>
        <p:txBody>
          <a:bodyPr/>
          <a:lstStyle/>
          <a:p>
            <a:r>
              <a:rPr lang="en-US" altLang="ko-KR" dirty="0"/>
              <a:t>What do you see on your screen when you write the main function as that on the </a:t>
            </a:r>
            <a:r>
              <a:rPr lang="en-US" altLang="ko-KR" dirty="0" err="1"/>
              <a:t>rightside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 mean… if your code ever works…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7B6F3-C242-42F6-9612-C82FBE3C7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1266023"/>
            <a:ext cx="2151216" cy="38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– Delete a node from </a:t>
            </a:r>
            <a:r>
              <a:rPr lang="en-US" altLang="ko-KR" dirty="0" err="1"/>
              <a:t>SLList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397FA-C63F-4D2A-91C8-188035B2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5176050" cy="3285879"/>
          </a:xfrm>
        </p:spPr>
        <p:txBody>
          <a:bodyPr/>
          <a:lstStyle/>
          <a:p>
            <a:r>
              <a:rPr lang="en-US" altLang="ko-KR" dirty="0"/>
              <a:t>What do you see on your screen when you write the main function as that on </a:t>
            </a:r>
            <a:r>
              <a:rPr lang="en-US" altLang="ko-KR"/>
              <a:t>the right side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 mean… if your code ever works…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7B6F3-C242-42F6-9612-C82FBE3C7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1266023"/>
            <a:ext cx="2151216" cy="3837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31BEB9-64E0-420D-B35E-53F06DA0B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25" y="2908962"/>
            <a:ext cx="4096375" cy="12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– Grading System Again (Array version)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397FA-C63F-4D2A-91C8-188035B2B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#define STUDENT_NUMS 5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int main(void) {</a:t>
            </a:r>
          </a:p>
          <a:p>
            <a:r>
              <a:rPr lang="en-US" altLang="ko-KR" sz="1000" dirty="0"/>
              <a:t>    int midterm[STUDENT_NUMS];</a:t>
            </a:r>
          </a:p>
          <a:p>
            <a:r>
              <a:rPr lang="en-US" altLang="ko-KR" sz="1000" dirty="0"/>
              <a:t>    int final[STUDENT_NUMS];</a:t>
            </a:r>
          </a:p>
          <a:p>
            <a:r>
              <a:rPr lang="en-US" altLang="ko-KR" sz="1000" dirty="0"/>
              <a:t>    int total[STUDENT_NUMS];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 // Input exam scores  </a:t>
            </a:r>
          </a:p>
          <a:p>
            <a:r>
              <a:rPr lang="en-US" altLang="ko-KR" sz="1000" dirty="0"/>
              <a:t>   for (int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STUDENT_NUMS;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(“Input midterm score for student %d: ”,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scanf</a:t>
            </a:r>
            <a:r>
              <a:rPr lang="en-US" altLang="ko-KR" sz="1000" dirty="0"/>
              <a:t>(“%d”, &amp;midterm[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(“Input final score for student %d: ”,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scanf</a:t>
            </a:r>
            <a:r>
              <a:rPr lang="en-US" altLang="ko-KR" sz="1000" dirty="0"/>
              <a:t>(“%d”, &amp;final[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]);</a:t>
            </a:r>
          </a:p>
          <a:p>
            <a:r>
              <a:rPr lang="en-US" altLang="ko-KR" sz="1000" dirty="0"/>
              <a:t>    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 dirty="0"/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9E58CFCA-E021-C041-87E4-7D4A1DFD58AF}"/>
              </a:ext>
            </a:extLst>
          </p:cNvPr>
          <p:cNvSpPr txBox="1">
            <a:spLocks/>
          </p:cNvSpPr>
          <p:nvPr/>
        </p:nvSpPr>
        <p:spPr>
          <a:xfrm>
            <a:off x="4895445" y="1266023"/>
            <a:ext cx="3940273" cy="37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300"/>
              <a:buFont typeface="Lato"/>
              <a:buChar char="●"/>
              <a:defRPr sz="1600" b="0" i="0" u="none" strike="noStrike" cap="none">
                <a:solidFill>
                  <a:schemeClr val="bg2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Lato"/>
              <a:buChar char="○"/>
              <a:defRPr sz="1400" b="0" i="0" u="none" strike="noStrike" cap="none">
                <a:solidFill>
                  <a:schemeClr val="accent5">
                    <a:lumMod val="75000"/>
                  </a:schemeClr>
                </a:solidFill>
                <a:latin typeface="+mn-lt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ko-KR" sz="1000" dirty="0"/>
              <a:t>   // Calculate total scores  </a:t>
            </a:r>
          </a:p>
          <a:p>
            <a:r>
              <a:rPr lang="en-US" altLang="ko-KR" sz="1000" dirty="0"/>
              <a:t>   for (int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STUDENT_NUMS;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      total[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midterm[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final[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  // Output the total scores</a:t>
            </a:r>
          </a:p>
          <a:p>
            <a:r>
              <a:rPr lang="en-US" altLang="ko-KR" sz="1000" dirty="0"/>
              <a:t>    for (int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STUDENT_NUMS;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(“Total score for Student %d is %d\n”,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total[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  return 0;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7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– Delete a node from </a:t>
            </a:r>
            <a:r>
              <a:rPr lang="en-US" altLang="ko-KR" dirty="0" err="1"/>
              <a:t>SLList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397FA-C63F-4D2A-91C8-188035B2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5176050" cy="3285879"/>
          </a:xfrm>
        </p:spPr>
        <p:txBody>
          <a:bodyPr/>
          <a:lstStyle/>
          <a:p>
            <a:r>
              <a:rPr lang="en-US" altLang="ko-KR" dirty="0" err="1"/>
              <a:t>searchNode</a:t>
            </a:r>
            <a:r>
              <a:rPr lang="en-US" altLang="ko-KR" dirty="0"/>
              <a:t>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D0E137-0CB1-4DEA-94D2-CC84F04C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89" y="1827353"/>
            <a:ext cx="4569411" cy="28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4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– Delete a node from </a:t>
            </a:r>
            <a:r>
              <a:rPr lang="en-US" altLang="ko-KR" dirty="0" err="1"/>
              <a:t>SLList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397FA-C63F-4D2A-91C8-188035B2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5176050" cy="3285879"/>
          </a:xfrm>
        </p:spPr>
        <p:txBody>
          <a:bodyPr/>
          <a:lstStyle/>
          <a:p>
            <a:r>
              <a:rPr lang="en-US" altLang="ko-KR" dirty="0" err="1"/>
              <a:t>deleteNode</a:t>
            </a:r>
            <a:r>
              <a:rPr lang="en-US" altLang="ko-KR" dirty="0"/>
              <a:t>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ECAF34-9FA0-4259-A922-6B9A622B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90" y="1123950"/>
            <a:ext cx="3343081" cy="40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1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p14">
            <a:extLst>
              <a:ext uri="{FF2B5EF4-FFF2-40B4-BE49-F238E27FC236}">
                <a16:creationId xmlns:a16="http://schemas.microsoft.com/office/drawing/2014/main" id="{1DE4098E-DB4E-409D-A2B0-81BA773226C7}"/>
              </a:ext>
            </a:extLst>
          </p:cNvPr>
          <p:cNvSpPr/>
          <p:nvPr/>
        </p:nvSpPr>
        <p:spPr>
          <a:xfrm>
            <a:off x="311713" y="1421796"/>
            <a:ext cx="8520574" cy="229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050" lvl="0" algn="ctr">
              <a:buSzPts val="1300"/>
            </a:pPr>
            <a:r>
              <a:rPr lang="en-US" sz="2400" i="1" dirty="0"/>
              <a:t>Thanks!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BE0ED-1BFE-674D-98A5-04B708802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0504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434258"/>
            <a:ext cx="8414550" cy="620802"/>
          </a:xfrm>
        </p:spPr>
        <p:txBody>
          <a:bodyPr/>
          <a:lstStyle/>
          <a:p>
            <a:r>
              <a:rPr lang="en-US" altLang="ko-KR" dirty="0"/>
              <a:t>Practice – Grading System Again (Structure version)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D39718E-DCF1-4C3F-9809-A6951905C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3985909" cy="3285879"/>
          </a:xfrm>
        </p:spPr>
        <p:txBody>
          <a:bodyPr/>
          <a:lstStyle/>
          <a:p>
            <a:r>
              <a:rPr lang="en-US" altLang="ko-KR" dirty="0"/>
              <a:t>Assume that name is a single string (no empty space)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 dirty="0"/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9E58CFCA-E021-C041-87E4-7D4A1DFD58AF}"/>
              </a:ext>
            </a:extLst>
          </p:cNvPr>
          <p:cNvSpPr txBox="1">
            <a:spLocks/>
          </p:cNvSpPr>
          <p:nvPr/>
        </p:nvSpPr>
        <p:spPr>
          <a:xfrm>
            <a:off x="4701321" y="1331894"/>
            <a:ext cx="3940273" cy="37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300"/>
              <a:buFont typeface="Lato"/>
              <a:buChar char="●"/>
              <a:defRPr sz="1600" b="0" i="0" u="none" strike="noStrike" cap="none">
                <a:solidFill>
                  <a:schemeClr val="bg2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Lato"/>
              <a:buChar char="○"/>
              <a:defRPr sz="1400" b="0" i="0" u="none" strike="noStrike" cap="none">
                <a:solidFill>
                  <a:schemeClr val="accent5">
                    <a:lumMod val="75000"/>
                  </a:schemeClr>
                </a:solidFill>
                <a:latin typeface="+mn-lt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ko-KR" sz="900" dirty="0"/>
              <a:t>int main(void) {</a:t>
            </a:r>
          </a:p>
          <a:p>
            <a:r>
              <a:rPr lang="en-US" altLang="ko-KR" sz="900" dirty="0"/>
              <a:t>    // Declare an array of structures</a:t>
            </a:r>
          </a:p>
          <a:p>
            <a:r>
              <a:rPr lang="en-US" altLang="ko-KR" sz="900" dirty="0"/>
              <a:t>    </a:t>
            </a:r>
            <a:r>
              <a:rPr lang="en-US" altLang="ko-KR" sz="900" b="1" dirty="0">
                <a:solidFill>
                  <a:srgbClr val="FF0000"/>
                </a:solidFill>
              </a:rPr>
              <a:t>/* Your code */</a:t>
            </a:r>
          </a:p>
          <a:p>
            <a:endParaRPr lang="en-US" altLang="ko-KR" sz="400" dirty="0"/>
          </a:p>
          <a:p>
            <a:r>
              <a:rPr lang="en-US" altLang="ko-KR" sz="900" dirty="0"/>
              <a:t>    // Receive input from the keyboard for each student</a:t>
            </a:r>
          </a:p>
          <a:p>
            <a:r>
              <a:rPr lang="en-US" altLang="ko-KR" sz="900" dirty="0"/>
              <a:t>    </a:t>
            </a:r>
            <a:r>
              <a:rPr lang="en-US" altLang="ko-KR" sz="900" b="1" dirty="0">
                <a:solidFill>
                  <a:srgbClr val="FF0000"/>
                </a:solidFill>
              </a:rPr>
              <a:t>/* Your code */</a:t>
            </a:r>
          </a:p>
          <a:p>
            <a:endParaRPr lang="en-US" altLang="ko-KR" sz="400" dirty="0"/>
          </a:p>
          <a:p>
            <a:r>
              <a:rPr lang="en-US" altLang="ko-KR" sz="900" dirty="0"/>
              <a:t>    // Calculate total score (sum) of each student</a:t>
            </a:r>
          </a:p>
          <a:p>
            <a:r>
              <a:rPr lang="en-US" altLang="ko-KR" sz="900" dirty="0"/>
              <a:t>    </a:t>
            </a:r>
            <a:r>
              <a:rPr lang="en-US" altLang="ko-KR" sz="900" b="1" dirty="0">
                <a:solidFill>
                  <a:srgbClr val="FF0000"/>
                </a:solidFill>
              </a:rPr>
              <a:t>/* Your code */</a:t>
            </a:r>
          </a:p>
          <a:p>
            <a:endParaRPr lang="en-US" altLang="ko-KR" sz="400" dirty="0"/>
          </a:p>
          <a:p>
            <a:r>
              <a:rPr lang="en-US" altLang="ko-KR" sz="900" dirty="0"/>
              <a:t>    // Print each student’s total score</a:t>
            </a:r>
          </a:p>
          <a:p>
            <a:r>
              <a:rPr lang="en-US" altLang="ko-KR" sz="900" dirty="0"/>
              <a:t>    </a:t>
            </a:r>
            <a:r>
              <a:rPr lang="en-US" altLang="ko-KR" sz="900" b="1" dirty="0">
                <a:solidFill>
                  <a:srgbClr val="FF0000"/>
                </a:solidFill>
              </a:rPr>
              <a:t>/* Your code */</a:t>
            </a:r>
          </a:p>
          <a:p>
            <a:r>
              <a:rPr lang="en-US" altLang="ko-KR" sz="900" dirty="0"/>
              <a:t>    return 0;</a:t>
            </a:r>
          </a:p>
          <a:p>
            <a:r>
              <a:rPr lang="en-US" altLang="ko-KR" sz="900" dirty="0"/>
              <a:t>}</a:t>
            </a:r>
          </a:p>
          <a:p>
            <a:endParaRPr lang="en-US" altLang="ko-KR" sz="400" dirty="0"/>
          </a:p>
          <a:p>
            <a:r>
              <a:rPr lang="en-US" altLang="ko-KR" sz="900" dirty="0"/>
              <a:t>// Define </a:t>
            </a:r>
            <a:r>
              <a:rPr lang="en-US" altLang="ko-KR" sz="900" dirty="0" err="1"/>
              <a:t>calculateTotal</a:t>
            </a:r>
            <a:endParaRPr lang="en-US" altLang="ko-KR" sz="900" dirty="0"/>
          </a:p>
          <a:p>
            <a:r>
              <a:rPr lang="en-US" altLang="ko-KR" sz="900" dirty="0"/>
              <a:t>void </a:t>
            </a:r>
            <a:r>
              <a:rPr lang="en-US" altLang="ko-KR" sz="900" dirty="0" err="1"/>
              <a:t>calculateTotal</a:t>
            </a:r>
            <a:r>
              <a:rPr lang="en-US" altLang="ko-KR" sz="900" dirty="0"/>
              <a:t>(Student *s) {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/* Your code */</a:t>
            </a:r>
            <a:endParaRPr lang="en-US" altLang="ko-KR" sz="900" dirty="0"/>
          </a:p>
          <a:p>
            <a:r>
              <a:rPr lang="en-US" altLang="ko-KR" sz="900" dirty="0"/>
              <a:t>}</a:t>
            </a:r>
            <a:endParaRPr lang="en-US" altLang="ko-KR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4F712-ED3E-4DCF-BE0A-695744038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33"/>
          <a:stretch/>
        </p:blipFill>
        <p:spPr>
          <a:xfrm>
            <a:off x="1310351" y="2009937"/>
            <a:ext cx="2472268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0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C325-A10A-4C7D-8076-F0A61C6E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434258"/>
            <a:ext cx="8414550" cy="620802"/>
          </a:xfrm>
        </p:spPr>
        <p:txBody>
          <a:bodyPr/>
          <a:lstStyle/>
          <a:p>
            <a:r>
              <a:rPr lang="en-US" altLang="ko-KR" dirty="0"/>
              <a:t>Practice – Grading System Again (Structure version)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D39718E-DCF1-4C3F-9809-A6951905C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3985909" cy="3285879"/>
          </a:xfrm>
        </p:spPr>
        <p:txBody>
          <a:bodyPr/>
          <a:lstStyle/>
          <a:p>
            <a:r>
              <a:rPr lang="en-US" altLang="ko-KR" sz="900" dirty="0"/>
              <a:t>int main(void) {</a:t>
            </a:r>
          </a:p>
          <a:p>
            <a:r>
              <a:rPr lang="en-US" altLang="ko-KR" sz="900" dirty="0"/>
              <a:t>    // Declare an array of structures</a:t>
            </a:r>
          </a:p>
          <a:p>
            <a:pPr marL="146050" indent="0">
              <a:buNone/>
            </a:pPr>
            <a:endParaRPr lang="en-US" altLang="ko-KR" sz="900" b="1" dirty="0">
              <a:solidFill>
                <a:srgbClr val="FF0000"/>
              </a:solidFill>
            </a:endParaRPr>
          </a:p>
          <a:p>
            <a:endParaRPr lang="en-US" altLang="ko-KR" sz="200" dirty="0"/>
          </a:p>
          <a:p>
            <a:r>
              <a:rPr lang="en-US" altLang="ko-KR" sz="900" dirty="0"/>
              <a:t>    // Receive input from the keyboard for each student</a:t>
            </a:r>
            <a:endParaRPr lang="en-US" altLang="ko-KR" sz="9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B9F-664E-114C-872C-E0774C6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 dirty="0"/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9E58CFCA-E021-C041-87E4-7D4A1DFD58AF}"/>
              </a:ext>
            </a:extLst>
          </p:cNvPr>
          <p:cNvSpPr txBox="1">
            <a:spLocks/>
          </p:cNvSpPr>
          <p:nvPr/>
        </p:nvSpPr>
        <p:spPr>
          <a:xfrm>
            <a:off x="4073640" y="1331894"/>
            <a:ext cx="3940273" cy="371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300"/>
              <a:buFont typeface="Lato"/>
              <a:buChar char="●"/>
              <a:defRPr sz="1600" b="0" i="0" u="none" strike="noStrike" cap="none">
                <a:solidFill>
                  <a:schemeClr val="bg2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Lato"/>
              <a:buChar char="○"/>
              <a:defRPr sz="1400" b="0" i="0" u="none" strike="noStrike" cap="none">
                <a:solidFill>
                  <a:schemeClr val="accent5">
                    <a:lumMod val="75000"/>
                  </a:schemeClr>
                </a:solidFill>
                <a:latin typeface="+mn-lt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ko-KR" sz="900" dirty="0"/>
              <a:t>    // Calculate total score (sum) of each student</a:t>
            </a:r>
          </a:p>
          <a:p>
            <a:endParaRPr lang="en-US" altLang="ko-KR" sz="4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// Print each student’s total score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b="1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    return 0;</a:t>
            </a:r>
          </a:p>
          <a:p>
            <a:r>
              <a:rPr lang="en-US" altLang="ko-KR" sz="900" dirty="0"/>
              <a:t>}</a:t>
            </a:r>
          </a:p>
          <a:p>
            <a:endParaRPr lang="en-US" altLang="ko-KR" sz="400" dirty="0"/>
          </a:p>
          <a:p>
            <a:r>
              <a:rPr lang="en-US" altLang="ko-KR" sz="900" dirty="0"/>
              <a:t>// Define </a:t>
            </a:r>
            <a:r>
              <a:rPr lang="en-US" altLang="ko-KR" sz="900" dirty="0" err="1"/>
              <a:t>calculateTotal</a:t>
            </a:r>
            <a:endParaRPr lang="en-US" altLang="ko-KR" sz="900" dirty="0"/>
          </a:p>
          <a:p>
            <a:r>
              <a:rPr lang="en-US" altLang="ko-KR" sz="900" dirty="0"/>
              <a:t>void </a:t>
            </a:r>
            <a:r>
              <a:rPr lang="en-US" altLang="ko-KR" sz="900" dirty="0" err="1"/>
              <a:t>calculateTotal</a:t>
            </a:r>
            <a:r>
              <a:rPr lang="en-US" altLang="ko-KR" sz="900" dirty="0"/>
              <a:t>(Student *s) {</a:t>
            </a:r>
          </a:p>
          <a:p>
            <a:endParaRPr lang="en-US" altLang="ko-KR" sz="900" dirty="0"/>
          </a:p>
          <a:p>
            <a:r>
              <a:rPr lang="en-US" altLang="ko-KR" sz="900" dirty="0"/>
              <a:t>}</a:t>
            </a:r>
            <a:endParaRPr lang="en-US" altLang="ko-KR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1EDF97-0077-4A11-9744-62538F7E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12" y="4228246"/>
            <a:ext cx="2201003" cy="1974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E68F02-7D54-470E-AA20-9C216D535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40" y="1748460"/>
            <a:ext cx="1562887" cy="173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F636E3-8878-4232-AB3A-870795E10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41" y="2290622"/>
            <a:ext cx="2523782" cy="15773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858830-99A3-4B27-AC77-E83205B2D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533" y="1592378"/>
            <a:ext cx="2289948" cy="487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956A92-AB73-4CC4-81BD-5EB7929CC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611" y="2588999"/>
            <a:ext cx="4370522" cy="4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23B2F-8B45-4389-91AB-A0B6B0AF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 vs. Linked Lists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52D47-011B-4C0B-91F4-5460B5D8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5126314" cy="3285879"/>
          </a:xfrm>
        </p:spPr>
        <p:txBody>
          <a:bodyPr/>
          <a:lstStyle/>
          <a:p>
            <a:r>
              <a:rPr lang="en-US" altLang="ko-KR" dirty="0"/>
              <a:t>Arrays</a:t>
            </a:r>
          </a:p>
          <a:p>
            <a:pPr lvl="1"/>
            <a:r>
              <a:rPr lang="en-US" altLang="ko-KR" b="1" dirty="0"/>
              <a:t>Pros</a:t>
            </a:r>
            <a:r>
              <a:rPr lang="en-US" altLang="ko-KR" dirty="0"/>
              <a:t>: Memory is required only for useful values</a:t>
            </a:r>
          </a:p>
          <a:p>
            <a:pPr lvl="1"/>
            <a:r>
              <a:rPr lang="en-US" altLang="ko-KR" b="1" dirty="0"/>
              <a:t>Cons</a:t>
            </a:r>
            <a:r>
              <a:rPr lang="en-US" altLang="ko-KR" dirty="0"/>
              <a:t>: Hard to precisely size for our needs (redundancy or shortage)</a:t>
            </a:r>
          </a:p>
          <a:p>
            <a:pPr lvl="1"/>
            <a:r>
              <a:rPr lang="en-US" altLang="ko-KR" dirty="0"/>
              <a:t>C uses </a:t>
            </a:r>
            <a:r>
              <a:rPr lang="en-US" altLang="ko-KR" b="1" dirty="0"/>
              <a:t>run-time stack </a:t>
            </a:r>
            <a:r>
              <a:rPr lang="en-US" altLang="ko-KR" dirty="0"/>
              <a:t>to store arrays</a:t>
            </a:r>
          </a:p>
          <a:p>
            <a:endParaRPr lang="en-US" altLang="ko-KR" dirty="0"/>
          </a:p>
          <a:p>
            <a:r>
              <a:rPr lang="en-US" altLang="ko-KR" dirty="0"/>
              <a:t>Linked lists</a:t>
            </a:r>
          </a:p>
          <a:p>
            <a:pPr lvl="1"/>
            <a:r>
              <a:rPr lang="en-US" altLang="ko-KR" b="1" dirty="0"/>
              <a:t>Pros</a:t>
            </a:r>
            <a:r>
              <a:rPr lang="en-US" altLang="ko-KR" dirty="0"/>
              <a:t>: Easy to dynamically add/remove</a:t>
            </a:r>
            <a:endParaRPr lang="ko-KR" altLang="en-US" dirty="0"/>
          </a:p>
          <a:p>
            <a:pPr lvl="1"/>
            <a:r>
              <a:rPr lang="en-US" altLang="ko-KR" b="1" dirty="0"/>
              <a:t>Cons</a:t>
            </a:r>
            <a:r>
              <a:rPr lang="en-US" altLang="ko-KR" dirty="0"/>
              <a:t>: Additional memory is required for linking elements (next/</a:t>
            </a:r>
            <a:r>
              <a:rPr lang="en-US" altLang="ko-KR" dirty="0" err="1"/>
              <a:t>prev</a:t>
            </a:r>
            <a:r>
              <a:rPr lang="en-US" altLang="ko-KR" dirty="0"/>
              <a:t> pointers)</a:t>
            </a:r>
          </a:p>
          <a:p>
            <a:pPr lvl="1"/>
            <a:r>
              <a:rPr lang="en-US" altLang="ko-KR" dirty="0"/>
              <a:t>C uses </a:t>
            </a:r>
            <a:r>
              <a:rPr lang="en-US" altLang="ko-KR" b="1" dirty="0"/>
              <a:t>??</a:t>
            </a:r>
            <a:r>
              <a:rPr lang="en-US" altLang="ko-KR" dirty="0"/>
              <a:t> to store linked lists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B2F90D-10AC-4B06-B850-32217B529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6510E4-0B3F-4A02-974D-1C10B1031648}"/>
              </a:ext>
            </a:extLst>
          </p:cNvPr>
          <p:cNvGrpSpPr/>
          <p:nvPr/>
        </p:nvGrpSpPr>
        <p:grpSpPr>
          <a:xfrm>
            <a:off x="4837762" y="869576"/>
            <a:ext cx="4286192" cy="4273924"/>
            <a:chOff x="4837762" y="869576"/>
            <a:chExt cx="4286192" cy="42739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0D00417-D79E-4D27-BBA1-503BFEDF2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7315" y="869576"/>
              <a:ext cx="3136639" cy="4273924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F008C70-7342-442C-B147-72E6BD00820E}"/>
                </a:ext>
              </a:extLst>
            </p:cNvPr>
            <p:cNvCxnSpPr>
              <a:cxnSpLocks/>
            </p:cNvCxnSpPr>
            <p:nvPr/>
          </p:nvCxnSpPr>
          <p:spPr>
            <a:xfrm>
              <a:off x="4837762" y="2571750"/>
              <a:ext cx="1495497" cy="164176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DF86D2-DCEB-4B60-BEAA-A55227508A1D}"/>
              </a:ext>
            </a:extLst>
          </p:cNvPr>
          <p:cNvGrpSpPr/>
          <p:nvPr/>
        </p:nvGrpSpPr>
        <p:grpSpPr>
          <a:xfrm>
            <a:off x="2166502" y="2571750"/>
            <a:ext cx="4166757" cy="2467841"/>
            <a:chOff x="2166502" y="2571750"/>
            <a:chExt cx="4166757" cy="2467841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EFD37AF-AA6C-4217-8B2B-248508619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8468" y="2571750"/>
              <a:ext cx="924791" cy="1980153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47533A4-D895-41F8-AEED-B7E4FD414D55}"/>
                </a:ext>
              </a:extLst>
            </p:cNvPr>
            <p:cNvSpPr/>
            <p:nvPr/>
          </p:nvSpPr>
          <p:spPr>
            <a:xfrm>
              <a:off x="2166502" y="4405745"/>
              <a:ext cx="3215986" cy="633846"/>
            </a:xfrm>
            <a:prstGeom prst="roundRect">
              <a:avLst/>
            </a:prstGeom>
            <a:solidFill>
              <a:srgbClr val="F5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/>
                  </a:solidFill>
                </a:rPr>
                <a:t>Heap</a:t>
              </a:r>
            </a:p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Let’s see how to use this space!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8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23B2F-8B45-4389-91AB-A0B6B0AF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52D47-011B-4C0B-91F4-5460B5D8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7806852" cy="3285879"/>
          </a:xfrm>
        </p:spPr>
        <p:txBody>
          <a:bodyPr/>
          <a:lstStyle/>
          <a:p>
            <a:r>
              <a:rPr lang="en-US" altLang="ko-KR" dirty="0"/>
              <a:t>Stack</a:t>
            </a:r>
          </a:p>
          <a:p>
            <a:pPr lvl="1"/>
            <a:r>
              <a:rPr lang="en-US" altLang="ko-KR" dirty="0"/>
              <a:t>Grows upwards</a:t>
            </a:r>
          </a:p>
          <a:p>
            <a:pPr lvl="1"/>
            <a:r>
              <a:rPr lang="en-US" altLang="ko-KR" dirty="0"/>
              <a:t>Allocation and deallocation are </a:t>
            </a:r>
            <a:r>
              <a:rPr lang="en-US" altLang="ko-KR" b="1" dirty="0"/>
              <a:t>automatically</a:t>
            </a:r>
            <a:r>
              <a:rPr lang="en-US" altLang="ko-KR" dirty="0"/>
              <a:t> done by the compiler</a:t>
            </a:r>
          </a:p>
          <a:p>
            <a:pPr lvl="1"/>
            <a:r>
              <a:rPr lang="en-US" altLang="ko-KR" dirty="0"/>
              <a:t>Local variable access </a:t>
            </a:r>
          </a:p>
          <a:p>
            <a:pPr lvl="1"/>
            <a:r>
              <a:rPr lang="en-US" altLang="ko-KR" dirty="0"/>
              <a:t>Faster and no fragmentation</a:t>
            </a:r>
          </a:p>
          <a:p>
            <a:r>
              <a:rPr lang="en-US" altLang="ko-KR" dirty="0"/>
              <a:t>Heap</a:t>
            </a:r>
          </a:p>
          <a:p>
            <a:pPr lvl="1"/>
            <a:r>
              <a:rPr lang="en-US" altLang="ko-KR" dirty="0"/>
              <a:t>Grows downwards</a:t>
            </a:r>
          </a:p>
          <a:p>
            <a:pPr lvl="1"/>
            <a:r>
              <a:rPr lang="en-US" altLang="ko-KR" dirty="0"/>
              <a:t>Allocation and deallocation are </a:t>
            </a:r>
            <a:r>
              <a:rPr lang="en-US" altLang="ko-KR" b="1" dirty="0"/>
              <a:t>manually</a:t>
            </a:r>
            <a:r>
              <a:rPr lang="en-US" altLang="ko-KR" dirty="0"/>
              <a:t> done by the programmer </a:t>
            </a:r>
          </a:p>
          <a:p>
            <a:pPr lvl="1"/>
            <a:r>
              <a:rPr lang="en-US" altLang="ko-KR" dirty="0"/>
              <a:t>Global variable access</a:t>
            </a:r>
          </a:p>
          <a:p>
            <a:pPr lvl="1"/>
            <a:r>
              <a:rPr lang="en-US" altLang="ko-KR" dirty="0"/>
              <a:t>Slower and fragmented</a:t>
            </a:r>
          </a:p>
          <a:p>
            <a:r>
              <a:rPr lang="en-US" altLang="ko-KR" dirty="0"/>
              <a:t>If you are interested more…</a:t>
            </a:r>
          </a:p>
          <a:p>
            <a:pPr lvl="1"/>
            <a:r>
              <a:rPr lang="en-US" altLang="ko-KR" dirty="0">
                <a:hlinkClick r:id="rId2"/>
              </a:rPr>
              <a:t>https://www.guru99.com/stack-vs-heap.html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B2F90D-10AC-4B06-B850-32217B529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3723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DB7CB2-3CD2-4DD6-ADD2-404E6779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315" y="869576"/>
            <a:ext cx="3136639" cy="42739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F23B2F-8B45-4389-91AB-A0B6B0AF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Memory Allocation – malloc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52D47-011B-4C0B-91F4-5460B5D8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5683149" cy="3285879"/>
          </a:xfrm>
        </p:spPr>
        <p:txBody>
          <a:bodyPr/>
          <a:lstStyle/>
          <a:p>
            <a:r>
              <a:rPr lang="en-US" altLang="ko-KR" dirty="0"/>
              <a:t>Allocation: </a:t>
            </a:r>
            <a:r>
              <a:rPr lang="en-US" altLang="ko-KR" b="1" u="sng" dirty="0"/>
              <a:t>malloc</a:t>
            </a:r>
            <a:r>
              <a:rPr lang="en-US" altLang="ko-KR" b="1" dirty="0"/>
              <a:t> function</a:t>
            </a:r>
            <a:endParaRPr lang="en-US" altLang="ko-KR" dirty="0"/>
          </a:p>
          <a:p>
            <a:pPr lvl="1"/>
            <a:r>
              <a:rPr lang="en-US" altLang="ko-KR" b="1" dirty="0"/>
              <a:t>Parameter</a:t>
            </a:r>
            <a:r>
              <a:rPr lang="en-US" altLang="ko-KR" dirty="0"/>
              <a:t>: Requested memory size (bytes)</a:t>
            </a:r>
          </a:p>
          <a:p>
            <a:pPr lvl="1"/>
            <a:r>
              <a:rPr lang="en-US" altLang="ko-KR" dirty="0"/>
              <a:t>Reserve a contiguous memory block of the requested size in the heap space</a:t>
            </a:r>
          </a:p>
          <a:p>
            <a:pPr lvl="1"/>
            <a:r>
              <a:rPr lang="en-US" altLang="ko-KR" b="1" dirty="0"/>
              <a:t>Return</a:t>
            </a:r>
            <a:r>
              <a:rPr lang="en-US" altLang="ko-KR" dirty="0"/>
              <a:t>: a pointer to the reserved block or </a:t>
            </a:r>
            <a:r>
              <a:rPr lang="en-US" altLang="ko-KR" u="sng" dirty="0"/>
              <a:t>NULL</a:t>
            </a:r>
            <a:r>
              <a:rPr lang="en-US" altLang="ko-KR" dirty="0"/>
              <a:t> when failing to reserve the block (lack of memory)</a:t>
            </a:r>
          </a:p>
          <a:p>
            <a:pPr lvl="2"/>
            <a:r>
              <a:rPr lang="en-US" altLang="ko-KR" dirty="0"/>
              <a:t>It is safe to check if the return is NULL or not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stdlib.h</a:t>
            </a:r>
            <a:r>
              <a:rPr lang="en-US" altLang="ko-KR" dirty="0"/>
              <a:t>&gt; needs to be included</a:t>
            </a:r>
          </a:p>
          <a:p>
            <a:endParaRPr lang="en-US" altLang="ko-KR" sz="1000" dirty="0"/>
          </a:p>
          <a:p>
            <a:r>
              <a:rPr lang="en-US" altLang="ko-KR" dirty="0"/>
              <a:t>Heap grows downwards as more blocks are allocated</a:t>
            </a:r>
          </a:p>
          <a:p>
            <a:r>
              <a:rPr lang="en-US" altLang="ko-KR" dirty="0"/>
              <a:t>Once a block is allocated on the heap, the block </a:t>
            </a:r>
            <a:r>
              <a:rPr lang="en-US" altLang="ko-KR" b="1" dirty="0"/>
              <a:t>survives</a:t>
            </a:r>
            <a:r>
              <a:rPr lang="en-US" altLang="ko-KR" dirty="0"/>
              <a:t> until we </a:t>
            </a:r>
            <a:r>
              <a:rPr lang="en-US" altLang="ko-KR" b="1" dirty="0"/>
              <a:t>explicitly</a:t>
            </a:r>
            <a:r>
              <a:rPr lang="en-US" altLang="ko-KR" dirty="0"/>
              <a:t> </a:t>
            </a:r>
            <a:r>
              <a:rPr lang="en-US" altLang="ko-KR" b="1" dirty="0"/>
              <a:t>deallocate</a:t>
            </a:r>
            <a:r>
              <a:rPr lang="en-US" altLang="ko-KR" dirty="0"/>
              <a:t> it</a:t>
            </a:r>
          </a:p>
          <a:p>
            <a:pPr lvl="1"/>
            <a:r>
              <a:rPr lang="en-US" altLang="ko-KR" dirty="0"/>
              <a:t>In contrast to variables in stack that are automatically added and removed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B2F90D-10AC-4B06-B850-32217B529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648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23B2F-8B45-4389-91AB-A0B6B0AF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Memory Allocation – malloc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52D47-011B-4C0B-91F4-5460B5D8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5683149" cy="3285879"/>
          </a:xfrm>
        </p:spPr>
        <p:txBody>
          <a:bodyPr/>
          <a:lstStyle/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/>
              <a:t>int *</a:t>
            </a:r>
            <a:r>
              <a:rPr lang="en-US" altLang="ko-KR" dirty="0" err="1"/>
              <a:t>intPtr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intPtr</a:t>
            </a:r>
            <a:r>
              <a:rPr lang="en-US" altLang="ko-KR" dirty="0"/>
              <a:t> = malloc(</a:t>
            </a:r>
            <a:r>
              <a:rPr lang="en-US" altLang="ko-KR" dirty="0" err="1"/>
              <a:t>sizeof</a:t>
            </a:r>
            <a:r>
              <a:rPr lang="en-US" altLang="ko-KR" dirty="0"/>
              <a:t>(int));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char *</a:t>
            </a:r>
            <a:r>
              <a:rPr lang="en-US" altLang="ko-KR" dirty="0" err="1"/>
              <a:t>cPtr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cPtr</a:t>
            </a:r>
            <a:r>
              <a:rPr lang="en-US" altLang="ko-KR" dirty="0"/>
              <a:t> = malloc(</a:t>
            </a:r>
            <a:r>
              <a:rPr lang="en-US" altLang="ko-KR" dirty="0" err="1"/>
              <a:t>sizeof</a:t>
            </a:r>
            <a:r>
              <a:rPr lang="en-US" altLang="ko-KR" dirty="0"/>
              <a:t>(char));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Student *</a:t>
            </a:r>
            <a:r>
              <a:rPr lang="en-US" altLang="ko-KR" dirty="0" err="1"/>
              <a:t>sPtr</a:t>
            </a:r>
            <a:r>
              <a:rPr lang="en-US" altLang="ko-KR" dirty="0"/>
              <a:t>;  </a:t>
            </a:r>
          </a:p>
          <a:p>
            <a:pPr lvl="1"/>
            <a:r>
              <a:rPr lang="en-US" altLang="ko-KR" dirty="0" err="1"/>
              <a:t>sPtr</a:t>
            </a:r>
            <a:r>
              <a:rPr lang="en-US" altLang="ko-KR" dirty="0"/>
              <a:t> = malloc(STUDENT_NUMS*</a:t>
            </a:r>
            <a:r>
              <a:rPr lang="en-US" altLang="ko-KR" dirty="0" err="1"/>
              <a:t>sizeof</a:t>
            </a:r>
            <a:r>
              <a:rPr lang="en-US" altLang="ko-KR" dirty="0"/>
              <a:t>(Student));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B2F90D-10AC-4B06-B850-32217B529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B751FD1-7710-4177-AC18-ACC832BB803A}"/>
              </a:ext>
            </a:extLst>
          </p:cNvPr>
          <p:cNvSpPr/>
          <p:nvPr/>
        </p:nvSpPr>
        <p:spPr>
          <a:xfrm>
            <a:off x="2143737" y="3864803"/>
            <a:ext cx="5776580" cy="420326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Yes, malloc returns a pointer, but of </a:t>
            </a:r>
            <a:r>
              <a:rPr lang="en-US" altLang="ko-KR" sz="1600" b="1" dirty="0">
                <a:solidFill>
                  <a:schemeClr val="bg2"/>
                </a:solidFill>
              </a:rPr>
              <a:t>what data type</a:t>
            </a:r>
            <a:r>
              <a:rPr lang="en-US" altLang="ko-KR" sz="1600" dirty="0">
                <a:solidFill>
                  <a:schemeClr val="bg2"/>
                </a:solidFill>
              </a:rPr>
              <a:t>?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42B4C9-2B67-4D72-BA0E-FB2153385528}"/>
              </a:ext>
            </a:extLst>
          </p:cNvPr>
          <p:cNvGrpSpPr/>
          <p:nvPr/>
        </p:nvGrpSpPr>
        <p:grpSpPr>
          <a:xfrm>
            <a:off x="2626659" y="1846729"/>
            <a:ext cx="6405284" cy="1682042"/>
            <a:chOff x="2626659" y="1846729"/>
            <a:chExt cx="6405284" cy="168204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9B47FB3-4E45-4DFE-95CF-E13F95B3CE0F}"/>
                </a:ext>
              </a:extLst>
            </p:cNvPr>
            <p:cNvGrpSpPr/>
            <p:nvPr/>
          </p:nvGrpSpPr>
          <p:grpSpPr>
            <a:xfrm>
              <a:off x="2626659" y="1846729"/>
              <a:ext cx="6405284" cy="918883"/>
              <a:chOff x="2626659" y="1846729"/>
              <a:chExt cx="6405284" cy="918883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90EC8FCD-D467-42FF-9CF9-6BDCB4DB5FB9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 flipH="1">
                <a:off x="2626659" y="2238273"/>
                <a:ext cx="2832846" cy="5273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7C295814-DE77-49FD-92FD-125610CA986F}"/>
                  </a:ext>
                </a:extLst>
              </p:cNvPr>
              <p:cNvSpPr/>
              <p:nvPr/>
            </p:nvSpPr>
            <p:spPr>
              <a:xfrm>
                <a:off x="5459505" y="1846729"/>
                <a:ext cx="3572438" cy="783088"/>
              </a:xfrm>
              <a:prstGeom prst="roundRect">
                <a:avLst/>
              </a:prstGeom>
              <a:solidFill>
                <a:srgbClr val="F5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2"/>
                    </a:solidFill>
                  </a:rPr>
                  <a:t>Hard to expect what return data type users want to get from malloc…</a:t>
                </a:r>
                <a:endParaRPr lang="ko-KR" altLang="en-US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8AD33C8-03E2-4D8A-BB14-53076A8B3A8F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2626659" y="2180207"/>
              <a:ext cx="2832846" cy="5806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2153AC4-8CED-41C1-9259-8A6B06B443CF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2774577" y="2238273"/>
              <a:ext cx="2684928" cy="1290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FE541B6-E2AF-493C-B329-2DAB69BA46EE}"/>
              </a:ext>
            </a:extLst>
          </p:cNvPr>
          <p:cNvSpPr/>
          <p:nvPr/>
        </p:nvSpPr>
        <p:spPr>
          <a:xfrm>
            <a:off x="2143736" y="4433047"/>
            <a:ext cx="5776581" cy="640977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A generic pointer of type </a:t>
            </a:r>
            <a:r>
              <a:rPr lang="en-US" altLang="ko-KR" sz="1600" b="1" dirty="0">
                <a:solidFill>
                  <a:schemeClr val="bg2"/>
                </a:solidFill>
              </a:rPr>
              <a:t>void *</a:t>
            </a:r>
          </a:p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You need to </a:t>
            </a:r>
            <a:r>
              <a:rPr lang="en-US" altLang="ko-KR" sz="1600" b="1" dirty="0">
                <a:solidFill>
                  <a:schemeClr val="bg2"/>
                </a:solidFill>
              </a:rPr>
              <a:t>type cast </a:t>
            </a:r>
            <a:r>
              <a:rPr lang="en-US" altLang="ko-KR" sz="1600" dirty="0">
                <a:solidFill>
                  <a:schemeClr val="bg2"/>
                </a:solidFill>
              </a:rPr>
              <a:t>the generic pointer for your needs </a:t>
            </a:r>
            <a:r>
              <a:rPr lang="en-US" altLang="ko-KR" sz="1600" dirty="0">
                <a:solidFill>
                  <a:schemeClr val="bg2"/>
                </a:solidFill>
                <a:sym typeface="Wingdings" panose="05000000000000000000" pitchFamily="2" charset="2"/>
              </a:rPr>
              <a:t>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23B2F-8B45-4389-91AB-A0B6B0AF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Memory Allocation – malloc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52D47-011B-4C0B-91F4-5460B5D8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66023"/>
            <a:ext cx="6370597" cy="3285879"/>
          </a:xfrm>
        </p:spPr>
        <p:txBody>
          <a:bodyPr/>
          <a:lstStyle/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/>
              <a:t>int *</a:t>
            </a:r>
            <a:r>
              <a:rPr lang="en-US" altLang="ko-KR" dirty="0" err="1"/>
              <a:t>intPtr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intPtr</a:t>
            </a:r>
            <a:r>
              <a:rPr lang="en-US" altLang="ko-KR" dirty="0"/>
              <a:t> = </a:t>
            </a:r>
            <a:r>
              <a:rPr lang="en-US" altLang="ko-KR" b="1" dirty="0"/>
              <a:t>(int *) </a:t>
            </a:r>
            <a:r>
              <a:rPr lang="en-US" altLang="ko-KR" dirty="0"/>
              <a:t>malloc(</a:t>
            </a:r>
            <a:r>
              <a:rPr lang="en-US" altLang="ko-KR" dirty="0" err="1"/>
              <a:t>sizeof</a:t>
            </a:r>
            <a:r>
              <a:rPr lang="en-US" altLang="ko-KR" dirty="0"/>
              <a:t>(int));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char *</a:t>
            </a:r>
            <a:r>
              <a:rPr lang="en-US" altLang="ko-KR" dirty="0" err="1"/>
              <a:t>cPtr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cPtr</a:t>
            </a:r>
            <a:r>
              <a:rPr lang="en-US" altLang="ko-KR" dirty="0"/>
              <a:t> = </a:t>
            </a:r>
            <a:r>
              <a:rPr lang="en-US" altLang="ko-KR" b="1" dirty="0"/>
              <a:t>(char *) </a:t>
            </a:r>
            <a:r>
              <a:rPr lang="en-US" altLang="ko-KR" dirty="0"/>
              <a:t>malloc(</a:t>
            </a:r>
            <a:r>
              <a:rPr lang="en-US" altLang="ko-KR" dirty="0" err="1"/>
              <a:t>sizeof</a:t>
            </a:r>
            <a:r>
              <a:rPr lang="en-US" altLang="ko-KR" dirty="0"/>
              <a:t>(char));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Student *</a:t>
            </a:r>
            <a:r>
              <a:rPr lang="en-US" altLang="ko-KR" dirty="0" err="1"/>
              <a:t>sPtr</a:t>
            </a:r>
            <a:r>
              <a:rPr lang="en-US" altLang="ko-KR" dirty="0"/>
              <a:t>;  </a:t>
            </a:r>
          </a:p>
          <a:p>
            <a:pPr lvl="1"/>
            <a:r>
              <a:rPr lang="en-US" altLang="ko-KR" dirty="0" err="1"/>
              <a:t>sPtr</a:t>
            </a:r>
            <a:r>
              <a:rPr lang="en-US" altLang="ko-KR" dirty="0"/>
              <a:t> = </a:t>
            </a:r>
            <a:r>
              <a:rPr lang="en-US" altLang="ko-KR" b="1" dirty="0"/>
              <a:t>(Student *) </a:t>
            </a:r>
            <a:r>
              <a:rPr lang="en-US" altLang="ko-KR" dirty="0"/>
              <a:t>malloc(STUDENT_NUMS*</a:t>
            </a:r>
            <a:r>
              <a:rPr lang="en-US" altLang="ko-KR" dirty="0" err="1"/>
              <a:t>sizeof</a:t>
            </a:r>
            <a:r>
              <a:rPr lang="en-US" altLang="ko-KR" dirty="0"/>
              <a:t>(Student));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B2F90D-10AC-4B06-B850-32217B529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B751FD1-7710-4177-AC18-ACC832BB803A}"/>
              </a:ext>
            </a:extLst>
          </p:cNvPr>
          <p:cNvSpPr/>
          <p:nvPr/>
        </p:nvSpPr>
        <p:spPr>
          <a:xfrm>
            <a:off x="2143737" y="3864803"/>
            <a:ext cx="5776580" cy="420326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Yes, malloc returns a pointer, but of </a:t>
            </a:r>
            <a:r>
              <a:rPr lang="en-US" altLang="ko-KR" sz="1600" b="1" dirty="0">
                <a:solidFill>
                  <a:schemeClr val="bg2"/>
                </a:solidFill>
              </a:rPr>
              <a:t>what data type</a:t>
            </a:r>
            <a:r>
              <a:rPr lang="en-US" altLang="ko-KR" sz="1600" dirty="0">
                <a:solidFill>
                  <a:schemeClr val="bg2"/>
                </a:solidFill>
              </a:rPr>
              <a:t>?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BC03C5-A926-4DA5-8317-0AC14523691A}"/>
              </a:ext>
            </a:extLst>
          </p:cNvPr>
          <p:cNvGrpSpPr/>
          <p:nvPr/>
        </p:nvGrpSpPr>
        <p:grpSpPr>
          <a:xfrm>
            <a:off x="2626659" y="1846729"/>
            <a:ext cx="6405284" cy="1682042"/>
            <a:chOff x="2626659" y="1846729"/>
            <a:chExt cx="6405284" cy="168204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9B47FB3-4E45-4DFE-95CF-E13F95B3CE0F}"/>
                </a:ext>
              </a:extLst>
            </p:cNvPr>
            <p:cNvGrpSpPr/>
            <p:nvPr/>
          </p:nvGrpSpPr>
          <p:grpSpPr>
            <a:xfrm>
              <a:off x="2626659" y="1846729"/>
              <a:ext cx="6405284" cy="918883"/>
              <a:chOff x="2626659" y="1846729"/>
              <a:chExt cx="6405284" cy="918883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90EC8FCD-D467-42FF-9CF9-6BDCB4DB5FB9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 flipH="1">
                <a:off x="2626659" y="2238273"/>
                <a:ext cx="2832846" cy="5273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7C295814-DE77-49FD-92FD-125610CA986F}"/>
                  </a:ext>
                </a:extLst>
              </p:cNvPr>
              <p:cNvSpPr/>
              <p:nvPr/>
            </p:nvSpPr>
            <p:spPr>
              <a:xfrm>
                <a:off x="5459505" y="1846729"/>
                <a:ext cx="3572438" cy="783088"/>
              </a:xfrm>
              <a:prstGeom prst="roundRect">
                <a:avLst/>
              </a:prstGeom>
              <a:solidFill>
                <a:srgbClr val="F5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2"/>
                    </a:solidFill>
                  </a:rPr>
                  <a:t>Type cast!</a:t>
                </a:r>
              </a:p>
              <a:p>
                <a:pPr algn="ctr"/>
                <a:r>
                  <a:rPr lang="en-US" altLang="ko-KR" sz="1600" dirty="0">
                    <a:solidFill>
                      <a:schemeClr val="bg2"/>
                    </a:solidFill>
                  </a:rPr>
                  <a:t>var = (</a:t>
                </a:r>
                <a:r>
                  <a:rPr lang="en-US" altLang="ko-KR" sz="1600" dirty="0" err="1">
                    <a:solidFill>
                      <a:schemeClr val="bg2"/>
                    </a:solidFill>
                  </a:rPr>
                  <a:t>newType</a:t>
                </a:r>
                <a:r>
                  <a:rPr lang="en-US" altLang="ko-KR" sz="1600" dirty="0">
                    <a:solidFill>
                      <a:schemeClr val="bg2"/>
                    </a:solidFill>
                  </a:rPr>
                  <a:t>) expression;</a:t>
                </a:r>
                <a:endParaRPr lang="ko-KR" altLang="en-US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8AD33C8-03E2-4D8A-BB14-53076A8B3A8F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2626659" y="2180207"/>
              <a:ext cx="2832846" cy="5806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2153AC4-8CED-41C1-9259-8A6B06B443CF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2774577" y="2238273"/>
              <a:ext cx="2684928" cy="1290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FE541B6-E2AF-493C-B329-2DAB69BA46EE}"/>
              </a:ext>
            </a:extLst>
          </p:cNvPr>
          <p:cNvSpPr/>
          <p:nvPr/>
        </p:nvSpPr>
        <p:spPr>
          <a:xfrm>
            <a:off x="2143736" y="4433047"/>
            <a:ext cx="5776581" cy="640977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A generic pointer of type </a:t>
            </a:r>
            <a:r>
              <a:rPr lang="en-US" altLang="ko-KR" sz="1600" b="1" dirty="0">
                <a:solidFill>
                  <a:schemeClr val="bg2"/>
                </a:solidFill>
              </a:rPr>
              <a:t>void *</a:t>
            </a:r>
          </a:p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You need to </a:t>
            </a:r>
            <a:r>
              <a:rPr lang="en-US" altLang="ko-KR" sz="1600" b="1" dirty="0">
                <a:solidFill>
                  <a:schemeClr val="bg2"/>
                </a:solidFill>
              </a:rPr>
              <a:t>type cast </a:t>
            </a:r>
            <a:r>
              <a:rPr lang="en-US" altLang="ko-KR" sz="1600" dirty="0">
                <a:solidFill>
                  <a:schemeClr val="bg2"/>
                </a:solidFill>
              </a:rPr>
              <a:t>the generic pointer for your needs </a:t>
            </a:r>
            <a:r>
              <a:rPr lang="en-US" altLang="ko-KR" sz="1600" dirty="0">
                <a:solidFill>
                  <a:schemeClr val="bg2"/>
                </a:solidFill>
                <a:sym typeface="Wingdings" panose="05000000000000000000" pitchFamily="2" charset="2"/>
              </a:rPr>
              <a:t>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0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17027</TotalTime>
  <Words>1716</Words>
  <Application>Microsoft Office PowerPoint</Application>
  <PresentationFormat>화면 슬라이드 쇼(16:9)</PresentationFormat>
  <Paragraphs>292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Lato</vt:lpstr>
      <vt:lpstr>Wingdings</vt:lpstr>
      <vt:lpstr>맑은 고딕</vt:lpstr>
      <vt:lpstr>Raleway</vt:lpstr>
      <vt:lpstr>Streamline</vt:lpstr>
      <vt:lpstr>Dynamic Data Structures in C</vt:lpstr>
      <vt:lpstr>Practice – Grading System Again (Array version)</vt:lpstr>
      <vt:lpstr>Practice – Grading System Again (Structure version)</vt:lpstr>
      <vt:lpstr>Practice – Grading System Again (Structure version)</vt:lpstr>
      <vt:lpstr>Arrays vs. Linked Lists</vt:lpstr>
      <vt:lpstr>Stack vs. Heap</vt:lpstr>
      <vt:lpstr>Dynamic Memory Allocation – malloc </vt:lpstr>
      <vt:lpstr>Dynamic Memory Allocation – malloc </vt:lpstr>
      <vt:lpstr>Dynamic Memory Allocation – malloc </vt:lpstr>
      <vt:lpstr>Dynamic Memory Allocation – free </vt:lpstr>
      <vt:lpstr>PowerPoint 프레젠테이션</vt:lpstr>
      <vt:lpstr>Single Linked Lists in Python (no sentinel)</vt:lpstr>
      <vt:lpstr>Single Linked Lists in C (no sentinel)</vt:lpstr>
      <vt:lpstr>Single Linked Lists in C (no sentinel)</vt:lpstr>
      <vt:lpstr>Single Linked Lists in C (no sentinel)</vt:lpstr>
      <vt:lpstr>PowerPoint 프레젠테이션</vt:lpstr>
      <vt:lpstr>Practice – Delete a node from SLList</vt:lpstr>
      <vt:lpstr>Practice – Delete a node from SLList</vt:lpstr>
      <vt:lpstr>Practice – Delete a node from SLList</vt:lpstr>
      <vt:lpstr>Practice – Delete a node from SLList</vt:lpstr>
      <vt:lpstr>Practice – Delete a node from SLList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Development: Accuracy to Efficiency</dc:title>
  <dc:creator>hyungkim</dc:creator>
  <cp:lastModifiedBy>owner</cp:lastModifiedBy>
  <cp:revision>1994</cp:revision>
  <dcterms:modified xsi:type="dcterms:W3CDTF">2021-06-07T04:09:28Z</dcterms:modified>
</cp:coreProperties>
</file>