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0" r:id="rId5"/>
    <p:sldId id="265" r:id="rId6"/>
    <p:sldId id="262" r:id="rId7"/>
    <p:sldId id="266" r:id="rId8"/>
    <p:sldId id="257" r:id="rId9"/>
    <p:sldId id="267" r:id="rId10"/>
    <p:sldId id="258" r:id="rId11"/>
    <p:sldId id="261" r:id="rId12"/>
    <p:sldId id="268" r:id="rId13"/>
    <p:sldId id="271" r:id="rId14"/>
    <p:sldId id="270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B67C12E-1FE8-4DE7-8FEB-275F3A4D1AF3}" styleName="Normal Style 3 - Accent 6">
    <a:wholeTbl>
      <a:tcTxStyle>
        <a:fontRef idx="minor">
          <a:scrgbClr r="0" g="0" b="0"/>
        </a:fontRef>
        <a:schemeClr val="accent6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6"/>
      </a:tcTxStyle>
      <a:tcStyle>
        <a:tcBdr/>
      </a:tcStyle>
    </a:seCell>
    <a:swCell>
      <a:tcTxStyle b="on">
        <a:fontRef idx="minor">
          <a:scrgbClr r="0" g="0" b="0"/>
        </a:fontRef>
        <a:schemeClr val="accent6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C8F3031-6097-4AF7-BD18-42EC2A8F2AB1}" styleName="Normal Style 2 - Accent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2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>
              <a:shade val="50000"/>
              <a:satMod val="230000"/>
            </a:schemeClr>
          </a:solidFill>
        </a:fill>
      </a:tcStyle>
    </a:firstRow>
  </a:tblStyle>
  <a:tblStyle styleId="{31957F85-BEA7-40E2-9F8C-1ACEA2CA17D2}" styleName="Normal Style 3 - Accent 1">
    <a:wholeTbl>
      <a:tcTxStyle>
        <a:fontRef idx="minor">
          <a:scrgbClr r="0" g="0" b="0"/>
        </a:fontRef>
        <a:schemeClr val="accen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accent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57743" autoAdjust="0"/>
  </p:normalViewPr>
  <p:slideViewPr>
    <p:cSldViewPr snapToGrid="0" snapToObjects="1">
      <p:cViewPr varScale="1">
        <p:scale>
          <a:sx n="62" d="100"/>
          <a:sy n="62" d="100"/>
        </p:scale>
        <p:origin x="84" y="11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AA5AF-ADB4-41EE-BD76-D1780B0E43DD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84480-2AD7-4BBD-BAC5-261D810ED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3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D860-3B08-4102-9B97-1C4462DA55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6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Usecase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다이어그램을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설명드리겠습니다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84480-2AD7-4BBD-BAC5-261D810EDD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2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이 다이어그램은 학생과 동아리 담당자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그리고 서버라는 세 가지 주요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액터가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시스템과 어떻게 상호작용하는지를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</a:p>
          <a:p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학생은 로그인 또는 회원가입을 하고 동아리 지원서를 작성할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또한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지원서 제출 후에는 합격 여부를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실시간 채팅과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1:1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문의 기능을 통해 담당자와 직접 소통할 수 있으며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게시판 이용과 언어 설정 기능도 포함되어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동아리 담당자는 동아리 및 동아리 정보를 등록하고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동아리 지원서를 검토하여 합격 여부를 결정합니다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합격자 명단을 공개하고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필요시 개별 합격 여부를 통지할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또한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동아리 공지사항 및 일정 관리를 통해 회원들에게 중요한 정보를 전달합니다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서버는 실시간 채팅이 필요한 사용자와 담당자를 연결하거나 동아리 지원 합격 여부 알림을 보낼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또는 동아리 정보를 표시하는 등의 동작을 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84480-2AD7-4BBD-BAC5-261D810EDD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8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테스트케이스 명세서입니다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84480-2AD7-4BBD-BAC5-261D810EDD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3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동아리 지원서 작성</a:t>
            </a:r>
            <a:r>
              <a:rPr lang="en-US" altLang="ko-KR" dirty="0"/>
              <a:t>＇</a:t>
            </a:r>
            <a:r>
              <a:rPr lang="ko-KR" altLang="en-US" dirty="0"/>
              <a:t>이라는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명세서에 대한 테스트 케이스 명세서를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84480-2AD7-4BBD-BAC5-261D810EDD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3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동아리 지원서를 정상 작성하는 흐름에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시작 조건은 학생이 시스템에 </a:t>
            </a:r>
            <a:r>
              <a:rPr lang="ko-KR" altLang="en-US" dirty="0" err="1"/>
              <a:t>로그인되어</a:t>
            </a:r>
            <a:r>
              <a:rPr lang="ko-KR" altLang="en-US" dirty="0"/>
              <a:t> 있고</a:t>
            </a:r>
            <a:r>
              <a:rPr lang="en-US" altLang="ko-KR" dirty="0"/>
              <a:t>, ‘</a:t>
            </a:r>
            <a:r>
              <a:rPr lang="ko-KR" altLang="en-US" dirty="0"/>
              <a:t>동아리 지원서 작성</a:t>
            </a:r>
            <a:r>
              <a:rPr lang="en-US" altLang="ko-KR" dirty="0"/>
              <a:t>’</a:t>
            </a:r>
            <a:r>
              <a:rPr lang="ko-KR" altLang="en-US" dirty="0"/>
              <a:t>메뉴에 접근할 수 있다는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사건의 흐름은</a:t>
            </a:r>
            <a:r>
              <a:rPr lang="en-US" altLang="ko-KR" dirty="0"/>
              <a:t> </a:t>
            </a:r>
            <a:r>
              <a:rPr lang="ko-KR" altLang="en-US" dirty="0"/>
              <a:t>다음과 같습니다</a:t>
            </a:r>
            <a:r>
              <a:rPr lang="en-US" altLang="ko-KR" dirty="0"/>
              <a:t>. </a:t>
            </a:r>
            <a:r>
              <a:rPr lang="ko-KR" altLang="en-US" dirty="0"/>
              <a:t>먼저 학생이 </a:t>
            </a:r>
            <a:r>
              <a:rPr lang="en-US" altLang="ko-KR" dirty="0"/>
              <a:t>‘</a:t>
            </a:r>
            <a:r>
              <a:rPr lang="ko-KR" altLang="en-US" dirty="0"/>
              <a:t>동아리 지원서 작성</a:t>
            </a:r>
            <a:r>
              <a:rPr lang="en-US" altLang="ko-KR" dirty="0"/>
              <a:t>’ </a:t>
            </a:r>
            <a:r>
              <a:rPr lang="ko-KR" altLang="en-US" dirty="0"/>
              <a:t>메뉴를 선택합니다</a:t>
            </a:r>
            <a:r>
              <a:rPr lang="en-US" altLang="ko-KR" dirty="0"/>
              <a:t>. </a:t>
            </a:r>
            <a:r>
              <a:rPr lang="ko-KR" altLang="en-US" dirty="0"/>
              <a:t>다음으로 시스템이 동아리 지원서 작성 양식을 표시합니다</a:t>
            </a:r>
            <a:r>
              <a:rPr lang="en-US" altLang="ko-KR" dirty="0"/>
              <a:t>. </a:t>
            </a:r>
            <a:r>
              <a:rPr lang="ko-KR" altLang="en-US" dirty="0"/>
              <a:t>학생은 동아리 이름</a:t>
            </a:r>
            <a:r>
              <a:rPr lang="en-US" altLang="ko-KR" dirty="0"/>
              <a:t>, </a:t>
            </a:r>
            <a:r>
              <a:rPr lang="ko-KR" altLang="en-US" dirty="0"/>
              <a:t>성명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연락처 등의 필수 정보와 선택 정보를 입력하고</a:t>
            </a:r>
            <a:r>
              <a:rPr lang="en-US" altLang="ko-KR" dirty="0"/>
              <a:t>, </a:t>
            </a:r>
            <a:r>
              <a:rPr lang="ko-KR" altLang="en-US" dirty="0"/>
              <a:t>학생이 저장 버튼을 누릅니다</a:t>
            </a:r>
            <a:r>
              <a:rPr lang="en-US" altLang="ko-KR" dirty="0"/>
              <a:t>. </a:t>
            </a:r>
            <a:r>
              <a:rPr lang="ko-KR" altLang="en-US" dirty="0"/>
              <a:t>마지막으로 시스템이 입력된 지원서 내용을 저장하고</a:t>
            </a:r>
            <a:r>
              <a:rPr lang="en-US" altLang="ko-KR" dirty="0"/>
              <a:t>, ‘</a:t>
            </a:r>
            <a:r>
              <a:rPr lang="ko-KR" altLang="en-US" dirty="0"/>
              <a:t>저장 완료</a:t>
            </a:r>
            <a:r>
              <a:rPr lang="en-US" altLang="ko-KR" dirty="0"/>
              <a:t>＇</a:t>
            </a:r>
            <a:r>
              <a:rPr lang="ko-KR" altLang="en-US" dirty="0"/>
              <a:t>메시지를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작성한 동아리 지원서 내용이 해당 학생의 동아리 지원서 목록에 저장되면 종료합니다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D860-3B08-4102-9B97-1C4462DA55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동아리 지원서 작성 실패에 대한 테스트 케이스 명세서는 다음과 같습니다</a:t>
            </a:r>
            <a:r>
              <a:rPr lang="en-US" altLang="ko-KR" dirty="0"/>
              <a:t>. </a:t>
            </a:r>
            <a:r>
              <a:rPr lang="ko-KR" altLang="en-US" dirty="0"/>
              <a:t>먼저 필수 정보 누락으로 인한 실패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D860-3B08-4102-9B97-1C4462DA55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10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또는 시스템 오류로 인한 동아리 지원서 작성 실패가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D860-3B08-4102-9B97-1C4462DA55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84480-2AD7-4BBD-BAC5-261D810EDD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9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9474" y="5200650"/>
            <a:ext cx="8534399" cy="1470025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ko-KR" sz="2400" dirty="0"/>
              <a:t>60212232 </a:t>
            </a:r>
            <a:r>
              <a:rPr lang="ko-KR" altLang="en-US" sz="2400" dirty="0" err="1"/>
              <a:t>임채현</a:t>
            </a:r>
            <a:endParaRPr lang="en-US" altLang="ko-KR" sz="2400" dirty="0"/>
          </a:p>
          <a:p>
            <a:pPr algn="r">
              <a:defRPr/>
            </a:pPr>
            <a:r>
              <a:rPr lang="en-US" altLang="ko-KR" sz="2400" dirty="0"/>
              <a:t>60212244 </a:t>
            </a:r>
            <a:r>
              <a:rPr lang="ko-KR" altLang="en-US" sz="2400" dirty="0"/>
              <a:t>조수연</a:t>
            </a:r>
            <a:endParaRPr lang="en-US" altLang="ko-KR" sz="2400" dirty="0"/>
          </a:p>
          <a:p>
            <a:pPr algn="r">
              <a:defRPr/>
            </a:pPr>
            <a:r>
              <a:rPr lang="en-US" altLang="ko-KR" sz="2400" dirty="0"/>
              <a:t>60222090 </a:t>
            </a:r>
            <a:r>
              <a:rPr lang="ko-KR" altLang="en-US" sz="2400" dirty="0"/>
              <a:t>남서현</a:t>
            </a: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8000" b="1" dirty="0"/>
              <a:t>소프트웨어공학 </a:t>
            </a:r>
            <a:br>
              <a:rPr lang="en-US" altLang="ko-KR" sz="8000" b="1" dirty="0"/>
            </a:br>
            <a:r>
              <a:rPr lang="ko-KR" altLang="en-US" sz="8000" b="1" dirty="0"/>
              <a:t>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8426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502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디자인 패턴 적용</a:t>
            </a:r>
            <a:r>
              <a:rPr lang="en-US" altLang="ko-KR"/>
              <a:t>-</a:t>
            </a:r>
            <a:r>
              <a:rPr lang="ko-KR" altLang="en-US"/>
              <a:t>생성패턴</a:t>
            </a:r>
            <a:r>
              <a:rPr lang="en-US" altLang="ko-KR"/>
              <a:t>(builder)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70153" y="1100218"/>
            <a:ext cx="4270649" cy="55185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22343" y="1100218"/>
            <a:ext cx="5832312" cy="542350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012665" y="3429000"/>
            <a:ext cx="819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/>
          <p:nvPr/>
        </p:nvSpPr>
        <p:spPr>
          <a:xfrm>
            <a:off x="570153" y="1425549"/>
            <a:ext cx="1913601" cy="5650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&lt;before&gt;</a:t>
            </a:r>
          </a:p>
        </p:txBody>
      </p:sp>
      <p:sp>
        <p:nvSpPr>
          <p:cNvPr id="9" name="제목 1"/>
          <p:cNvSpPr/>
          <p:nvPr/>
        </p:nvSpPr>
        <p:spPr>
          <a:xfrm>
            <a:off x="5589844" y="1548989"/>
            <a:ext cx="1913601" cy="5650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&lt;after&gt;</a:t>
            </a:r>
          </a:p>
        </p:txBody>
      </p:sp>
    </p:spTree>
    <p:extLst>
      <p:ext uri="{BB962C8B-B14F-4D97-AF65-F5344CB8AC3E}">
        <p14:creationId xmlns:p14="http://schemas.microsoft.com/office/powerpoint/2010/main" val="24600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5DA728FB-CC34-D165-C17E-67FF0587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90" y="1684171"/>
            <a:ext cx="5477258" cy="4576182"/>
          </a:xfrm>
          <a:prstGeom prst="rect">
            <a:avLst/>
          </a:prstGeom>
        </p:spPr>
      </p:pic>
      <p:pic>
        <p:nvPicPr>
          <p:cNvPr id="15" name="그림 14" descr="텍스트, 도표, 스크린샷, 평행이(가) 표시된 사진&#10;&#10;자동 생성된 설명">
            <a:extLst>
              <a:ext uri="{FF2B5EF4-FFF2-40B4-BE49-F238E27FC236}">
                <a16:creationId xmlns:a16="http://schemas.microsoft.com/office/drawing/2014/main" id="{E4150AE7-6BBE-A0F9-FCE2-B7C29A208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6" y="1604860"/>
            <a:ext cx="4379427" cy="3648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191" y="26147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디자인 패턴 적용</a:t>
            </a:r>
            <a:r>
              <a:rPr lang="en-US" altLang="ko-KR" dirty="0"/>
              <a:t>-</a:t>
            </a:r>
            <a:r>
              <a:rPr lang="ko-KR" altLang="en-US" dirty="0"/>
              <a:t>구조패턴</a:t>
            </a:r>
            <a:r>
              <a:rPr lang="en-US" altLang="ko-KR" dirty="0"/>
              <a:t>(Proxy)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03219" y="3429000"/>
            <a:ext cx="819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/>
          <p:nvPr/>
        </p:nvSpPr>
        <p:spPr>
          <a:xfrm>
            <a:off x="459982" y="1119072"/>
            <a:ext cx="1913601" cy="5650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&lt;before&gt;</a:t>
            </a:r>
          </a:p>
        </p:txBody>
      </p:sp>
      <p:sp>
        <p:nvSpPr>
          <p:cNvPr id="9" name="제목 1"/>
          <p:cNvSpPr/>
          <p:nvPr/>
        </p:nvSpPr>
        <p:spPr>
          <a:xfrm>
            <a:off x="5523066" y="1124114"/>
            <a:ext cx="1913601" cy="5650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&lt;after&gt;</a:t>
            </a:r>
          </a:p>
        </p:txBody>
      </p:sp>
    </p:spTree>
    <p:extLst>
      <p:ext uri="{BB962C8B-B14F-4D97-AF65-F5344CB8AC3E}">
        <p14:creationId xmlns:p14="http://schemas.microsoft.com/office/powerpoint/2010/main" val="150025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66760" y="2130425"/>
            <a:ext cx="10658475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7200" b="1" dirty="0"/>
              <a:t>5. </a:t>
            </a:r>
            <a:r>
              <a:rPr lang="ko-KR" altLang="en-US" sz="7200" b="1" dirty="0"/>
              <a:t>테스트케이스 명세서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8E5747-5EEA-A6CE-06A0-38289D21E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712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  <a:r>
              <a:rPr lang="en-US" altLang="ko-KR" dirty="0"/>
              <a:t>(</a:t>
            </a:r>
            <a:r>
              <a:rPr lang="ko-KR" altLang="en-US" dirty="0"/>
              <a:t>동아리 지원 작성</a:t>
            </a:r>
            <a:r>
              <a:rPr lang="en-US" altLang="ko-KR" dirty="0"/>
              <a:t>)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044621"/>
              </p:ext>
            </p:extLst>
          </p:nvPr>
        </p:nvGraphicFramePr>
        <p:xfrm>
          <a:off x="455970" y="198356"/>
          <a:ext cx="11280057" cy="6652375"/>
        </p:xfrm>
        <a:graphic>
          <a:graphicData uri="http://schemas.openxmlformats.org/drawingml/2006/table">
            <a:tbl>
              <a:tblPr firstRow="1" bandRow="1">
                <a:tableStyleId>{31957F85-BEA7-40E2-9F8C-1ACEA2CA17D2}</a:tableStyleId>
              </a:tblPr>
              <a:tblGrid>
                <a:gridCol w="186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시스템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/>
                        <a:t>Play in Club (PIC)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유스케이스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동아리 지원서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액터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3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/>
                        <a:t>시작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/>
                        <a:t>시스템에 접속한 상태이고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로그인되어야</a:t>
                      </a:r>
                      <a:r>
                        <a:rPr lang="ko-KR" altLang="en-US" sz="1600" dirty="0"/>
                        <a:t> 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2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학생이 “동아리 지원서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작성”을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선택한다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시스템이 동아리 지원서 작성 양식을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디스플레이한다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학생이 동아리 지원서 내용을 입력하고 ‘저장’ 버튼을 누른다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시스템이 해당 내용을 저장하고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‘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저장 완료’ 메시지를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디스플레이한다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930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600" dirty="0"/>
                    </a:p>
                    <a:p>
                      <a:pPr algn="ctr">
                        <a:defRPr/>
                      </a:pPr>
                      <a:endParaRPr lang="ko-KR" altLang="en-US" sz="1600" dirty="0"/>
                    </a:p>
                    <a:p>
                      <a:pPr algn="ctr">
                        <a:defRPr/>
                      </a:pPr>
                      <a:endParaRPr lang="ko-KR" altLang="en-US" sz="1600" dirty="0"/>
                    </a:p>
                    <a:p>
                      <a:pPr algn="ctr">
                        <a:defRPr/>
                      </a:pPr>
                      <a:r>
                        <a:rPr lang="ko-KR" altLang="en-US" sz="1600" dirty="0"/>
                        <a:t>대안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/>
                        <a:t>3A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3A-1. </a:t>
                      </a:r>
                      <a:r>
                        <a:rPr lang="ko-KR" altLang="en-US" sz="1600" dirty="0"/>
                        <a:t>학생이 동아리 지원서 저장 도중 취소한다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3A-2. </a:t>
                      </a:r>
                      <a:r>
                        <a:rPr lang="ko-KR" altLang="en-US" sz="1600" dirty="0"/>
                        <a:t>시스템이 동아리 지원서 저장 화면을 종료하고 </a:t>
                      </a:r>
                      <a:r>
                        <a:rPr lang="ko-KR" altLang="en-US" sz="1600" dirty="0" err="1"/>
                        <a:t>유스케이스를</a:t>
                      </a:r>
                      <a:r>
                        <a:rPr lang="ko-KR" altLang="en-US" sz="1600" dirty="0"/>
                        <a:t> 마친다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>
                        <a:defRPr/>
                      </a:pPr>
                      <a:endParaRPr lang="en-US" altLang="ko-KR" sz="1600" dirty="0"/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4A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4A-1. </a:t>
                      </a:r>
                      <a:r>
                        <a:rPr lang="ko-KR" altLang="en-US" sz="1600" dirty="0"/>
                        <a:t>시스템이 동아리 지원서 내용을 저장할 수 없다면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일정한 횟수로 반복 시도하고 그래도 불가능하면 오류 메시지를 </a:t>
                      </a:r>
                      <a:r>
                        <a:rPr lang="ko-KR" altLang="en-US" sz="1600" dirty="0" err="1"/>
                        <a:t>디스플레이한다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4A-2. </a:t>
                      </a:r>
                      <a:r>
                        <a:rPr lang="ko-KR" altLang="en-US" sz="1600" dirty="0"/>
                        <a:t>학생이 오류 메시지를 인식하고 </a:t>
                      </a:r>
                      <a:r>
                        <a:rPr lang="ko-KR" altLang="en-US" sz="1600" dirty="0" err="1"/>
                        <a:t>유스케이스를</a:t>
                      </a:r>
                      <a:r>
                        <a:rPr lang="ko-KR" altLang="en-US" sz="1600" dirty="0"/>
                        <a:t> 마친다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>
                        <a:defRPr/>
                      </a:pPr>
                      <a:endParaRPr lang="en-US" altLang="ko-KR" sz="1600" dirty="0"/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4B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4B-1. </a:t>
                      </a:r>
                      <a:r>
                        <a:rPr lang="ko-KR" altLang="en-US" sz="1600" dirty="0"/>
                        <a:t>학생이 동아리 지원서 작성 시 필수 내용을 누락한 채로 저장한다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4B-2. </a:t>
                      </a:r>
                      <a:r>
                        <a:rPr lang="ko-KR" altLang="en-US" sz="1600" dirty="0"/>
                        <a:t>시스템이 정보 누락으로 인한 오류 메시지를 </a:t>
                      </a:r>
                      <a:r>
                        <a:rPr lang="ko-KR" altLang="en-US" sz="1600" dirty="0" err="1"/>
                        <a:t>디스플레이한다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4B-3. </a:t>
                      </a:r>
                      <a:r>
                        <a:rPr lang="ko-KR" altLang="en-US" sz="1600" dirty="0"/>
                        <a:t>학생이 누락된 내용을 다시 기입하고 저장을 시도한다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/>
                        <a:t>4B-4. </a:t>
                      </a:r>
                      <a:r>
                        <a:rPr lang="ko-KR" altLang="en-US" sz="1600" dirty="0"/>
                        <a:t>시스템이 필수 내용이 모두 기입되었음을 확인하고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유스케이스를</a:t>
                      </a:r>
                      <a:r>
                        <a:rPr lang="ko-KR" altLang="en-US" sz="1600" dirty="0"/>
                        <a:t> 마친다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3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종료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작성한 동아리 지원서 내용이 해당 학생의 동아리 지원서 목록에 저장된다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6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A1F162-C543-1887-1611-7D2613FB6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8025"/>
              </p:ext>
            </p:extLst>
          </p:nvPr>
        </p:nvGraphicFramePr>
        <p:xfrm>
          <a:off x="336884" y="325756"/>
          <a:ext cx="11518231" cy="62588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1566">
                  <a:extLst>
                    <a:ext uri="{9D8B030D-6E8A-4147-A177-3AD203B41FA5}">
                      <a16:colId xmlns:a16="http://schemas.microsoft.com/office/drawing/2014/main" val="3253271623"/>
                    </a:ext>
                  </a:extLst>
                </a:gridCol>
                <a:gridCol w="9016665">
                  <a:extLst>
                    <a:ext uri="{9D8B030D-6E8A-4147-A177-3AD203B41FA5}">
                      <a16:colId xmlns:a16="http://schemas.microsoft.com/office/drawing/2014/main" val="1653384417"/>
                    </a:ext>
                  </a:extLst>
                </a:gridCol>
              </a:tblGrid>
              <a:tr h="667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테스트 케이스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/>
                        <a:t>동아리 지원서 정상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55016"/>
                  </a:ext>
                </a:extLst>
              </a:tr>
              <a:tr h="530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시작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학생이 시스템에 </a:t>
                      </a:r>
                      <a:r>
                        <a:rPr lang="ko-KR" altLang="en-US" sz="2000" dirty="0" err="1"/>
                        <a:t>로그인되어</a:t>
                      </a:r>
                      <a:r>
                        <a:rPr lang="ko-KR" altLang="en-US" sz="2000" dirty="0"/>
                        <a:t> 있고</a:t>
                      </a:r>
                      <a:r>
                        <a:rPr lang="en-US" altLang="ko-KR" sz="2000" dirty="0"/>
                        <a:t>, '</a:t>
                      </a:r>
                      <a:r>
                        <a:rPr lang="ko-KR" altLang="en-US" sz="2000" dirty="0"/>
                        <a:t>동아리 지원서 작성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메뉴에 접근할 수 있다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663502"/>
                  </a:ext>
                </a:extLst>
              </a:tr>
              <a:tr h="3886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사건의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① 학생이 </a:t>
                      </a:r>
                      <a:r>
                        <a:rPr lang="en-US" altLang="ko-KR" sz="2000" dirty="0"/>
                        <a:t>'</a:t>
                      </a:r>
                      <a:r>
                        <a:rPr lang="ko-KR" altLang="en-US" sz="2000" dirty="0"/>
                        <a:t>동아리 지원서 작성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메뉴를 선택한다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② 시스템이 동아리 지원서 작성 양식을 표시한다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③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학생이 필수 정보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동아리 이름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성명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학번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연락처 등</a:t>
                      </a:r>
                      <a:r>
                        <a:rPr lang="en-US" altLang="ko-KR" sz="2000" dirty="0"/>
                        <a:t>)</a:t>
                      </a:r>
                      <a:r>
                        <a:rPr lang="ko-KR" altLang="en-US" sz="2000" dirty="0"/>
                        <a:t>와 선택 정보를 입력한다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2000" dirty="0"/>
                        <a:t>④ </a:t>
                      </a:r>
                      <a:r>
                        <a:rPr lang="ko-KR" altLang="en-US" sz="2000" dirty="0"/>
                        <a:t>학생이 </a:t>
                      </a:r>
                      <a:r>
                        <a:rPr lang="en-US" altLang="ko-KR" sz="2000" dirty="0"/>
                        <a:t>'</a:t>
                      </a:r>
                      <a:r>
                        <a:rPr lang="ko-KR" altLang="en-US" sz="2000" dirty="0"/>
                        <a:t>저장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버튼을 누른다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2000" dirty="0"/>
                        <a:t>⑤ </a:t>
                      </a:r>
                      <a:r>
                        <a:rPr lang="ko-KR" altLang="en-US" sz="2000" dirty="0"/>
                        <a:t>시스템이 입력된 지원서 내용을 저장하고</a:t>
                      </a:r>
                      <a:r>
                        <a:rPr lang="en-US" altLang="ko-KR" sz="2000" dirty="0"/>
                        <a:t>, '</a:t>
                      </a:r>
                      <a:r>
                        <a:rPr lang="ko-KR" altLang="en-US" sz="2000" dirty="0"/>
                        <a:t>저장 완료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메시지를 표시한다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817352"/>
                  </a:ext>
                </a:extLst>
              </a:tr>
              <a:tr h="787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종료 조건</a:t>
                      </a:r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작성한 동아리 지원서 내용이 해당 학생의 동아리 지원서 목록에 저장된다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8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2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A1F162-C543-1887-1611-7D2613FB6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97806"/>
              </p:ext>
            </p:extLst>
          </p:nvPr>
        </p:nvGraphicFramePr>
        <p:xfrm>
          <a:off x="336884" y="325756"/>
          <a:ext cx="11518231" cy="58718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1566">
                  <a:extLst>
                    <a:ext uri="{9D8B030D-6E8A-4147-A177-3AD203B41FA5}">
                      <a16:colId xmlns:a16="http://schemas.microsoft.com/office/drawing/2014/main" val="3253271623"/>
                    </a:ext>
                  </a:extLst>
                </a:gridCol>
                <a:gridCol w="9016665">
                  <a:extLst>
                    <a:ext uri="{9D8B030D-6E8A-4147-A177-3AD203B41FA5}">
                      <a16:colId xmlns:a16="http://schemas.microsoft.com/office/drawing/2014/main" val="1653384417"/>
                    </a:ext>
                  </a:extLst>
                </a:gridCol>
              </a:tblGrid>
              <a:tr h="667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테스트 케이스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/>
                        <a:t>필수 정보 누락으로 인한 동아리 지원서 작성 실패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55016"/>
                  </a:ext>
                </a:extLst>
              </a:tr>
              <a:tr h="530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시작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학생이 시스템에 </a:t>
                      </a:r>
                      <a:r>
                        <a:rPr lang="ko-KR" altLang="en-US" sz="2000" dirty="0" err="1"/>
                        <a:t>로그인되어</a:t>
                      </a:r>
                      <a:r>
                        <a:rPr lang="ko-KR" altLang="en-US" sz="2000" dirty="0"/>
                        <a:t> 있고</a:t>
                      </a:r>
                      <a:r>
                        <a:rPr lang="en-US" altLang="ko-KR" sz="2000" dirty="0"/>
                        <a:t>, '</a:t>
                      </a:r>
                      <a:r>
                        <a:rPr lang="ko-KR" altLang="en-US" sz="2000" dirty="0"/>
                        <a:t>동아리 지원서 작성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메뉴에 접근할 수 있다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663502"/>
                  </a:ext>
                </a:extLst>
              </a:tr>
              <a:tr h="3886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사건의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① 학생이 </a:t>
                      </a:r>
                      <a:r>
                        <a:rPr lang="en-US" altLang="ko-KR" sz="2000" dirty="0"/>
                        <a:t>'</a:t>
                      </a:r>
                      <a:r>
                        <a:rPr lang="ko-KR" altLang="en-US" sz="2000" dirty="0"/>
                        <a:t>동아리 지원서 작성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메뉴를 선택한다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② 시스템이 동아리 지원서 작성 양식을 표시한다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③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학생이 동아리 지원서 작성 양식에서 필수 정보를 누락한 채로 </a:t>
                      </a:r>
                      <a:r>
                        <a:rPr lang="en-US" altLang="ko-KR" sz="2000" dirty="0"/>
                        <a:t>'</a:t>
                      </a:r>
                      <a:r>
                        <a:rPr lang="ko-KR" altLang="en-US" sz="2000" dirty="0"/>
                        <a:t>저장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버튼을 클릭한다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2000" dirty="0"/>
                        <a:t>④ </a:t>
                      </a:r>
                      <a:r>
                        <a:rPr lang="ko-KR" altLang="en-US" sz="2000" dirty="0"/>
                        <a:t>시스템이 필수 정보 누락 오류 메시지를 표시한다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817352"/>
                  </a:ext>
                </a:extLst>
              </a:tr>
              <a:tr h="787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종료 조건</a:t>
                      </a:r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학생이 오류 메시지를 확인한다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8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235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A1F162-C543-1887-1611-7D2613FB6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89170"/>
              </p:ext>
            </p:extLst>
          </p:nvPr>
        </p:nvGraphicFramePr>
        <p:xfrm>
          <a:off x="336884" y="325756"/>
          <a:ext cx="11518231" cy="6256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1566">
                  <a:extLst>
                    <a:ext uri="{9D8B030D-6E8A-4147-A177-3AD203B41FA5}">
                      <a16:colId xmlns:a16="http://schemas.microsoft.com/office/drawing/2014/main" val="3253271623"/>
                    </a:ext>
                  </a:extLst>
                </a:gridCol>
                <a:gridCol w="9016665">
                  <a:extLst>
                    <a:ext uri="{9D8B030D-6E8A-4147-A177-3AD203B41FA5}">
                      <a16:colId xmlns:a16="http://schemas.microsoft.com/office/drawing/2014/main" val="1653384417"/>
                    </a:ext>
                  </a:extLst>
                </a:gridCol>
              </a:tblGrid>
              <a:tr h="667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테스트 케이스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/>
                        <a:t>시스템 오류로 인한 동아리 지원서 작성 실패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55016"/>
                  </a:ext>
                </a:extLst>
              </a:tr>
              <a:tr h="530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시작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학생이 시스템에 </a:t>
                      </a:r>
                      <a:r>
                        <a:rPr lang="ko-KR" altLang="en-US" sz="2000" dirty="0" err="1"/>
                        <a:t>로그인되어</a:t>
                      </a:r>
                      <a:r>
                        <a:rPr lang="ko-KR" altLang="en-US" sz="2000" dirty="0"/>
                        <a:t> 있고</a:t>
                      </a:r>
                      <a:r>
                        <a:rPr lang="en-US" altLang="ko-KR" sz="2000" dirty="0"/>
                        <a:t>, '</a:t>
                      </a:r>
                      <a:r>
                        <a:rPr lang="ko-KR" altLang="en-US" sz="2000" dirty="0"/>
                        <a:t>동아리 지원서 작성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메뉴에 접근할 수 있다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663502"/>
                  </a:ext>
                </a:extLst>
              </a:tr>
              <a:tr h="3886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사건의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① 학생이 </a:t>
                      </a:r>
                      <a:r>
                        <a:rPr lang="en-US" altLang="ko-KR" sz="2000" dirty="0"/>
                        <a:t>'</a:t>
                      </a:r>
                      <a:r>
                        <a:rPr lang="ko-KR" altLang="en-US" sz="2000" dirty="0"/>
                        <a:t>동아리 지원서 작성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메뉴를 선택한다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② 시스템이 동아리 지원서 작성 양식을 표시한다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③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학생이 필수 정보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동아리 이름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성명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학번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연락처 등</a:t>
                      </a:r>
                      <a:r>
                        <a:rPr lang="en-US" altLang="ko-KR" sz="2000" dirty="0"/>
                        <a:t>),</a:t>
                      </a:r>
                      <a:r>
                        <a:rPr lang="ko-KR" altLang="en-US" sz="2000" dirty="0"/>
                        <a:t> 선택 정보를 입력한다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2000" dirty="0"/>
                        <a:t>④ </a:t>
                      </a:r>
                      <a:r>
                        <a:rPr lang="ko-KR" altLang="en-US" sz="2000" dirty="0"/>
                        <a:t>학생이 </a:t>
                      </a:r>
                      <a:r>
                        <a:rPr lang="en-US" altLang="ko-KR" sz="2000" dirty="0"/>
                        <a:t>'</a:t>
                      </a:r>
                      <a:r>
                        <a:rPr lang="ko-KR" altLang="en-US" sz="2000" dirty="0"/>
                        <a:t>저장</a:t>
                      </a:r>
                      <a:r>
                        <a:rPr lang="en-US" altLang="ko-KR" sz="2000" dirty="0"/>
                        <a:t>' </a:t>
                      </a:r>
                      <a:r>
                        <a:rPr lang="ko-KR" altLang="en-US" sz="2000" dirty="0"/>
                        <a:t>버튼을 클릭한다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2000" dirty="0"/>
                        <a:t>⑤ </a:t>
                      </a:r>
                      <a:r>
                        <a:rPr lang="ko-KR" altLang="en-US" sz="2000" dirty="0"/>
                        <a:t>시스템에 오류가 발생하여 저장할 수 없다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2000" dirty="0"/>
                        <a:t>⑥ </a:t>
                      </a:r>
                      <a:r>
                        <a:rPr lang="ko-KR" altLang="en-US" sz="2000" dirty="0"/>
                        <a:t>시스템이 일정 횟수로 재시도하지만 실패한다</a:t>
                      </a:r>
                      <a:r>
                        <a:rPr lang="en-US" altLang="ko-KR" sz="2000" dirty="0"/>
                        <a:t>.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/>
                        <a:t>⑦ 시스템이 저장 실패 오류 메시지를 표시한다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817352"/>
                  </a:ext>
                </a:extLst>
              </a:tr>
              <a:tr h="7870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종료 조건</a:t>
                      </a:r>
                      <a:endParaRPr lang="en-US" altLang="ko-K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학생이 오류 메시지를 확인한다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8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4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66760" y="2130425"/>
            <a:ext cx="10658475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7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00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BDA60F-C599-DFFB-B761-912B87773F2B}"/>
              </a:ext>
            </a:extLst>
          </p:cNvPr>
          <p:cNvSpPr txBox="1"/>
          <p:nvPr/>
        </p:nvSpPr>
        <p:spPr>
          <a:xfrm>
            <a:off x="171450" y="209550"/>
            <a:ext cx="3714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목차</a:t>
            </a:r>
            <a:endParaRPr lang="ko-KR" altLang="en-US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5831F-2D5D-B5D4-0E35-D95A785D3854}"/>
              </a:ext>
            </a:extLst>
          </p:cNvPr>
          <p:cNvSpPr txBox="1"/>
          <p:nvPr/>
        </p:nvSpPr>
        <p:spPr>
          <a:xfrm>
            <a:off x="409575" y="1104900"/>
            <a:ext cx="11372850" cy="547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dirty="0"/>
              <a:t>1.  </a:t>
            </a:r>
            <a:r>
              <a:rPr lang="ko-KR" altLang="en-US" sz="3600" dirty="0"/>
              <a:t>프로젝트 헌장</a:t>
            </a:r>
            <a:endParaRPr lang="en-US" altLang="ko-KR" sz="3600" dirty="0"/>
          </a:p>
          <a:p>
            <a:pPr>
              <a:lnSpc>
                <a:spcPct val="200000"/>
              </a:lnSpc>
            </a:pPr>
            <a:r>
              <a:rPr lang="en-US" altLang="ko-KR" sz="3600" dirty="0"/>
              <a:t>2.  </a:t>
            </a:r>
            <a:r>
              <a:rPr lang="ko-KR" altLang="en-US" sz="3600" dirty="0" err="1"/>
              <a:t>유스케이스</a:t>
            </a:r>
            <a:r>
              <a:rPr lang="ko-KR" altLang="en-US" sz="3600" dirty="0"/>
              <a:t> 다이어그램</a:t>
            </a:r>
            <a:endParaRPr lang="en-US" altLang="ko-KR" sz="3600" dirty="0"/>
          </a:p>
          <a:p>
            <a:pPr>
              <a:lnSpc>
                <a:spcPct val="200000"/>
              </a:lnSpc>
            </a:pPr>
            <a:r>
              <a:rPr lang="en-US" altLang="ko-KR" sz="3600" dirty="0"/>
              <a:t>3.  </a:t>
            </a:r>
            <a:r>
              <a:rPr lang="ko-KR" altLang="en-US" sz="3600" dirty="0" err="1"/>
              <a:t>유스케이스</a:t>
            </a:r>
            <a:r>
              <a:rPr lang="ko-KR" altLang="en-US" sz="3600" dirty="0"/>
              <a:t> 명세서</a:t>
            </a:r>
            <a:endParaRPr lang="en-US" altLang="ko-KR" sz="3600" dirty="0"/>
          </a:p>
          <a:p>
            <a:pPr>
              <a:lnSpc>
                <a:spcPct val="200000"/>
              </a:lnSpc>
            </a:pPr>
            <a:r>
              <a:rPr lang="en-US" altLang="ko-KR" sz="3600" dirty="0"/>
              <a:t>4.  </a:t>
            </a:r>
            <a:r>
              <a:rPr lang="ko-KR" altLang="en-US" sz="3600" dirty="0"/>
              <a:t>디자인 패턴</a:t>
            </a:r>
            <a:endParaRPr lang="en-US" altLang="ko-KR" sz="3600" dirty="0"/>
          </a:p>
          <a:p>
            <a:pPr>
              <a:lnSpc>
                <a:spcPct val="200000"/>
              </a:lnSpc>
            </a:pPr>
            <a:r>
              <a:rPr lang="en-US" altLang="ko-KR" sz="3600" dirty="0"/>
              <a:t>5.  </a:t>
            </a:r>
            <a:r>
              <a:rPr lang="ko-KR" altLang="en-US" sz="3600" dirty="0"/>
              <a:t>테스트 케이스 명세서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7504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 sz="8000" b="1" dirty="0"/>
              <a:t>1. </a:t>
            </a:r>
            <a:r>
              <a:rPr lang="ko-KR" altLang="en-US" sz="8000" b="1" dirty="0"/>
              <a:t>프로젝트 헌장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8E5747-5EEA-A6CE-06A0-38289D21E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41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F1A1F162-C543-1887-1611-7D2613FB69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155196"/>
                  </p:ext>
                </p:extLst>
              </p:nvPr>
            </p:nvGraphicFramePr>
            <p:xfrm>
              <a:off x="336884" y="291560"/>
              <a:ext cx="11518231" cy="627488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240901">
                      <a:extLst>
                        <a:ext uri="{9D8B030D-6E8A-4147-A177-3AD203B41FA5}">
                          <a16:colId xmlns:a16="http://schemas.microsoft.com/office/drawing/2014/main" val="3253271623"/>
                        </a:ext>
                      </a:extLst>
                    </a:gridCol>
                    <a:gridCol w="9277330">
                      <a:extLst>
                        <a:ext uri="{9D8B030D-6E8A-4147-A177-3AD203B41FA5}">
                          <a16:colId xmlns:a16="http://schemas.microsoft.com/office/drawing/2014/main" val="1653384417"/>
                        </a:ext>
                      </a:extLst>
                    </a:gridCol>
                  </a:tblGrid>
                  <a:tr h="3377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프로젝트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455016"/>
                      </a:ext>
                    </a:extLst>
                  </a:tr>
                  <a:tr h="3377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이름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PIC</a:t>
                          </a:r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(Play In Club)</a:t>
                          </a:r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7663502"/>
                      </a:ext>
                    </a:extLst>
                  </a:tr>
                  <a:tr h="8442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목적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① 다양한 동아리 정보 제공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ko-KR" altLang="en-US" dirty="0"/>
                            <a:t>② 동아리 참여 유도</a:t>
                          </a:r>
                        </a:p>
                        <a:p>
                          <a:pPr latinLnBrk="1"/>
                          <a:r>
                            <a:rPr lang="ko-KR" altLang="en-US" dirty="0"/>
                            <a:t>③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체계적인 지원 프로세스 제공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5817352"/>
                      </a:ext>
                    </a:extLst>
                  </a:tr>
                  <a:tr h="261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당위성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① 동아리 활동 지원의 효율화</a:t>
                          </a:r>
                        </a:p>
                        <a:p>
                          <a:pPr latinLnBrk="1"/>
                          <a:r>
                            <a:rPr lang="en-US" altLang="ko-KR" dirty="0"/>
                            <a:t>- </a:t>
                          </a:r>
                          <a:r>
                            <a:rPr lang="ko-KR" altLang="en-US" dirty="0"/>
                            <a:t>학생들의 동아리 가입과 활동 프로세스를 단순화 </a:t>
                          </a:r>
                          <a:r>
                            <a:rPr lang="en-US" altLang="ko-KR" dirty="0"/>
                            <a:t>&amp; </a:t>
                          </a:r>
                          <a:r>
                            <a:rPr lang="ko-KR" altLang="en-US" dirty="0" err="1"/>
                            <a:t>효율화하여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원하는 동아리에 쉽게 참여할 수 있도록 함</a:t>
                          </a:r>
                        </a:p>
                        <a:p>
                          <a:pPr latinLnBrk="1"/>
                          <a:r>
                            <a:rPr lang="ko-KR" altLang="en-US" dirty="0"/>
                            <a:t>②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동아리 정보의 중앙 집중화</a:t>
                          </a:r>
                        </a:p>
                        <a:p>
                          <a:pPr latinLnBrk="1"/>
                          <a:r>
                            <a:rPr lang="en-US" altLang="ko-KR" dirty="0"/>
                            <a:t>- </a:t>
                          </a:r>
                          <a:r>
                            <a:rPr lang="ko-KR" altLang="en-US" dirty="0"/>
                            <a:t>모든 동아리의 정보를 한 곳에 모아 제공함으로써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학생들이 다양한 동아리의 활동을 쉽게 파악하고 선택할 수 있도록 함</a:t>
                          </a:r>
                        </a:p>
                        <a:p>
                          <a:pPr latinLnBrk="1"/>
                          <a:r>
                            <a:rPr lang="ko-KR" altLang="en-US" dirty="0"/>
                            <a:t>③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학생 커뮤니티의 형성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- </a:t>
                          </a:r>
                          <a:r>
                            <a:rPr lang="ko-KR" altLang="en-US" dirty="0"/>
                            <a:t>다양한 동아리 활동에 참여하고 지원함으로써 학생들 간의 교류와 협력을 촉진하여 대학 내 커뮤니티를 더욱 활성화 시킴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3587924"/>
                      </a:ext>
                    </a:extLst>
                  </a:tr>
                  <a:tr h="18574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MM</a:t>
                          </a:r>
                          <a:r>
                            <a:rPr lang="ko-KR" altLang="en-US" sz="1800" dirty="0"/>
                            <a:t>으로</a:t>
                          </a: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표시된</a:t>
                          </a: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예산 예측치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COCOMO-81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유형 </a:t>
                          </a:r>
                          <a:r>
                            <a:rPr lang="en-US" altLang="ko-KR" dirty="0"/>
                            <a:t>: </a:t>
                          </a:r>
                          <a:r>
                            <a:rPr lang="ko-KR" altLang="en-US" dirty="0"/>
                            <a:t>반결합형</a:t>
                          </a:r>
                          <a:r>
                            <a:rPr lang="en-US" altLang="ko-KR" dirty="0"/>
                            <a:t>(Semi-detached)</a:t>
                          </a:r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mbol" panose="05050102010706020507" pitchFamily="18" charset="2"/>
                            <a:buChar char="Þ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=3.0×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𝐾𝐿𝑜𝐶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1.12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𝐸𝐴𝐹</m:t>
                              </m:r>
                            </m:oMath>
                          </a14:m>
                          <a:endParaRPr lang="en-US" altLang="ko-KR" dirty="0"/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소스 코드 라인 수 </a:t>
                          </a:r>
                          <a:r>
                            <a:rPr lang="en-US" altLang="ko-KR" dirty="0"/>
                            <a:t>:</a:t>
                          </a:r>
                          <a:r>
                            <a:rPr lang="ko-KR" altLang="en-US" dirty="0"/>
                            <a:t> 약 </a:t>
                          </a:r>
                          <a:r>
                            <a:rPr lang="en-US" altLang="ko-KR" dirty="0"/>
                            <a:t>2000 </a:t>
                          </a:r>
                          <a:r>
                            <a:rPr lang="ko-KR" altLang="en-US" dirty="0"/>
                            <a:t>줄</a:t>
                          </a:r>
                          <a:endParaRPr lang="en-US" altLang="ko-KR" dirty="0"/>
                        </a:p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ymbol" panose="05050102010706020507" pitchFamily="18" charset="2"/>
                            <a:buChar char="Þ"/>
                            <a:tabLst/>
                            <a:defRPr/>
                          </a:pPr>
                          <a:r>
                            <a:rPr lang="en-US" altLang="ko-KR" dirty="0" err="1"/>
                            <a:t>KLoc</a:t>
                          </a:r>
                          <a:r>
                            <a:rPr lang="en-US" altLang="ko-KR" dirty="0"/>
                            <a:t> = 2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0" i="0" dirty="0">
                              <a:latin typeface="+mn-lt"/>
                            </a:rPr>
                            <a:t>EAF = 0.84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𝑀𝑀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=4.32 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𝐸𝐴𝐹</m:t>
                              </m:r>
                            </m:oMath>
                          </a14:m>
                          <a:r>
                            <a:rPr lang="en-US" altLang="ko-KR" dirty="0"/>
                            <a:t> = 3.63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9816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F1A1F162-C543-1887-1611-7D2613FB69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155196"/>
                  </p:ext>
                </p:extLst>
              </p:nvPr>
            </p:nvGraphicFramePr>
            <p:xfrm>
              <a:off x="336884" y="291560"/>
              <a:ext cx="11518231" cy="627488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240901">
                      <a:extLst>
                        <a:ext uri="{9D8B030D-6E8A-4147-A177-3AD203B41FA5}">
                          <a16:colId xmlns:a16="http://schemas.microsoft.com/office/drawing/2014/main" val="3253271623"/>
                        </a:ext>
                      </a:extLst>
                    </a:gridCol>
                    <a:gridCol w="9277330">
                      <a:extLst>
                        <a:ext uri="{9D8B030D-6E8A-4147-A177-3AD203B41FA5}">
                          <a16:colId xmlns:a16="http://schemas.microsoft.com/office/drawing/2014/main" val="16533844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프로젝트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내용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4550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이름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PIC</a:t>
                          </a:r>
                          <a:r>
                            <a:rPr lang="ko-KR" altLang="en-US" sz="1800" dirty="0"/>
                            <a:t> </a:t>
                          </a:r>
                          <a:r>
                            <a:rPr lang="en-US" altLang="ko-KR" sz="1800" dirty="0"/>
                            <a:t>(Play In Club)</a:t>
                          </a:r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76635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목적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① 다양한 동아리 정보 제공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ko-KR" altLang="en-US" dirty="0"/>
                            <a:t>② 동아리 참여 유도</a:t>
                          </a:r>
                        </a:p>
                        <a:p>
                          <a:pPr latinLnBrk="1"/>
                          <a:r>
                            <a:rPr lang="ko-KR" altLang="en-US" dirty="0"/>
                            <a:t>③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체계적인 지원 프로세스 제공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5817352"/>
                      </a:ext>
                    </a:extLst>
                  </a:tr>
                  <a:tr h="26172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당위성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① 동아리 활동 지원의 효율화</a:t>
                          </a:r>
                        </a:p>
                        <a:p>
                          <a:pPr latinLnBrk="1"/>
                          <a:r>
                            <a:rPr lang="en-US" altLang="ko-KR" dirty="0"/>
                            <a:t>- </a:t>
                          </a:r>
                          <a:r>
                            <a:rPr lang="ko-KR" altLang="en-US" dirty="0"/>
                            <a:t>학생들의 동아리 가입과 활동 프로세스를 단순화 </a:t>
                          </a:r>
                          <a:r>
                            <a:rPr lang="en-US" altLang="ko-KR" dirty="0"/>
                            <a:t>&amp; </a:t>
                          </a:r>
                          <a:r>
                            <a:rPr lang="ko-KR" altLang="en-US" dirty="0" err="1"/>
                            <a:t>효율화하여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원하는 동아리에 쉽게 참여할 수 있도록 함</a:t>
                          </a:r>
                        </a:p>
                        <a:p>
                          <a:pPr latinLnBrk="1"/>
                          <a:r>
                            <a:rPr lang="ko-KR" altLang="en-US" dirty="0"/>
                            <a:t>②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동아리 정보의 중앙 집중화</a:t>
                          </a:r>
                        </a:p>
                        <a:p>
                          <a:pPr latinLnBrk="1"/>
                          <a:r>
                            <a:rPr lang="en-US" altLang="ko-KR" dirty="0"/>
                            <a:t>- </a:t>
                          </a:r>
                          <a:r>
                            <a:rPr lang="ko-KR" altLang="en-US" dirty="0"/>
                            <a:t>모든 동아리의 정보를 한 곳에 모아 제공함으로써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학생들이 다양한 동아리의 활동을 쉽게 파악하고 선택할 수 있도록 함</a:t>
                          </a:r>
                        </a:p>
                        <a:p>
                          <a:pPr latinLnBrk="1"/>
                          <a:r>
                            <a:rPr lang="ko-KR" altLang="en-US" dirty="0"/>
                            <a:t>③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학생 커뮤니티의 형성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- </a:t>
                          </a:r>
                          <a:r>
                            <a:rPr lang="ko-KR" altLang="en-US" dirty="0"/>
                            <a:t>다양한 동아리 활동에 참여하고 지원함으로써 학생들 간의 교류와 협력을 촉진하여 대학 내 커뮤니티를 더욱 활성화 시킴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3587924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MM</a:t>
                          </a:r>
                          <a:r>
                            <a:rPr lang="ko-KR" altLang="en-US" sz="1800" dirty="0"/>
                            <a:t>으로</a:t>
                          </a: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표시된</a:t>
                          </a:r>
                          <a:endParaRPr lang="en-US" altLang="ko-KR" sz="180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예산 예측치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44" t="-213595" r="-131" b="-4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9816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163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66760" y="2130425"/>
            <a:ext cx="10658475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7200" b="1" dirty="0"/>
              <a:t>2. </a:t>
            </a:r>
            <a:r>
              <a:rPr lang="ko-KR" altLang="en-US" sz="7200" b="1" dirty="0" err="1"/>
              <a:t>유스케이스</a:t>
            </a:r>
            <a:r>
              <a:rPr lang="ko-KR" altLang="en-US" sz="7200" b="1" dirty="0"/>
              <a:t> 다이어그램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8E5747-5EEA-A6CE-06A0-38289D21E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54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0A2E58-73D8-FD14-AB48-6859C5249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21" y="0"/>
            <a:ext cx="5322957" cy="6858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FEF646-AF28-9186-899B-0B4D53BF524D}"/>
              </a:ext>
            </a:extLst>
          </p:cNvPr>
          <p:cNvGrpSpPr/>
          <p:nvPr/>
        </p:nvGrpSpPr>
        <p:grpSpPr>
          <a:xfrm>
            <a:off x="3143470" y="335757"/>
            <a:ext cx="5773579" cy="6522244"/>
            <a:chOff x="3143470" y="335757"/>
            <a:chExt cx="5773579" cy="6522244"/>
          </a:xfrm>
        </p:grpSpPr>
        <p:sp>
          <p:nvSpPr>
            <p:cNvPr id="5" name="원형: 비어 있음 4">
              <a:extLst>
                <a:ext uri="{FF2B5EF4-FFF2-40B4-BE49-F238E27FC236}">
                  <a16:creationId xmlns:a16="http://schemas.microsoft.com/office/drawing/2014/main" id="{98C19108-1325-751C-B6C9-DC3F780CA156}"/>
                </a:ext>
              </a:extLst>
            </p:cNvPr>
            <p:cNvSpPr/>
            <p:nvPr/>
          </p:nvSpPr>
          <p:spPr>
            <a:xfrm>
              <a:off x="3912869" y="6165057"/>
              <a:ext cx="713899" cy="692944"/>
            </a:xfrm>
            <a:prstGeom prst="donut">
              <a:avLst>
                <a:gd name="adj" fmla="val 215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원형: 비어 있음 6">
              <a:extLst>
                <a:ext uri="{FF2B5EF4-FFF2-40B4-BE49-F238E27FC236}">
                  <a16:creationId xmlns:a16="http://schemas.microsoft.com/office/drawing/2014/main" id="{EBFB6C46-19BA-29C7-6F49-73C763E82909}"/>
                </a:ext>
              </a:extLst>
            </p:cNvPr>
            <p:cNvSpPr/>
            <p:nvPr/>
          </p:nvSpPr>
          <p:spPr>
            <a:xfrm>
              <a:off x="3143470" y="617697"/>
              <a:ext cx="713899" cy="692944"/>
            </a:xfrm>
            <a:prstGeom prst="donut">
              <a:avLst>
                <a:gd name="adj" fmla="val 215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원형: 비어 있음 7">
              <a:extLst>
                <a:ext uri="{FF2B5EF4-FFF2-40B4-BE49-F238E27FC236}">
                  <a16:creationId xmlns:a16="http://schemas.microsoft.com/office/drawing/2014/main" id="{1B9A5A3C-0076-043D-6D3F-EC82F5934B06}"/>
                </a:ext>
              </a:extLst>
            </p:cNvPr>
            <p:cNvSpPr/>
            <p:nvPr/>
          </p:nvSpPr>
          <p:spPr>
            <a:xfrm>
              <a:off x="8203150" y="335757"/>
              <a:ext cx="713899" cy="692944"/>
            </a:xfrm>
            <a:prstGeom prst="donut">
              <a:avLst>
                <a:gd name="adj" fmla="val 215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D1C03C-806F-1B16-620F-D8E1E344D453}"/>
              </a:ext>
            </a:extLst>
          </p:cNvPr>
          <p:cNvGrpSpPr/>
          <p:nvPr/>
        </p:nvGrpSpPr>
        <p:grpSpPr>
          <a:xfrm>
            <a:off x="228600" y="556261"/>
            <a:ext cx="2769345" cy="3261360"/>
            <a:chOff x="228600" y="556261"/>
            <a:chExt cx="2769345" cy="3261360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E8E69C4C-787D-E178-6994-3F939C80F6B5}"/>
                </a:ext>
              </a:extLst>
            </p:cNvPr>
            <p:cNvSpPr/>
            <p:nvPr/>
          </p:nvSpPr>
          <p:spPr>
            <a:xfrm>
              <a:off x="2555985" y="743189"/>
              <a:ext cx="441960" cy="44195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A4D7E2F-5684-E47C-79D3-FA42A10C152F}"/>
                </a:ext>
              </a:extLst>
            </p:cNvPr>
            <p:cNvSpPr/>
            <p:nvPr/>
          </p:nvSpPr>
          <p:spPr>
            <a:xfrm>
              <a:off x="228600" y="556261"/>
              <a:ext cx="2241550" cy="3261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회원가입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동아리 지원서 작성</a:t>
              </a:r>
              <a:r>
                <a:rPr lang="en-US" altLang="ko-KR" sz="1400" dirty="0">
                  <a:solidFill>
                    <a:schemeClr val="tx1"/>
                  </a:solidFill>
                </a:rPr>
                <a:t>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임시저장 및 수정 가능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지원서 제출시 추후   합격여부 확인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실시간 채팅과 </a:t>
              </a:r>
              <a:r>
                <a:rPr lang="en-US" altLang="ko-KR" sz="1400" dirty="0">
                  <a:solidFill>
                    <a:schemeClr val="tx1"/>
                  </a:solidFill>
                </a:rPr>
                <a:t>1:1 </a:t>
              </a:r>
              <a:r>
                <a:rPr lang="ko-KR" altLang="en-US" sz="1400" dirty="0">
                  <a:solidFill>
                    <a:schemeClr val="tx1"/>
                  </a:solidFill>
                </a:rPr>
                <a:t>문의 기능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게시판 이용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언어 설정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14936A-FB90-7673-653C-F513AB85CC6B}"/>
              </a:ext>
            </a:extLst>
          </p:cNvPr>
          <p:cNvGrpSpPr/>
          <p:nvPr/>
        </p:nvGrpSpPr>
        <p:grpSpPr>
          <a:xfrm>
            <a:off x="9131531" y="145257"/>
            <a:ext cx="2784134" cy="2445543"/>
            <a:chOff x="9131531" y="145257"/>
            <a:chExt cx="2784134" cy="244554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840C16-5FB5-2283-418E-BEEDE4E8FE7B}"/>
                </a:ext>
              </a:extLst>
            </p:cNvPr>
            <p:cNvSpPr/>
            <p:nvPr/>
          </p:nvSpPr>
          <p:spPr>
            <a:xfrm>
              <a:off x="9674115" y="145257"/>
              <a:ext cx="2241550" cy="2445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동아리 등록 및 정보  관리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동아리 합격 여부 결정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합격자 명단 공개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동아리 공지사항 및   일정 관리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0134F515-7D61-96ED-1676-BF50D52F5DFC}"/>
                </a:ext>
              </a:extLst>
            </p:cNvPr>
            <p:cNvSpPr/>
            <p:nvPr/>
          </p:nvSpPr>
          <p:spPr>
            <a:xfrm flipH="1">
              <a:off x="9131531" y="461249"/>
              <a:ext cx="441960" cy="44195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DA9A0A-4F01-B291-5DFC-CA6F7C10EC4E}"/>
              </a:ext>
            </a:extLst>
          </p:cNvPr>
          <p:cNvGrpSpPr/>
          <p:nvPr/>
        </p:nvGrpSpPr>
        <p:grpSpPr>
          <a:xfrm>
            <a:off x="5105400" y="4340306"/>
            <a:ext cx="6810265" cy="2445543"/>
            <a:chOff x="5105400" y="4340306"/>
            <a:chExt cx="6810265" cy="244554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B2DB298-F5B0-036B-48D4-2FE92B2C21A7}"/>
                </a:ext>
              </a:extLst>
            </p:cNvPr>
            <p:cNvSpPr/>
            <p:nvPr/>
          </p:nvSpPr>
          <p:spPr>
            <a:xfrm>
              <a:off x="9674115" y="4340306"/>
              <a:ext cx="2241550" cy="2445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담당자 연결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동아리 지원 합격 여부 알림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동아리 정보 표시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FC8FCE0B-F65B-20DE-144E-4E7647188C8E}"/>
                </a:ext>
              </a:extLst>
            </p:cNvPr>
            <p:cNvSpPr/>
            <p:nvPr/>
          </p:nvSpPr>
          <p:spPr>
            <a:xfrm flipH="1">
              <a:off x="5105400" y="6328650"/>
              <a:ext cx="4468091" cy="44195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3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66760" y="2130425"/>
            <a:ext cx="10658475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7200" b="1" dirty="0"/>
              <a:t>3. </a:t>
            </a:r>
            <a:r>
              <a:rPr lang="ko-KR" altLang="en-US" sz="7200" b="1" dirty="0" err="1"/>
              <a:t>유스케이스</a:t>
            </a:r>
            <a:r>
              <a:rPr lang="ko-KR" altLang="en-US" sz="7200" b="1" dirty="0"/>
              <a:t> 명세서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8E5747-5EEA-A6CE-06A0-38289D21E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712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유스케이스 명세서</a:t>
            </a:r>
            <a:r>
              <a:rPr lang="en-US" altLang="ko-KR"/>
              <a:t>(</a:t>
            </a:r>
            <a:r>
              <a:rPr lang="ko-KR" altLang="en-US"/>
              <a:t>동아리 지원</a:t>
            </a:r>
            <a:r>
              <a:rPr lang="en-US" altLang="ko-KR"/>
              <a:t>)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</p:nvPr>
        </p:nvGraphicFramePr>
        <p:xfrm>
          <a:off x="455970" y="-48576"/>
          <a:ext cx="11280057" cy="6960869"/>
        </p:xfrm>
        <a:graphic>
          <a:graphicData uri="http://schemas.openxmlformats.org/drawingml/2006/table">
            <a:tbl>
              <a:tblPr firstRow="1" bandRow="1">
                <a:tableStyleId>{31957F85-BEA7-40E2-9F8C-1ACEA2CA17D2}</a:tableStyleId>
              </a:tblPr>
              <a:tblGrid>
                <a:gridCol w="186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시스템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Play in Club (PIC)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1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유스케이스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동아리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액터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동아리 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시작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#</a:t>
                      </a:r>
                      <a:r>
                        <a:rPr lang="ko-KR" altLang="en-US"/>
                        <a:t>학생은 시스템에 로그인되어 있어야 함.</a:t>
                      </a:r>
                    </a:p>
                    <a:p>
                      <a:pPr>
                        <a:defRPr/>
                      </a:pPr>
                      <a:r>
                        <a:rPr lang="en-US" altLang="ko-KR"/>
                        <a:t>#</a:t>
                      </a:r>
                      <a:r>
                        <a:rPr lang="ko-KR" altLang="en-US"/>
                        <a:t>학생은 동아리 목록을 확인해야 함.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21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기본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학생이 시스템에 로그인한다.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시스템은 학생에게 동아리 목록을 표시한다.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학생이 동아리 목록에서 관심 있는 동아리를 선택한다.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시스템은 선택한 동아리의 상세 정보를 표시한다.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학생이 동아리에 지원하기 위해 지원 양식을 작성한다.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학생이 지원 양식을 제출한다.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시스템은 동아리 관리자에게 학생의 지원 정보를 전송한다.</a:t>
                      </a:r>
                    </a:p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동아리 관리자는 지원 정보를 확인하고 처리한다.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2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대안 흐름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3a . 학생이 동아리 목록에서 추가 정보를 요청한다.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3a-1. 시스템은 학생에게 동아리에 대한 자세한 정보를 제공한다.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5a. 학생이 지원 양식을 작성하는 중에 임시로 저장한다.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5a-1. 학생이 나중에 지원 양식을 완성하고 제출할 수 있다.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7a. 동아리 관리자가 지원 정보를 확인하는 중에 추가 정보를 요청한다.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7a-1. 동아리 관리자는 학생에게 추가 정보를 요청할 수 있다.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8a. 동아리 관리자가 학생의 지원을 거절한다.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8a-1. 시스템은 학생에게 거절 사유를 통지한다.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8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종료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시스템은 동아리 관리자에게 학생의 지원 정보를 전송한다.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동아리 관리자는 지원 정보를 확인하고 처리한다.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1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66760" y="2130425"/>
            <a:ext cx="10658475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7200" b="1" dirty="0"/>
              <a:t>4. </a:t>
            </a:r>
            <a:r>
              <a:rPr lang="ko-KR" altLang="en-US" sz="7200" b="1" dirty="0"/>
              <a:t>디자인 패턴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8E5747-5EEA-A6CE-06A0-38289D21E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6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1232</Words>
  <Application>Microsoft Office PowerPoint</Application>
  <PresentationFormat>와이드스크린</PresentationFormat>
  <Paragraphs>220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ui-sans-serif</vt:lpstr>
      <vt:lpstr>맑은 고딕</vt:lpstr>
      <vt:lpstr>Arial</vt:lpstr>
      <vt:lpstr>Calibri</vt:lpstr>
      <vt:lpstr>Cambria Math</vt:lpstr>
      <vt:lpstr>Symbol</vt:lpstr>
      <vt:lpstr>한컴오피스</vt:lpstr>
      <vt:lpstr>소프트웨어공학  프로젝트 발표</vt:lpstr>
      <vt:lpstr>PowerPoint 프레젠테이션</vt:lpstr>
      <vt:lpstr>1. 프로젝트 헌장</vt:lpstr>
      <vt:lpstr>PowerPoint 프레젠테이션</vt:lpstr>
      <vt:lpstr>2. 유스케이스 다이어그램</vt:lpstr>
      <vt:lpstr>PowerPoint 프레젠테이션</vt:lpstr>
      <vt:lpstr>3. 유스케이스 명세서</vt:lpstr>
      <vt:lpstr>유스케이스 명세서(동아리 지원)</vt:lpstr>
      <vt:lpstr>4. 디자인 패턴</vt:lpstr>
      <vt:lpstr>디자인 패턴 적용-생성패턴(builder)</vt:lpstr>
      <vt:lpstr>디자인 패턴 적용-구조패턴(Proxy)</vt:lpstr>
      <vt:lpstr>5. 테스트케이스 명세서</vt:lpstr>
      <vt:lpstr>유스케이스 명세서(동아리 지원 작성)</vt:lpstr>
      <vt:lpstr>PowerPoint 프레젠테이션</vt:lpstr>
      <vt:lpstr>PowerPoint 프레젠테이션</vt:lpstr>
      <vt:lpstr>PowerPoint 프레젠테이션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소프트웨어공학  프로젝트 발표</dc:title>
  <dc:creator>HOME</dc:creator>
  <cp:lastModifiedBy>남서현</cp:lastModifiedBy>
  <cp:revision>28</cp:revision>
  <dcterms:created xsi:type="dcterms:W3CDTF">2024-05-21T10:36:27Z</dcterms:created>
  <dcterms:modified xsi:type="dcterms:W3CDTF">2024-05-27T06:42:54Z</dcterms:modified>
  <cp:version>12.0.0.893</cp:version>
</cp:coreProperties>
</file>