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67DD42-D441-47C1-A673-304AF154ED62}">
  <a:tblStyle styleId="{9A67DD42-D441-47C1-A673-304AF154E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43f6cb9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43f6cb9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4d5fc354_6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4d5fc354_6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4d5fc354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4d5fc354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4d5fc354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4d5fc354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4d5fc354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4d5fc354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04d5fc354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04d5fc354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04d5fc354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04d5fc354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4d5fc354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4d5fc354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4d5fc354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4d5fc354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043f6cb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043f6cb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43f6cb9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43f6cb9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4d5fc354_8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4d5fc354_8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43f6cb9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43f6cb9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4d5fc35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4d5fc35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4d5fc354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4d5fc354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4d5fc354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4d5fc354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4d5fc354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4d5fc354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4d5fc354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4d5fc354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43f6cb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43f6cb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4d5fc35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4d5fc3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oogle.com/search?biw=1218&amp;bih=561&amp;tbm=isch&amp;sa=1&amp;ei=TP9sXKS9GsmW0gLnl424BA&amp;q=render+depth+of+field+unity&amp;oq=render+depth+of+field+unity&amp;gs_l=img.3...60369.66577..66882...8.0..0.68.779.15......1....1..gws-wiz-img.......0i8i7i30.qOQ9zpgPOzo#imgdii=LNdze2zertCcoM:&amp;imgrc=F9Cs7aLLWxhD7M" TargetMode="External"/><Relationship Id="rId4" Type="http://schemas.openxmlformats.org/officeDocument/2006/relationships/hyperlink" Target="https://www.google.com/search?biw=1218&amp;bih=561&amp;tbm=isch&amp;sa=1&amp;ei=gv5sXL2DGqrb0gLfhYi4Cw&amp;q=render+fog+unity&amp;oq=render+fog+unity&amp;gs_l=img.3...199154.201111..201379...2.0..0.65.444.9......1....1..gws-wiz-img.......0i8i30j0i30j0i24j35i39.LfBst7UA4LA#imgrc=ZZ-fM-aDjmqT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ity3d.com/Manual/class-GameObject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87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Ray Tracing in 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Unity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2375"/>
            <a:ext cx="493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CSS 552 Winter 2019</a:t>
            </a:r>
            <a:br>
              <a:rPr lang="en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Final Project</a:t>
            </a:r>
            <a:endParaRPr sz="2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Primary Ray Tracing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74" name="Google Shape;174;p22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material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light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22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77" name="Google Shape;177;p2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all objects based on their geometry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80" name="Google Shape;180;p2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Phong Shading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Phong shading per lights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2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83" name="Google Shape;183;p2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Save the resulting color to the render texture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Primary Ray Tracing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311700" y="12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{9A67DD42-D441-47C1-A673-304AF154ED62}</a:tableStyleId>
              </a:tblPr>
              <a:tblGrid>
                <a:gridCol w="2840200"/>
                <a:gridCol w="2840200"/>
                <a:gridCol w="2840200"/>
              </a:tblGrid>
              <a:tr h="113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Fundamental</a:t>
                      </a:r>
                      <a:r>
                        <a:rPr lang="en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Intermediate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Advanced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133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Scriptable render pipeline setup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Phong Shading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Ray intersection for spheres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Ray intersection for planes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Ray intersection for triangles (meshes)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Spotlight penumbra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" sz="1800"/>
                        <a:t>Depth of field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426" y="0"/>
            <a:ext cx="3265147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Hard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Shadows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Google Shape;204;p25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205" name="Google Shape;205;p25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light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2263425" y="1189775"/>
            <a:ext cx="2541300" cy="3220550"/>
            <a:chOff x="2263425" y="1189775"/>
            <a:chExt cx="2541300" cy="3220550"/>
          </a:xfrm>
        </p:grpSpPr>
        <p:sp>
          <p:nvSpPr>
            <p:cNvPr id="208" name="Google Shape;208;p25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512200" y="2057125"/>
              <a:ext cx="18831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cast ray between  visible point and each lights, cast shadow if hit any object.(except itself)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4329974" y="1189775"/>
            <a:ext cx="2541300" cy="3220550"/>
            <a:chOff x="4329974" y="1189775"/>
            <a:chExt cx="2541300" cy="3220550"/>
          </a:xfrm>
        </p:grpSpPr>
        <p:sp>
          <p:nvSpPr>
            <p:cNvPr id="211" name="Google Shape;211;p25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Apply visibility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4613550" y="2057125"/>
              <a:ext cx="17460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ignored or skip current light phong shading computation if the shadow is casted.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6359539" y="1189888"/>
            <a:ext cx="2541300" cy="3220561"/>
            <a:chOff x="6396739" y="1189775"/>
            <a:chExt cx="2541300" cy="3220561"/>
          </a:xfrm>
        </p:grpSpPr>
        <p:sp>
          <p:nvSpPr>
            <p:cNvPr id="214" name="Google Shape;214;p25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6714901" y="2057136"/>
              <a:ext cx="17208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If the shadow is casted, return empty color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Shadows + Depth Map for Spot light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223" name="Google Shape;223;p2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light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Create depth map for Spot light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2263425" y="1189775"/>
            <a:ext cx="2541300" cy="3220550"/>
            <a:chOff x="2263425" y="1189775"/>
            <a:chExt cx="2541300" cy="3220550"/>
          </a:xfrm>
        </p:grpSpPr>
        <p:sp>
          <p:nvSpPr>
            <p:cNvPr id="226" name="Google Shape;226;p2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Read Depth Map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26"/>
            <p:cNvSpPr txBox="1"/>
            <p:nvPr/>
          </p:nvSpPr>
          <p:spPr>
            <a:xfrm>
              <a:off x="2512200" y="2057125"/>
              <a:ext cx="18831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Cast ray between  visible point and each lights,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retrieve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the Depth data from depth map to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determine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there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is a shadow.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4329974" y="1189775"/>
            <a:ext cx="2541300" cy="3220550"/>
            <a:chOff x="4329974" y="1189775"/>
            <a:chExt cx="2541300" cy="3220550"/>
          </a:xfrm>
        </p:grpSpPr>
        <p:sp>
          <p:nvSpPr>
            <p:cNvPr id="229" name="Google Shape;229;p2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Compute visibility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4613550" y="2057125"/>
              <a:ext cx="17460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Compute visibility based on shadow filter. And apply it on the result color.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6359539" y="1189888"/>
            <a:ext cx="2541300" cy="3220561"/>
            <a:chOff x="6396739" y="1189775"/>
            <a:chExt cx="2541300" cy="3220561"/>
          </a:xfrm>
        </p:grpSpPr>
        <p:sp>
          <p:nvSpPr>
            <p:cNvPr id="232" name="Google Shape;232;p2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6714901" y="2057136"/>
              <a:ext cx="1720800" cy="235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If the shadow is casted, return color based on its visibility,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Reflection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1189877"/>
            <a:ext cx="2726700" cy="3482836"/>
            <a:chOff x="0" y="1189989"/>
            <a:chExt cx="2726700" cy="3482836"/>
          </a:xfrm>
        </p:grpSpPr>
        <p:sp>
          <p:nvSpPr>
            <p:cNvPr id="241" name="Google Shape;241;p2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material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light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44" name="Google Shape;244;p2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all objects based on their geometry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47" name="Google Shape;247;p2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Diffuse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&amp; Specular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Compute diffuse and specular  shading per light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50" name="Google Shape;250;p2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7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Save the resulting color to the render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Refraction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8"/>
          <p:cNvGrpSpPr/>
          <p:nvPr/>
        </p:nvGrpSpPr>
        <p:grpSpPr>
          <a:xfrm>
            <a:off x="0" y="1189877"/>
            <a:ext cx="2726700" cy="3482836"/>
            <a:chOff x="0" y="1189989"/>
            <a:chExt cx="2726700" cy="3482836"/>
          </a:xfrm>
        </p:grpSpPr>
        <p:sp>
          <p:nvSpPr>
            <p:cNvPr id="259" name="Google Shape;259;p2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8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material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light information to the shader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62" name="Google Shape;262;p2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8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all objects based on their geometry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65" name="Google Shape;265;p2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Refraction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Shading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Dompute refraction per light per object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28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68" name="Google Shape;268;p2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Save the resulting color to the render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Texture Mapping - Sphere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9"/>
          <p:cNvGrpSpPr/>
          <p:nvPr/>
        </p:nvGrpSpPr>
        <p:grpSpPr>
          <a:xfrm>
            <a:off x="0" y="1189877"/>
            <a:ext cx="2726700" cy="3482836"/>
            <a:chOff x="0" y="1189989"/>
            <a:chExt cx="2726700" cy="3482836"/>
          </a:xfrm>
        </p:grpSpPr>
        <p:sp>
          <p:nvSpPr>
            <p:cNvPr id="277" name="Google Shape;277;p2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80" name="Google Shape;280;p2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objects sphere 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83" name="Google Shape;283;p2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Mapping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Mapping to s-t map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86" name="Google Shape;286;p2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Save the resulting color to the render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Texture Mapping - Triangles &amp; Rectangle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30"/>
          <p:cNvGrpSpPr/>
          <p:nvPr/>
        </p:nvGrpSpPr>
        <p:grpSpPr>
          <a:xfrm>
            <a:off x="0" y="1189877"/>
            <a:ext cx="2726700" cy="3482836"/>
            <a:chOff x="0" y="1189989"/>
            <a:chExt cx="2726700" cy="3482836"/>
          </a:xfrm>
        </p:grpSpPr>
        <p:sp>
          <p:nvSpPr>
            <p:cNvPr id="295" name="Google Shape;295;p3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0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30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98" name="Google Shape;298;p30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0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objects 3D triangle and rectangle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301" name="Google Shape;301;p3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Mapping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Rectangle uses s-t coordinate mapping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Triangle uses barycentric coordinate mapping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30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304" name="Google Shape;304;p30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Save the resulting color to the render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Potential Extra Credits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 flipH="1">
            <a:off x="5626075" y="2353989"/>
            <a:ext cx="3140600" cy="1211186"/>
            <a:chOff x="658749" y="2051434"/>
            <a:chExt cx="3140600" cy="1211186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658749" y="2215320"/>
              <a:ext cx="23373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Integrate with the editors</a:t>
              </a:r>
              <a:br>
                <a:rPr b="1" lang="en" sz="1200">
                  <a:latin typeface="Roboto"/>
                  <a:ea typeface="Roboto"/>
                  <a:cs typeface="Roboto"/>
                  <a:sym typeface="Roboto"/>
                </a:rPr>
              </a:b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Scene view and Game view; WYSIWYG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311701" y="3047314"/>
            <a:ext cx="3543553" cy="1211186"/>
            <a:chOff x="633681" y="2051434"/>
            <a:chExt cx="3543553" cy="1211186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633681" y="2215320"/>
              <a:ext cx="23010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Ray tracing render on Unity Engine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Phong Shading, Secondary Rays, Texture Mapping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" name="Google Shape;69;p14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 flipH="1">
            <a:off x="4837475" y="792725"/>
            <a:ext cx="3994825" cy="1047300"/>
            <a:chOff x="593124" y="1684220"/>
            <a:chExt cx="3994825" cy="10473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593124" y="1684220"/>
              <a:ext cx="23415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Real time rendering and advanced rendering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Fogs, Depth-of-field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" name="Google Shape;74;p14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2817423" y="945750"/>
            <a:ext cx="3509166" cy="3251991"/>
            <a:chOff x="3217473" y="1225350"/>
            <a:chExt cx="3118150" cy="3159727"/>
          </a:xfrm>
        </p:grpSpPr>
        <p:sp>
          <p:nvSpPr>
            <p:cNvPr id="78" name="Google Shape;78;p14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E65F0"/>
            </a:soli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</p:grpSp>
      <p:grpSp>
        <p:nvGrpSpPr>
          <p:cNvPr id="92" name="Google Shape;92;p14"/>
          <p:cNvGrpSpPr/>
          <p:nvPr/>
        </p:nvGrpSpPr>
        <p:grpSpPr>
          <a:xfrm>
            <a:off x="311701" y="1426000"/>
            <a:ext cx="3543553" cy="1047300"/>
            <a:chOff x="633681" y="1684230"/>
            <a:chExt cx="3543553" cy="10473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633681" y="1684230"/>
              <a:ext cx="23010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Performance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Multi-threaded rendering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4;p14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Fog &amp; Depth of Field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0" y="1189877"/>
            <a:ext cx="2726700" cy="3482836"/>
            <a:chOff x="0" y="1189989"/>
            <a:chExt cx="2726700" cy="3482836"/>
          </a:xfrm>
        </p:grpSpPr>
        <p:sp>
          <p:nvSpPr>
            <p:cNvPr id="318" name="Google Shape;318;p32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Passing the geometry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Read the converted geometry information to shader as an array of structure of float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32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321" name="Google Shape;321;p3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intersection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32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Intersect the ray with objects sphere  type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32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324" name="Google Shape;324;p3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Fog Shading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32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Compute fog effect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Compute depth of field effect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32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327" name="Google Shape;327;p3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2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Save the resulting color to the render for output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9" name="Google Shape;3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375" y="2756600"/>
            <a:ext cx="832800" cy="6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373" y="3542959"/>
            <a:ext cx="1288501" cy="75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200125" y="223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google.com/search?biw=1218&amp;bih=561&amp;tbm=isch&amp;sa=1&amp;ei=TP9sXKS9GsmW0gLnl424BA&amp;q=render+depth+of+field+unity&amp;oq=render+depth+of+field+unity&amp;gs_l=img.3...60369.66577..66882...8.0..0.68.779.15......1....1..gws-wiz-img.......0i8i7i30.qOQ9zpgPOzo#imgdii=LNdze2zertCcoM:&amp;imgrc=F9Cs7aLLWxhD7M</a:t>
            </a:r>
            <a:r>
              <a:rPr lang="en" sz="800"/>
              <a:t>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200125" y="120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Credit:</a:t>
            </a:r>
            <a:br>
              <a:rPr lang="en" sz="1400"/>
            </a:br>
            <a:r>
              <a:rPr lang="en" sz="800" u="sng">
                <a:solidFill>
                  <a:schemeClr val="hlink"/>
                </a:solidFill>
                <a:hlinkClick r:id="rId4"/>
              </a:rPr>
              <a:t>https://www.google.com/search?biw=1218&amp;bih=561&amp;tbm=isch&amp;sa=1&amp;ei=gv5sXL2DGqrb0gLfhYi4Cw&amp;q=render+fog+unity&amp;oq=render+fog+unity&amp;gs_l=img.3...199154.201111..201379...2.0..0.65.444.9......1....1..gws-wiz-img.......0i8i30j0i30j0i24j35i39.LfBst7UA4LA#imgrc=ZZ-fM-aDjmqTRM</a:t>
            </a:r>
            <a:r>
              <a:rPr lang="en" sz="800"/>
              <a:t>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Engineering challenges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152475"/>
            <a:ext cx="39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Unity built-in render pipeline use Forward Rendering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illumination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Culling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Limited API expose to developer to adjust the behavior of its built-in render pipeline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613" y="784225"/>
            <a:ext cx="40481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Scriptable Render Pipeline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Experimental feature in Unity 2018</a:t>
            </a:r>
            <a:br>
              <a:rPr lang="en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Allow developers to instruct Unity what to do whenever it needs to render the scene</a:t>
            </a:r>
            <a:br>
              <a:rPr lang="en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However, built-in instructions are designed for forward rendering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Compute Shader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GPU through shader</a:t>
            </a:r>
            <a:b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 the image plane in 8px * 8px blocks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Dispatch blocks to GPU in multi-threading mode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shader will return the result in texture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Blitting the result to target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Render Pipeline Overview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23" name="Google Shape;123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SRP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Program entry point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Disable all forward rendering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Gather the scene geometries and perform data conversion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26" name="Google Shape;126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Dispatch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image plane is sectored into 8px * 8px block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Each block is dispatched to GPU’s individual rendering pipeline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Passing the geometry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Passing the material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29" name="Google Shape;129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tracing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Phong shading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Secondary rays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arenBoth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Texture mapping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32" name="Google Shape;132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Blitting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resulting texture will copied to the target render texture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Alternative approach: Ray tracing on 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2855925"/>
            <a:ext cx="85206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Disadvantage: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1. Unnecessary forward rendering (the scene and the render texture)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2. Not real-time; Not WYSIWYG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3. Write our own 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ulti-threading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0" y="1189914"/>
            <a:ext cx="2726700" cy="1518259"/>
            <a:chOff x="0" y="1189989"/>
            <a:chExt cx="2726700" cy="2544426"/>
          </a:xfrm>
        </p:grpSpPr>
        <p:sp>
          <p:nvSpPr>
            <p:cNvPr id="141" name="Google Shape;141;p1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plane setup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410850" y="2057116"/>
              <a:ext cx="19050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Config the size and orientation of the render texture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2263425" y="1189786"/>
            <a:ext cx="2541300" cy="1267064"/>
            <a:chOff x="2263425" y="1189775"/>
            <a:chExt cx="2541300" cy="2123453"/>
          </a:xfrm>
        </p:grpSpPr>
        <p:sp>
          <p:nvSpPr>
            <p:cNvPr id="144" name="Google Shape;144;p1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Dispatch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496350" y="2127628"/>
              <a:ext cx="1905000" cy="11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Dispatch sectors of the image plane to threads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4329974" y="1189786"/>
            <a:ext cx="2541300" cy="2078336"/>
            <a:chOff x="4329974" y="1189775"/>
            <a:chExt cx="2541300" cy="3483050"/>
          </a:xfrm>
        </p:grpSpPr>
        <p:sp>
          <p:nvSpPr>
            <p:cNvPr id="147" name="Google Shape;147;p1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Ray Tracing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Ray tracing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6396739" y="1189786"/>
            <a:ext cx="2541300" cy="2078336"/>
            <a:chOff x="6396739" y="1189775"/>
            <a:chExt cx="2541300" cy="3483050"/>
          </a:xfrm>
        </p:grpSpPr>
        <p:sp>
          <p:nvSpPr>
            <p:cNvPr id="150" name="Google Shape;150;p1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Render Texture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Combine all the rendering result into a render texture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Use another camera to view the render texture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Major Components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21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Parser (to create Game Objects from XML file) [Andrew]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Phong shading + Lights (Primary Ray tracing) [Joe]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Shadows (Shadow Ray or Shadow Depth Map) [Kai]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Reflection + Refraction (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Translucent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[Chaeng]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Texture mapping [Andrew, Chaeng-sphere only]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 Benchmark (compare with Unity Built-in; LWRP; HDRP)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 Credits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Both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Depth of field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Parser (to create Game Objects from XML file)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XML files provided by Prof. Sung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can select a file to open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Right: Example of parsed Rectangle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https://docs.unity3d.com/Manual/class-GameObject.html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288" y="1152463"/>
            <a:ext cx="3326130" cy="26793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{9A67DD42-D441-47C1-A673-304AF154ED62}</a:tableStyleId>
              </a:tblPr>
              <a:tblGrid>
                <a:gridCol w="2260350"/>
                <a:gridCol w="2260350"/>
              </a:tblGrid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RTViewer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Unity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Camera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Camera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Sphere, Rectangle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PrimitiveType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Triangle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Mesh, Material, Texture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Mesh, Material, Texture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ImageSpec, Rtspec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Scene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