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4" r:id="rId3"/>
    <p:sldId id="315" r:id="rId4"/>
    <p:sldId id="324" r:id="rId5"/>
    <p:sldId id="262" r:id="rId6"/>
    <p:sldId id="413" r:id="rId7"/>
    <p:sldId id="259" r:id="rId8"/>
    <p:sldId id="410" r:id="rId9"/>
    <p:sldId id="400" r:id="rId10"/>
    <p:sldId id="291" r:id="rId11"/>
    <p:sldId id="414" r:id="rId12"/>
    <p:sldId id="407" r:id="rId13"/>
    <p:sldId id="424" r:id="rId14"/>
    <p:sldId id="425" r:id="rId15"/>
    <p:sldId id="430" r:id="rId16"/>
    <p:sldId id="419" r:id="rId17"/>
    <p:sldId id="422" r:id="rId18"/>
    <p:sldId id="426" r:id="rId19"/>
    <p:sldId id="427" r:id="rId20"/>
    <p:sldId id="428" r:id="rId21"/>
    <p:sldId id="429" r:id="rId22"/>
    <p:sldId id="431" r:id="rId23"/>
    <p:sldId id="29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7" autoAdjust="0"/>
    <p:restoredTop sz="69482" autoAdjust="0"/>
  </p:normalViewPr>
  <p:slideViewPr>
    <p:cSldViewPr snapToGrid="0" snapToObjects="1">
      <p:cViewPr varScale="1">
        <p:scale>
          <a:sx n="79" d="100"/>
          <a:sy n="79" d="100"/>
        </p:scale>
        <p:origin x="1194" y="8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697FC75-F877-4747-BBFD-D2ABA0B6A912}" type="datetime1">
              <a:rPr lang="en-US"/>
              <a:pPr lvl="0">
                <a:defRPr/>
              </a:pPr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D22FB6-13E2-B84F-8B09-E0789BE35DB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E650B3E-2EAB-E847-9859-1E8EF3D97F17}" type="datetime1">
              <a:rPr lang="en-US"/>
              <a:pPr lvl="0">
                <a:defRPr/>
              </a:pPr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웹크롤링</a:t>
            </a:r>
            <a:r>
              <a:rPr lang="en-US" altLang="ko-KR"/>
              <a:t>(</a:t>
            </a:r>
            <a:r>
              <a:rPr lang="ko-KR" altLang="en-US"/>
              <a:t>기간 선정</a:t>
            </a:r>
            <a:r>
              <a:rPr lang="en-US" altLang="ko-KR"/>
              <a:t>,</a:t>
            </a:r>
            <a:r>
              <a:rPr lang="ko-KR" altLang="en-US"/>
              <a:t> 각 기간마다 </a:t>
            </a:r>
            <a:r>
              <a:rPr lang="en-US" altLang="ko-KR"/>
              <a:t>10</a:t>
            </a:r>
            <a:r>
              <a:rPr lang="ko-KR" altLang="en-US"/>
              <a:t>페이지씩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,</a:t>
            </a:r>
            <a:r>
              <a:rPr lang="ko-KR" altLang="en-US"/>
              <a:t> 워드클라우드 시각화</a:t>
            </a:r>
            <a:r>
              <a:rPr lang="en-US" altLang="ko-KR"/>
              <a:t>(</a:t>
            </a:r>
            <a:r>
              <a:rPr lang="ko-KR" altLang="en-US"/>
              <a:t>빈도수 상위 </a:t>
            </a:r>
            <a:r>
              <a:rPr lang="en-US" altLang="ko-KR"/>
              <a:t>100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F51BA-7433-1D4B-84CB-B35DE54FDFCD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5071466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116270" y="861933"/>
            <a:ext cx="4089612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5" y="861933"/>
            <a:ext cx="4089612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861933"/>
            <a:ext cx="4089612" cy="24510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26661" y="3312972"/>
            <a:ext cx="4089612" cy="24510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69" y="861933"/>
            <a:ext cx="4089612" cy="24510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16269" y="3312972"/>
            <a:ext cx="4089612" cy="24510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-1" y="0"/>
            <a:ext cx="6134793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5" y="861933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81855" y="3638512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69" y="861933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16269" y="3638512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-1" y="0"/>
            <a:ext cx="5071465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71464" y="861933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16268" y="2130661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26654" y="3222747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4" y="3671636"/>
            <a:ext cx="2044807" cy="405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26658" y="3197810"/>
            <a:ext cx="2044807" cy="405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71465" y="2256564"/>
            <a:ext cx="2044807" cy="405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16269" y="2459817"/>
            <a:ext cx="2044807" cy="405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161074" y="3815590"/>
            <a:ext cx="2044807" cy="405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54503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8" grpId="0" animBg="1"/>
      <p:bldP spid="22" grpId="0" animBg="1"/>
      <p:bldP spid="2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71465" y="861934"/>
            <a:ext cx="2044807" cy="514119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16269" y="861934"/>
            <a:ext cx="2044807" cy="514119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161074" y="861933"/>
            <a:ext cx="2044807" cy="514119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383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5071466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71466" y="861933"/>
            <a:ext cx="6134416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28508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9161075" cy="685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116270" y="861933"/>
            <a:ext cx="4089612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08691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267279" y="2388870"/>
            <a:ext cx="5248321" cy="328041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7116270" y="0"/>
            <a:ext cx="5075729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0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964865" y="988829"/>
            <a:ext cx="7570382" cy="47314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931991" y="1808274"/>
            <a:ext cx="2007753" cy="356821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96082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18852" y="2473174"/>
            <a:ext cx="1861466" cy="33045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05744" y="2473174"/>
            <a:ext cx="1861466" cy="33045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93234" y="2473174"/>
            <a:ext cx="1861466" cy="33045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-1019277" y="2473174"/>
            <a:ext cx="1861466" cy="33045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343873" y="2473174"/>
            <a:ext cx="1861466" cy="33045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331363" y="2473174"/>
            <a:ext cx="1861466" cy="33045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66140" y="2473174"/>
            <a:ext cx="1861466" cy="33045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902580" y="2713250"/>
            <a:ext cx="1725570" cy="305676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265039" y="2344106"/>
            <a:ext cx="2001318" cy="35530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822122" y="4762702"/>
            <a:ext cx="774384" cy="9632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929390" y="2102019"/>
            <a:ext cx="5221112" cy="391473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368299" y="2713250"/>
            <a:ext cx="1725570" cy="305676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730497" y="2344106"/>
            <a:ext cx="2001318" cy="35530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19800000">
            <a:off x="-1487012" y="-2193956"/>
            <a:ext cx="3932123" cy="52343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19800000">
            <a:off x="10294981" y="2478418"/>
            <a:ext cx="3932123" cy="52343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 rot="3600000">
            <a:off x="9810147" y="-1216807"/>
            <a:ext cx="1725570" cy="305676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 rot="19800000">
            <a:off x="8862614" y="5972938"/>
            <a:ext cx="774384" cy="9632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4" hasCustomPrompt="1"/>
          </p:nvPr>
        </p:nvSpPr>
        <p:spPr>
          <a:xfrm rot="3600000">
            <a:off x="-51730" y="4041080"/>
            <a:ext cx="1725570" cy="305676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7874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000563" y="2327009"/>
            <a:ext cx="1874752" cy="221233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71846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246988" y="-22859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99985" y="17487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26256" y="2628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51755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23530" y="1796352"/>
            <a:ext cx="1801537" cy="323849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518374" y="1796352"/>
            <a:ext cx="1801537" cy="323849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392438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300984" y="4215384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12553" y="3076055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685085" y="820709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0487042" y="-311247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1" y="2213356"/>
            <a:ext cx="5203862" cy="3360312"/>
          </a:xfrm>
          <a:prstGeom prst="rect">
            <a:avLst/>
          </a:prstGeom>
        </p:spPr>
      </p:pic>
      <p:sp>
        <p:nvSpPr>
          <p:cNvPr id="2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16275" y="1791063"/>
            <a:ext cx="1901952" cy="39319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3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3477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2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5071466" y="0"/>
            <a:ext cx="7120533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480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727948" y="1976968"/>
            <a:ext cx="1315703" cy="232146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1100041"/>
            <a:ext cx="2044805" cy="20509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916459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3494314"/>
            <a:ext cx="2044804" cy="335619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71465" y="3494314"/>
            <a:ext cx="2044804" cy="335619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61077" y="0"/>
            <a:ext cx="2044804" cy="335619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4213654"/>
            <a:ext cx="2044804" cy="263685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26660" y="0"/>
            <a:ext cx="2044804" cy="233542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68" y="2335427"/>
            <a:ext cx="4089614" cy="45150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81855" y="-1"/>
            <a:ext cx="6134415" cy="68505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26659" y="0"/>
            <a:ext cx="4089611" cy="48314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71" y="2019013"/>
            <a:ext cx="4089611" cy="48314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029430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25282" y="1372613"/>
            <a:ext cx="1901763" cy="24384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71466" y="1372613"/>
            <a:ext cx="1901763" cy="24384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16271" y="2287013"/>
            <a:ext cx="1901763" cy="24384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162455" y="2287013"/>
            <a:ext cx="1901763" cy="24384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0904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5071466" y="0"/>
            <a:ext cx="7120534" cy="68505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49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2522220"/>
            <a:ext cx="1845716" cy="16611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71466" y="2522220"/>
            <a:ext cx="1845716" cy="16611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71" y="2522220"/>
            <a:ext cx="1845716" cy="16611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61076" y="2522220"/>
            <a:ext cx="1845716" cy="16611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926176"/>
            <a:ext cx="8179221" cy="53416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75924" y="4721629"/>
            <a:ext cx="2040346" cy="21363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7116270" y="0"/>
            <a:ext cx="5075729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806404" y="1976968"/>
            <a:ext cx="1315703" cy="232146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0653117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5" y="-7496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81855" y="1828799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026661" y="-7496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26661" y="1828799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071466" y="-7496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071466" y="1828799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116271" y="-7496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116271" y="1828799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161075" y="-7496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9161075" y="1828799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1205883" y="-7496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1205883" y="1828799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-1062952" y="-7496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-1062952" y="1828799"/>
            <a:ext cx="2044805" cy="1836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665093"/>
            <a:ext cx="12192000" cy="3192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2214649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71466" y="2214649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71" y="2214649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61076" y="2214649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26661" y="4359332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071466" y="4359332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116271" y="4359332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61076" y="4359332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5071466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861933"/>
            <a:ext cx="2044805" cy="461678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71466" y="861933"/>
            <a:ext cx="2044805" cy="461678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71" y="861933"/>
            <a:ext cx="2044805" cy="461678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61076" y="861933"/>
            <a:ext cx="2044805" cy="461678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3026661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11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6" y="861933"/>
            <a:ext cx="10224026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0" y="3312973"/>
            <a:ext cx="6134415" cy="35450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9434710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6" y="861933"/>
            <a:ext cx="10224026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161076" y="4806778"/>
            <a:ext cx="2044806" cy="204372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70" y="4806778"/>
            <a:ext cx="2044806" cy="204372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071465" y="4806778"/>
            <a:ext cx="2044806" cy="204372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05882" y="4806778"/>
            <a:ext cx="2044806" cy="204372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1235981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6084915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6" y="861933"/>
            <a:ext cx="5103060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84916" y="861933"/>
            <a:ext cx="5120966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20358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6" y="3059084"/>
            <a:ext cx="4089610" cy="294404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71466" y="3059084"/>
            <a:ext cx="4089610" cy="294404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91635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3026661" y="0"/>
            <a:ext cx="9161075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81854" y="861933"/>
            <a:ext cx="4089612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71466" y="-24939"/>
            <a:ext cx="2044805" cy="23026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71466" y="2277686"/>
            <a:ext cx="2044805" cy="23026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71466" y="4580311"/>
            <a:ext cx="2044805" cy="23026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058129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0"/>
            <a:ext cx="4089610" cy="2295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116272" y="2295144"/>
            <a:ext cx="4089610" cy="2295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026661" y="4590288"/>
            <a:ext cx="4089610" cy="2295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3381364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495"/>
            <a:ext cx="12192000" cy="33080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2" y="-7495"/>
            <a:ext cx="9165338" cy="68654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312972"/>
            <a:ext cx="5071466" cy="35450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496"/>
            <a:ext cx="12192000" cy="68654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71466" y="839766"/>
            <a:ext cx="5314604" cy="531460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9243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71466" y="861933"/>
            <a:ext cx="6134416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89655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6109855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116270" y="861933"/>
            <a:ext cx="4089612" cy="5141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7116270" y="0"/>
            <a:ext cx="5075730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71258" y="6071017"/>
            <a:ext cx="629079" cy="48949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400" b="1" i="0" smtClean="0">
                <a:solidFill>
                  <a:schemeClr val="accent1"/>
                </a:solidFill>
                <a:latin typeface="Bebas Neue" charset="0"/>
                <a:ea typeface="Bebas Neue" charset="0"/>
                <a:cs typeface="Bebas Neue" charset="0"/>
              </a:rPr>
              <a:pPr algn="ctr"/>
              <a:t>‹#›</a:t>
            </a:fld>
            <a:endParaRPr lang="en-US" sz="1400" b="1" i="0" dirty="0">
              <a:solidFill>
                <a:schemeClr val="accent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8185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02666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7146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116271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161076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205882" y="-7495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-842658" y="4534942"/>
            <a:ext cx="2690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spc="600">
                <a:latin typeface="Bebas Neue" charset="0"/>
                <a:ea typeface="Bebas Neue" charset="0"/>
                <a:cs typeface="Bebas Neue" charset="0"/>
              </a:rPr>
              <a:t>www.dublindesign.com</a:t>
            </a:r>
            <a:endParaRPr lang="en-US" sz="1000" b="1" i="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50499" y="6527216"/>
            <a:ext cx="89313" cy="330784"/>
            <a:chOff x="1569366" y="5427922"/>
            <a:chExt cx="89313" cy="33078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116271" cy="68505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39740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7" r:id="rId3"/>
    <p:sldLayoutId id="2147483680" r:id="rId4"/>
    <p:sldLayoutId id="2147483673" r:id="rId5"/>
    <p:sldLayoutId id="2147483672" r:id="rId6"/>
    <p:sldLayoutId id="2147483671" r:id="rId7"/>
    <p:sldLayoutId id="2147483670" r:id="rId8"/>
    <p:sldLayoutId id="2147483691" r:id="rId9"/>
    <p:sldLayoutId id="2147483663" r:id="rId10"/>
    <p:sldLayoutId id="2147483664" r:id="rId11"/>
    <p:sldLayoutId id="2147483665" r:id="rId12"/>
    <p:sldLayoutId id="2147483666" r:id="rId13"/>
    <p:sldLayoutId id="2147483662" r:id="rId14"/>
    <p:sldLayoutId id="2147483675" r:id="rId15"/>
    <p:sldLayoutId id="2147483660" r:id="rId16"/>
    <p:sldLayoutId id="2147483690" r:id="rId17"/>
    <p:sldLayoutId id="2147483650" r:id="rId18"/>
    <p:sldLayoutId id="2147483703" r:id="rId19"/>
    <p:sldLayoutId id="2147483702" r:id="rId20"/>
    <p:sldLayoutId id="2147483701" r:id="rId21"/>
    <p:sldLayoutId id="2147483696" r:id="rId22"/>
    <p:sldLayoutId id="2147483697" r:id="rId23"/>
    <p:sldLayoutId id="2147483698" r:id="rId24"/>
    <p:sldLayoutId id="2147483699" r:id="rId25"/>
    <p:sldLayoutId id="2147483695" r:id="rId26"/>
    <p:sldLayoutId id="2147483694" r:id="rId27"/>
    <p:sldLayoutId id="2147483693" r:id="rId28"/>
    <p:sldLayoutId id="2147483685" r:id="rId29"/>
    <p:sldLayoutId id="2147483684" r:id="rId30"/>
    <p:sldLayoutId id="2147483681" r:id="rId31"/>
    <p:sldLayoutId id="2147483692" r:id="rId32"/>
    <p:sldLayoutId id="2147483682" r:id="rId33"/>
    <p:sldLayoutId id="2147483683" r:id="rId34"/>
    <p:sldLayoutId id="2147483686" r:id="rId35"/>
    <p:sldLayoutId id="2147483667" r:id="rId36"/>
    <p:sldLayoutId id="2147483661" r:id="rId37"/>
    <p:sldLayoutId id="2147483653" r:id="rId38"/>
    <p:sldLayoutId id="2147483669" r:id="rId39"/>
    <p:sldLayoutId id="2147483668" r:id="rId40"/>
    <p:sldLayoutId id="2147483654" r:id="rId41"/>
    <p:sldLayoutId id="2147483651" r:id="rId42"/>
    <p:sldLayoutId id="2147483652" r:id="rId43"/>
    <p:sldLayoutId id="2147483658" r:id="rId44"/>
    <p:sldLayoutId id="2147483655" r:id="rId45"/>
    <p:sldLayoutId id="2147483689" r:id="rId46"/>
    <p:sldLayoutId id="2147483688" r:id="rId47"/>
    <p:sldLayoutId id="2147483678" r:id="rId48"/>
    <p:sldLayoutId id="2147483676" r:id="rId49"/>
    <p:sldLayoutId id="2147483677" r:id="rId50"/>
    <p:sldLayoutId id="2147483679" r:id="rId51"/>
    <p:sldLayoutId id="2147483656" r:id="rId52"/>
    <p:sldLayoutId id="2147483659" r:id="rId53"/>
    <p:sldLayoutId id="2147483657" r:id="rId5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/>
          </p:cNvSpPr>
          <p:nvPr/>
        </p:nvSpPr>
        <p:spPr>
          <a:xfrm>
            <a:off x="1505790" y="6717883"/>
            <a:ext cx="3246964" cy="168072"/>
          </a:xfrm>
          <a:prstGeom prst="rect">
            <a:avLst/>
          </a:prstGeom>
          <a:solidFill>
            <a:schemeClr val="accent1"/>
          </a:solidFill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3563" y="2598871"/>
            <a:ext cx="5564985" cy="230832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4800" b="1" dirty="0"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서울시장 </a:t>
            </a:r>
            <a:endParaRPr lang="en-US" altLang="ko-KR" sz="4800" b="1" dirty="0"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r>
              <a:rPr lang="ko-KR" altLang="en-US" sz="4800" b="1" dirty="0">
                <a:solidFill>
                  <a:srgbClr val="006BFF"/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핵심공약 키워드</a:t>
            </a:r>
            <a:r>
              <a:rPr lang="ko-KR" altLang="en-US" sz="4800" b="1" dirty="0"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로 본</a:t>
            </a:r>
            <a:r>
              <a:rPr lang="en-US" sz="4800" b="1" dirty="0"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 </a:t>
            </a:r>
          </a:p>
          <a:p>
            <a:r>
              <a:rPr lang="ko-KR" altLang="en-US" sz="4800" b="1" dirty="0"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사회이슈</a:t>
            </a:r>
            <a:endParaRPr lang="en-US" sz="4800" b="1" dirty="0"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2358" y="3075792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2603" y="2270856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Narrow" panose="020B0604020202020204" pitchFamily="34" charset="0"/>
              </a:rPr>
              <a:t>2011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Narrow" panose="020B0604020202020204" pitchFamily="34" charset="0"/>
              </a:rPr>
              <a:t>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Narrow" panose="020B0604020202020204" pitchFamily="34" charset="0"/>
              </a:rPr>
              <a:t>35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Narrow" panose="020B0604020202020204" pitchFamily="34" charset="0"/>
              </a:rPr>
              <a:t>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Narrow" panose="020B0604020202020204" pitchFamily="34" charset="0"/>
              </a:rPr>
              <a:t>- 2021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Narrow" panose="020B0604020202020204" pitchFamily="34" charset="0"/>
              </a:rPr>
              <a:t>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Narrow" panose="020B0604020202020204" pitchFamily="34" charset="0"/>
              </a:rPr>
              <a:t>38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Narrow" panose="020B0604020202020204" pitchFamily="34" charset="0"/>
              </a:rPr>
              <a:t>대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7393" y="6345872"/>
            <a:ext cx="389599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600" b="1" dirty="0" err="1">
                <a:latin typeface="Arial" panose="020B0604020202020204" pitchFamily="34" charset="0"/>
                <a:ea typeface="Yoon 윤고딕 530_TT" panose="02090603020101020101" pitchFamily="18" charset="-127"/>
                <a:cs typeface="Arial" panose="020B0604020202020204" pitchFamily="34" charset="0"/>
              </a:rPr>
              <a:t>김보영</a:t>
            </a:r>
            <a:r>
              <a:rPr lang="ko-KR" altLang="en-US" sz="1600" b="1" dirty="0">
                <a:latin typeface="Arial" panose="020B0604020202020204" pitchFamily="34" charset="0"/>
                <a:ea typeface="Yoon 윤고딕 530_TT" panose="02090603020101020101" pitchFamily="18" charset="-127"/>
                <a:cs typeface="Arial" panose="020B0604020202020204" pitchFamily="34" charset="0"/>
              </a:rPr>
              <a:t> 김유진 </a:t>
            </a:r>
            <a:r>
              <a:rPr lang="ko-KR" altLang="en-US" sz="1600" b="1" dirty="0" err="1">
                <a:latin typeface="Arial" panose="020B0604020202020204" pitchFamily="34" charset="0"/>
                <a:ea typeface="Yoon 윤고딕 530_TT" panose="02090603020101020101" pitchFamily="18" charset="-127"/>
                <a:cs typeface="Arial" panose="020B0604020202020204" pitchFamily="34" charset="0"/>
              </a:rPr>
              <a:t>김채란</a:t>
            </a:r>
            <a:r>
              <a:rPr lang="ko-KR" altLang="en-US" sz="1600" b="1" dirty="0">
                <a:latin typeface="Arial" panose="020B0604020202020204" pitchFamily="34" charset="0"/>
                <a:ea typeface="Yoon 윤고딕 530_TT" panose="0209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ea typeface="Yoon 윤고딕 530_TT" panose="02090603020101020101" pitchFamily="18" charset="-127"/>
                <a:cs typeface="Arial" panose="020B0604020202020204" pitchFamily="34" charset="0"/>
              </a:rPr>
              <a:t>남기봉</a:t>
            </a:r>
            <a:r>
              <a:rPr lang="ko-KR" altLang="en-US" sz="1600" b="1" dirty="0">
                <a:latin typeface="Arial" panose="020B0604020202020204" pitchFamily="34" charset="0"/>
                <a:ea typeface="Yoon 윤고딕 530_TT" panose="02090603020101020101" pitchFamily="18" charset="-127"/>
                <a:cs typeface="Arial" panose="020B0604020202020204" pitchFamily="34" charset="0"/>
              </a:rPr>
              <a:t> 윤지윤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235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linea-basic-10" charset="0"/>
              <a:ea typeface="linea-basic-10" charset="0"/>
              <a:cs typeface="linea-basic-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1618" y="1635512"/>
            <a:ext cx="4408579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4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분석 프로세스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25698" y="2417378"/>
            <a:ext cx="5724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5698" y="2659777"/>
            <a:ext cx="6537402" cy="245304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(1)</a:t>
            </a:r>
            <a:r>
              <a:rPr lang="ko-KR" altLang="en-US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 네이버 뉴스 </a:t>
            </a:r>
            <a:r>
              <a:rPr lang="ko-KR" altLang="en-US" b="1" dirty="0" err="1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크롤링</a:t>
            </a:r>
            <a:r>
              <a:rPr lang="ko-KR" altLang="en-US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선거일 직전 한 달 간의 기사</a:t>
            </a:r>
            <a:endParaRPr lang="en-US" altLang="ko-KR" b="1" dirty="0">
              <a:solidFill>
                <a:schemeClr val="bg2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검색어</a:t>
            </a:r>
            <a:r>
              <a:rPr lang="en-US" altLang="ko-KR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: ‘</a:t>
            </a:r>
            <a:r>
              <a:rPr lang="ko-KR" altLang="en-US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서울시장 핵심공약</a:t>
            </a:r>
            <a:r>
              <a:rPr lang="en-US" altLang="ko-KR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‘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2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(2) </a:t>
            </a:r>
            <a:r>
              <a:rPr lang="ko-KR" altLang="en-US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데이터 프레임 형성 </a:t>
            </a:r>
            <a:r>
              <a:rPr lang="en-US" altLang="ko-KR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Title/ Date/ Article/ URL/ </a:t>
            </a:r>
            <a:r>
              <a:rPr lang="en-US" altLang="ko-KR" b="1" dirty="0" err="1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PressCompany</a:t>
            </a:r>
            <a:r>
              <a:rPr lang="en-US" altLang="ko-KR" b="1" dirty="0">
                <a:solidFill>
                  <a:schemeClr val="bg2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1740" y="3036163"/>
            <a:ext cx="248575" cy="38218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2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1618" y="1635512"/>
            <a:ext cx="4254691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solidFill>
                  <a:schemeClr val="accent1"/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4</a:t>
            </a:r>
            <a:r>
              <a:rPr lang="en-US" sz="4800" b="1" dirty="0">
                <a:solidFill>
                  <a:schemeClr val="bg1"/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  </a:t>
            </a:r>
            <a:r>
              <a:rPr lang="ko-KR" altLang="en-US" sz="4800" b="1" dirty="0">
                <a:solidFill>
                  <a:schemeClr val="bg1"/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분석 프로세스</a:t>
            </a:r>
            <a:endParaRPr lang="en-US" sz="4800" b="1" dirty="0">
              <a:solidFill>
                <a:schemeClr val="bg1"/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25698" y="2417378"/>
            <a:ext cx="5724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5698" y="2659777"/>
            <a:ext cx="6537402" cy="286854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(3) </a:t>
            </a: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데이터프레임 중 </a:t>
            </a:r>
            <a:r>
              <a:rPr 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Article </a:t>
            </a: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토큰화</a:t>
            </a:r>
            <a:endParaRPr lang="en-US" altLang="ko-KR" b="1" dirty="0">
              <a:solidFill>
                <a:schemeClr val="bg1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Noun </a:t>
            </a: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추출</a:t>
            </a:r>
            <a:endParaRPr lang="en-US" altLang="ko-KR" b="1" dirty="0">
              <a:solidFill>
                <a:schemeClr val="bg1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공통 </a:t>
            </a:r>
            <a:r>
              <a:rPr lang="ko-KR" altLang="en-US" b="1" dirty="0" err="1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불용어</a:t>
            </a: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 엑셀 파일 생성하여 불용어처리</a:t>
            </a:r>
            <a:endParaRPr lang="en-US" altLang="ko-KR" b="1" dirty="0">
              <a:solidFill>
                <a:schemeClr val="bg1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 </a:t>
            </a:r>
            <a:endParaRPr lang="en-US" altLang="ko-KR" b="1" dirty="0">
              <a:solidFill>
                <a:schemeClr val="bg1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(4) </a:t>
            </a: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워드 클라우드</a:t>
            </a:r>
            <a:endParaRPr lang="en-US" altLang="ko-KR" b="1" dirty="0">
              <a:solidFill>
                <a:schemeClr val="bg1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빈도수 상위 </a:t>
            </a:r>
            <a:r>
              <a:rPr lang="en-US" altLang="ko-KR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100</a:t>
            </a: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개 선정</a:t>
            </a:r>
            <a:endParaRPr lang="en-US" altLang="ko-KR" b="1" dirty="0">
              <a:solidFill>
                <a:schemeClr val="bg1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서울시 지도 모양으로 시각화</a:t>
            </a:r>
            <a:endParaRPr lang="en-US" altLang="ko-KR" b="1" dirty="0">
              <a:solidFill>
                <a:schemeClr val="bg1">
                  <a:alpha val="70000"/>
                </a:schemeClr>
              </a:solidFill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1740" y="3036163"/>
            <a:ext cx="248575" cy="38218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linea-basic-10" charset="0"/>
              <a:ea typeface="linea-basic-10" charset="0"/>
              <a:cs typeface="linea-basic-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4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281" b="12281"/>
          <a:stretch>
            <a:fillRect/>
          </a:stretch>
        </p:blipFill>
        <p:spPr>
          <a:xfrm>
            <a:off x="-865979" y="-66675"/>
            <a:ext cx="14853996" cy="7468502"/>
          </a:xfrm>
        </p:spPr>
      </p:pic>
      <p:sp>
        <p:nvSpPr>
          <p:cNvPr id="6" name="Rectangle 5"/>
          <p:cNvSpPr/>
          <p:nvPr/>
        </p:nvSpPr>
        <p:spPr>
          <a:xfrm>
            <a:off x="3440273" y="2341979"/>
            <a:ext cx="5311453" cy="187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5 </a:t>
            </a:r>
            <a:r>
              <a:rPr lang="ko-KR" altLang="en-US" sz="32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워드 </a:t>
            </a:r>
            <a:r>
              <a:rPr lang="ko-KR" altLang="en-US" sz="3200" b="1" spc="300" dirty="0" err="1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클라우드</a:t>
            </a:r>
            <a:r>
              <a:rPr lang="ko-KR" altLang="en-US" sz="32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결과</a:t>
            </a:r>
            <a:endParaRPr lang="en-US" sz="3200" b="1" spc="3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3002" y="861933"/>
            <a:ext cx="10224026" cy="5141199"/>
            <a:chOff x="981856" y="-7495"/>
            <a:chExt cx="10224026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8185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26661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146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16271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6107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205882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24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19DDE4-5735-B841-A0A3-CFC208D9CA0C}"/>
              </a:ext>
            </a:extLst>
          </p:cNvPr>
          <p:cNvSpPr/>
          <p:nvPr/>
        </p:nvSpPr>
        <p:spPr>
          <a:xfrm>
            <a:off x="0" y="-41314"/>
            <a:ext cx="12192000" cy="694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2000" spc="300"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9563A-483B-7C4E-9CE9-075B0593E6AA}"/>
              </a:ext>
            </a:extLst>
          </p:cNvPr>
          <p:cNvSpPr/>
          <p:nvPr/>
        </p:nvSpPr>
        <p:spPr>
          <a:xfrm>
            <a:off x="2976712" y="5169511"/>
            <a:ext cx="8354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ko-KR" alt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대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70F27-4C49-7A45-B66E-EBE881890DB2}"/>
              </a:ext>
            </a:extLst>
          </p:cNvPr>
          <p:cNvSpPr/>
          <p:nvPr/>
        </p:nvSpPr>
        <p:spPr>
          <a:xfrm>
            <a:off x="8379802" y="5169511"/>
            <a:ext cx="8354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ko-KR" alt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대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2CE1F1-4993-9B4E-A201-CF781DBE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9" y="923173"/>
            <a:ext cx="5349292" cy="391873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D6756BB-E405-CC46-8DD9-7524E861D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573" y="1076774"/>
            <a:ext cx="5139618" cy="37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9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19DDE4-5735-B841-A0A3-CFC208D9CA0C}"/>
              </a:ext>
            </a:extLst>
          </p:cNvPr>
          <p:cNvSpPr/>
          <p:nvPr/>
        </p:nvSpPr>
        <p:spPr>
          <a:xfrm>
            <a:off x="0" y="-41314"/>
            <a:ext cx="12192000" cy="694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2000" spc="300"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9563A-483B-7C4E-9CE9-075B0593E6AA}"/>
              </a:ext>
            </a:extLst>
          </p:cNvPr>
          <p:cNvSpPr/>
          <p:nvPr/>
        </p:nvSpPr>
        <p:spPr>
          <a:xfrm>
            <a:off x="2976711" y="5169511"/>
            <a:ext cx="8354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ko-KR" alt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대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70F27-4C49-7A45-B66E-EBE881890DB2}"/>
              </a:ext>
            </a:extLst>
          </p:cNvPr>
          <p:cNvSpPr/>
          <p:nvPr/>
        </p:nvSpPr>
        <p:spPr>
          <a:xfrm>
            <a:off x="8379802" y="5169511"/>
            <a:ext cx="8354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r>
              <a:rPr lang="ko-KR" alt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대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878E119B-8C66-6B4C-BAF3-731C4851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6" y="999973"/>
            <a:ext cx="5349294" cy="391874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CC318DC-51AB-AC41-8710-8F97B84C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99973"/>
            <a:ext cx="5349294" cy="39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281" b="12281"/>
          <a:stretch>
            <a:fillRect/>
          </a:stretch>
        </p:blipFill>
        <p:spPr>
          <a:xfrm>
            <a:off x="-865979" y="-66675"/>
            <a:ext cx="14853996" cy="7468502"/>
          </a:xfrm>
        </p:spPr>
      </p:pic>
      <p:sp>
        <p:nvSpPr>
          <p:cNvPr id="6" name="Rectangle 5"/>
          <p:cNvSpPr/>
          <p:nvPr/>
        </p:nvSpPr>
        <p:spPr>
          <a:xfrm>
            <a:off x="3440273" y="2341979"/>
            <a:ext cx="5311453" cy="187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6 </a:t>
            </a:r>
            <a:r>
              <a:rPr lang="ko-KR" altLang="en-US" sz="32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추가 데이터 시각화</a:t>
            </a:r>
            <a:endParaRPr lang="en-US" sz="3200" b="1" spc="3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3002" y="861933"/>
            <a:ext cx="10224026" cy="5141199"/>
            <a:chOff x="981856" y="-7495"/>
            <a:chExt cx="10224026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8185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26661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146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16271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6107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205882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09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7571" y="727432"/>
            <a:ext cx="5599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추가적인 데이터 시각화</a:t>
            </a:r>
            <a:endParaRPr lang="en-US" sz="4000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2555319" y="1699467"/>
            <a:ext cx="4669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0535" y="1312207"/>
            <a:ext cx="8476917" cy="4112536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구체적인 수치를 시각화하는 것이 필요하다고 판단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공통 단어의 빈도수 변화 양상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이전에 </a:t>
            </a:r>
            <a:r>
              <a:rPr lang="ko-KR" altLang="en-US" dirty="0" err="1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전처리했던</a:t>
            </a:r>
            <a:r>
              <a:rPr lang="ko-KR" altLang="en-US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데이터를 이용</a:t>
            </a:r>
            <a:endParaRPr lang="en-US" altLang="ko-KR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1.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35,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38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대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(10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년 전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후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공통단어 빈도수 상위 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개의 변화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2.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35,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36,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37,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38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대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(10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년 동안의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공통단어 빈도수 상위 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개의 변화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12C847-7212-2E43-AF55-4589022E1FA1}"/>
              </a:ext>
            </a:extLst>
          </p:cNvPr>
          <p:cNvCxnSpPr>
            <a:cxnSpLocks/>
          </p:cNvCxnSpPr>
          <p:nvPr/>
        </p:nvCxnSpPr>
        <p:spPr>
          <a:xfrm>
            <a:off x="2555318" y="2944362"/>
            <a:ext cx="4669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30FD4F-C8C6-2148-BC6F-01DDF6F0275C}"/>
              </a:ext>
            </a:extLst>
          </p:cNvPr>
          <p:cNvCxnSpPr>
            <a:cxnSpLocks/>
          </p:cNvCxnSpPr>
          <p:nvPr/>
        </p:nvCxnSpPr>
        <p:spPr>
          <a:xfrm>
            <a:off x="2555318" y="4189559"/>
            <a:ext cx="4669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49E7A6-3555-4889-AF65-47300C5B40BF}"/>
              </a:ext>
            </a:extLst>
          </p:cNvPr>
          <p:cNvSpPr txBox="1"/>
          <p:nvPr/>
        </p:nvSpPr>
        <p:spPr>
          <a:xfrm>
            <a:off x="2340864" y="1722570"/>
            <a:ext cx="74571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이유</a:t>
            </a:r>
            <a:endParaRPr lang="en-US" altLang="ko-KR" sz="2400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A232-4449-407D-8E74-068D60C02756}"/>
              </a:ext>
            </a:extLst>
          </p:cNvPr>
          <p:cNvSpPr txBox="1"/>
          <p:nvPr/>
        </p:nvSpPr>
        <p:spPr>
          <a:xfrm>
            <a:off x="2320078" y="2967766"/>
            <a:ext cx="74571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주제</a:t>
            </a:r>
            <a:endParaRPr lang="en-US" altLang="ko-KR" sz="2400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4EEAF-CA8E-47E3-B32C-4190BC6ED629}"/>
              </a:ext>
            </a:extLst>
          </p:cNvPr>
          <p:cNvSpPr txBox="1"/>
          <p:nvPr/>
        </p:nvSpPr>
        <p:spPr>
          <a:xfrm>
            <a:off x="2340863" y="4212962"/>
            <a:ext cx="74571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방법</a:t>
            </a:r>
            <a:endParaRPr lang="en-US" altLang="ko-KR" sz="2400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Arial"/>
              <a:ea typeface="나눔스퀘어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Arial"/>
              <a:ea typeface="나눔스퀘어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5035" y="655304"/>
            <a:ext cx="3968394" cy="584775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000" b="1" dirty="0">
                <a:solidFill>
                  <a:srgbClr val="006BFF"/>
                </a:solidFill>
                <a:latin typeface="Arial"/>
                <a:ea typeface="나눔스퀘어"/>
                <a:cs typeface="Arial"/>
              </a:rPr>
              <a:t>중간 과정 시각화</a:t>
            </a:r>
            <a:endParaRPr lang="en-US" sz="4000" b="1" dirty="0">
              <a:solidFill>
                <a:srgbClr val="006BFF"/>
              </a:solidFill>
              <a:latin typeface="Arial"/>
              <a:ea typeface="나눔스퀘어"/>
              <a:cs typeface="Arial"/>
            </a:endParaRPr>
          </a:p>
        </p:txBody>
      </p:sp>
      <p:pic>
        <p:nvPicPr>
          <p:cNvPr id="3" name="Picture 2" descr="Table  Description automatically generated"/>
          <p:cNvPicPr>
            <a:picLocks noChangeAspect="1"/>
          </p:cNvPicPr>
          <p:nvPr/>
        </p:nvPicPr>
        <p:blipFill rotWithShape="1">
          <a:blip r:embed="rId2"/>
          <a:srcRect l="3980" t="10220" r="10360" b="7730"/>
          <a:stretch>
            <a:fillRect/>
          </a:stretch>
        </p:blipFill>
        <p:spPr>
          <a:xfrm>
            <a:off x="7171981" y="1661189"/>
            <a:ext cx="4570725" cy="4377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6954" y="6193620"/>
            <a:ext cx="2786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dirty="0">
                <a:latin typeface="나눔스퀘어"/>
                <a:ea typeface="나눔스퀘어"/>
                <a:cs typeface="Arial"/>
              </a:rPr>
              <a:t>빈도수의 변화와 변화율을 </a:t>
            </a:r>
            <a:r>
              <a:rPr lang="en-US" altLang="ko-KR" sz="1600" dirty="0">
                <a:solidFill>
                  <a:srgbClr val="006BFF"/>
                </a:solidFill>
                <a:latin typeface="나눔스퀘어"/>
                <a:ea typeface="나눔스퀘어"/>
                <a:cs typeface="Arial"/>
              </a:rPr>
              <a:t>heatmap</a:t>
            </a:r>
            <a:r>
              <a:rPr lang="ko-KR" altLang="en-US" sz="1600" dirty="0">
                <a:latin typeface="나눔스퀘어"/>
                <a:ea typeface="나눔스퀘어"/>
                <a:cs typeface="Arial"/>
              </a:rPr>
              <a:t>으로 시각화</a:t>
            </a:r>
            <a:endParaRPr lang="en-KR" sz="1600" dirty="0">
              <a:latin typeface="나눔스퀘어"/>
              <a:ea typeface="나눔스퀘어"/>
              <a:cs typeface="Arial"/>
            </a:endParaRPr>
          </a:p>
        </p:txBody>
      </p:sp>
      <p:pic>
        <p:nvPicPr>
          <p:cNvPr id="5" name="Picture 4" descr="Chart, histogram  Description automatically generated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6197" y="2963527"/>
            <a:ext cx="6534619" cy="32607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3415" y="6193620"/>
            <a:ext cx="3010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dirty="0">
                <a:latin typeface="나눔스퀘어"/>
                <a:ea typeface="나눔스퀘어"/>
                <a:cs typeface="Arial"/>
              </a:rPr>
              <a:t>빈도수의 변화와 변화율을 </a:t>
            </a:r>
          </a:p>
          <a:p>
            <a:pPr lvl="0" algn="ctr">
              <a:defRPr/>
            </a:pPr>
            <a:r>
              <a:rPr lang="en-US" altLang="ko-KR" sz="1600" dirty="0">
                <a:solidFill>
                  <a:srgbClr val="006BFF"/>
                </a:solidFill>
                <a:latin typeface="나눔스퀘어"/>
                <a:ea typeface="나눔스퀘어"/>
                <a:cs typeface="Arial"/>
              </a:rPr>
              <a:t>bar </a:t>
            </a:r>
            <a:r>
              <a:rPr lang="en-US" altLang="ko-KR" sz="1600" dirty="0" err="1">
                <a:solidFill>
                  <a:srgbClr val="006BFF"/>
                </a:solidFill>
                <a:latin typeface="나눔스퀘어"/>
                <a:ea typeface="나눔스퀘어"/>
                <a:cs typeface="Arial"/>
              </a:rPr>
              <a:t>graph+marker</a:t>
            </a:r>
            <a:r>
              <a:rPr lang="ko-KR" altLang="en-US" sz="1600" dirty="0">
                <a:latin typeface="나눔스퀘어"/>
                <a:ea typeface="나눔스퀘어"/>
                <a:cs typeface="Arial"/>
              </a:rPr>
              <a:t>로 시각화</a:t>
            </a:r>
            <a:endParaRPr lang="en-KR" sz="1600" dirty="0">
              <a:latin typeface="나눔스퀘어"/>
              <a:ea typeface="나눔스퀘어"/>
              <a:cs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D8C80D-D3AE-460B-8527-E171544E05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0019" y="79605"/>
            <a:ext cx="2733487" cy="2809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Arial"/>
              <a:ea typeface="나눔스퀘어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Arial"/>
              <a:ea typeface="나눔스퀘어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41314"/>
            <a:ext cx="12192000" cy="694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KR" sz="2000" spc="300">
              <a:latin typeface="linea-basic-10"/>
              <a:ea typeface="linea-basic-10"/>
              <a:cs typeface="linea-basic-1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4756" y="834272"/>
            <a:ext cx="3003386" cy="598112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000" b="1" dirty="0">
                <a:solidFill>
                  <a:srgbClr val="006BFF"/>
                </a:solidFill>
                <a:latin typeface="Arial"/>
                <a:ea typeface="나눔스퀘어"/>
                <a:cs typeface="Arial"/>
              </a:rPr>
              <a:t>최종 시각화 </a:t>
            </a:r>
            <a:r>
              <a:rPr lang="en-US" altLang="ko-KR" sz="4000" b="1" dirty="0">
                <a:solidFill>
                  <a:srgbClr val="006BFF"/>
                </a:solidFill>
                <a:latin typeface="Arial"/>
                <a:ea typeface="나눔스퀘어"/>
                <a:cs typeface="Arial"/>
              </a:rPr>
              <a:t>1</a:t>
            </a:r>
          </a:p>
        </p:txBody>
      </p:sp>
      <p:pic>
        <p:nvPicPr>
          <p:cNvPr id="3" name="Picture 2" descr="Chart, bar chart  Description automatically generated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980" y="1314206"/>
            <a:ext cx="11658600" cy="466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8480" y="5860016"/>
            <a:ext cx="594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35,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38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대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(10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년 전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/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후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)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공통단어 빈도수 상위 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10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Arial"/>
                <a:ea typeface="나눔스퀘어"/>
                <a:cs typeface="Arial"/>
              </a:rPr>
              <a:t>개의 변화</a:t>
            </a:r>
            <a:endParaRPr lang="en-KR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나눔스퀘어"/>
              <a:ea typeface="나눔스퀘어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나눔스퀘어"/>
              <a:ea typeface="나눔스퀘어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41314"/>
            <a:ext cx="12192000" cy="694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KR" sz="2000" spc="300">
              <a:latin typeface="나눔스퀘어"/>
              <a:ea typeface="나눔스퀘어"/>
              <a:cs typeface="linea-basic-1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4756" y="834272"/>
            <a:ext cx="2996974" cy="603691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000" b="1" dirty="0">
                <a:solidFill>
                  <a:srgbClr val="006BFF"/>
                </a:solidFill>
                <a:latin typeface="나눔스퀘어"/>
                <a:ea typeface="나눔스퀘어"/>
                <a:cs typeface="Arial"/>
              </a:rPr>
              <a:t>최종 시각화</a:t>
            </a:r>
            <a:r>
              <a:rPr lang="en-US" altLang="ko-KR" sz="4000" b="1" dirty="0">
                <a:solidFill>
                  <a:srgbClr val="006BFF"/>
                </a:solidFill>
                <a:latin typeface="나눔스퀘어"/>
                <a:ea typeface="나눔스퀘어"/>
                <a:cs typeface="Arial"/>
              </a:rPr>
              <a:t>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9964" y="5760720"/>
            <a:ext cx="6912676" cy="3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35,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36,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37,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38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대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(10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년 동안의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)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공통단어 빈도수 상위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10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개의 변화</a:t>
            </a:r>
            <a:endParaRPr lang="en-KR" b="1">
              <a:latin typeface="나눔스퀘어"/>
              <a:ea typeface="나눔스퀘어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2851" y="1373611"/>
            <a:ext cx="7386297" cy="4110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172079" y="3717455"/>
            <a:ext cx="1876274" cy="745711"/>
            <a:chOff x="3033183" y="3717455"/>
            <a:chExt cx="1876274" cy="745711"/>
          </a:xfrm>
        </p:grpSpPr>
        <p:sp>
          <p:nvSpPr>
            <p:cNvPr id="9" name="TextBox 8"/>
            <p:cNvSpPr txBox="1"/>
            <p:nvPr/>
          </p:nvSpPr>
          <p:spPr>
            <a:xfrm>
              <a:off x="3033183" y="4124612"/>
              <a:ext cx="187627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ko-KR" altLang="en-US" sz="1600" b="1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팀원 소개</a:t>
              </a:r>
              <a:endParaRPr lang="en-US" altLang="ko-KR" sz="16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3183" y="3717455"/>
              <a:ext cx="1876274" cy="50141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052499" y="4506686"/>
            <a:ext cx="0" cy="1262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88127" y="2710543"/>
            <a:ext cx="0" cy="3058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247800" y="1947351"/>
            <a:ext cx="1934037" cy="696467"/>
            <a:chOff x="7126210" y="3091158"/>
            <a:chExt cx="1934037" cy="696467"/>
          </a:xfrm>
        </p:grpSpPr>
        <p:sp>
          <p:nvSpPr>
            <p:cNvPr id="24" name="TextBox 23"/>
            <p:cNvSpPr txBox="1"/>
            <p:nvPr/>
          </p:nvSpPr>
          <p:spPr>
            <a:xfrm>
              <a:off x="7126210" y="3498315"/>
              <a:ext cx="1934037" cy="2893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분석 주제 및 목표</a:t>
              </a:r>
              <a:endParaRPr lang="en-US" sz="16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6211" y="3091158"/>
              <a:ext cx="1876274" cy="50141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7134641" y="3864428"/>
            <a:ext cx="0" cy="1905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9370183" y="3091158"/>
            <a:ext cx="1876274" cy="705894"/>
            <a:chOff x="9183611" y="3091158"/>
            <a:chExt cx="1876274" cy="705894"/>
          </a:xfrm>
        </p:grpSpPr>
        <p:sp>
          <p:nvSpPr>
            <p:cNvPr id="29" name="TextBox 28"/>
            <p:cNvSpPr txBox="1"/>
            <p:nvPr/>
          </p:nvSpPr>
          <p:spPr>
            <a:xfrm>
              <a:off x="9183611" y="3507742"/>
              <a:ext cx="1876274" cy="2893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분석 프로세스</a:t>
              </a:r>
              <a:endParaRPr lang="en-US" sz="16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83611" y="3091158"/>
              <a:ext cx="1876274" cy="50141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4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9170269" y="3864428"/>
            <a:ext cx="0" cy="1905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33131" y="5769429"/>
            <a:ext cx="9169755" cy="3048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pc="300" dirty="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5063157" y="5756437"/>
            <a:ext cx="89313" cy="330784"/>
            <a:chOff x="1569366" y="5427922"/>
            <a:chExt cx="89313" cy="330784"/>
          </a:xfrm>
        </p:grpSpPr>
        <p:cxnSp>
          <p:nvCxnSpPr>
            <p:cNvPr id="35" name="Straight Connector 34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le 35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79075" y="1306718"/>
            <a:ext cx="2913618" cy="97872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b="1" dirty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grpSp>
        <p:nvGrpSpPr>
          <p:cNvPr id="55" name="Group 47"/>
          <p:cNvGrpSpPr/>
          <p:nvPr/>
        </p:nvGrpSpPr>
        <p:grpSpPr>
          <a:xfrm>
            <a:off x="7278611" y="3243558"/>
            <a:ext cx="1876274" cy="696467"/>
            <a:chOff x="7126211" y="3091158"/>
            <a:chExt cx="1876274" cy="696467"/>
          </a:xfrm>
        </p:grpSpPr>
        <p:sp>
          <p:nvSpPr>
            <p:cNvPr id="56" name="TextBox 55"/>
            <p:cNvSpPr txBox="1"/>
            <p:nvPr/>
          </p:nvSpPr>
          <p:spPr>
            <a:xfrm>
              <a:off x="7126211" y="3498315"/>
              <a:ext cx="1876274" cy="2893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데이터 수집 방법</a:t>
              </a:r>
              <a:endParaRPr lang="en-US" sz="16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26211" y="3091158"/>
              <a:ext cx="1876274" cy="50141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63" name="Rectangle 32"/>
          <p:cNvSpPr/>
          <p:nvPr/>
        </p:nvSpPr>
        <p:spPr>
          <a:xfrm>
            <a:off x="4594558" y="5769429"/>
            <a:ext cx="1019069" cy="3048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나눔스퀘어"/>
              <a:ea typeface="나눔스퀘어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나눔스퀘어"/>
              <a:ea typeface="나눔스퀘어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41314"/>
            <a:ext cx="12192000" cy="694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KR" sz="2000" spc="300">
              <a:latin typeface="나눔스퀘어"/>
              <a:ea typeface="나눔스퀘어"/>
              <a:cs typeface="linea-basic-10"/>
            </a:endParaRPr>
          </a:p>
        </p:txBody>
      </p:sp>
      <p:pic>
        <p:nvPicPr>
          <p:cNvPr id="4" name="Picture 3" descr="Chart, line chart  Description automatically generated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89" y="1332312"/>
            <a:ext cx="11091421" cy="3606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964" y="5760720"/>
            <a:ext cx="6912676" cy="3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35,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36,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37,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38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대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(10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년 동안의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)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공통단어 빈도수 상위 </a:t>
            </a:r>
            <a:r>
              <a:rPr lang="en-US" altLang="ko-KR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10</a:t>
            </a:r>
            <a:r>
              <a:rPr lang="ko-KR" altLang="en-US" b="1">
                <a:solidFill>
                  <a:schemeClr val="tx2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Arial"/>
              </a:rPr>
              <a:t>개의 변화</a:t>
            </a:r>
            <a:endParaRPr lang="en-KR" b="1"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hart, line chart  Description automatically generated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342690" y="239946"/>
            <a:ext cx="4266412" cy="13872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BBD13-C34A-4B2A-8C2E-611666631E42}"/>
              </a:ext>
            </a:extLst>
          </p:cNvPr>
          <p:cNvSpPr txBox="1"/>
          <p:nvPr/>
        </p:nvSpPr>
        <p:spPr>
          <a:xfrm>
            <a:off x="1075608" y="670968"/>
            <a:ext cx="1745029" cy="70596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4800" b="1" dirty="0">
                <a:solidFill>
                  <a:srgbClr val="006B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CODE</a:t>
            </a:r>
            <a:endParaRPr lang="en-US" sz="4800" b="1" dirty="0">
              <a:solidFill>
                <a:srgbClr val="006B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26B1255-9108-43D4-A389-DCB578CE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49" y="1729174"/>
            <a:ext cx="9934772" cy="49246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D4AA0B-EEA7-4F64-803D-4631E227885F}"/>
              </a:ext>
            </a:extLst>
          </p:cNvPr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805A43-F4E7-48C3-AC20-86555B923D10}"/>
              </a:ext>
            </a:extLst>
          </p:cNvPr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077653" y="2156254"/>
            <a:ext cx="1690527" cy="31995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b="1" dirty="0" err="1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불용어</a:t>
            </a:r>
            <a:r>
              <a:rPr lang="ko-KR" altLang="en-US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처리 문제</a:t>
            </a:r>
            <a:endParaRPr lang="en-US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077653" y="2078577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47621" y="2488612"/>
            <a:ext cx="5839835" cy="38472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모든 불용어를 완전히 처리하지 못 했고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수작업이 수반되었으나 한계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워드클라우드를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구성할 단어에 불용어가 포함된 부분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7653" y="3634534"/>
            <a:ext cx="1480534" cy="31995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단어 반영 한계</a:t>
            </a:r>
            <a:endParaRPr lang="en-US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077653" y="3546224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7653" y="5185204"/>
            <a:ext cx="1690527" cy="31995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시각화 방법 선정</a:t>
            </a:r>
            <a:endParaRPr lang="en-US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9" name="Straight Connector 33"/>
          <p:cNvCxnSpPr/>
          <p:nvPr/>
        </p:nvCxnSpPr>
        <p:spPr>
          <a:xfrm>
            <a:off x="5077653" y="5128793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97463" y="5518970"/>
            <a:ext cx="6423977" cy="21544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활용할 수 있는 시각화 방법 매우 많아 선택하고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이해하고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구현하는 데까지 오랜 시간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5A747E-06D4-C848-A0A5-750525A328AD}"/>
              </a:ext>
            </a:extLst>
          </p:cNvPr>
          <p:cNvSpPr txBox="1"/>
          <p:nvPr/>
        </p:nvSpPr>
        <p:spPr>
          <a:xfrm>
            <a:off x="1112835" y="802269"/>
            <a:ext cx="2575385" cy="59811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아쉬웠던 점</a:t>
            </a:r>
            <a:endParaRPr lang="en-US" altLang="ko-KR" sz="4000" b="1" dirty="0">
              <a:solidFill>
                <a:schemeClr val="accent1"/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09F82E-EF8C-AD49-9C23-42ECDDEE3266}"/>
              </a:ext>
            </a:extLst>
          </p:cNvPr>
          <p:cNvSpPr txBox="1"/>
          <p:nvPr/>
        </p:nvSpPr>
        <p:spPr>
          <a:xfrm>
            <a:off x="3012034" y="201303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42F2F-F5DA-4047-9FF6-19917BB0CBF1}"/>
              </a:ext>
            </a:extLst>
          </p:cNvPr>
          <p:cNvSpPr txBox="1"/>
          <p:nvPr/>
        </p:nvSpPr>
        <p:spPr>
          <a:xfrm>
            <a:off x="3554239" y="2298673"/>
            <a:ext cx="759182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D673FF-1985-2042-943A-DDCB1356EA95}"/>
              </a:ext>
            </a:extLst>
          </p:cNvPr>
          <p:cNvSpPr txBox="1"/>
          <p:nvPr/>
        </p:nvSpPr>
        <p:spPr>
          <a:xfrm>
            <a:off x="3012034" y="349131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24E269-113C-1247-8CE3-758A3C598E5E}"/>
              </a:ext>
            </a:extLst>
          </p:cNvPr>
          <p:cNvSpPr txBox="1"/>
          <p:nvPr/>
        </p:nvSpPr>
        <p:spPr>
          <a:xfrm>
            <a:off x="3554239" y="3776953"/>
            <a:ext cx="755143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Two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E9666-EA8A-834D-904E-00B8074EB91C}"/>
              </a:ext>
            </a:extLst>
          </p:cNvPr>
          <p:cNvSpPr txBox="1"/>
          <p:nvPr/>
        </p:nvSpPr>
        <p:spPr>
          <a:xfrm>
            <a:off x="3012034" y="504198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D4150-2118-6B42-90AC-16B680C4831F}"/>
              </a:ext>
            </a:extLst>
          </p:cNvPr>
          <p:cNvSpPr txBox="1"/>
          <p:nvPr/>
        </p:nvSpPr>
        <p:spPr>
          <a:xfrm>
            <a:off x="3554239" y="5327623"/>
            <a:ext cx="994824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Three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F31E8-64E2-462E-805D-6472DC2B1D67}"/>
              </a:ext>
            </a:extLst>
          </p:cNvPr>
          <p:cNvSpPr txBox="1"/>
          <p:nvPr/>
        </p:nvSpPr>
        <p:spPr>
          <a:xfrm>
            <a:off x="5084197" y="3972233"/>
            <a:ext cx="5839835" cy="21544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합성어이나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고유 명사화 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청년 실업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’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스마트시티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’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등을 반영하지 못하는 한계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1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3530"/>
          <a:stretch>
            <a:fillRect/>
          </a:stretch>
        </p:blipFill>
        <p:spPr>
          <a:xfrm>
            <a:off x="3681059" y="1529212"/>
            <a:ext cx="754387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5870" y="3105834"/>
            <a:ext cx="2894805" cy="58477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Arial"/>
                <a:ea typeface="나눔스퀘어"/>
                <a:cs typeface="Arial"/>
              </a:rPr>
              <a:t>추가 발전 방향</a:t>
            </a:r>
            <a:endParaRPr lang="en-US" altLang="ko-KR" sz="3200" b="1" dirty="0">
              <a:latin typeface="Arial"/>
              <a:ea typeface="나눔스퀘어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7498" y="2256337"/>
            <a:ext cx="662189" cy="687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anchor="ctr"/>
          <a:lstStyle/>
          <a:p>
            <a:pPr algn="ctr">
              <a:defRPr/>
            </a:pPr>
            <a:r>
              <a:rPr lang="en-US" sz="2000" spc="300">
                <a:latin typeface="Arial"/>
                <a:ea typeface="Yoon 윤고딕 540_TT"/>
                <a:cs typeface="Arial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28577" y="2256336"/>
            <a:ext cx="662189" cy="687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0" bIns="0" anchor="ctr"/>
          <a:lstStyle/>
          <a:p>
            <a:pPr algn="ctr">
              <a:defRPr/>
            </a:pPr>
            <a:r>
              <a:rPr lang="en-US" sz="2000" spc="300">
                <a:latin typeface="Arial"/>
                <a:ea typeface="Yoon 윤고딕 540_TT"/>
                <a:cs typeface="Arial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Arial"/>
              <a:ea typeface="linea-basic-10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spc="300">
              <a:latin typeface="Arial"/>
              <a:ea typeface="linea-basic-1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7423" y="3136953"/>
            <a:ext cx="359529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bg1"/>
                </a:solidFill>
                <a:latin typeface="나눔스퀘어"/>
                <a:ea typeface="나눔스퀘어"/>
                <a:cs typeface="Arial"/>
              </a:rPr>
              <a:t>당대 이슈와 </a:t>
            </a:r>
          </a:p>
          <a:p>
            <a:pPr lvl="0">
              <a:defRPr/>
            </a:pPr>
            <a:r>
              <a:rPr lang="ko-KR" altLang="en-US" b="1" dirty="0">
                <a:solidFill>
                  <a:schemeClr val="bg1"/>
                </a:solidFill>
                <a:latin typeface="나눔스퀘어"/>
                <a:ea typeface="나눔스퀘어"/>
                <a:cs typeface="Arial"/>
              </a:rPr>
              <a:t>후보자 당선 간의 상관성</a:t>
            </a:r>
          </a:p>
          <a:p>
            <a:pPr lvl="0">
              <a:defRPr/>
            </a:pPr>
            <a:endParaRPr lang="en-US" altLang="ko-KR" b="1" dirty="0">
              <a:solidFill>
                <a:schemeClr val="bg1"/>
              </a:solidFill>
              <a:latin typeface="나눔스퀘어"/>
              <a:ea typeface="나눔스퀘어"/>
              <a:cs typeface="Arial"/>
            </a:endParaRPr>
          </a:p>
          <a:p>
            <a:pPr lvl="0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스퀘어"/>
                <a:ea typeface="나눔스퀘어"/>
                <a:cs typeface="Arial"/>
              </a:rPr>
              <a:t>한계점 </a:t>
            </a:r>
            <a:r>
              <a:rPr lang="en-US" altLang="ko-KR" sz="1200" b="1" dirty="0">
                <a:solidFill>
                  <a:schemeClr val="bg1"/>
                </a:solidFill>
                <a:latin typeface="나눔스퀘어"/>
                <a:ea typeface="나눔스퀘어"/>
                <a:cs typeface="Arial"/>
              </a:rPr>
              <a:t>:</a:t>
            </a:r>
            <a:r>
              <a:rPr lang="ko-KR" altLang="en-US" sz="1200" b="1" dirty="0">
                <a:solidFill>
                  <a:schemeClr val="bg1"/>
                </a:solidFill>
                <a:latin typeface="나눔스퀘어"/>
                <a:ea typeface="나눔스퀘어"/>
                <a:cs typeface="Arial"/>
              </a:rPr>
              <a:t> 데이터 양</a:t>
            </a:r>
          </a:p>
          <a:p>
            <a:pPr lvl="0">
              <a:defRPr/>
            </a:pPr>
            <a:endParaRPr lang="en-KR" b="1" dirty="0">
              <a:latin typeface="나눔스퀘어"/>
              <a:ea typeface="나눔스퀘어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993" y="3145952"/>
            <a:ext cx="35953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b="1" i="0" baseline="0" dirty="0">
                <a:solidFill>
                  <a:srgbClr val="FFFFFF">
                    <a:alpha val="10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정치 성향에 따른</a:t>
            </a: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b="1" i="0" baseline="0" dirty="0">
                <a:solidFill>
                  <a:srgbClr val="FFFFFF">
                    <a:alpha val="10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키워드의 변화 비교</a:t>
            </a: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b="1" i="0" baseline="0" dirty="0">
              <a:solidFill>
                <a:srgbClr val="FFFFFF">
                  <a:alpha val="10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baseline="0" dirty="0">
                <a:solidFill>
                  <a:srgbClr val="FFFFFF">
                    <a:alpha val="10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 : 키워드의 유사도, 필터링의 어려움</a:t>
            </a: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KR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948"/>
                    </a14:imgEffect>
                    <a14:imgEffect>
                      <a14:saturation sat="12000"/>
                    </a14:imgEffect>
                  </a14:imgLayer>
                </a14:imgProps>
              </a:ext>
            </a:extLst>
          </a:blip>
          <a:srcRect l="4339" r="4339"/>
          <a:stretch>
            <a:fillRect/>
          </a:stretch>
        </p:blipFill>
        <p:spPr/>
      </p:pic>
      <p:grpSp>
        <p:nvGrpSpPr>
          <p:cNvPr id="4" name="Group 3"/>
          <p:cNvGrpSpPr/>
          <p:nvPr/>
        </p:nvGrpSpPr>
        <p:grpSpPr>
          <a:xfrm>
            <a:off x="981856" y="-7495"/>
            <a:ext cx="10224026" cy="6865495"/>
            <a:chOff x="981856" y="-7495"/>
            <a:chExt cx="10224026" cy="6858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8185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26661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7146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16271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16107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205882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67350" y="3258833"/>
            <a:ext cx="4143119" cy="17486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spc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Thank</a:t>
            </a:r>
          </a:p>
          <a:p>
            <a:pPr>
              <a:lnSpc>
                <a:spcPct val="80000"/>
              </a:lnSpc>
            </a:pPr>
            <a:r>
              <a:rPr lang="en-US" sz="6600" spc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   you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1139" y="5575506"/>
            <a:ext cx="0" cy="1267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88127" y="-7495"/>
            <a:ext cx="0" cy="1267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178551" y="3717455"/>
            <a:ext cx="1876274" cy="696467"/>
            <a:chOff x="3033183" y="3717455"/>
            <a:chExt cx="1876274" cy="696467"/>
          </a:xfrm>
        </p:grpSpPr>
        <p:sp>
          <p:nvSpPr>
            <p:cNvPr id="9" name="TextBox 8"/>
            <p:cNvSpPr txBox="1"/>
            <p:nvPr/>
          </p:nvSpPr>
          <p:spPr>
            <a:xfrm>
              <a:off x="3033183" y="4124612"/>
              <a:ext cx="1876274" cy="2893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분석 결과</a:t>
              </a:r>
              <a:endParaRPr lang="en-US" sz="16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3183" y="3717455"/>
              <a:ext cx="1876274" cy="50141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5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989523" y="4506686"/>
            <a:ext cx="0" cy="1262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-3452" y="5769429"/>
            <a:ext cx="1019069" cy="3048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3016643" y="5756438"/>
            <a:ext cx="89313" cy="330784"/>
            <a:chOff x="1569366" y="5427922"/>
            <a:chExt cx="89313" cy="330784"/>
          </a:xfrm>
        </p:grpSpPr>
        <p:cxnSp>
          <p:nvCxnSpPr>
            <p:cNvPr id="35" name="Straight Connector 34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le 35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5400000">
            <a:off x="5030192" y="5756439"/>
            <a:ext cx="89313" cy="330784"/>
            <a:chOff x="1569366" y="5427922"/>
            <a:chExt cx="89313" cy="330784"/>
          </a:xfrm>
        </p:grpSpPr>
        <p:cxnSp>
          <p:nvCxnSpPr>
            <p:cNvPr id="38" name="Straight Connector 37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riangle 38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076706" y="5756440"/>
            <a:ext cx="89313" cy="330784"/>
            <a:chOff x="1569366" y="5427922"/>
            <a:chExt cx="89313" cy="330784"/>
          </a:xfrm>
        </p:grpSpPr>
        <p:cxnSp>
          <p:nvCxnSpPr>
            <p:cNvPr id="41" name="Straight Connector 40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riangle 41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400000">
            <a:off x="11180620" y="5756440"/>
            <a:ext cx="89313" cy="330784"/>
            <a:chOff x="1569366" y="5427922"/>
            <a:chExt cx="89313" cy="33078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1614022" y="5435364"/>
              <a:ext cx="0" cy="3233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44"/>
            <p:cNvSpPr/>
            <p:nvPr userDrawn="1"/>
          </p:nvSpPr>
          <p:spPr>
            <a:xfrm>
              <a:off x="1569366" y="5427922"/>
              <a:ext cx="89313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2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4471FA1-514F-4F41-9A2C-35B91AED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93" y="2571388"/>
            <a:ext cx="2476741" cy="24767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22312" y="1798232"/>
            <a:ext cx="1018869" cy="132343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144" y="2270962"/>
            <a:ext cx="1089401" cy="132343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4370" y="2537295"/>
            <a:ext cx="948337" cy="132343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6179" y="1936070"/>
            <a:ext cx="876202" cy="132343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7980" y="3496587"/>
            <a:ext cx="948337" cy="132343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solidFill>
                  <a:schemeClr val="accent1"/>
                </a:solidFill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0967" y="3518985"/>
            <a:ext cx="1018869" cy="132343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solidFill>
                  <a:schemeClr val="accent1"/>
                </a:solidFill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5400" y="4304472"/>
            <a:ext cx="1682512" cy="4370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팀원소개</a:t>
            </a:r>
            <a:endParaRPr lang="en-US" sz="2800" b="1" spc="3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9FF927-4CDC-4E65-BD8A-13B628F9D69A}"/>
              </a:ext>
            </a:extLst>
          </p:cNvPr>
          <p:cNvSpPr txBox="1"/>
          <p:nvPr/>
        </p:nvSpPr>
        <p:spPr>
          <a:xfrm>
            <a:off x="7204213" y="4328813"/>
            <a:ext cx="1876274" cy="501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164376" y="4756677"/>
            <a:ext cx="33042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D43123-2180-0845-A542-DDC1E407E8DE}"/>
              </a:ext>
            </a:extLst>
          </p:cNvPr>
          <p:cNvSpPr txBox="1"/>
          <p:nvPr/>
        </p:nvSpPr>
        <p:spPr>
          <a:xfrm>
            <a:off x="4094856" y="4964999"/>
            <a:ext cx="674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김보영 김유진 </a:t>
            </a:r>
            <a:r>
              <a:rPr lang="ko-KR" altLang="en-US" sz="32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김채란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2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남기봉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윤지윤</a:t>
            </a:r>
            <a:endParaRPr lang="en-KR" sz="32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2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2988990" y="2050806"/>
            <a:ext cx="5734903" cy="13707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ko-KR" altLang="en-US" sz="10000" b="1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서울시장</a:t>
            </a:r>
            <a:endParaRPr lang="en-US" sz="10000" b="1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85243" y="3542836"/>
            <a:ext cx="5724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16200000">
            <a:off x="4919914" y="2030119"/>
            <a:ext cx="5927264" cy="137076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0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공약으로 본</a:t>
            </a:r>
            <a:endParaRPr lang="en-US" sz="10000" b="1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6946986" y="1969159"/>
            <a:ext cx="5927264" cy="137076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0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서울시 이슈</a:t>
            </a:r>
            <a:endParaRPr lang="en-US" sz="10000" b="1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grpSp>
        <p:nvGrpSpPr>
          <p:cNvPr id="9" name="Group 47">
            <a:extLst>
              <a:ext uri="{FF2B5EF4-FFF2-40B4-BE49-F238E27FC236}">
                <a16:creationId xmlns:a16="http://schemas.microsoft.com/office/drawing/2014/main" id="{B1F88A74-4654-4517-B737-637FD7F18A06}"/>
              </a:ext>
            </a:extLst>
          </p:cNvPr>
          <p:cNvGrpSpPr/>
          <p:nvPr/>
        </p:nvGrpSpPr>
        <p:grpSpPr>
          <a:xfrm>
            <a:off x="1046303" y="3728526"/>
            <a:ext cx="2706547" cy="872980"/>
            <a:chOff x="7126210" y="3091158"/>
            <a:chExt cx="2706547" cy="8729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6868BF-F3E4-410E-B94D-CB41C3A84E48}"/>
                </a:ext>
              </a:extLst>
            </p:cNvPr>
            <p:cNvSpPr txBox="1"/>
            <p:nvPr/>
          </p:nvSpPr>
          <p:spPr>
            <a:xfrm>
              <a:off x="7126210" y="3564990"/>
              <a:ext cx="2706547" cy="39914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b="1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분석 주제 및 목표</a:t>
              </a:r>
              <a:endParaRPr lang="en-US" sz="24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65E3C-62EA-4FF5-9DF9-70C798ECF634}"/>
                </a:ext>
              </a:extLst>
            </p:cNvPr>
            <p:cNvSpPr txBox="1"/>
            <p:nvPr/>
          </p:nvSpPr>
          <p:spPr>
            <a:xfrm>
              <a:off x="7126211" y="3091158"/>
              <a:ext cx="1876274" cy="50141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4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7571" y="727432"/>
            <a:ext cx="3405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dirty="0" err="1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주제선정</a:t>
            </a:r>
            <a:r>
              <a:rPr lang="ko-KR" altLang="en-US" sz="40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과정</a:t>
            </a:r>
            <a:endParaRPr lang="en-US" sz="4000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2555319" y="1699467"/>
            <a:ext cx="4669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40873" y="1265770"/>
            <a:ext cx="8476917" cy="432426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현재 진행 중인 서울시장 보궐선거의 주요 이슈를 파악하고자 함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더불어 과거에 있었던 서울시장 선거들의 주요 이슈와는 어떤 차이점이 있는지 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그 변화 양상을 알고자 함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서울시장 관련 언론보도를 통해 알아본 당대 서울시 이슈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역대 후보자들의 공약에 대한 뉴스 기사의 빈출 단어를 워드 클라우드로 시각화</a:t>
            </a:r>
            <a:endParaRPr lang="en-US" altLang="ko-KR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12C847-7212-2E43-AF55-4589022E1FA1}"/>
              </a:ext>
            </a:extLst>
          </p:cNvPr>
          <p:cNvCxnSpPr>
            <a:cxnSpLocks/>
          </p:cNvCxnSpPr>
          <p:nvPr/>
        </p:nvCxnSpPr>
        <p:spPr>
          <a:xfrm>
            <a:off x="2555318" y="3794967"/>
            <a:ext cx="4669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30FD4F-C8C6-2148-BC6F-01DDF6F0275C}"/>
              </a:ext>
            </a:extLst>
          </p:cNvPr>
          <p:cNvCxnSpPr>
            <a:cxnSpLocks/>
          </p:cNvCxnSpPr>
          <p:nvPr/>
        </p:nvCxnSpPr>
        <p:spPr>
          <a:xfrm>
            <a:off x="2555319" y="4923950"/>
            <a:ext cx="4669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3D5002-6B09-4C5E-B9FA-E00E7F2F1E35}"/>
              </a:ext>
            </a:extLst>
          </p:cNvPr>
          <p:cNvSpPr txBox="1"/>
          <p:nvPr/>
        </p:nvSpPr>
        <p:spPr>
          <a:xfrm>
            <a:off x="1698684" y="1775161"/>
            <a:ext cx="139172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선정 배경</a:t>
            </a:r>
            <a:endParaRPr lang="en-US" altLang="ko-KR" sz="2400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4F0CB-5D74-4EB6-9040-A6C445E9A0BE}"/>
              </a:ext>
            </a:extLst>
          </p:cNvPr>
          <p:cNvSpPr txBox="1"/>
          <p:nvPr/>
        </p:nvSpPr>
        <p:spPr>
          <a:xfrm>
            <a:off x="2353478" y="3845595"/>
            <a:ext cx="74571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주제</a:t>
            </a:r>
            <a:endParaRPr lang="en-US" altLang="ko-KR" sz="2400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71EDE-BC48-4BC3-A2A9-61F41553C38F}"/>
              </a:ext>
            </a:extLst>
          </p:cNvPr>
          <p:cNvSpPr txBox="1"/>
          <p:nvPr/>
        </p:nvSpPr>
        <p:spPr>
          <a:xfrm>
            <a:off x="2353479" y="4950193"/>
            <a:ext cx="74571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방법</a:t>
            </a:r>
            <a:endParaRPr lang="en-US" altLang="ko-KR" sz="2400" dirty="0">
              <a:solidFill>
                <a:schemeClr val="tx2">
                  <a:lumMod val="85000"/>
                  <a:lumOff val="15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2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2835" y="802269"/>
            <a:ext cx="2286844" cy="58477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논의 대상</a:t>
            </a:r>
            <a:endParaRPr lang="en-US" sz="4000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2034" y="201303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91268" y="2141707"/>
            <a:ext cx="1079783" cy="3139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b="1" dirty="0"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선거 범위</a:t>
            </a:r>
            <a:endParaRPr lang="en-US" b="1" dirty="0"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091268" y="2085296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85205" y="2440676"/>
            <a:ext cx="4250181" cy="262636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이번 선거 </a:t>
            </a:r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+ 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과거의 선거를 어디까지 다뤄야 </a:t>
            </a:r>
            <a:r>
              <a:rPr lang="ko-KR" altLang="en-US" sz="1300" dirty="0" err="1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유의미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한가</a:t>
            </a:r>
            <a:endParaRPr lang="en-US" altLang="ko-KR" sz="13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4239" y="2298673"/>
            <a:ext cx="759182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2034" y="349131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91268" y="3630620"/>
            <a:ext cx="131061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b="1" dirty="0" err="1"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불용어</a:t>
            </a:r>
            <a:r>
              <a:rPr lang="ko-KR" altLang="en-US" b="1" dirty="0"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 처리</a:t>
            </a:r>
            <a:endParaRPr lang="en-US" altLang="ko-KR" b="1" dirty="0"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091268" y="3574209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85205" y="3993867"/>
            <a:ext cx="4250181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언론사</a:t>
            </a:r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관련</a:t>
            </a:r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선거 방식 관련 </a:t>
            </a:r>
            <a:r>
              <a:rPr lang="ko-KR" altLang="en-US" sz="1300" dirty="0" err="1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불용어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3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기타 </a:t>
            </a:r>
            <a:r>
              <a:rPr lang="ko-KR" altLang="en-US" sz="1300" dirty="0" err="1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불용어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처리 과정 상 주관 개입 문제</a:t>
            </a:r>
            <a:endParaRPr lang="en-US" altLang="ko-KR" sz="13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54239" y="3776953"/>
            <a:ext cx="755143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Two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5BE3AA-E75D-F849-8720-9627C4259B47}"/>
              </a:ext>
            </a:extLst>
          </p:cNvPr>
          <p:cNvSpPr txBox="1"/>
          <p:nvPr/>
        </p:nvSpPr>
        <p:spPr>
          <a:xfrm>
            <a:off x="3012034" y="504198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53821-4821-5D4F-A52F-B1BEA9181B1C}"/>
              </a:ext>
            </a:extLst>
          </p:cNvPr>
          <p:cNvSpPr txBox="1"/>
          <p:nvPr/>
        </p:nvSpPr>
        <p:spPr>
          <a:xfrm>
            <a:off x="5091268" y="5223822"/>
            <a:ext cx="131061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b="1" dirty="0">
                <a:latin typeface="Arial Narrow" panose="020B0604020202020204" pitchFamily="34" charset="0"/>
                <a:ea typeface="나눔스퀘어" panose="020B0600000101010101" pitchFamily="50" charset="-127"/>
                <a:cs typeface="Arial Narrow" panose="020B0604020202020204" pitchFamily="34" charset="0"/>
              </a:rPr>
              <a:t>키워드 선정</a:t>
            </a:r>
            <a:endParaRPr lang="en-US" b="1" dirty="0">
              <a:latin typeface="Arial Narrow" panose="020B0604020202020204" pitchFamily="34" charset="0"/>
              <a:ea typeface="나눔스퀘어" panose="020B0600000101010101" pitchFamily="50" charset="-127"/>
              <a:cs typeface="Arial Narrow" panose="020B0604020202020204" pitchFamily="34" charset="0"/>
            </a:endParaRPr>
          </a:p>
        </p:txBody>
      </p:sp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id="{3BB02EFB-BA8F-B446-AEFC-88EB5C6075C8}"/>
              </a:ext>
            </a:extLst>
          </p:cNvPr>
          <p:cNvCxnSpPr/>
          <p:nvPr/>
        </p:nvCxnSpPr>
        <p:spPr>
          <a:xfrm>
            <a:off x="5091268" y="5167411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95FF96A-CAC4-A442-8B02-7A8117F7AB8F}"/>
              </a:ext>
            </a:extLst>
          </p:cNvPr>
          <p:cNvSpPr txBox="1"/>
          <p:nvPr/>
        </p:nvSpPr>
        <p:spPr>
          <a:xfrm>
            <a:off x="5085205" y="5512638"/>
            <a:ext cx="4088219" cy="2022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77453D-A4C0-2549-891C-B0A72B6375D7}"/>
              </a:ext>
            </a:extLst>
          </p:cNvPr>
          <p:cNvSpPr txBox="1"/>
          <p:nvPr/>
        </p:nvSpPr>
        <p:spPr>
          <a:xfrm>
            <a:off x="3554239" y="5327623"/>
            <a:ext cx="994824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077653" y="2156254"/>
            <a:ext cx="2431115" cy="31995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년 간의 선거기간 선정</a:t>
            </a:r>
            <a:endParaRPr lang="en-US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077653" y="2078577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47621" y="2488612"/>
            <a:ext cx="4466061" cy="87716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선거일 기준 한 달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-35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2011.09.27~2011.10.26</a:t>
            </a: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-36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2014.05.04~2014.06.03</a:t>
            </a: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-37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2018.05.13~2018.06.12</a:t>
            </a: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-38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2021.03.01~2021.03.24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77653" y="3634534"/>
            <a:ext cx="427296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b="1" dirty="0" err="1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불용어</a:t>
            </a:r>
            <a:r>
              <a:rPr lang="ko-KR" altLang="en-US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구글 스프레드시트 공유파일 생성</a:t>
            </a:r>
            <a:endParaRPr lang="en-US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077653" y="3546224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7653" y="5185204"/>
            <a:ext cx="350352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‘</a:t>
            </a:r>
            <a:r>
              <a:rPr lang="ko-KR" altLang="en-US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서울시장 핵심공약</a:t>
            </a:r>
            <a:r>
              <a:rPr lang="en-US" altLang="ko-KR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＇</a:t>
            </a:r>
            <a:r>
              <a:rPr lang="ko-KR" altLang="en-US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키워드 선정</a:t>
            </a:r>
            <a:endParaRPr lang="en-US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9" name="Straight Connector 33"/>
          <p:cNvCxnSpPr/>
          <p:nvPr/>
        </p:nvCxnSpPr>
        <p:spPr>
          <a:xfrm>
            <a:off x="5077653" y="5128793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97463" y="5555546"/>
            <a:ext cx="4272965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lIns="0" tIns="0" rIns="91440" bIns="0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서울시장 공약</a:t>
            </a:r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’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-&gt;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관련 없는 기사 다수</a:t>
            </a:r>
            <a:endParaRPr lang="en-US" altLang="ko-KR" sz="13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서울시장 핵심공약 </a:t>
            </a:r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+ 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문화</a:t>
            </a:r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노동</a:t>
            </a:r>
            <a:r>
              <a:rPr lang="en-US" altLang="ko-KR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/… -&gt;</a:t>
            </a:r>
            <a:r>
              <a:rPr lang="ko-KR" altLang="en-US" sz="1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지나친 주관 개입</a:t>
            </a:r>
            <a:endParaRPr lang="en-US" sz="1300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779" y="3135319"/>
            <a:ext cx="207390" cy="2888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938" y="6202837"/>
            <a:ext cx="292231" cy="649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5A747E-06D4-C848-A0A5-750525A328AD}"/>
              </a:ext>
            </a:extLst>
          </p:cNvPr>
          <p:cNvSpPr txBox="1"/>
          <p:nvPr/>
        </p:nvSpPr>
        <p:spPr>
          <a:xfrm>
            <a:off x="1112835" y="802269"/>
            <a:ext cx="2286844" cy="58477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dirty="0">
                <a:solidFill>
                  <a:srgbClr val="006BFF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논의 결과</a:t>
            </a:r>
            <a:endParaRPr lang="en-US" sz="4000" b="1" dirty="0">
              <a:solidFill>
                <a:srgbClr val="006BFF"/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09F82E-EF8C-AD49-9C23-42ECDDEE3266}"/>
              </a:ext>
            </a:extLst>
          </p:cNvPr>
          <p:cNvSpPr txBox="1"/>
          <p:nvPr/>
        </p:nvSpPr>
        <p:spPr>
          <a:xfrm>
            <a:off x="3012034" y="201303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42F2F-F5DA-4047-9FF6-19917BB0CBF1}"/>
              </a:ext>
            </a:extLst>
          </p:cNvPr>
          <p:cNvSpPr txBox="1"/>
          <p:nvPr/>
        </p:nvSpPr>
        <p:spPr>
          <a:xfrm>
            <a:off x="3554239" y="2298673"/>
            <a:ext cx="759182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D673FF-1985-2042-943A-DDCB1356EA95}"/>
              </a:ext>
            </a:extLst>
          </p:cNvPr>
          <p:cNvSpPr txBox="1"/>
          <p:nvPr/>
        </p:nvSpPr>
        <p:spPr>
          <a:xfrm>
            <a:off x="3012034" y="349131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24E269-113C-1247-8CE3-758A3C598E5E}"/>
              </a:ext>
            </a:extLst>
          </p:cNvPr>
          <p:cNvSpPr txBox="1"/>
          <p:nvPr/>
        </p:nvSpPr>
        <p:spPr>
          <a:xfrm>
            <a:off x="3554239" y="3776953"/>
            <a:ext cx="755143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Two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E9666-EA8A-834D-904E-00B8074EB91C}"/>
              </a:ext>
            </a:extLst>
          </p:cNvPr>
          <p:cNvSpPr txBox="1"/>
          <p:nvPr/>
        </p:nvSpPr>
        <p:spPr>
          <a:xfrm>
            <a:off x="3012034" y="5041987"/>
            <a:ext cx="1220847" cy="9246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dirty="0">
                <a:solidFill>
                  <a:schemeClr val="tx1">
                    <a:alpha val="20000"/>
                  </a:schemeClr>
                </a:solidFill>
                <a:latin typeface="Arial Black" panose="020B0604020202020204" pitchFamily="34" charset="0"/>
                <a:ea typeface="나눔스퀘어" panose="020B0600000101010101" pitchFamily="50" charset="-127"/>
                <a:cs typeface="Arial Black" panose="020B0604020202020204" pitchFamily="34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D4150-2118-6B42-90AC-16B680C4831F}"/>
              </a:ext>
            </a:extLst>
          </p:cNvPr>
          <p:cNvSpPr txBox="1"/>
          <p:nvPr/>
        </p:nvSpPr>
        <p:spPr>
          <a:xfrm>
            <a:off x="3554239" y="5327623"/>
            <a:ext cx="994824" cy="2893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sz="1600" b="1" spc="3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111127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AFE1DE-0C3A-4976-A7F1-E19EB54C1585}"/>
              </a:ext>
            </a:extLst>
          </p:cNvPr>
          <p:cNvSpPr/>
          <p:nvPr/>
        </p:nvSpPr>
        <p:spPr>
          <a:xfrm>
            <a:off x="3840592" y="4681480"/>
            <a:ext cx="350302" cy="686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7">
            <a:extLst>
              <a:ext uri="{FF2B5EF4-FFF2-40B4-BE49-F238E27FC236}">
                <a16:creationId xmlns:a16="http://schemas.microsoft.com/office/drawing/2014/main" id="{8D0D6C9D-49E8-4735-9CB9-4B2D585F45BB}"/>
              </a:ext>
            </a:extLst>
          </p:cNvPr>
          <p:cNvCxnSpPr>
            <a:cxnSpLocks/>
          </p:cNvCxnSpPr>
          <p:nvPr/>
        </p:nvCxnSpPr>
        <p:spPr>
          <a:xfrm>
            <a:off x="4995005" y="-2460594"/>
            <a:ext cx="0" cy="7181193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97FA3B3-8665-4392-947F-D0235515E32C}"/>
              </a:ext>
            </a:extLst>
          </p:cNvPr>
          <p:cNvCxnSpPr>
            <a:cxnSpLocks/>
          </p:cNvCxnSpPr>
          <p:nvPr/>
        </p:nvCxnSpPr>
        <p:spPr>
          <a:xfrm>
            <a:off x="7039810" y="-2460594"/>
            <a:ext cx="0" cy="7181193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38835041-DAE2-42E2-A27B-2106B68E9476}"/>
              </a:ext>
            </a:extLst>
          </p:cNvPr>
          <p:cNvCxnSpPr>
            <a:cxnSpLocks/>
          </p:cNvCxnSpPr>
          <p:nvPr/>
        </p:nvCxnSpPr>
        <p:spPr>
          <a:xfrm>
            <a:off x="9084615" y="-2460594"/>
            <a:ext cx="0" cy="7181193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1F7ADE51-74B7-48D7-9242-377122B7EBE9}"/>
              </a:ext>
            </a:extLst>
          </p:cNvPr>
          <p:cNvCxnSpPr>
            <a:cxnSpLocks/>
          </p:cNvCxnSpPr>
          <p:nvPr/>
        </p:nvCxnSpPr>
        <p:spPr>
          <a:xfrm>
            <a:off x="11129420" y="-2460594"/>
            <a:ext cx="0" cy="7181193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B6CD16A7-EE6F-46F8-ABB8-B00BF36343BD}"/>
              </a:ext>
            </a:extLst>
          </p:cNvPr>
          <p:cNvCxnSpPr>
            <a:cxnSpLocks/>
          </p:cNvCxnSpPr>
          <p:nvPr/>
        </p:nvCxnSpPr>
        <p:spPr>
          <a:xfrm>
            <a:off x="13174225" y="-2460594"/>
            <a:ext cx="0" cy="7181193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A006E5D9-EE3E-4777-B121-DB6EC7D65EA4}"/>
              </a:ext>
            </a:extLst>
          </p:cNvPr>
          <p:cNvCxnSpPr>
            <a:cxnSpLocks/>
          </p:cNvCxnSpPr>
          <p:nvPr/>
        </p:nvCxnSpPr>
        <p:spPr>
          <a:xfrm>
            <a:off x="15219031" y="-2460594"/>
            <a:ext cx="0" cy="7181193"/>
          </a:xfrm>
          <a:prstGeom prst="line">
            <a:avLst/>
          </a:prstGeom>
          <a:ln w="6350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1F4913D1-600C-4F01-AAFF-6D320500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958" y="233144"/>
            <a:ext cx="15082970" cy="79369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ED274E-337D-4008-BCE2-0D2A7469D4B3}"/>
              </a:ext>
            </a:extLst>
          </p:cNvPr>
          <p:cNvSpPr/>
          <p:nvPr/>
        </p:nvSpPr>
        <p:spPr>
          <a:xfrm>
            <a:off x="-685727" y="0"/>
            <a:ext cx="14699375" cy="8444557"/>
          </a:xfrm>
          <a:prstGeom prst="rect">
            <a:avLst/>
          </a:prstGeom>
          <a:solidFill>
            <a:srgbClr val="2AA25D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300" dirty="0">
              <a:latin typeface="Arial" panose="020B0604020202020204" pitchFamily="34" charset="0"/>
              <a:ea typeface="linea-basic-10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1856" y="-1"/>
            <a:ext cx="10224026" cy="6796007"/>
            <a:chOff x="981856" y="-7495"/>
            <a:chExt cx="10224026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8185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26661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7146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16271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61076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205882" y="-7495"/>
              <a:ext cx="0" cy="6858000"/>
            </a:xfrm>
            <a:prstGeom prst="line">
              <a:avLst/>
            </a:prstGeom>
            <a:ln w="635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Picture Placeholder 2"/>
          <p:cNvSpPr txBox="1">
            <a:spLocks/>
          </p:cNvSpPr>
          <p:nvPr/>
        </p:nvSpPr>
        <p:spPr>
          <a:xfrm>
            <a:off x="981856" y="6711193"/>
            <a:ext cx="2044805" cy="146806"/>
          </a:xfrm>
          <a:prstGeom prst="rect">
            <a:avLst/>
          </a:prstGeom>
          <a:solidFill>
            <a:schemeClr val="tx1"/>
          </a:solidFill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1856" y="3425251"/>
            <a:ext cx="2554545" cy="156966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48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데이터</a:t>
            </a:r>
            <a:endParaRPr lang="en-US" sz="4800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수집방법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34965-0F69-4176-BB11-6A61B2403C13}"/>
              </a:ext>
            </a:extLst>
          </p:cNvPr>
          <p:cNvSpPr txBox="1"/>
          <p:nvPr/>
        </p:nvSpPr>
        <p:spPr>
          <a:xfrm>
            <a:off x="965196" y="268605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4800" b="1" dirty="0">
              <a:latin typeface="Arial" panose="020B0604020202020204" pitchFamily="34" charset="0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id Minimalist">
      <a:dk1>
        <a:srgbClr val="000000"/>
      </a:dk1>
      <a:lt1>
        <a:srgbClr val="FFFFFF"/>
      </a:lt1>
      <a:dk2>
        <a:srgbClr val="000000"/>
      </a:dk2>
      <a:lt2>
        <a:srgbClr val="FEFDFF"/>
      </a:lt2>
      <a:accent1>
        <a:srgbClr val="006BFF"/>
      </a:accent1>
      <a:accent2>
        <a:srgbClr val="0162E9"/>
      </a:accent2>
      <a:accent3>
        <a:srgbClr val="025CD9"/>
      </a:accent3>
      <a:accent4>
        <a:srgbClr val="0256CA"/>
      </a:accent4>
      <a:accent5>
        <a:srgbClr val="014FBA"/>
      </a:accent5>
      <a:accent6>
        <a:srgbClr val="0249A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spc="300">
            <a:latin typeface="linea-basic-10"/>
            <a:ea typeface="linea-basic-10"/>
            <a:cs typeface="linea-basic-1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581</Words>
  <Application>Microsoft Office PowerPoint</Application>
  <PresentationFormat>와이드스크린</PresentationFormat>
  <Paragraphs>161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linea-basic-10</vt:lpstr>
      <vt:lpstr>나눔스퀘어</vt:lpstr>
      <vt:lpstr>나눔스퀘어_ac ExtraBold</vt:lpstr>
      <vt:lpstr>Arial</vt:lpstr>
      <vt:lpstr>Arial Black</vt:lpstr>
      <vt:lpstr>Arial Narrow</vt:lpstr>
      <vt:lpstr>Bebas Neue</vt:lpstr>
      <vt:lpstr>Calibri</vt:lpstr>
      <vt:lpstr>Source Sans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김유진[ 학부재학 / 사회학과 ]</cp:lastModifiedBy>
  <cp:revision>260</cp:revision>
  <dcterms:created xsi:type="dcterms:W3CDTF">2016-07-26T01:12:05Z</dcterms:created>
  <dcterms:modified xsi:type="dcterms:W3CDTF">2021-03-31T07:47:23Z</dcterms:modified>
  <cp:version/>
</cp:coreProperties>
</file>