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75" r:id="rId12"/>
    <p:sldId id="271" r:id="rId13"/>
    <p:sldId id="266" r:id="rId14"/>
    <p:sldId id="267" r:id="rId15"/>
    <p:sldId id="268" r:id="rId16"/>
    <p:sldId id="269" r:id="rId17"/>
    <p:sldId id="265" r:id="rId18"/>
    <p:sldId id="272" r:id="rId19"/>
    <p:sldId id="273" r:id="rId20"/>
    <p:sldId id="274" r:id="rId21"/>
  </p:sldIdLst>
  <p:sldSz cx="12192000" cy="6858000"/>
  <p:notesSz cx="6858000" cy="9144000"/>
  <p:embeddedFontLst>
    <p:embeddedFont>
      <p:font typeface="나눔스퀘어_ac Bold" panose="020B0600000101010101" pitchFamily="50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191B5B"/>
    <a:srgbClr val="1C3158"/>
    <a:srgbClr val="08188E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1" autoAdjust="0"/>
    <p:restoredTop sz="78562" autoAdjust="0"/>
  </p:normalViewPr>
  <p:slideViewPr>
    <p:cSldViewPr snapToGrid="0">
      <p:cViewPr varScale="1">
        <p:scale>
          <a:sx n="91" d="100"/>
          <a:sy n="91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BEAD1E-EB68-4CC0-B636-73177FCF3D2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E83186D-14CE-4B27-9FBF-E878D634FAED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6.9</a:t>
          </a:r>
        </a:p>
        <a:p>
          <a:pPr latinLnBrk="1"/>
          <a:r>
            <a: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Data </a:t>
          </a:r>
          <a:r>
            <a: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분석</a:t>
          </a:r>
          <a:r>
            <a: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&amp;</a:t>
          </a:r>
        </a:p>
        <a:p>
          <a:pPr latinLnBrk="1"/>
          <a:r>
            <a:rPr lang="ko-KR" altLang="en-US" dirty="0" err="1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전처리</a:t>
          </a:r>
          <a:r>
            <a: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 마감</a:t>
          </a:r>
        </a:p>
      </dgm:t>
    </dgm:pt>
    <dgm:pt modelId="{01A73E5C-59CF-4775-8BFC-65E13CCB3DA8}" type="parTrans" cxnId="{C74C1902-FDFB-47B5-94B6-BE2331E96031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5133D209-4A53-495C-A743-75CB9C35436F}" type="sibTrans" cxnId="{C74C1902-FDFB-47B5-94B6-BE2331E96031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F205FBAF-20D4-475C-8D46-140655FF8BD9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6.16</a:t>
          </a:r>
          <a:r>
            <a: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 </a:t>
          </a:r>
          <a:endParaRPr lang="en-US" altLang="ko-KR" dirty="0">
            <a:solidFill>
              <a:schemeClr val="bg1"/>
            </a:solidFill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  <a:p>
          <a:pPr latinLnBrk="1"/>
          <a:r>
            <a: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모델 선택 및 훈련</a:t>
          </a:r>
          <a:r>
            <a: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</a:t>
          </a:r>
        </a:p>
        <a:p>
          <a:pPr latinLnBrk="1"/>
          <a:r>
            <a: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Hyperparameter </a:t>
          </a:r>
          <a:r>
            <a: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조절</a:t>
          </a:r>
        </a:p>
      </dgm:t>
    </dgm:pt>
    <dgm:pt modelId="{614F2322-CFE1-43C8-85C1-F9FBED42EFB0}" type="parTrans" cxnId="{01337537-11F0-4317-B413-FD0E73DABCBC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EE0A54A-D48C-4C89-A13D-A29B3AA7BB92}" type="sibTrans" cxnId="{01337537-11F0-4317-B413-FD0E73DABCBC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22AFE791-76ED-4DBF-9CF7-E352427FF8BF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6.17</a:t>
          </a:r>
        </a:p>
        <a:p>
          <a:pPr latinLnBrk="1"/>
          <a:r>
            <a: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보고서 </a:t>
          </a:r>
          <a:r>
            <a: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&amp; </a:t>
          </a:r>
        </a:p>
        <a:p>
          <a:pPr latinLnBrk="1"/>
          <a:r>
            <a: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발표 정리 마감</a:t>
          </a:r>
        </a:p>
      </dgm:t>
    </dgm:pt>
    <dgm:pt modelId="{7B36FBFB-FC58-4D0C-BAFB-D58C4A290A83}" type="parTrans" cxnId="{DAAEC841-1C0D-44A1-8E96-3BC75DD75FB0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D202FC4-A886-4945-A08F-5F9CD10C39BB}" type="sibTrans" cxnId="{DAAEC841-1C0D-44A1-8E96-3BC75DD75FB0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7C990C4F-9302-4576-9834-DE762F5AF200}" type="pres">
      <dgm:prSet presAssocID="{4BBEAD1E-EB68-4CC0-B636-73177FCF3D24}" presName="Name0" presStyleCnt="0">
        <dgm:presLayoutVars>
          <dgm:dir/>
          <dgm:resizeHandles val="exact"/>
        </dgm:presLayoutVars>
      </dgm:prSet>
      <dgm:spPr/>
    </dgm:pt>
    <dgm:pt modelId="{B5C156B7-96D5-4930-810C-F1189F8AFC31}" type="pres">
      <dgm:prSet presAssocID="{4BBEAD1E-EB68-4CC0-B636-73177FCF3D24}" presName="arrow" presStyleLbl="bgShp" presStyleIdx="0" presStyleCnt="1"/>
      <dgm:spPr/>
    </dgm:pt>
    <dgm:pt modelId="{72A9A683-44B2-4875-86FD-EEF04FC0250F}" type="pres">
      <dgm:prSet presAssocID="{4BBEAD1E-EB68-4CC0-B636-73177FCF3D24}" presName="points" presStyleCnt="0"/>
      <dgm:spPr/>
    </dgm:pt>
    <dgm:pt modelId="{5E1501FF-A499-47DA-8FB3-AABF61EC2E15}" type="pres">
      <dgm:prSet presAssocID="{2E83186D-14CE-4B27-9FBF-E878D634FAED}" presName="compositeA" presStyleCnt="0"/>
      <dgm:spPr/>
    </dgm:pt>
    <dgm:pt modelId="{4ECED6D1-12E6-4115-842B-166CCCBD4183}" type="pres">
      <dgm:prSet presAssocID="{2E83186D-14CE-4B27-9FBF-E878D634FAED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B8EDB8-3A19-457D-AE92-CF8C12A951BF}" type="pres">
      <dgm:prSet presAssocID="{2E83186D-14CE-4B27-9FBF-E878D634FAED}" presName="circleA" presStyleLbl="node1" presStyleIdx="0" presStyleCnt="3"/>
      <dgm:spPr/>
    </dgm:pt>
    <dgm:pt modelId="{3F159A83-DB7E-46D3-B55E-455FE199461F}" type="pres">
      <dgm:prSet presAssocID="{2E83186D-14CE-4B27-9FBF-E878D634FAED}" presName="spaceA" presStyleCnt="0"/>
      <dgm:spPr/>
    </dgm:pt>
    <dgm:pt modelId="{BB9D0988-E8F2-4773-A959-A3771D951AF3}" type="pres">
      <dgm:prSet presAssocID="{5133D209-4A53-495C-A743-75CB9C35436F}" presName="space" presStyleCnt="0"/>
      <dgm:spPr/>
    </dgm:pt>
    <dgm:pt modelId="{C96E0BD7-0C7D-4881-A086-560584483179}" type="pres">
      <dgm:prSet presAssocID="{F205FBAF-20D4-475C-8D46-140655FF8BD9}" presName="compositeB" presStyleCnt="0"/>
      <dgm:spPr/>
    </dgm:pt>
    <dgm:pt modelId="{045FC8DB-6CCB-4991-9B1D-E9E0E9FEAA6E}" type="pres">
      <dgm:prSet presAssocID="{F205FBAF-20D4-475C-8D46-140655FF8BD9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EC80CB-A192-4E65-936F-C0FA336CF3DF}" type="pres">
      <dgm:prSet presAssocID="{F205FBAF-20D4-475C-8D46-140655FF8BD9}" presName="circleB" presStyleLbl="node1" presStyleIdx="1" presStyleCnt="3"/>
      <dgm:spPr/>
    </dgm:pt>
    <dgm:pt modelId="{C17BFB3E-D016-48B0-922C-2ED02837D343}" type="pres">
      <dgm:prSet presAssocID="{F205FBAF-20D4-475C-8D46-140655FF8BD9}" presName="spaceB" presStyleCnt="0"/>
      <dgm:spPr/>
    </dgm:pt>
    <dgm:pt modelId="{C3C342EF-313B-4B51-A7A1-CDDEFB1818A4}" type="pres">
      <dgm:prSet presAssocID="{DEE0A54A-D48C-4C89-A13D-A29B3AA7BB92}" presName="space" presStyleCnt="0"/>
      <dgm:spPr/>
    </dgm:pt>
    <dgm:pt modelId="{3C79C4B5-B002-46B1-80BC-C46F3DECD6AC}" type="pres">
      <dgm:prSet presAssocID="{22AFE791-76ED-4DBF-9CF7-E352427FF8BF}" presName="compositeA" presStyleCnt="0"/>
      <dgm:spPr/>
    </dgm:pt>
    <dgm:pt modelId="{A196AE71-5536-425A-A259-4B84AE03C548}" type="pres">
      <dgm:prSet presAssocID="{22AFE791-76ED-4DBF-9CF7-E352427FF8BF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D4C096-82D5-4D6E-B3AD-42812A97E497}" type="pres">
      <dgm:prSet presAssocID="{22AFE791-76ED-4DBF-9CF7-E352427FF8BF}" presName="circleA" presStyleLbl="node1" presStyleIdx="2" presStyleCnt="3"/>
      <dgm:spPr/>
    </dgm:pt>
    <dgm:pt modelId="{92E74578-A7FA-4E51-BD67-2BBAAA8BC102}" type="pres">
      <dgm:prSet presAssocID="{22AFE791-76ED-4DBF-9CF7-E352427FF8BF}" presName="spaceA" presStyleCnt="0"/>
      <dgm:spPr/>
    </dgm:pt>
  </dgm:ptLst>
  <dgm:cxnLst>
    <dgm:cxn modelId="{B2D145AA-DF41-43E6-813A-A537E60384A7}" type="presOf" srcId="{4BBEAD1E-EB68-4CC0-B636-73177FCF3D24}" destId="{7C990C4F-9302-4576-9834-DE762F5AF200}" srcOrd="0" destOrd="0" presId="urn:microsoft.com/office/officeart/2005/8/layout/hProcess11"/>
    <dgm:cxn modelId="{68274B6F-CAD9-4403-A4BB-3A0D609424FC}" type="presOf" srcId="{F205FBAF-20D4-475C-8D46-140655FF8BD9}" destId="{045FC8DB-6CCB-4991-9B1D-E9E0E9FEAA6E}" srcOrd="0" destOrd="0" presId="urn:microsoft.com/office/officeart/2005/8/layout/hProcess11"/>
    <dgm:cxn modelId="{01337537-11F0-4317-B413-FD0E73DABCBC}" srcId="{4BBEAD1E-EB68-4CC0-B636-73177FCF3D24}" destId="{F205FBAF-20D4-475C-8D46-140655FF8BD9}" srcOrd="1" destOrd="0" parTransId="{614F2322-CFE1-43C8-85C1-F9FBED42EFB0}" sibTransId="{DEE0A54A-D48C-4C89-A13D-A29B3AA7BB92}"/>
    <dgm:cxn modelId="{D00EE7EE-5A03-480D-A7FE-C2071DCA68E6}" type="presOf" srcId="{2E83186D-14CE-4B27-9FBF-E878D634FAED}" destId="{4ECED6D1-12E6-4115-842B-166CCCBD4183}" srcOrd="0" destOrd="0" presId="urn:microsoft.com/office/officeart/2005/8/layout/hProcess11"/>
    <dgm:cxn modelId="{B6564A4E-98C7-4F68-9A44-98135B16AC84}" type="presOf" srcId="{22AFE791-76ED-4DBF-9CF7-E352427FF8BF}" destId="{A196AE71-5536-425A-A259-4B84AE03C548}" srcOrd="0" destOrd="0" presId="urn:microsoft.com/office/officeart/2005/8/layout/hProcess11"/>
    <dgm:cxn modelId="{DAAEC841-1C0D-44A1-8E96-3BC75DD75FB0}" srcId="{4BBEAD1E-EB68-4CC0-B636-73177FCF3D24}" destId="{22AFE791-76ED-4DBF-9CF7-E352427FF8BF}" srcOrd="2" destOrd="0" parTransId="{7B36FBFB-FC58-4D0C-BAFB-D58C4A290A83}" sibTransId="{0D202FC4-A886-4945-A08F-5F9CD10C39BB}"/>
    <dgm:cxn modelId="{C74C1902-FDFB-47B5-94B6-BE2331E96031}" srcId="{4BBEAD1E-EB68-4CC0-B636-73177FCF3D24}" destId="{2E83186D-14CE-4B27-9FBF-E878D634FAED}" srcOrd="0" destOrd="0" parTransId="{01A73E5C-59CF-4775-8BFC-65E13CCB3DA8}" sibTransId="{5133D209-4A53-495C-A743-75CB9C35436F}"/>
    <dgm:cxn modelId="{A18711B6-2710-4EFA-A92D-FEBF7C25306B}" type="presParOf" srcId="{7C990C4F-9302-4576-9834-DE762F5AF200}" destId="{B5C156B7-96D5-4930-810C-F1189F8AFC31}" srcOrd="0" destOrd="0" presId="urn:microsoft.com/office/officeart/2005/8/layout/hProcess11"/>
    <dgm:cxn modelId="{C7F13EBC-D39D-4887-B05C-3185012DA6D4}" type="presParOf" srcId="{7C990C4F-9302-4576-9834-DE762F5AF200}" destId="{72A9A683-44B2-4875-86FD-EEF04FC0250F}" srcOrd="1" destOrd="0" presId="urn:microsoft.com/office/officeart/2005/8/layout/hProcess11"/>
    <dgm:cxn modelId="{D40408BB-91F2-4DD2-AFC1-D2F844E8971A}" type="presParOf" srcId="{72A9A683-44B2-4875-86FD-EEF04FC0250F}" destId="{5E1501FF-A499-47DA-8FB3-AABF61EC2E15}" srcOrd="0" destOrd="0" presId="urn:microsoft.com/office/officeart/2005/8/layout/hProcess11"/>
    <dgm:cxn modelId="{8D3ACE65-674B-4C32-899F-DE3E2ABFC0F5}" type="presParOf" srcId="{5E1501FF-A499-47DA-8FB3-AABF61EC2E15}" destId="{4ECED6D1-12E6-4115-842B-166CCCBD4183}" srcOrd="0" destOrd="0" presId="urn:microsoft.com/office/officeart/2005/8/layout/hProcess11"/>
    <dgm:cxn modelId="{5D784282-6278-4678-9606-DFF79E74AED4}" type="presParOf" srcId="{5E1501FF-A499-47DA-8FB3-AABF61EC2E15}" destId="{80B8EDB8-3A19-457D-AE92-CF8C12A951BF}" srcOrd="1" destOrd="0" presId="urn:microsoft.com/office/officeart/2005/8/layout/hProcess11"/>
    <dgm:cxn modelId="{0B6201E3-6641-437E-B36C-60FC56DD31A1}" type="presParOf" srcId="{5E1501FF-A499-47DA-8FB3-AABF61EC2E15}" destId="{3F159A83-DB7E-46D3-B55E-455FE199461F}" srcOrd="2" destOrd="0" presId="urn:microsoft.com/office/officeart/2005/8/layout/hProcess11"/>
    <dgm:cxn modelId="{26B58B46-629F-4828-AE32-99FEC8046976}" type="presParOf" srcId="{72A9A683-44B2-4875-86FD-EEF04FC0250F}" destId="{BB9D0988-E8F2-4773-A959-A3771D951AF3}" srcOrd="1" destOrd="0" presId="urn:microsoft.com/office/officeart/2005/8/layout/hProcess11"/>
    <dgm:cxn modelId="{150832D7-67C0-4DE8-8362-4D406AD3BC1D}" type="presParOf" srcId="{72A9A683-44B2-4875-86FD-EEF04FC0250F}" destId="{C96E0BD7-0C7D-4881-A086-560584483179}" srcOrd="2" destOrd="0" presId="urn:microsoft.com/office/officeart/2005/8/layout/hProcess11"/>
    <dgm:cxn modelId="{C3F5D8BF-59B5-4884-AC58-A240F271577F}" type="presParOf" srcId="{C96E0BD7-0C7D-4881-A086-560584483179}" destId="{045FC8DB-6CCB-4991-9B1D-E9E0E9FEAA6E}" srcOrd="0" destOrd="0" presId="urn:microsoft.com/office/officeart/2005/8/layout/hProcess11"/>
    <dgm:cxn modelId="{8D6C3B15-5AD3-471A-B71C-C227719019ED}" type="presParOf" srcId="{C96E0BD7-0C7D-4881-A086-560584483179}" destId="{1CEC80CB-A192-4E65-936F-C0FA336CF3DF}" srcOrd="1" destOrd="0" presId="urn:microsoft.com/office/officeart/2005/8/layout/hProcess11"/>
    <dgm:cxn modelId="{E4A93BF5-E18E-4B9A-AFA8-40E201FF24AB}" type="presParOf" srcId="{C96E0BD7-0C7D-4881-A086-560584483179}" destId="{C17BFB3E-D016-48B0-922C-2ED02837D343}" srcOrd="2" destOrd="0" presId="urn:microsoft.com/office/officeart/2005/8/layout/hProcess11"/>
    <dgm:cxn modelId="{1612C030-D68D-4301-A7E4-5DFF9702C097}" type="presParOf" srcId="{72A9A683-44B2-4875-86FD-EEF04FC0250F}" destId="{C3C342EF-313B-4B51-A7A1-CDDEFB1818A4}" srcOrd="3" destOrd="0" presId="urn:microsoft.com/office/officeart/2005/8/layout/hProcess11"/>
    <dgm:cxn modelId="{E306CED9-E396-464C-9691-6ADA730D091A}" type="presParOf" srcId="{72A9A683-44B2-4875-86FD-EEF04FC0250F}" destId="{3C79C4B5-B002-46B1-80BC-C46F3DECD6AC}" srcOrd="4" destOrd="0" presId="urn:microsoft.com/office/officeart/2005/8/layout/hProcess11"/>
    <dgm:cxn modelId="{47EC7523-B768-465D-AB41-FD9CBD0F20E9}" type="presParOf" srcId="{3C79C4B5-B002-46B1-80BC-C46F3DECD6AC}" destId="{A196AE71-5536-425A-A259-4B84AE03C548}" srcOrd="0" destOrd="0" presId="urn:microsoft.com/office/officeart/2005/8/layout/hProcess11"/>
    <dgm:cxn modelId="{9483DC64-0027-487F-B996-0F2AF5143A32}" type="presParOf" srcId="{3C79C4B5-B002-46B1-80BC-C46F3DECD6AC}" destId="{5ED4C096-82D5-4D6E-B3AD-42812A97E497}" srcOrd="1" destOrd="0" presId="urn:microsoft.com/office/officeart/2005/8/layout/hProcess11"/>
    <dgm:cxn modelId="{D3768BFA-A29F-4597-A367-2483DF011442}" type="presParOf" srcId="{3C79C4B5-B002-46B1-80BC-C46F3DECD6AC}" destId="{92E74578-A7FA-4E51-BD67-2BBAAA8BC10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156B7-96D5-4930-810C-F1189F8AFC31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ED6D1-12E6-4115-842B-166CCCBD4183}">
      <dsp:nvSpPr>
        <dsp:cNvPr id="0" name=""/>
        <dsp:cNvSpPr/>
      </dsp:nvSpPr>
      <dsp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6.9</a:t>
          </a:r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Data </a:t>
          </a:r>
          <a:r>
            <a:rPr lang="ko-KR" altLang="en-US" sz="2200" kern="1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분석</a:t>
          </a:r>
          <a:r>
            <a:rPr lang="en-US" altLang="ko-KR" sz="2200" kern="1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&amp;</a:t>
          </a:r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err="1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전처리</a:t>
          </a:r>
          <a:r>
            <a:rPr lang="ko-KR" altLang="en-US" sz="2200" kern="1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 마감</a:t>
          </a:r>
        </a:p>
      </dsp:txBody>
      <dsp:txXfrm>
        <a:off x="4621" y="0"/>
        <a:ext cx="3049934" cy="1740535"/>
      </dsp:txXfrm>
    </dsp:sp>
    <dsp:sp modelId="{80B8EDB8-3A19-457D-AE92-CF8C12A951BF}">
      <dsp:nvSpPr>
        <dsp:cNvPr id="0" name=""/>
        <dsp:cNvSpPr/>
      </dsp:nvSpPr>
      <dsp:spPr>
        <a:xfrm>
          <a:off x="131202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FC8DB-6CCB-4991-9B1D-E9E0E9FEAA6E}">
      <dsp:nvSpPr>
        <dsp:cNvPr id="0" name=""/>
        <dsp:cNvSpPr/>
      </dsp:nvSpPr>
      <dsp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6.16</a:t>
          </a:r>
          <a:r>
            <a:rPr lang="ko-KR" altLang="en-US" sz="2200" kern="1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 </a:t>
          </a:r>
          <a:endParaRPr lang="en-US" altLang="ko-KR" sz="2200" kern="1200" dirty="0">
            <a:solidFill>
              <a:schemeClr val="bg1"/>
            </a:solidFill>
            <a:latin typeface="나눔스퀘어_ac Bold" panose="020B0600000101010101" pitchFamily="50" charset="-127"/>
            <a:ea typeface="나눔스퀘어_ac Bold" panose="020B0600000101010101" pitchFamily="50" charset="-127"/>
          </a:endParaRPr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모델 선택 및 훈련</a:t>
          </a:r>
          <a:r>
            <a:rPr lang="en-US" altLang="ko-KR" sz="2200" kern="1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,</a:t>
          </a:r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Hyperparameter </a:t>
          </a:r>
          <a:r>
            <a:rPr lang="ko-KR" altLang="en-US" sz="2200" kern="1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조절</a:t>
          </a:r>
        </a:p>
      </dsp:txBody>
      <dsp:txXfrm>
        <a:off x="3207052" y="2610802"/>
        <a:ext cx="3049934" cy="1740535"/>
      </dsp:txXfrm>
    </dsp:sp>
    <dsp:sp modelId="{1CEC80CB-A192-4E65-936F-C0FA336CF3DF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6AE71-5536-425A-A259-4B84AE03C548}">
      <dsp:nvSpPr>
        <dsp:cNvPr id="0" name=""/>
        <dsp:cNvSpPr/>
      </dsp:nvSpPr>
      <dsp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6.17</a:t>
          </a:r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보고서 </a:t>
          </a:r>
          <a:r>
            <a:rPr lang="en-US" altLang="ko-KR" sz="2200" kern="1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&amp; </a:t>
          </a:r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rPr>
            <a:t>발표 정리 마감</a:t>
          </a:r>
        </a:p>
      </dsp:txBody>
      <dsp:txXfrm>
        <a:off x="6409484" y="0"/>
        <a:ext cx="3049934" cy="1740535"/>
      </dsp:txXfrm>
    </dsp:sp>
    <dsp:sp modelId="{5ED4C096-82D5-4D6E-B3AD-42812A97E497}">
      <dsp:nvSpPr>
        <dsp:cNvPr id="0" name=""/>
        <dsp:cNvSpPr/>
      </dsp:nvSpPr>
      <dsp:spPr>
        <a:xfrm>
          <a:off x="771688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fld id="{6929442F-80AE-4B0E-94FB-5FD5A392CB29}" type="datetimeFigureOut">
              <a:rPr lang="ko-KR" altLang="en-US" smtClean="0"/>
              <a:pPr/>
              <a:t>2020-06-02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fld id="{4B914A04-FDCB-49B8-84C5-D3FA4C51C58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17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_ac Bold" panose="020B0600000101010101" pitchFamily="50" charset="-127"/>
        <a:ea typeface="나눔스퀘어_ac Bold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_ac Bold" panose="020B0600000101010101" pitchFamily="50" charset="-127"/>
        <a:ea typeface="나눔스퀘어_ac Bold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_ac Bold" panose="020B0600000101010101" pitchFamily="50" charset="-127"/>
        <a:ea typeface="나눔스퀘어_ac Bold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_ac Bold" panose="020B0600000101010101" pitchFamily="50" charset="-127"/>
        <a:ea typeface="나눔스퀘어_ac Bold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_ac Bold" panose="020B0600000101010101" pitchFamily="50" charset="-127"/>
        <a:ea typeface="나눔스퀘어_ac Bold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14A04-FDCB-49B8-84C5-D3FA4C51C5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74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… </a:t>
            </a:r>
            <a:r>
              <a:rPr lang="ko-KR" altLang="en-US" dirty="0"/>
              <a:t>나 </a:t>
            </a:r>
            <a:r>
              <a:rPr lang="en-US" altLang="ko-KR" dirty="0"/>
              <a:t>! </a:t>
            </a:r>
            <a:r>
              <a:rPr lang="ko-KR" altLang="en-US" dirty="0"/>
              <a:t>는 영어는 아니지만 감정 표현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14A04-FDCB-49B8-84C5-D3FA4C51C58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10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Multi-channel CNN</a:t>
            </a:r>
            <a:r>
              <a:rPr lang="ko-KR" altLang="en-US" dirty="0"/>
              <a:t>관련 </a:t>
            </a:r>
            <a:r>
              <a:rPr lang="ko-KR" altLang="en-US" dirty="0" err="1"/>
              <a:t>논문참조하거나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LSTM</a:t>
            </a:r>
            <a:r>
              <a:rPr lang="ko-KR" altLang="en-US" dirty="0"/>
              <a:t>과 결합하는 논문 참고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이후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BERT</a:t>
            </a:r>
            <a:r>
              <a:rPr lang="ko-KR" altLang="en-US" dirty="0"/>
              <a:t>모델 공부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BERT</a:t>
            </a:r>
            <a:r>
              <a:rPr lang="ko-KR" altLang="en-US" dirty="0"/>
              <a:t>는 비지도 학습으로 </a:t>
            </a:r>
            <a:r>
              <a:rPr lang="en-US" altLang="ko-KR" dirty="0"/>
              <a:t>general-Purpose Language Understanding </a:t>
            </a:r>
            <a:r>
              <a:rPr lang="ko-KR" altLang="en-US" dirty="0"/>
              <a:t>모델 구축으로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Pre-train</a:t>
            </a:r>
            <a:r>
              <a:rPr lang="ko-KR" altLang="en-US" dirty="0"/>
              <a:t>을 </a:t>
            </a:r>
            <a:r>
              <a:rPr lang="ko-KR" altLang="en-US" dirty="0" err="1"/>
              <a:t>한후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지도 학습으로 분류 </a:t>
            </a:r>
            <a:r>
              <a:rPr lang="en-US" altLang="ko-KR" dirty="0"/>
              <a:t>layer</a:t>
            </a:r>
            <a:r>
              <a:rPr lang="ko-KR" altLang="en-US" dirty="0"/>
              <a:t>을 부착해 미세 조정으로 감정분석에 이용해보는 모델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BERT</a:t>
            </a:r>
            <a:r>
              <a:rPr lang="ko-KR" altLang="en-US" dirty="0"/>
              <a:t>의 응용인 </a:t>
            </a:r>
            <a:r>
              <a:rPr lang="en-US" altLang="ko-KR" dirty="0"/>
              <a:t>ALBERT</a:t>
            </a:r>
            <a:r>
              <a:rPr lang="ko-KR" altLang="en-US" dirty="0"/>
              <a:t>나 </a:t>
            </a:r>
            <a:r>
              <a:rPr lang="en-US" altLang="ko-KR" dirty="0" err="1"/>
              <a:t>RoBERTa</a:t>
            </a:r>
            <a:r>
              <a:rPr lang="ko-KR" altLang="en-US" dirty="0"/>
              <a:t>를 이용해볼 계획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14A04-FDCB-49B8-84C5-D3FA4C51C5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22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꾸준히 화상 회의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14A04-FDCB-49B8-84C5-D3FA4C51C5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75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14A04-FDCB-49B8-84C5-D3FA4C51C58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6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코랩을</a:t>
            </a:r>
            <a:r>
              <a:rPr lang="ko-KR" altLang="en-US" dirty="0"/>
              <a:t> 사용하여 브라우저에서 </a:t>
            </a:r>
            <a:r>
              <a:rPr lang="ko-KR" altLang="en-US" dirty="0" err="1"/>
              <a:t>파이썬을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구글 클라우드 서버에서 코드가 실행되고 구글</a:t>
            </a:r>
            <a:r>
              <a:rPr lang="en-US" altLang="ko-KR" dirty="0"/>
              <a:t>GPU</a:t>
            </a:r>
            <a:r>
              <a:rPr lang="ko-KR" altLang="en-US" dirty="0"/>
              <a:t>를 무료로 </a:t>
            </a:r>
            <a:r>
              <a:rPr lang="ko-KR" altLang="en-US" dirty="0" err="1"/>
              <a:t>쓸수</a:t>
            </a:r>
            <a:r>
              <a:rPr lang="ko-KR" altLang="en-US" dirty="0"/>
              <a:t> 있으며</a:t>
            </a:r>
            <a:endParaRPr lang="en-US" altLang="ko-KR" dirty="0"/>
          </a:p>
          <a:p>
            <a:r>
              <a:rPr lang="ko-KR" altLang="en-US" dirty="0"/>
              <a:t>간편한 공유가 가능하기 때문에 선택했다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웹에서 코드를 작성하고 실행할 수 있는 오픈소스 웹 어플리케이션인 주피터 노트북을 </a:t>
            </a:r>
            <a:r>
              <a:rPr lang="ko-KR" altLang="en-US" dirty="0" err="1"/>
              <a:t>사용할수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모델을 훈련할 때 쓰는 오픈소스 라이브러리인 </a:t>
            </a:r>
            <a:r>
              <a:rPr lang="ko-KR" altLang="en-US" dirty="0" err="1"/>
              <a:t>텐서플로우를</a:t>
            </a:r>
            <a:r>
              <a:rPr lang="ko-KR" altLang="en-US" dirty="0"/>
              <a:t> 이용한다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외의 프레임워크와 라이브러리들을 사용할 예정이다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14A04-FDCB-49B8-84C5-D3FA4C51C5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23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id: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각 리뷰에 부여한 인식표</a:t>
            </a:r>
            <a:endParaRPr lang="en-US" altLang="ko-KR" sz="1200" b="0" i="0" kern="1200" dirty="0">
              <a:solidFill>
                <a:schemeClr val="tx1"/>
              </a:solidFill>
              <a:effectLst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감정 분류에 유용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x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Document: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리뷰 내용</a:t>
            </a:r>
            <a:endParaRPr lang="en-US" altLang="ko-KR" sz="1200" b="0" i="0" kern="1200" dirty="0">
              <a:solidFill>
                <a:schemeClr val="tx1"/>
              </a:solidFill>
              <a:effectLst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데이터 셋 정보에 따르면 각 리뷰는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140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자 미만이다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label: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긍정의 리뷰의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1,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부정의 리뷰의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의 값이 부여 </a:t>
            </a:r>
            <a:endParaRPr lang="en-US" altLang="ko-KR" sz="1200" b="0" i="0" kern="1200" dirty="0">
              <a:solidFill>
                <a:schemeClr val="tx1"/>
              </a:solidFill>
              <a:effectLst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cs typeface="+mn-cs"/>
            </a:endParaRPr>
          </a:p>
          <a:p>
            <a:r>
              <a:rPr lang="ko-KR" altLang="en-US" dirty="0"/>
              <a:t>한국어 데이터의 특성상 띄어쓰기가 제대로 되어 있지 않은 데이터가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14A04-FDCB-49B8-84C5-D3FA4C51C5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499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약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146000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개의 학습 데이터에서 긍정과 부정의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label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의 분포가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균일해보이고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정확한 개수를 파악해본 결과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label=0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의 데이터가 근소하게 많은 것을 확인할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14A04-FDCB-49B8-84C5-D3FA4C51C5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344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토큰화</a:t>
            </a:r>
            <a:r>
              <a:rPr lang="en-US" altLang="ko-KR" dirty="0"/>
              <a:t>: </a:t>
            </a:r>
            <a:r>
              <a:rPr lang="ko-KR" altLang="en-US" dirty="0"/>
              <a:t>정규화 이후 토큰화 </a:t>
            </a:r>
            <a:r>
              <a:rPr lang="ko-KR" altLang="en-US" dirty="0" err="1"/>
              <a:t>진행시</a:t>
            </a:r>
            <a:r>
              <a:rPr lang="ko-KR" altLang="en-US" dirty="0"/>
              <a:t> 불용어를 좀 더 효율적으로 제거할 수 있다고 논의함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14A04-FDCB-49B8-84C5-D3FA4C51C5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3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nsmc</a:t>
            </a:r>
            <a:r>
              <a:rPr lang="ko-KR" altLang="en-US" dirty="0"/>
              <a:t>와 다른 점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영어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대본</a:t>
            </a:r>
            <a:r>
              <a:rPr lang="en-US" altLang="ko-KR" dirty="0"/>
              <a:t>: </a:t>
            </a:r>
            <a:r>
              <a:rPr lang="ko-KR" altLang="en-US" dirty="0"/>
              <a:t>구어체</a:t>
            </a:r>
            <a:r>
              <a:rPr lang="en-US" altLang="ko-KR" dirty="0"/>
              <a:t>, </a:t>
            </a:r>
            <a:r>
              <a:rPr lang="ko-KR" altLang="en-US" dirty="0"/>
              <a:t>어느 정도 </a:t>
            </a:r>
            <a:r>
              <a:rPr lang="ko-KR" altLang="en-US" dirty="0" err="1"/>
              <a:t>오탈자나</a:t>
            </a:r>
            <a:r>
              <a:rPr lang="ko-KR" altLang="en-US" dirty="0"/>
              <a:t> </a:t>
            </a:r>
            <a:r>
              <a:rPr lang="ko-KR" altLang="en-US" dirty="0" err="1"/>
              <a:t>띄워쓰기에서</a:t>
            </a:r>
            <a:r>
              <a:rPr lang="ko-KR" altLang="en-US" dirty="0"/>
              <a:t> 정제됨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multi class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14A04-FDCB-49B8-84C5-D3FA4C51C5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50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14A04-FDCB-49B8-84C5-D3FA4C51C5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97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논의사항</a:t>
            </a:r>
            <a:endParaRPr lang="en-US" altLang="ko-KR" dirty="0"/>
          </a:p>
          <a:p>
            <a:r>
              <a:rPr lang="ko-KR" altLang="en-US" dirty="0"/>
              <a:t>대본은 문맥도 중요하므로 </a:t>
            </a:r>
            <a:r>
              <a:rPr lang="ko-KR" altLang="en-US" dirty="0" err="1"/>
              <a:t>발화자</a:t>
            </a:r>
            <a:r>
              <a:rPr lang="ko-KR" altLang="en-US" dirty="0"/>
              <a:t> 뿐만 아니라 감정도 고려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14A04-FDCB-49B8-84C5-D3FA4C51C5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한국어 감정분석과 동일하게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14A04-FDCB-49B8-84C5-D3FA4C51C5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2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7D3D07-30E0-4FE5-890E-C6D31CBFE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03941F2-39DD-4D1A-B655-6FCB06D49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72F8B78-2304-4C97-8361-A2B5695A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5499-4351-4408-8F2A-38C628FCDF4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5BFA84B-509C-412F-88FF-28C4CDCE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3F9E03C-A4EC-4D41-AAF1-7DA21B89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A17E-C2AC-42F5-AE02-2BCCCAAC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5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D326F4-F33C-4294-96EB-20CA750A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0BF3328-FED6-4939-9557-46C032715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FD62EBE-C079-47A6-A0CD-A065A2F8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5499-4351-4408-8F2A-38C628FCDF4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E928F73-50B6-4198-A145-E76F9D63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1E19DAA-4CA4-49F6-8425-0F098C7F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A17E-C2AC-42F5-AE02-2BCCCAAC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77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A510EB2-A973-4034-940F-7B9101806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2C10DF5-2EB3-411A-A8C3-2EF4620C9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55E621E-074E-434F-BA71-E3D96BDC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5499-4351-4408-8F2A-38C628FCDF4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2AF24D9-C8A9-4412-B54C-75AAB02B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AFF658D-83E5-40E2-AD26-09530C8B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A17E-C2AC-42F5-AE02-2BCCCAAC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3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2B3B4A-F80B-45E7-8329-5BF6217B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E449DE4-0D93-4EC0-A6D2-3126811BE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F86E503-7A00-480A-8D82-0B181E42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5499-4351-4408-8F2A-38C628FCDF4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CAECEA6-607B-43A9-A08F-3B79126E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2A418A6-0CA4-4788-A7FF-6E98EF3E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A17E-C2AC-42F5-AE02-2BCCCAAC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73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3F319D-DCB3-4511-87F5-DF1B5AA2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25A8C7E-AE4E-4311-B94F-1607B09A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5620109-7228-4154-A8A9-EF7762A4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5499-4351-4408-8F2A-38C628FCDF4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FA4B550-2F5E-48FB-B76A-E551BAFB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9F5BB24-E822-4509-A69E-E3C0B19E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A17E-C2AC-42F5-AE02-2BCCCAAC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4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05FB73-CACB-403C-98AF-4D6F8B1B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472AF98-4E5C-4C63-9C8F-B171754F2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3171BAB-1BD4-410B-ADB5-A1C4ABDF9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321399C-45C6-4982-8592-4131440F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5499-4351-4408-8F2A-38C628FCDF4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7F3E3DF-6E44-485E-8B94-2F664C5A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FAF00BD-2142-4A82-A75E-4F84C8DC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A17E-C2AC-42F5-AE02-2BCCCAAC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19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3506E3-0D1E-4A89-A768-89528E43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4D4FA5D-A236-436C-9D32-739FE52FD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FDA1A7A-2BD3-4E3B-9705-8B5CE5268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1F0DB3C-5CEA-442F-A3A5-519CD6EB0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278FD14-C8E2-4BF8-AD2F-43C7716B0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698E622-341A-4B79-860F-30E7213E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5499-4351-4408-8F2A-38C628FCDF4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F29A660-2821-477C-A864-3CB0A187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F76B57C-E910-4ED7-A5B7-745EEDA7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A17E-C2AC-42F5-AE02-2BCCCAAC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24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950BAD-0688-46BA-9EDD-A8718115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7B15D7B-D92D-4968-B858-F9AC0B8E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5499-4351-4408-8F2A-38C628FCDF4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FC43E1A-908A-43D4-B9C6-0B337604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D19A8A4-AC45-4FCA-ABAD-0719097B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A17E-C2AC-42F5-AE02-2BCCCAAC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21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9150A5A-AC15-4F62-AC5C-92456EFA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5499-4351-4408-8F2A-38C628FCDF4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6D0BE9C-87E2-4306-A1EA-A6D866BE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4279200-9E44-47B5-9157-09A01C9E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A17E-C2AC-42F5-AE02-2BCCCAAC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8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93EFBF-AA9C-4007-9252-6373B6BB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27B5238-01EE-425D-8275-F7A6CC3A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4CF756B-DF36-4930-B79D-C9176DA76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92260BE-3CC0-40DE-9EC0-C9A73545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5499-4351-4408-8F2A-38C628FCDF4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7C5B37-DF74-4DFD-8571-A6D204B2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3AFA6DB-01EB-4E42-A778-52102ECF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A17E-C2AC-42F5-AE02-2BCCCAAC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6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6CBE65-D619-419D-B46E-BA77D3CF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5D87DD5-5027-42B6-88FA-ABE42D348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4594067-5DE8-4D5F-8BE3-E2A5BBBE5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99043CD-0F9F-4C73-ABCA-5BC28C52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5499-4351-4408-8F2A-38C628FCDF4F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9E09A20-0B8C-415F-9EAC-2BAC9C85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B3E9E85-362B-4B5B-B1B0-E6A5CF28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A17E-C2AC-42F5-AE02-2BCCCAAC7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35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17F1040-294F-4A86-915B-DD09013D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FE9C9C2-D12F-4988-9745-B42FE8DD3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F959167-C609-4D66-ACF9-97B7AB6E3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fld id="{B64A5499-4351-4408-8F2A-38C628FCDF4F}" type="datetimeFigureOut">
              <a:rPr lang="ko-KR" altLang="en-US" smtClean="0"/>
              <a:pPr/>
              <a:t>2020-06-02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7EAAC5-157C-47CA-9B4A-8FA383631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CC0308-030C-419A-9705-A72DA31B6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fld id="{88FAA17E-C2AC-42F5-AE02-2BCCCAAC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23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E56B43-33F2-44BD-9A9C-B2A62C5EC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9651"/>
            <a:ext cx="9144000" cy="238760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자연어처리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중간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30C4378-FD07-419E-BED7-A5EA2D569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149" y="3746412"/>
            <a:ext cx="10412627" cy="2218080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spc="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2016320127 </a:t>
            </a:r>
            <a:r>
              <a:rPr lang="ko-KR" altLang="en-US" sz="1400" spc="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이시은</a:t>
            </a:r>
            <a:endParaRPr lang="en-US" altLang="ko-KR" sz="1400" spc="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spc="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2017320116 </a:t>
            </a:r>
            <a:r>
              <a:rPr lang="ko-KR" altLang="en-US" sz="1400" spc="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김후정</a:t>
            </a:r>
            <a:endParaRPr lang="en-US" altLang="ko-KR" sz="1400" spc="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spc="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2017320214 </a:t>
            </a:r>
            <a:r>
              <a:rPr lang="ko-KR" altLang="en-US" sz="1400" spc="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이지원</a:t>
            </a:r>
            <a:endParaRPr lang="en-US" altLang="ko-KR" sz="1400" spc="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spc="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2017320233 </a:t>
            </a:r>
            <a:r>
              <a:rPr lang="ko-KR" altLang="en-US" sz="1400" spc="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김채령</a:t>
            </a:r>
            <a:endParaRPr lang="ko-KR" altLang="en-US" sz="2000" spc="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F0CE844-A87E-429D-BF69-52327270BBAD}"/>
              </a:ext>
            </a:extLst>
          </p:cNvPr>
          <p:cNvSpPr txBox="1"/>
          <p:nvPr/>
        </p:nvSpPr>
        <p:spPr>
          <a:xfrm>
            <a:off x="4114800" y="1326728"/>
            <a:ext cx="4263080" cy="338554"/>
          </a:xfrm>
          <a:prstGeom prst="rect">
            <a:avLst/>
          </a:prstGeom>
          <a:solidFill>
            <a:schemeClr val="bg1"/>
          </a:solidFill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2020 </a:t>
            </a:r>
            <a:r>
              <a:rPr lang="ko-KR" altLang="en-US" sz="1600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봄학기 자연어처리 </a:t>
            </a:r>
            <a:r>
              <a:rPr lang="ko-KR" altLang="en-US" sz="1600" dirty="0" err="1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텀</a:t>
            </a:r>
            <a:r>
              <a:rPr lang="ko-KR" altLang="en-US" sz="1600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6316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9783885-523A-42D8-8E99-051CE1CEBE86}"/>
              </a:ext>
            </a:extLst>
          </p:cNvPr>
          <p:cNvSpPr/>
          <p:nvPr/>
        </p:nvSpPr>
        <p:spPr>
          <a:xfrm>
            <a:off x="838200" y="681036"/>
            <a:ext cx="1687830" cy="602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7A7349-4B82-45AF-B6EC-A4215422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8783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LSTM</a:t>
            </a:r>
            <a:endParaRPr lang="ko-KR" altLang="en-US" dirty="0">
              <a:solidFill>
                <a:srgbClr val="17375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1FCAF34-8A34-4B58-ACDE-5E2C5F6DF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70552"/>
            <a:ext cx="10782300" cy="4644231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Keras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Embedding Layer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이용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en-US" altLang="ko-KR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100 </a:t>
            </a:r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차원</a:t>
            </a:r>
            <a:endParaRPr lang="en-US" altLang="ko-KR" sz="28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Hidden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state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128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활성화 함수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sigmoid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Validation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set </a:t>
            </a:r>
          </a:p>
          <a:p>
            <a:pPr lvl="1"/>
            <a:r>
              <a:rPr lang="en-US" altLang="ko-KR" sz="28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Val_loss</a:t>
            </a:r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 증가</a:t>
            </a:r>
            <a:r>
              <a:rPr lang="en-US" altLang="ko-KR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 조기 종료</a:t>
            </a:r>
            <a:endParaRPr lang="en-US" altLang="ko-KR" sz="28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en-US" altLang="ko-KR" sz="28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ModelCheckPoint</a:t>
            </a:r>
            <a:r>
              <a:rPr lang="en-US" altLang="ko-KR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8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val_acc</a:t>
            </a:r>
            <a:r>
              <a:rPr lang="en-US" altLang="ko-KR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개선 시에만 저장</a:t>
            </a:r>
            <a:endParaRPr lang="en-US" altLang="ko-KR" sz="28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ko-KR" altLang="en-US" sz="28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옵티마이저</a:t>
            </a:r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함수</a:t>
            </a:r>
            <a:r>
              <a:rPr lang="en-US" altLang="ko-KR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8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rmsprop</a:t>
            </a:r>
            <a:endParaRPr lang="en-US" altLang="ko-KR" sz="28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손실 함수</a:t>
            </a:r>
            <a:r>
              <a:rPr lang="en-US" altLang="ko-KR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8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binary_crossentropy</a:t>
            </a:r>
            <a:endParaRPr lang="en-US" altLang="ko-KR" sz="28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2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08BCC4A-4891-405C-B634-CC36DEB8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학습종료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en-US" altLang="ko-KR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번째 </a:t>
            </a:r>
            <a:r>
              <a:rPr lang="ko-KR" altLang="en-US" sz="28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에포크</a:t>
            </a:r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검증데이터 정확도 가장 높은 모델 선택</a:t>
            </a:r>
            <a:endParaRPr lang="en-US" altLang="ko-KR" sz="28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정확도</a:t>
            </a:r>
            <a:r>
              <a:rPr lang="en-US" altLang="ko-KR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0.8577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논의사항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en-US" altLang="ko-KR" sz="28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Val_loss</a:t>
            </a:r>
            <a:r>
              <a:rPr lang="en-US" altLang="ko-KR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증가 인자 조정</a:t>
            </a:r>
            <a:endParaRPr lang="en-US" altLang="ko-KR" sz="28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ko-KR" altLang="en-US" sz="28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에포크</a:t>
            </a:r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조정</a:t>
            </a:r>
            <a:endParaRPr lang="en-US" altLang="ko-KR" sz="28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검증 데이터 비율 조정</a:t>
            </a:r>
            <a:endParaRPr lang="en-US" altLang="ko-KR" sz="28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en-US" altLang="ko-KR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Optimizer</a:t>
            </a:r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후보 선택</a:t>
            </a:r>
            <a:endParaRPr lang="en-US" altLang="ko-KR" sz="28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/>
            <a:r>
              <a:rPr lang="en-US" altLang="ko-KR" sz="28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Adam,Nadam</a:t>
            </a:r>
            <a:r>
              <a:rPr lang="en-US" altLang="ko-KR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등등</a:t>
            </a:r>
            <a:endParaRPr lang="en-US" altLang="ko-KR" sz="28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05FC6A52-5A07-488B-8C8F-0E89378E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LSTM</a:t>
            </a:r>
            <a:endParaRPr lang="ko-KR" altLang="en-US" dirty="0">
              <a:solidFill>
                <a:srgbClr val="17375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D8CC2-DF6E-4659-8DA5-E7028C3374A6}"/>
              </a:ext>
            </a:extLst>
          </p:cNvPr>
          <p:cNvSpPr/>
          <p:nvPr/>
        </p:nvSpPr>
        <p:spPr>
          <a:xfrm>
            <a:off x="838200" y="681036"/>
            <a:ext cx="1687830" cy="602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391D9EFE-420B-4768-B207-9E2029494F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6878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LSTM</a:t>
            </a:r>
            <a:endParaRPr lang="ko-KR" altLang="en-US" dirty="0">
              <a:solidFill>
                <a:srgbClr val="17375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9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8168D20-7591-4C46-BA3C-F0CDB46C208C}"/>
              </a:ext>
            </a:extLst>
          </p:cNvPr>
          <p:cNvSpPr/>
          <p:nvPr/>
        </p:nvSpPr>
        <p:spPr>
          <a:xfrm>
            <a:off x="4010526" y="3602038"/>
            <a:ext cx="4203032" cy="809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79B32F7-241C-4199-9F3E-16349A14D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영어 감정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7C29FEB-DB90-4437-ABA8-D83E160D7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드라마 대본으로부터 감정 분류</a:t>
            </a:r>
            <a:endParaRPr lang="en-US" altLang="ko-KR" dirty="0">
              <a:solidFill>
                <a:srgbClr val="17375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Multi-class classification task</a:t>
            </a:r>
            <a:endParaRPr lang="ko-KR" altLang="en-US" dirty="0">
              <a:solidFill>
                <a:srgbClr val="17375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2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0ED8753-F010-4ABF-A73F-5A3F647FF609}"/>
              </a:ext>
            </a:extLst>
          </p:cNvPr>
          <p:cNvSpPr/>
          <p:nvPr/>
        </p:nvSpPr>
        <p:spPr>
          <a:xfrm>
            <a:off x="472440" y="681036"/>
            <a:ext cx="4516655" cy="602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32DC70-E7D3-4055-9879-7392EEB2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Friends train</a:t>
            </a:r>
            <a:r>
              <a:rPr lang="ko-KR" altLang="en-US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set</a:t>
            </a:r>
            <a:endParaRPr lang="ko-KR" altLang="en-US" dirty="0">
              <a:solidFill>
                <a:srgbClr val="17375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B89B19B-5A12-40A4-B855-CBA6312E8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Json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파일을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pandas </a:t>
            </a: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Dataframe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변환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Feature: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Speaker, utterance, emotion, annotation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10561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Null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 없음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emotion : {anger, disgust, fear, joy, neutral, non-neutral, sadness, surprise}</a:t>
            </a:r>
          </a:p>
          <a:p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BF916C06-B742-4E85-9062-B6EAB43BD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148" y="2007561"/>
            <a:ext cx="44196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4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AE736D0-6C4F-4188-8E7B-BDAD35E2415C}"/>
              </a:ext>
            </a:extLst>
          </p:cNvPr>
          <p:cNvSpPr/>
          <p:nvPr/>
        </p:nvSpPr>
        <p:spPr>
          <a:xfrm>
            <a:off x="495299" y="681036"/>
            <a:ext cx="5472363" cy="602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5CC00D2-A23B-481D-AF84-70CCBAB9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164" y="1811872"/>
            <a:ext cx="10948686" cy="4788001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utterance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기준 중복 제거 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명의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 SIX SPEAKERS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대해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emotion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빈도수 조사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Speaker(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종류 많음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상관없이 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neutral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non-neutral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가장 많고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joy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surprise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의 경우 유사한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빈도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endParaRPr lang="en-US" altLang="ko-KR" b="0" dirty="0">
              <a:solidFill>
                <a:schemeClr val="bg1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 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논의사항</a:t>
            </a:r>
            <a:endParaRPr lang="en-US" altLang="ko-KR" b="0" dirty="0">
              <a:solidFill>
                <a:schemeClr val="bg1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Utterance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뿐만 아니라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emotion &amp; annotation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 고려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ko-KR" altLang="en-US" b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가정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발화자의 감정은 비슷함 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-&gt;speaker feature 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이용 안함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461698-5A3B-45F6-907B-7AEF17CF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7555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Friends Feature </a:t>
            </a:r>
            <a:r>
              <a:rPr lang="ko-KR" altLang="en-US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파악</a:t>
            </a:r>
          </a:p>
        </p:txBody>
      </p:sp>
    </p:spTree>
    <p:extLst>
      <p:ext uri="{BB962C8B-B14F-4D97-AF65-F5344CB8AC3E}">
        <p14:creationId xmlns:p14="http://schemas.microsoft.com/office/powerpoint/2010/main" val="16579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661E9C-8F50-4857-AD47-BFB265781278}"/>
              </a:ext>
            </a:extLst>
          </p:cNvPr>
          <p:cNvSpPr/>
          <p:nvPr/>
        </p:nvSpPr>
        <p:spPr>
          <a:xfrm>
            <a:off x="838200" y="681036"/>
            <a:ext cx="4840705" cy="602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0BF1A4-7037-4912-A5E0-45031F0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Friends </a:t>
            </a:r>
            <a:r>
              <a:rPr lang="ko-KR" altLang="en-US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대사 토큰화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4CB4ECD-16C5-43FF-BCFA-992907531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불용어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제거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정수 인코딩 시행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단어 집합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(vocabulary)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크기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5246</a:t>
            </a:r>
          </a:p>
          <a:p>
            <a:r>
              <a:rPr lang="ko-KR" altLang="en-US" b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등장 빈도수 조사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미만 단어 수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2703</a:t>
            </a:r>
            <a:endParaRPr lang="ko-KR" altLang="en-US" b="0" dirty="0">
              <a:solidFill>
                <a:schemeClr val="bg1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단어 집합 내 희귀 단어 비율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0.515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 등장 빈도에서 희귀 단어 등장 빈도 비율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0.069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/>
            </a:r>
            <a:b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endParaRPr lang="ko-KR" altLang="en-US" b="0" dirty="0">
              <a:solidFill>
                <a:schemeClr val="bg1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412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7903FF4-B0C8-4F7D-9657-456C8A2DB3D7}"/>
              </a:ext>
            </a:extLst>
          </p:cNvPr>
          <p:cNvSpPr/>
          <p:nvPr/>
        </p:nvSpPr>
        <p:spPr>
          <a:xfrm>
            <a:off x="838199" y="681036"/>
            <a:ext cx="5418221" cy="602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4C34F4-876A-4158-B933-7DD89B91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Friends </a:t>
            </a:r>
            <a:r>
              <a:rPr lang="ko-KR" altLang="en-US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추후 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A46230C-7916-445A-9361-30AC678B7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 or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고려 여부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대본이므로 </a:t>
            </a:r>
            <a:r>
              <a:rPr lang="ko-KR" altLang="en-US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오탈자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 </a:t>
            </a:r>
          </a:p>
          <a:p>
            <a:r>
              <a:rPr lang="ko-KR" altLang="en-US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불용어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삭제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 or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직접 사전 정의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어간추출 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표제어 추출 중 후자만</a:t>
            </a:r>
            <a:endParaRPr lang="en-US" altLang="ko-KR" b="0" dirty="0">
              <a:solidFill>
                <a:schemeClr val="bg1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시제 고려 여부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빈도수에 따른 삭제 여부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빈도수 높은 단어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oh!, yes!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구어체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감탄사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전치사 등 감정분석과 무관한 단어 많음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한국어 감정분석처럼 모델 공부 후 선택</a:t>
            </a:r>
          </a:p>
          <a:p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9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54F1381-744C-4864-816F-3272642D7728}"/>
              </a:ext>
            </a:extLst>
          </p:cNvPr>
          <p:cNvSpPr/>
          <p:nvPr/>
        </p:nvSpPr>
        <p:spPr>
          <a:xfrm>
            <a:off x="838200" y="681036"/>
            <a:ext cx="7166811" cy="602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5C3E55-6A9C-478F-B955-86EAD357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 </a:t>
            </a:r>
            <a:r>
              <a:rPr lang="en-US" altLang="ko-KR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task</a:t>
            </a:r>
            <a:r>
              <a:rPr lang="ko-KR" altLang="en-US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 </a:t>
            </a:r>
            <a:r>
              <a:rPr lang="ko-KR" altLang="en-US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후보 고려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9E79DA-93B4-440D-ABDF-4A6C4590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구현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Multi-channel CNN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 논문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LSTM CNN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결합할 수도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임베딩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층 모델 고려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BERT, ALBERT, </a:t>
            </a: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RoBERTa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60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82991DE-0588-4298-9F83-CB7E12AD763D}"/>
              </a:ext>
            </a:extLst>
          </p:cNvPr>
          <p:cNvSpPr/>
          <p:nvPr/>
        </p:nvSpPr>
        <p:spPr>
          <a:xfrm>
            <a:off x="838200" y="681036"/>
            <a:ext cx="2257926" cy="602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DB00E2-C3E7-4DDA-9BF4-3DD81437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팀원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5BB820-1F28-49F3-833D-92CD2FE0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일주일에 한번씩 스터디 및 피드백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중심역할 배정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추후 논의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NSMC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 분석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Friends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문서화 및 시각화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보고서 수합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발표 및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ppt</a:t>
            </a:r>
          </a:p>
          <a:p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공부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훈련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다같이 </a:t>
            </a:r>
          </a:p>
        </p:txBody>
      </p:sp>
    </p:spTree>
    <p:extLst>
      <p:ext uri="{BB962C8B-B14F-4D97-AF65-F5344CB8AC3E}">
        <p14:creationId xmlns:p14="http://schemas.microsoft.com/office/powerpoint/2010/main" val="15920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4E086A-E35D-46DC-8C7C-B098E4286DB3}"/>
              </a:ext>
            </a:extLst>
          </p:cNvPr>
          <p:cNvSpPr/>
          <p:nvPr/>
        </p:nvSpPr>
        <p:spPr>
          <a:xfrm>
            <a:off x="838200" y="681036"/>
            <a:ext cx="2129589" cy="602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D2FE14-8C1B-4714-8C28-C440CC0C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마일스톤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xmlns="" id="{CBBCD134-EB5E-4476-9641-7247893BF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9552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4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CFBD011-E524-42F6-B16E-BEA57406FDD7}"/>
              </a:ext>
            </a:extLst>
          </p:cNvPr>
          <p:cNvSpPr/>
          <p:nvPr/>
        </p:nvSpPr>
        <p:spPr>
          <a:xfrm>
            <a:off x="838200" y="681036"/>
            <a:ext cx="1151021" cy="602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4B317E-FACE-433A-A9CE-67518406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A93F59-4CDC-4D59-A7D3-93C0FB16B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실험 환경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NSMC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 분석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논의 사항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Friends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논의 사항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모델 논의 사항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팀원 역할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마일스톤</a:t>
            </a:r>
          </a:p>
        </p:txBody>
      </p:sp>
    </p:spTree>
    <p:extLst>
      <p:ext uri="{BB962C8B-B14F-4D97-AF65-F5344CB8AC3E}">
        <p14:creationId xmlns:p14="http://schemas.microsoft.com/office/powerpoint/2010/main" val="41808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A8CFEC48-5516-49D0-B70C-08DFC347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580" y="2766218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고맙습니다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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F9CC2398-1069-4FF1-9F7A-8E2524106218}"/>
              </a:ext>
            </a:extLst>
          </p:cNvPr>
          <p:cNvSpPr txBox="1">
            <a:spLocks/>
          </p:cNvSpPr>
          <p:nvPr/>
        </p:nvSpPr>
        <p:spPr>
          <a:xfrm>
            <a:off x="10732770" y="5867717"/>
            <a:ext cx="1824990" cy="94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- 10</a:t>
            </a:r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</a:t>
            </a:r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4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70391BB-C184-4CED-9586-65E37A178933}"/>
              </a:ext>
            </a:extLst>
          </p:cNvPr>
          <p:cNvSpPr/>
          <p:nvPr/>
        </p:nvSpPr>
        <p:spPr>
          <a:xfrm>
            <a:off x="870285" y="681037"/>
            <a:ext cx="2209800" cy="602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39E50B-0F69-4E6F-9A99-DED9FD18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실험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5F2B21C-6766-4CA8-8503-FCB8634B9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Google </a:t>
            </a: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Colab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Tensorflow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Keras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Gensim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Scikit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-learn</a:t>
            </a:r>
          </a:p>
          <a:p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CB873A6-B562-44A8-BF0E-D7932B6285F0}"/>
              </a:ext>
            </a:extLst>
          </p:cNvPr>
          <p:cNvSpPr/>
          <p:nvPr/>
        </p:nvSpPr>
        <p:spPr>
          <a:xfrm>
            <a:off x="838200" y="681036"/>
            <a:ext cx="3332747" cy="602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302133-B362-4666-B207-0BF27400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EA9E399-A3BF-44B8-8735-B68BD335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NSMC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 분석 및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LSTM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이용한 간단한 훈련실습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Friends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대본 분석 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계획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모델 공부 스터디 계획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마일스톤 계획 </a:t>
            </a:r>
          </a:p>
        </p:txBody>
      </p:sp>
    </p:spTree>
    <p:extLst>
      <p:ext uri="{BB962C8B-B14F-4D97-AF65-F5344CB8AC3E}">
        <p14:creationId xmlns:p14="http://schemas.microsoft.com/office/powerpoint/2010/main" val="95547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16E1D6-D6CF-457B-BD43-A1598A024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한국어 감정 분석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621F521-8606-4CCB-B1B2-0D192BBFF089}"/>
              </a:ext>
            </a:extLst>
          </p:cNvPr>
          <p:cNvSpPr/>
          <p:nvPr/>
        </p:nvSpPr>
        <p:spPr>
          <a:xfrm>
            <a:off x="3850105" y="3602038"/>
            <a:ext cx="4491790" cy="841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DC0570D-5D55-4038-BFC3-3E16C9AAF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NSMC binary classification task</a:t>
            </a:r>
          </a:p>
          <a:p>
            <a:r>
              <a:rPr lang="ko-KR" altLang="en-US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영화 리뷰 바탕으로 긍정</a:t>
            </a:r>
            <a:r>
              <a:rPr lang="en-US" altLang="ko-KR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부정 예측</a:t>
            </a:r>
          </a:p>
        </p:txBody>
      </p:sp>
    </p:spTree>
    <p:extLst>
      <p:ext uri="{BB962C8B-B14F-4D97-AF65-F5344CB8AC3E}">
        <p14:creationId xmlns:p14="http://schemas.microsoft.com/office/powerpoint/2010/main" val="22446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2D693E2-822B-42E5-B1EF-5BEEAC6F3D34}"/>
              </a:ext>
            </a:extLst>
          </p:cNvPr>
          <p:cNvSpPr/>
          <p:nvPr/>
        </p:nvSpPr>
        <p:spPr>
          <a:xfrm>
            <a:off x="838200" y="681036"/>
            <a:ext cx="4423611" cy="602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A40E9D-98B3-4F89-BB67-69E2AE56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NSMC </a:t>
            </a:r>
            <a:r>
              <a:rPr lang="ko-KR" altLang="en-US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86EC317-1B3D-4167-B67D-BF929F6B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네이버 영화 리뷰 데이터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feature/column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Document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Label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Document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label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 학습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띄어쓰기 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4D98EF3-975C-4B4E-BA6B-D4F64ACBD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25" y="2679930"/>
            <a:ext cx="5081375" cy="149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F142464-783B-4775-90DE-1D97E5543EBA}"/>
              </a:ext>
            </a:extLst>
          </p:cNvPr>
          <p:cNvSpPr/>
          <p:nvPr/>
        </p:nvSpPr>
        <p:spPr>
          <a:xfrm>
            <a:off x="838200" y="681036"/>
            <a:ext cx="4920916" cy="602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453EF3-4BDF-4E1E-8944-B3D128C9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NSMC </a:t>
            </a:r>
            <a:r>
              <a:rPr lang="ko-KR" altLang="en-US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dirty="0" err="1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ko-KR" altLang="en-US" dirty="0">
              <a:solidFill>
                <a:srgbClr val="17375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9EC5125-7231-4DCA-B6E5-94124DB43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 data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중복 제거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샘플개수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만개 중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천개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긍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부정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label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분포 균일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한글과 공백을 제외한 특수 문자 및 기호 제거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Document null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 제거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논의사항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“….”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같은 특수 기호 고려</a:t>
            </a:r>
          </a:p>
        </p:txBody>
      </p:sp>
    </p:spTree>
    <p:extLst>
      <p:ext uri="{BB962C8B-B14F-4D97-AF65-F5344CB8AC3E}">
        <p14:creationId xmlns:p14="http://schemas.microsoft.com/office/powerpoint/2010/main" val="27452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F7905F4-6935-41F0-9756-A268AD50E993}"/>
              </a:ext>
            </a:extLst>
          </p:cNvPr>
          <p:cNvSpPr/>
          <p:nvPr/>
        </p:nvSpPr>
        <p:spPr>
          <a:xfrm>
            <a:off x="838200" y="681036"/>
            <a:ext cx="3332747" cy="602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64C9B9-8803-4089-B2F0-55A48E80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NSMC </a:t>
            </a:r>
            <a:r>
              <a:rPr lang="ko-KR" altLang="en-US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토큰화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ABC636-C5EC-47C0-B4D2-BF376FB8B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첫번째 목표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불용어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제거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조사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접속사 우선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형태소 분석기 </a:t>
            </a: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KoNLPy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Okt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이용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논의사항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ko-KR" altLang="en-US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불용어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사전 구축 계획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vs. </a:t>
            </a:r>
            <a:r>
              <a:rPr lang="ko-KR" altLang="en-US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불용어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제거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 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음소 단위로 분석가능성 제시</a:t>
            </a:r>
          </a:p>
        </p:txBody>
      </p:sp>
    </p:spTree>
    <p:extLst>
      <p:ext uri="{BB962C8B-B14F-4D97-AF65-F5344CB8AC3E}">
        <p14:creationId xmlns:p14="http://schemas.microsoft.com/office/powerpoint/2010/main" val="36428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A4FA113-AB01-4A2F-B822-C1C6EB616989}"/>
              </a:ext>
            </a:extLst>
          </p:cNvPr>
          <p:cNvSpPr/>
          <p:nvPr/>
        </p:nvSpPr>
        <p:spPr>
          <a:xfrm>
            <a:off x="838200" y="681036"/>
            <a:ext cx="4407568" cy="602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272061-8580-4417-A5EC-EE7172C5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NSMC </a:t>
            </a:r>
            <a:r>
              <a:rPr lang="ko-KR" altLang="en-US" dirty="0">
                <a:solidFill>
                  <a:srgbClr val="17375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정수 인코딩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D6ED989-4027-4831-8911-C8F94E9FA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기계는 숫자만 이해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한글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수치 값 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Vocabulary 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단어에 고유정수 부여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등장 빈도수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희귀 단어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등장 빈도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 미만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Vocabulary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절반 이상 비중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등장빈도 차지비중은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1.87%</a:t>
            </a:r>
          </a:p>
          <a:p>
            <a:pPr lvl="1"/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Empty samples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제거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샘플길이 동일하게 맞추는 패딩 작업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논의 사항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빈도수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threshold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조절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3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799</Words>
  <Application>Microsoft Office PowerPoint</Application>
  <PresentationFormat>와이드스크린</PresentationFormat>
  <Paragraphs>214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Wingdings</vt:lpstr>
      <vt:lpstr>Arial</vt:lpstr>
      <vt:lpstr>나눔스퀘어_ac Bold</vt:lpstr>
      <vt:lpstr>Office 테마</vt:lpstr>
      <vt:lpstr>자연어처리 중간 발표</vt:lpstr>
      <vt:lpstr>목차</vt:lpstr>
      <vt:lpstr>실험 환경</vt:lpstr>
      <vt:lpstr>현재 진행 상황</vt:lpstr>
      <vt:lpstr>한국어 감정 분석</vt:lpstr>
      <vt:lpstr>NSMC 데이터 분석</vt:lpstr>
      <vt:lpstr>NSMC 데이터 전처리</vt:lpstr>
      <vt:lpstr>NSMC 토큰화</vt:lpstr>
      <vt:lpstr>NSMC 정수 인코딩</vt:lpstr>
      <vt:lpstr>LSTM</vt:lpstr>
      <vt:lpstr>LSTM</vt:lpstr>
      <vt:lpstr>영어 감정 분석</vt:lpstr>
      <vt:lpstr>Friends train set</vt:lpstr>
      <vt:lpstr>Friends Feature 파악</vt:lpstr>
      <vt:lpstr>Friends 대사 토큰화</vt:lpstr>
      <vt:lpstr>Friends 추후 논의 사항</vt:lpstr>
      <vt:lpstr>두 task의 Train 모델 후보 고려</vt:lpstr>
      <vt:lpstr>팀원 역할</vt:lpstr>
      <vt:lpstr>마일스톤</vt:lpstr>
      <vt:lpstr>고맙습니다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자연어처리 중간발표</dc:title>
  <dc:creator>김 후정</dc:creator>
  <cp:lastModifiedBy>usder</cp:lastModifiedBy>
  <cp:revision>54</cp:revision>
  <dcterms:created xsi:type="dcterms:W3CDTF">2020-05-31T04:26:05Z</dcterms:created>
  <dcterms:modified xsi:type="dcterms:W3CDTF">2020-06-02T07:26:58Z</dcterms:modified>
</cp:coreProperties>
</file>