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298" r:id="rId5"/>
    <p:sldId id="296" r:id="rId6"/>
    <p:sldId id="299" r:id="rId7"/>
    <p:sldId id="300" r:id="rId8"/>
    <p:sldId id="301" r:id="rId9"/>
    <p:sldId id="313" r:id="rId10"/>
    <p:sldId id="314" r:id="rId11"/>
    <p:sldId id="315" r:id="rId12"/>
    <p:sldId id="297" r:id="rId13"/>
    <p:sldId id="304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05" r:id="rId26"/>
    <p:sldId id="295" r:id="rId27"/>
    <p:sldId id="307" r:id="rId28"/>
    <p:sldId id="308" r:id="rId29"/>
    <p:sldId id="306" r:id="rId30"/>
    <p:sldId id="310" r:id="rId31"/>
    <p:sldId id="311" r:id="rId32"/>
    <p:sldId id="312" r:id="rId33"/>
    <p:sldId id="327" r:id="rId3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EBE22F-B946-FC73-58EB-BE936CD591E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96B15B-4CCB-753B-5123-FD6A6F5B5F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09"/>
            <a:ext cx="9982438" cy="143943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자료의 종류에는 어떤 것들이 있나요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만드는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큰 따옴표로 열었으면 큰 따옴표로 닫아 줌 </a:t>
            </a:r>
            <a:r>
              <a:rPr lang="en-US" altLang="ko-KR" sz="2000" dirty="0"/>
              <a:t>: “ 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작은 따옴표로 열었으면 작은 따옴표로 닫아 줌</a:t>
            </a:r>
            <a:r>
              <a:rPr lang="en-US" altLang="ko-KR" sz="2000" dirty="0"/>
              <a:t>: ‘ ‘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54192" r="38081" b="32978"/>
          <a:stretch/>
        </p:blipFill>
        <p:spPr>
          <a:xfrm>
            <a:off x="2498136" y="3004458"/>
            <a:ext cx="6995230" cy="15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만드는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70040" r="12010" b="18331"/>
          <a:stretch/>
        </p:blipFill>
        <p:spPr>
          <a:xfrm>
            <a:off x="957941" y="2001576"/>
            <a:ext cx="8919872" cy="1246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83286" r="1451" b="-200"/>
          <a:stretch/>
        </p:blipFill>
        <p:spPr>
          <a:xfrm>
            <a:off x="864807" y="3699435"/>
            <a:ext cx="10285793" cy="18123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28933" y="1879600"/>
            <a:ext cx="3124200" cy="262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05. 100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“100”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구별해요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29"/>
          <a:stretch/>
        </p:blipFill>
        <p:spPr>
          <a:xfrm>
            <a:off x="214201" y="1887045"/>
            <a:ext cx="11291484" cy="1381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t="16397" r="2549" b="55029"/>
          <a:stretch/>
        </p:blipFill>
        <p:spPr>
          <a:xfrm>
            <a:off x="1275977" y="3268131"/>
            <a:ext cx="9383556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05. 100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“100”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구별해요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58691" r="23" b="31898"/>
          <a:stretch/>
        </p:blipFill>
        <p:spPr>
          <a:xfrm>
            <a:off x="1233644" y="1930398"/>
            <a:ext cx="9800580" cy="733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78080" r="564" b="1511"/>
          <a:stretch/>
        </p:blipFill>
        <p:spPr>
          <a:xfrm>
            <a:off x="1233644" y="2717802"/>
            <a:ext cx="9800582" cy="15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숫자로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input( )</a:t>
            </a:r>
            <a:r>
              <a:rPr lang="ko-KR" altLang="en-US" sz="2000" dirty="0"/>
              <a:t>은 사용자가 입력한 데이터를 문자열 형태로 돌려줍니다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48"/>
          <a:stretch/>
        </p:blipFill>
        <p:spPr>
          <a:xfrm>
            <a:off x="651821" y="2040722"/>
            <a:ext cx="8910609" cy="751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0" b="42818"/>
          <a:stretch/>
        </p:blipFill>
        <p:spPr>
          <a:xfrm>
            <a:off x="1401905" y="2908325"/>
            <a:ext cx="7651993" cy="2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숫자로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64978" r="-1881" b="23630"/>
          <a:stretch/>
        </p:blipFill>
        <p:spPr>
          <a:xfrm>
            <a:off x="910839" y="2421467"/>
            <a:ext cx="9308005" cy="8805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83033" r="-1881" b="1910"/>
          <a:stretch/>
        </p:blipFill>
        <p:spPr>
          <a:xfrm>
            <a:off x="1503505" y="3209832"/>
            <a:ext cx="9308002" cy="11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숫자로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85" y="2048935"/>
            <a:ext cx="9971775" cy="28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숫자를 문자열로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오류 발생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5"/>
          <a:stretch/>
        </p:blipFill>
        <p:spPr>
          <a:xfrm>
            <a:off x="938947" y="2079587"/>
            <a:ext cx="11042421" cy="2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숫자를 문자열로 변환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7" b="58814"/>
          <a:stretch/>
        </p:blipFill>
        <p:spPr>
          <a:xfrm>
            <a:off x="1521454" y="1712294"/>
            <a:ext cx="8647013" cy="63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7" t="67753" r="1077" b="-3637"/>
          <a:stretch/>
        </p:blipFill>
        <p:spPr>
          <a:xfrm>
            <a:off x="1416017" y="3884550"/>
            <a:ext cx="8647013" cy="22670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51268" r="-196" b="29587"/>
          <a:stretch/>
        </p:blipFill>
        <p:spPr>
          <a:xfrm>
            <a:off x="1521454" y="2431133"/>
            <a:ext cx="8647013" cy="12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25"/>
          <a:stretch/>
        </p:blipFill>
        <p:spPr>
          <a:xfrm>
            <a:off x="911909" y="1641966"/>
            <a:ext cx="8888765" cy="686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20603" r="381" b="60652"/>
          <a:stretch/>
        </p:blipFill>
        <p:spPr>
          <a:xfrm>
            <a:off x="911908" y="2361909"/>
            <a:ext cx="8888765" cy="11940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1" t="52370" r="2381" b="4164"/>
          <a:stretch/>
        </p:blipFill>
        <p:spPr>
          <a:xfrm>
            <a:off x="1292908" y="3735854"/>
            <a:ext cx="7630960" cy="23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8842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 </a:t>
            </a:r>
            <a:r>
              <a:rPr lang="ko-KR" altLang="en-US" dirty="0">
                <a:latin typeface="+mj-ea"/>
                <a:ea typeface="+mj-ea"/>
              </a:rPr>
              <a:t>정수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실수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문자열을 구별할 수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 </a:t>
            </a:r>
            <a:r>
              <a:rPr lang="ko-KR" altLang="en-US" dirty="0">
                <a:latin typeface="+mj-ea"/>
                <a:ea typeface="+mj-ea"/>
              </a:rPr>
              <a:t>문자열을 숫자로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숫자를 문자열로 변환할 수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 </a:t>
            </a:r>
            <a:r>
              <a:rPr lang="ko-KR" altLang="en-US" dirty="0">
                <a:latin typeface="+mj-ea"/>
                <a:ea typeface="+mj-ea"/>
              </a:rPr>
              <a:t>문자열을 연결하고 반복하는 연산을 살펴봅니다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 </a:t>
            </a:r>
            <a:r>
              <a:rPr lang="ko-KR" altLang="en-US" dirty="0">
                <a:latin typeface="+mj-ea"/>
                <a:ea typeface="+mj-ea"/>
              </a:rPr>
              <a:t>필요한 문자열만 뽑아 쓰는 방법에 대해 살펴봅니다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105516" y="1168188"/>
            <a:ext cx="3297940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7175" y="1768196"/>
            <a:ext cx="46582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 </a:t>
            </a:r>
            <a:r>
              <a:rPr lang="ko-KR" altLang="en-US" dirty="0"/>
              <a:t>소금물의 농도는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 </a:t>
            </a:r>
            <a:r>
              <a:rPr lang="ko-KR" altLang="en-US" dirty="0"/>
              <a:t>간단한 </a:t>
            </a:r>
            <a:r>
              <a:rPr lang="ko-KR" altLang="en-US" dirty="0" err="1"/>
              <a:t>챗봇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 </a:t>
            </a:r>
            <a:r>
              <a:rPr lang="ko-KR" altLang="en-US" dirty="0"/>
              <a:t>거북이와 인사해봐요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 </a:t>
            </a:r>
            <a:r>
              <a:rPr lang="ko-KR" altLang="en-US" dirty="0">
                <a:latin typeface="+mj-ea"/>
                <a:ea typeface="+mj-ea"/>
              </a:rPr>
              <a:t>암호프로그램 만들기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05 2050</a:t>
            </a:r>
            <a:r>
              <a:rPr lang="ko-KR" altLang="en-US" dirty="0">
                <a:latin typeface="+mj-ea"/>
                <a:ea typeface="+mj-ea"/>
              </a:rPr>
              <a:t>년에 나는 몇 살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0"/>
          <a:stretch/>
        </p:blipFill>
        <p:spPr>
          <a:xfrm>
            <a:off x="932174" y="1661024"/>
            <a:ext cx="9642907" cy="29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9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t="29483" r="351" b="48725"/>
          <a:stretch/>
        </p:blipFill>
        <p:spPr>
          <a:xfrm>
            <a:off x="1025308" y="1607699"/>
            <a:ext cx="9642907" cy="2259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3" t="56762" r="1053" b="28512"/>
          <a:stretch/>
        </p:blipFill>
        <p:spPr>
          <a:xfrm>
            <a:off x="940642" y="3866742"/>
            <a:ext cx="9642907" cy="15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0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" t="77588" r="438" b="-727"/>
          <a:stretch/>
        </p:blipFill>
        <p:spPr>
          <a:xfrm>
            <a:off x="1101509" y="2317342"/>
            <a:ext cx="9642907" cy="23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006157-A76D-4C86-A241-F3C5FEFD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2072820"/>
            <a:ext cx="10798629" cy="31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 처리의 마술사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37954" r="-171" b="51336"/>
          <a:stretch/>
        </p:blipFill>
        <p:spPr>
          <a:xfrm>
            <a:off x="664312" y="1485386"/>
            <a:ext cx="9887402" cy="783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68499" r="514" b="376"/>
          <a:stretch/>
        </p:blipFill>
        <p:spPr>
          <a:xfrm>
            <a:off x="621978" y="2590847"/>
            <a:ext cx="9887402" cy="22774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9" y="4621659"/>
            <a:ext cx="8552885" cy="15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문자열을 뽑아서 쓰자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문자들은 서로를 구분하기 위해 인덱스</a:t>
            </a:r>
            <a:r>
              <a:rPr lang="en-US" altLang="ko-KR" sz="2000" dirty="0"/>
              <a:t>(index)</a:t>
            </a:r>
            <a:r>
              <a:rPr lang="ko-KR" altLang="en-US" sz="2000" dirty="0"/>
              <a:t>가 매겨져 있음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2"/>
          <a:stretch/>
        </p:blipFill>
        <p:spPr>
          <a:xfrm>
            <a:off x="463177" y="2079587"/>
            <a:ext cx="10574494" cy="15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6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문자열을 뽑아서 쓰자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8"/>
          <a:stretch/>
        </p:blipFill>
        <p:spPr>
          <a:xfrm>
            <a:off x="876970" y="1879599"/>
            <a:ext cx="10032983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문자열을 뽑아서 쓰자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문자열이 저장된 변수 </a:t>
            </a:r>
            <a:r>
              <a:rPr lang="en-US" altLang="ko-KR" sz="2000" dirty="0"/>
              <a:t>s</a:t>
            </a:r>
            <a:r>
              <a:rPr lang="ko-KR" altLang="en-US" sz="2000" dirty="0"/>
              <a:t>에서 </a:t>
            </a:r>
            <a:r>
              <a:rPr lang="en-US" altLang="ko-KR" sz="2000" dirty="0"/>
              <a:t>s[a : b]</a:t>
            </a:r>
            <a:r>
              <a:rPr lang="ko-KR" altLang="en-US" sz="2000" dirty="0"/>
              <a:t>는 인덱스 </a:t>
            </a:r>
            <a:r>
              <a:rPr lang="en-US" altLang="ko-KR" sz="2000" dirty="0"/>
              <a:t>a</a:t>
            </a:r>
            <a:r>
              <a:rPr lang="ko-KR" altLang="en-US" sz="2000" dirty="0"/>
              <a:t>부터 </a:t>
            </a:r>
            <a:r>
              <a:rPr lang="en-US" altLang="ko-KR" sz="2000" dirty="0"/>
              <a:t>b-1</a:t>
            </a:r>
            <a:r>
              <a:rPr lang="ko-KR" altLang="en-US" sz="2000" dirty="0"/>
              <a:t>까지의 문자열 </a:t>
            </a:r>
            <a:r>
              <a:rPr lang="en-US" altLang="ko-KR" sz="2000" dirty="0"/>
              <a:t>(a &lt; b)</a:t>
            </a:r>
            <a:r>
              <a:rPr lang="ko-KR" altLang="en-US" sz="2000" dirty="0"/>
              <a:t>을 말합니다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s[</a:t>
            </a:r>
            <a:r>
              <a:rPr lang="en-US" altLang="ko-KR" sz="2000" dirty="0" err="1"/>
              <a:t>a:b:c</a:t>
            </a:r>
            <a:r>
              <a:rPr lang="en-US" altLang="ko-KR" sz="2000" dirty="0"/>
              <a:t>]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r>
              <a:rPr lang="en-US" altLang="ko-KR" sz="2000" dirty="0"/>
              <a:t>  a &lt; b</a:t>
            </a:r>
            <a:r>
              <a:rPr lang="ko-KR" altLang="en-US" sz="2000" dirty="0"/>
              <a:t>이고 </a:t>
            </a:r>
            <a:r>
              <a:rPr lang="en-US" altLang="ko-KR" sz="2000" dirty="0"/>
              <a:t>c &gt; 0</a:t>
            </a:r>
            <a:r>
              <a:rPr lang="ko-KR" altLang="en-US" sz="2000" dirty="0"/>
              <a:t>이면 </a:t>
            </a:r>
            <a:r>
              <a:rPr lang="en-US" altLang="ko-KR" sz="2000" dirty="0"/>
              <a:t>a</a:t>
            </a:r>
            <a:r>
              <a:rPr lang="ko-KR" altLang="en-US" sz="2000" dirty="0"/>
              <a:t>부터 </a:t>
            </a:r>
            <a:r>
              <a:rPr lang="en-US" altLang="ko-KR" sz="2000" dirty="0"/>
              <a:t>b-1</a:t>
            </a:r>
            <a:r>
              <a:rPr lang="ko-KR" altLang="en-US" sz="2000" dirty="0"/>
              <a:t>까지의 </a:t>
            </a:r>
            <a:r>
              <a:rPr lang="en-US" altLang="ko-KR" sz="2000" dirty="0"/>
              <a:t>c</a:t>
            </a:r>
            <a:r>
              <a:rPr lang="ko-KR" altLang="en-US" sz="2000" dirty="0"/>
              <a:t>간격의 문자열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&gt; b</a:t>
            </a:r>
            <a:r>
              <a:rPr lang="ko-KR" altLang="en-US" sz="2000" dirty="0"/>
              <a:t>이고 </a:t>
            </a:r>
            <a:r>
              <a:rPr lang="en-US" altLang="ko-KR" sz="2000" dirty="0"/>
              <a:t>c &lt; 0</a:t>
            </a:r>
            <a:r>
              <a:rPr lang="ko-KR" altLang="en-US" sz="2000" dirty="0"/>
              <a:t>이면 </a:t>
            </a:r>
            <a:r>
              <a:rPr lang="en-US" altLang="ko-KR" sz="2000" dirty="0"/>
              <a:t>a</a:t>
            </a:r>
            <a:r>
              <a:rPr lang="ko-KR" altLang="en-US" sz="2000" dirty="0"/>
              <a:t>부터 </a:t>
            </a:r>
            <a:r>
              <a:rPr lang="en-US" altLang="ko-KR" sz="2000" dirty="0"/>
              <a:t>b+1</a:t>
            </a:r>
            <a:r>
              <a:rPr lang="ko-KR" altLang="en-US" sz="2000" dirty="0"/>
              <a:t>까지의 </a:t>
            </a:r>
            <a:r>
              <a:rPr lang="en-US" altLang="ko-KR" sz="2000" dirty="0"/>
              <a:t>c</a:t>
            </a:r>
            <a:r>
              <a:rPr lang="ko-KR" altLang="en-US" sz="2000" dirty="0"/>
              <a:t>간격의 문자열을 말합니다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s[0: :1]</a:t>
            </a:r>
            <a:r>
              <a:rPr lang="ko-KR" altLang="en-US" sz="2000" dirty="0"/>
              <a:t>은 </a:t>
            </a:r>
            <a:r>
              <a:rPr lang="en-US" altLang="ko-KR" sz="2000" dirty="0"/>
              <a:t>s[0]</a:t>
            </a:r>
            <a:r>
              <a:rPr lang="ko-KR" altLang="en-US" sz="2000" dirty="0"/>
              <a:t>에서부터 문자열 끝까지 </a:t>
            </a:r>
            <a:r>
              <a:rPr lang="en-US" altLang="ko-KR" sz="2000" dirty="0"/>
              <a:t>1</a:t>
            </a:r>
            <a:r>
              <a:rPr lang="ko-KR" altLang="en-US" sz="2000" dirty="0"/>
              <a:t>간격의 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s </a:t>
            </a:r>
            <a:r>
              <a:rPr lang="ko-KR" altLang="en-US" sz="2000" dirty="0"/>
              <a:t>문자열 전체를 의미합니다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s[-1: :-1]</a:t>
            </a:r>
            <a:r>
              <a:rPr lang="ko-KR" altLang="en-US" sz="2000" dirty="0"/>
              <a:t>은 </a:t>
            </a:r>
            <a:r>
              <a:rPr lang="en-US" altLang="ko-KR" sz="2000" dirty="0"/>
              <a:t>s[-1]</a:t>
            </a:r>
            <a:r>
              <a:rPr lang="ko-KR" altLang="en-US" sz="2000" dirty="0"/>
              <a:t>에서부터 문자열 처음까지 </a:t>
            </a:r>
            <a:r>
              <a:rPr lang="en-US" altLang="ko-KR" sz="2000" dirty="0"/>
              <a:t>-1</a:t>
            </a:r>
            <a:r>
              <a:rPr lang="ko-KR" altLang="en-US" sz="2000" dirty="0"/>
              <a:t>간격의 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s </a:t>
            </a:r>
            <a:r>
              <a:rPr lang="ko-KR" altLang="en-US" sz="2000" dirty="0"/>
              <a:t>문자열 거꾸로 전체를 의미합니다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s[:]</a:t>
            </a:r>
            <a:r>
              <a:rPr lang="ko-KR" altLang="en-US" sz="2000" dirty="0"/>
              <a:t>는 </a:t>
            </a:r>
            <a:r>
              <a:rPr lang="en-US" altLang="ko-KR" sz="2000" dirty="0"/>
              <a:t>s </a:t>
            </a:r>
            <a:r>
              <a:rPr lang="ko-KR" altLang="en-US" sz="2000" dirty="0"/>
              <a:t>문자열 전체를 의미합니다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38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문자열을 뽑아서 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585458"/>
            <a:ext cx="9576471" cy="208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6" y="1595182"/>
            <a:ext cx="7736157" cy="9902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2"/>
          <a:stretch/>
        </p:blipFill>
        <p:spPr>
          <a:xfrm>
            <a:off x="674843" y="4577253"/>
            <a:ext cx="10574494" cy="15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소금물의 농도는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52" y="1870114"/>
            <a:ext cx="7925315" cy="38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파이썬에서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사용할 수 있는 자료의 종류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모든 프로그램은 자료</a:t>
            </a:r>
            <a:r>
              <a:rPr lang="en-US" altLang="ko-KR" sz="2000" dirty="0"/>
              <a:t>(data)</a:t>
            </a:r>
            <a:r>
              <a:rPr lang="ko-KR" altLang="en-US" sz="2000" dirty="0"/>
              <a:t>를 처리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프로그래밍에서 사용되는 자료는 종류에 따라  </a:t>
            </a:r>
            <a:r>
              <a:rPr lang="ko-KR" altLang="en-US" sz="2000" dirty="0" err="1"/>
              <a:t>자료형</a:t>
            </a:r>
            <a:r>
              <a:rPr lang="en-US" altLang="ko-KR" sz="2000" dirty="0"/>
              <a:t>(data type)</a:t>
            </a:r>
            <a:r>
              <a:rPr lang="ko-KR" altLang="en-US" sz="2000" dirty="0"/>
              <a:t>으로 구분 지어 놓음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프로그래밍에서 가장 기본적인 </a:t>
            </a:r>
            <a:r>
              <a:rPr lang="ko-KR" altLang="en-US" sz="2000" dirty="0" err="1"/>
              <a:t>자료형</a:t>
            </a:r>
            <a:r>
              <a:rPr lang="en-US" altLang="ko-KR" sz="2000" dirty="0"/>
              <a:t>: </a:t>
            </a:r>
            <a:r>
              <a:rPr lang="ko-KR" altLang="en-US" sz="2000" dirty="0"/>
              <a:t>정수</a:t>
            </a:r>
            <a:r>
              <a:rPr lang="en-US" altLang="ko-KR" sz="2000" dirty="0"/>
              <a:t>, </a:t>
            </a:r>
            <a:r>
              <a:rPr lang="ko-KR" altLang="en-US" sz="2000" dirty="0"/>
              <a:t>실수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7" y="3053123"/>
            <a:ext cx="9932560" cy="17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ChatBot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79" y="1864019"/>
            <a:ext cx="9443696" cy="34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거북이와 인사해봐요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47" y="1697734"/>
            <a:ext cx="8118917" cy="41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암호프로그램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3"/>
          <a:stretch/>
        </p:blipFill>
        <p:spPr>
          <a:xfrm>
            <a:off x="2283454" y="1835109"/>
            <a:ext cx="7487080" cy="2913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9" y="4748294"/>
            <a:ext cx="5390971" cy="13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7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05. 2050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년에 </a:t>
            </a:r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나는 몇 살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9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아래 코드를 적절하게 변경하여 </a:t>
            </a:r>
            <a:r>
              <a:rPr lang="en-US" altLang="ko-KR" sz="2000" dirty="0"/>
              <a:t>2050</a:t>
            </a:r>
            <a:r>
              <a:rPr lang="ko-KR" altLang="en-US" sz="2000" dirty="0"/>
              <a:t>년의 우리의 나이를 계산해주는 프로그램을 작성해 보겠습니다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286" b="59590"/>
          <a:stretch/>
        </p:blipFill>
        <p:spPr>
          <a:xfrm>
            <a:off x="963669" y="2470571"/>
            <a:ext cx="9980034" cy="18389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61396" r="-2547" b="-1806"/>
          <a:stretch/>
        </p:blipFill>
        <p:spPr>
          <a:xfrm>
            <a:off x="963669" y="4394146"/>
            <a:ext cx="9980034" cy="18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파이썬에서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사용할 수 있는 자료의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5" y="1761067"/>
            <a:ext cx="6670788" cy="784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93" y="2478947"/>
            <a:ext cx="9438505" cy="31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정수형과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실수형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수치형</a:t>
            </a:r>
            <a:r>
              <a:rPr lang="ko-KR" altLang="en-US" sz="2000" dirty="0"/>
              <a:t> 데이터는 산술연산을 할 수 있음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9"/>
          <a:stretch/>
        </p:blipFill>
        <p:spPr>
          <a:xfrm>
            <a:off x="843104" y="2079587"/>
            <a:ext cx="10083947" cy="16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정수형과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실수형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18656" r="-1595" b="72593"/>
          <a:stretch/>
        </p:blipFill>
        <p:spPr>
          <a:xfrm>
            <a:off x="1031505" y="1723987"/>
            <a:ext cx="10083947" cy="849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35046" r="-1259" b="43769"/>
          <a:stretch/>
        </p:blipFill>
        <p:spPr>
          <a:xfrm>
            <a:off x="1031505" y="2607707"/>
            <a:ext cx="10083947" cy="20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정수형과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실수형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58497" r="-1259" b="32752"/>
          <a:stretch/>
        </p:blipFill>
        <p:spPr>
          <a:xfrm>
            <a:off x="1031505" y="1723987"/>
            <a:ext cx="10083947" cy="849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" t="71923" r="1092" b="6892"/>
          <a:stretch/>
        </p:blipFill>
        <p:spPr>
          <a:xfrm>
            <a:off x="853705" y="2700841"/>
            <a:ext cx="10083947" cy="20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문자열이란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</a:t>
            </a:r>
            <a:r>
              <a:rPr lang="en-US" altLang="ko-KR" sz="2000" dirty="0"/>
              <a:t>(string)</a:t>
            </a:r>
            <a:r>
              <a:rPr lang="ko-KR" altLang="en-US" sz="2000" dirty="0"/>
              <a:t>은 문자들의 나열</a:t>
            </a:r>
            <a:r>
              <a:rPr lang="en-US" altLang="ko-KR" sz="2000" dirty="0"/>
              <a:t>(sequence of characters)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4"/>
          <a:stretch/>
        </p:blipFill>
        <p:spPr>
          <a:xfrm>
            <a:off x="1654210" y="2302761"/>
            <a:ext cx="8622905" cy="1744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9" t="66846" r="3929" b="-5892"/>
          <a:stretch/>
        </p:blipFill>
        <p:spPr>
          <a:xfrm>
            <a:off x="1484877" y="4114627"/>
            <a:ext cx="8622905" cy="17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9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문자열을 만드는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작은따옴표</a:t>
            </a:r>
            <a:r>
              <a:rPr lang="en-US" altLang="ko-KR" sz="2000" dirty="0"/>
              <a:t>(' ')</a:t>
            </a:r>
            <a:r>
              <a:rPr lang="ko-KR" altLang="en-US" sz="2000" dirty="0"/>
              <a:t>와 큰따옴표</a:t>
            </a:r>
            <a:r>
              <a:rPr lang="en-US" altLang="ko-KR" sz="2000" dirty="0"/>
              <a:t>(" ")</a:t>
            </a:r>
            <a:r>
              <a:rPr lang="ko-KR" altLang="en-US" sz="2000" dirty="0"/>
              <a:t>를 사용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3" b="85525"/>
          <a:stretch/>
        </p:blipFill>
        <p:spPr>
          <a:xfrm>
            <a:off x="922866" y="2079587"/>
            <a:ext cx="4532644" cy="1321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8" t="19378" r="-475" b="58149"/>
          <a:stretch/>
        </p:blipFill>
        <p:spPr>
          <a:xfrm>
            <a:off x="5672666" y="2079586"/>
            <a:ext cx="4532644" cy="20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476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3096</TotalTime>
  <Words>510</Words>
  <Application>Microsoft Office PowerPoint</Application>
  <PresentationFormat>와이드스크린</PresentationFormat>
  <Paragraphs>62</Paragraphs>
  <Slides>33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HY헤드라인M</vt:lpstr>
      <vt:lpstr>맑은 고딕</vt:lpstr>
      <vt:lpstr>Arial</vt:lpstr>
      <vt:lpstr>Comic Sans MS</vt:lpstr>
      <vt:lpstr>Corbel</vt:lpstr>
      <vt:lpstr>기본</vt:lpstr>
      <vt:lpstr>Image</vt:lpstr>
      <vt:lpstr>4장. 자료의 종류에는 어떤 것들이 있나요?</vt:lpstr>
      <vt:lpstr>차례</vt:lpstr>
      <vt:lpstr>01. 파이썬에서 사용할 수 있는 자료의 종류</vt:lpstr>
      <vt:lpstr>01. 파이썬에서 사용할 수 있는 자료의 종류</vt:lpstr>
      <vt:lpstr>02. 정수형과 실수형</vt:lpstr>
      <vt:lpstr>02. 정수형과 실수형</vt:lpstr>
      <vt:lpstr>02. 정수형과 실수형</vt:lpstr>
      <vt:lpstr>03. 문자열이란?</vt:lpstr>
      <vt:lpstr>04. 문자열을 만드는 방법</vt:lpstr>
      <vt:lpstr>04. 문자열을 만드는 방법</vt:lpstr>
      <vt:lpstr>04. 문자열을 만드는 방법</vt:lpstr>
      <vt:lpstr>05. 100과 “100”을 구별해요</vt:lpstr>
      <vt:lpstr>05. 100과 “100”을 구별해요</vt:lpstr>
      <vt:lpstr>06. 문자열을 숫자로 변환</vt:lpstr>
      <vt:lpstr>06. 문자열을 숫자로 변환</vt:lpstr>
      <vt:lpstr>06. 문자열을 숫자로 변환</vt:lpstr>
      <vt:lpstr>07. 숫자를 문자열로 변환</vt:lpstr>
      <vt:lpstr>07. 숫자를 문자열로 변환</vt:lpstr>
      <vt:lpstr>08. 파이썬은 문자열 처리의 마술사</vt:lpstr>
      <vt:lpstr>08. 파이썬은 문자열 처리의 마술사</vt:lpstr>
      <vt:lpstr>08. 파이썬은 문자열 처리의 마술사</vt:lpstr>
      <vt:lpstr>08. 파이썬은 문자열 처리의 마술사</vt:lpstr>
      <vt:lpstr>08. 파이썬은 문자열 처리의 마술사</vt:lpstr>
      <vt:lpstr>08. 파이썬은 문자열 처리의 마술사</vt:lpstr>
      <vt:lpstr>09. 필요한 문자열을 뽑아서 쓰자</vt:lpstr>
      <vt:lpstr>09. 필요한 문자열을 뽑아서 쓰자</vt:lpstr>
      <vt:lpstr>09. 필요한 문자열을 뽑아서 쓰자</vt:lpstr>
      <vt:lpstr>09. 필요한 문자열을 뽑아서 쓰자</vt:lpstr>
      <vt:lpstr>Lab 01. 소금물의 농도는?</vt:lpstr>
      <vt:lpstr>Lab 02. 간단한 챗봇(ChatBot) 프로그램</vt:lpstr>
      <vt:lpstr>Lab 03. 거북이와 인사해봐요</vt:lpstr>
      <vt:lpstr>Lab 04. 암호프로그램 만들기</vt:lpstr>
      <vt:lpstr>Lab 05. 2050년에 나는 몇 살?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80</cp:revision>
  <cp:lastPrinted>2020-03-19T13:53:51Z</cp:lastPrinted>
  <dcterms:created xsi:type="dcterms:W3CDTF">2020-03-10T04:09:15Z</dcterms:created>
  <dcterms:modified xsi:type="dcterms:W3CDTF">2022-12-05T03:22:55Z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