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342" r:id="rId5"/>
    <p:sldId id="314" r:id="rId6"/>
    <p:sldId id="343" r:id="rId7"/>
    <p:sldId id="316" r:id="rId8"/>
    <p:sldId id="344" r:id="rId9"/>
    <p:sldId id="345" r:id="rId10"/>
    <p:sldId id="346" r:id="rId11"/>
    <p:sldId id="315" r:id="rId12"/>
    <p:sldId id="347" r:id="rId13"/>
    <p:sldId id="298" r:id="rId14"/>
    <p:sldId id="348" r:id="rId15"/>
    <p:sldId id="349" r:id="rId16"/>
    <p:sldId id="317" r:id="rId17"/>
    <p:sldId id="350" r:id="rId18"/>
    <p:sldId id="296" r:id="rId19"/>
    <p:sldId id="299" r:id="rId20"/>
    <p:sldId id="323" r:id="rId21"/>
    <p:sldId id="324" r:id="rId22"/>
    <p:sldId id="351" r:id="rId23"/>
    <p:sldId id="325" r:id="rId24"/>
    <p:sldId id="327" r:id="rId25"/>
    <p:sldId id="352" r:id="rId26"/>
    <p:sldId id="353" r:id="rId27"/>
    <p:sldId id="355" r:id="rId28"/>
    <p:sldId id="356" r:id="rId29"/>
    <p:sldId id="362" r:id="rId30"/>
    <p:sldId id="363" r:id="rId31"/>
    <p:sldId id="364" r:id="rId32"/>
    <p:sldId id="357" r:id="rId33"/>
    <p:sldId id="358" r:id="rId34"/>
    <p:sldId id="359" r:id="rId35"/>
    <p:sldId id="360" r:id="rId36"/>
    <p:sldId id="361" r:id="rId3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06784-2423-569B-018B-44D832783E2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F2A8A8-D7B7-1088-2061-600593F902F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09"/>
            <a:ext cx="9982438" cy="85859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6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반복해 봅시다</a:t>
            </a: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range( 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" t="53107" r="513" b="5084"/>
          <a:stretch/>
        </p:blipFill>
        <p:spPr>
          <a:xfrm>
            <a:off x="1112041" y="2345266"/>
            <a:ext cx="9903830" cy="2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</a:t>
            </a:r>
            <a:r>
              <a:rPr lang="en-US" altLang="zh-CN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 반복을 좀 더 이해시켜 줄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71"/>
          <a:stretch/>
        </p:blipFill>
        <p:spPr>
          <a:xfrm>
            <a:off x="1402583" y="2072634"/>
            <a:ext cx="9018314" cy="29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</a:t>
            </a:r>
            <a:r>
              <a:rPr lang="en-US" altLang="zh-CN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 반복을 좀 더 이해시켜 줄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48091" r="-187" b="-1277"/>
          <a:stretch/>
        </p:blipFill>
        <p:spPr>
          <a:xfrm>
            <a:off x="1571916" y="1265207"/>
            <a:ext cx="9018314" cy="50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제어 반복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-while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어떤 조건이 만족되는 동안 반복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반복의 횟수는 모르지만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반복의 조건은 알고 있는 경우에 주로 사용하는 반복</a:t>
            </a:r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14"/>
          <a:stretch/>
        </p:blipFill>
        <p:spPr>
          <a:xfrm>
            <a:off x="1475566" y="2678848"/>
            <a:ext cx="8973663" cy="30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제어 반복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-while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6D305-85C8-4FC0-B3BE-651D0504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8" y="1994263"/>
            <a:ext cx="10637083" cy="37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제어 반복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-while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14"/>
          <a:stretch/>
        </p:blipFill>
        <p:spPr>
          <a:xfrm>
            <a:off x="1851724" y="1185984"/>
            <a:ext cx="7775599" cy="26748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39" y="3716756"/>
            <a:ext cx="9026828" cy="29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8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제어 반복을 좀 더 이해시켜 줄 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35"/>
          <a:stretch/>
        </p:blipFill>
        <p:spPr>
          <a:xfrm>
            <a:off x="1563280" y="1939119"/>
            <a:ext cx="9103970" cy="33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4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제어 반복을 좀 더 이해시켜 줄 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t="58338" r="1395" b="33415"/>
          <a:stretch/>
        </p:blipFill>
        <p:spPr>
          <a:xfrm>
            <a:off x="1112209" y="1930652"/>
            <a:ext cx="9842907" cy="8968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8" t="82329" r="1488" b="-11368"/>
          <a:stretch/>
        </p:blipFill>
        <p:spPr>
          <a:xfrm>
            <a:off x="1112211" y="2870452"/>
            <a:ext cx="9842905" cy="3157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20" t="64926" r="1445" b="19092"/>
          <a:stretch/>
        </p:blipFill>
        <p:spPr>
          <a:xfrm>
            <a:off x="9389141" y="4697559"/>
            <a:ext cx="2106173" cy="1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중첩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54"/>
          <a:stretch/>
        </p:blipFill>
        <p:spPr>
          <a:xfrm>
            <a:off x="1289299" y="2029792"/>
            <a:ext cx="9190939" cy="32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중첩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63333" r="1290" b="-1779"/>
          <a:stretch/>
        </p:blipFill>
        <p:spPr>
          <a:xfrm>
            <a:off x="1289299" y="2029792"/>
            <a:ext cx="9190939" cy="32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6368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 err="1">
                <a:latin typeface="+mj-ea"/>
                <a:ea typeface="+mj-ea"/>
              </a:rPr>
              <a:t>반복문의</a:t>
            </a:r>
            <a:r>
              <a:rPr lang="ko-KR" altLang="en-US" dirty="0">
                <a:latin typeface="+mj-ea"/>
                <a:ea typeface="+mj-ea"/>
              </a:rPr>
              <a:t> 필요성과 특성을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for</a:t>
            </a:r>
            <a:r>
              <a:rPr lang="ko-KR" altLang="en-US" dirty="0">
                <a:latin typeface="+mj-ea"/>
                <a:ea typeface="+mj-ea"/>
              </a:rPr>
              <a:t>문을 사용하여 정해진 횟수만큼 반복하는  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while</a:t>
            </a:r>
            <a:r>
              <a:rPr lang="ko-KR" altLang="en-US" dirty="0">
                <a:latin typeface="+mj-ea"/>
                <a:ea typeface="+mj-ea"/>
              </a:rPr>
              <a:t>문을 사용하여 조건으로 반복하는 방법을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 err="1">
                <a:latin typeface="+mj-ea"/>
                <a:ea typeface="+mj-ea"/>
              </a:rPr>
              <a:t>반복문의</a:t>
            </a:r>
            <a:r>
              <a:rPr lang="ko-KR" altLang="en-US" dirty="0">
                <a:latin typeface="+mj-ea"/>
                <a:ea typeface="+mj-ea"/>
              </a:rPr>
              <a:t> 흐름을 제어하는 방법에 대해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412617" y="1265207"/>
            <a:ext cx="4360283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276" y="1865215"/>
            <a:ext cx="465826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코드를 줄여보아요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도돌이표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n</a:t>
            </a:r>
            <a:r>
              <a:rPr lang="ko-KR" altLang="en-US" dirty="0">
                <a:latin typeface="+mj-ea"/>
                <a:ea typeface="+mj-ea"/>
              </a:rPr>
              <a:t>각형 그리기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랜덤 워크 시뮬레이션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dirty="0">
                <a:latin typeface="+mj-ea"/>
                <a:ea typeface="+mj-ea"/>
              </a:rPr>
              <a:t>범인 찾기 게임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06. </a:t>
            </a:r>
            <a:r>
              <a:rPr lang="ko-KR" altLang="en-US" dirty="0" err="1">
                <a:latin typeface="+mj-ea"/>
                <a:ea typeface="+mj-ea"/>
              </a:rPr>
              <a:t>몬드리안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터틀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07. </a:t>
            </a:r>
            <a:r>
              <a:rPr lang="ko-KR" altLang="en-US" dirty="0">
                <a:latin typeface="+mj-ea"/>
                <a:ea typeface="+mj-ea"/>
              </a:rPr>
              <a:t>모든 약수 구하기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08. </a:t>
            </a:r>
            <a:r>
              <a:rPr lang="ko-KR" altLang="en-US" dirty="0">
                <a:latin typeface="+mj-ea"/>
                <a:ea typeface="+mj-ea"/>
              </a:rPr>
              <a:t>최대공약수 구하기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09. </a:t>
            </a:r>
            <a:r>
              <a:rPr lang="ko-KR" altLang="en-US" dirty="0">
                <a:latin typeface="+mj-ea"/>
                <a:ea typeface="+mj-ea"/>
              </a:rPr>
              <a:t>별 그리는 </a:t>
            </a:r>
            <a:r>
              <a:rPr lang="ko-KR" altLang="en-US" dirty="0" err="1">
                <a:latin typeface="+mj-ea"/>
                <a:ea typeface="+mj-ea"/>
              </a:rPr>
              <a:t>터틀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10. </a:t>
            </a:r>
            <a:r>
              <a:rPr lang="ko-KR" altLang="en-US" dirty="0">
                <a:latin typeface="+mj-ea"/>
                <a:ea typeface="+mj-ea"/>
              </a:rPr>
              <a:t>숫자 맞추기 게임</a:t>
            </a: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무한 반복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반복이 무한히 발생하는 것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ko-KR" altLang="en-US" sz="2000" dirty="0">
                <a:latin typeface="+mj-ea"/>
                <a:ea typeface="+mj-ea"/>
              </a:rPr>
              <a:t>무한 루프</a:t>
            </a:r>
            <a:r>
              <a:rPr lang="en-US" altLang="ko-KR" sz="2000" dirty="0">
                <a:latin typeface="+mj-ea"/>
                <a:ea typeface="+mj-ea"/>
              </a:rPr>
              <a:t>(infinite loop)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특정 조건에서 그 무한 반복을 멈추는 것을 생각해줘야 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" y="2436163"/>
            <a:ext cx="9673473" cy="3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5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break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break : </a:t>
            </a:r>
            <a:r>
              <a:rPr lang="ko-KR" altLang="en-US" sz="2000" dirty="0"/>
              <a:t>강제로 반복 중지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4" b="61080"/>
          <a:stretch/>
        </p:blipFill>
        <p:spPr>
          <a:xfrm>
            <a:off x="786209" y="2082087"/>
            <a:ext cx="10988291" cy="226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break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continue : </a:t>
            </a:r>
            <a:r>
              <a:rPr lang="ko-KR" altLang="en-US" sz="2000" dirty="0"/>
              <a:t>해당 차례를 건너뛰고 새롭게 다음 차례의 반복을 수행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74042" r="-540" b="3642"/>
          <a:stretch/>
        </p:blipFill>
        <p:spPr>
          <a:xfrm>
            <a:off x="786209" y="2082087"/>
            <a:ext cx="10988291" cy="226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코드를 줄여보아요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4" y="1631016"/>
            <a:ext cx="9379428" cy="43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도돌이표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악보에서 반복을 표현할 때 사용하는 기호가 도돌이표입니다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다음 악보를 연주하는 순서를 출력하는 프로그램을 </a:t>
            </a:r>
            <a:r>
              <a:rPr lang="ko-KR" altLang="en-US" sz="2000" dirty="0" err="1">
                <a:latin typeface="+mj-ea"/>
                <a:ea typeface="+mj-ea"/>
              </a:rPr>
              <a:t>반복문을</a:t>
            </a:r>
            <a:r>
              <a:rPr lang="ko-KR" altLang="en-US" sz="2000" dirty="0">
                <a:latin typeface="+mj-ea"/>
                <a:ea typeface="+mj-ea"/>
              </a:rPr>
              <a:t> 이용하여 작성해 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" y="2667658"/>
            <a:ext cx="10934507" cy="24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9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n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각형 그리기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사용자로부터 정수 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ko-KR" altLang="en-US" sz="2000" dirty="0">
                <a:latin typeface="+mj-ea"/>
                <a:ea typeface="+mj-ea"/>
              </a:rPr>
              <a:t>을 </a:t>
            </a:r>
            <a:r>
              <a:rPr lang="ko-KR" altLang="en-US" sz="2000" dirty="0" err="1">
                <a:latin typeface="+mj-ea"/>
                <a:ea typeface="+mj-ea"/>
              </a:rPr>
              <a:t>입력받아서</a:t>
            </a:r>
            <a:r>
              <a:rPr lang="ko-KR" altLang="en-US" sz="2000" dirty="0">
                <a:latin typeface="+mj-ea"/>
                <a:ea typeface="+mj-ea"/>
              </a:rPr>
              <a:t> 한 변의 길이가 </a:t>
            </a:r>
            <a:r>
              <a:rPr lang="en-US" altLang="ko-KR" sz="2000" dirty="0">
                <a:latin typeface="+mj-ea"/>
                <a:ea typeface="+mj-ea"/>
              </a:rPr>
              <a:t>100</a:t>
            </a:r>
            <a:r>
              <a:rPr lang="ko-KR" altLang="en-US" sz="2000" dirty="0">
                <a:latin typeface="+mj-ea"/>
                <a:ea typeface="+mj-ea"/>
              </a:rPr>
              <a:t>인 정 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ko-KR" altLang="en-US" sz="2000" dirty="0">
                <a:latin typeface="+mj-ea"/>
                <a:ea typeface="+mj-ea"/>
              </a:rPr>
              <a:t>각형을 그리는 프로그램을 작성해 보세요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9" y="2739811"/>
            <a:ext cx="7367405" cy="27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워크 시뮬레이션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71328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랜덤 워크</a:t>
            </a:r>
            <a:r>
              <a:rPr lang="en-US" altLang="ko-KR" sz="2000" dirty="0">
                <a:latin typeface="+mj-ea"/>
                <a:ea typeface="+mj-ea"/>
              </a:rPr>
              <a:t>(random walk) : </a:t>
            </a:r>
            <a:r>
              <a:rPr lang="ko-KR" altLang="en-US" sz="2000" dirty="0">
                <a:latin typeface="+mj-ea"/>
                <a:ea typeface="+mj-ea"/>
              </a:rPr>
              <a:t>수학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컴퓨터 과학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물리학 분야에서 임의 방향으로 향하는 연속적인 걸음을 나타내는 수학적 개념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랜덤 워크의 성질을 시뮬레이션하는 프로그램을 작성해 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05"/>
          <a:stretch/>
        </p:blipFill>
        <p:spPr>
          <a:xfrm>
            <a:off x="1566658" y="4385733"/>
            <a:ext cx="9199464" cy="1481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0" t="5624" r="1342" b="33666"/>
          <a:stretch/>
        </p:blipFill>
        <p:spPr>
          <a:xfrm>
            <a:off x="8263466" y="1676401"/>
            <a:ext cx="2531533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53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범인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찾기 게임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9001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개의 방 중 한 곳에 숨어 버린 범인을 찾아라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범인이 숨은 방을 맞추면 </a:t>
            </a:r>
            <a:r>
              <a:rPr lang="en-US" altLang="ko-KR" sz="2000" dirty="0">
                <a:latin typeface="+mj-ea"/>
                <a:ea typeface="+mj-ea"/>
              </a:rPr>
              <a:t>100</a:t>
            </a:r>
            <a:r>
              <a:rPr lang="ko-KR" altLang="en-US" sz="2000" dirty="0">
                <a:latin typeface="+mj-ea"/>
                <a:ea typeface="+mj-ea"/>
              </a:rPr>
              <a:t>점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추가 후 게임 종료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하지만 틀리면 범인은 다른 방에 숨고 </a:t>
            </a:r>
            <a:r>
              <a:rPr lang="en-US" altLang="ko-KR" sz="2000" dirty="0">
                <a:latin typeface="+mj-ea"/>
                <a:ea typeface="+mj-ea"/>
              </a:rPr>
              <a:t>10</a:t>
            </a:r>
            <a:r>
              <a:rPr lang="ko-KR" altLang="en-US" sz="2000" dirty="0">
                <a:latin typeface="+mj-ea"/>
                <a:ea typeface="+mj-ea"/>
              </a:rPr>
              <a:t>점 감점 후 다시 맞추기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78" y="2897829"/>
            <a:ext cx="5669622" cy="37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64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몬드리안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9001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ea"/>
                <a:ea typeface="+mj-ea"/>
              </a:rPr>
              <a:t>몬드리안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현대 추상 미술의 거장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구성주의 회화의 거장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              </a:t>
            </a:r>
            <a:r>
              <a:rPr lang="ko-KR" altLang="en-US" sz="2000" dirty="0">
                <a:latin typeface="+mj-ea"/>
                <a:ea typeface="+mj-ea"/>
              </a:rPr>
              <a:t>순수한 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면 색채를 이용하여 그림을 그린 것으로 유명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ea"/>
                <a:ea typeface="+mj-ea"/>
              </a:rPr>
              <a:t>터틀</a:t>
            </a:r>
            <a:r>
              <a:rPr lang="ko-KR" altLang="en-US" sz="2000" dirty="0">
                <a:latin typeface="+mj-ea"/>
                <a:ea typeface="+mj-ea"/>
              </a:rPr>
              <a:t> 그래픽을 이용하여 선과 면을 사용하여 추상화를 그려보세요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99" y="3137067"/>
            <a:ext cx="7456767" cy="30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06.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몬드리안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70" y="1873162"/>
            <a:ext cx="9657957" cy="37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반복이 중요할까요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0000"/>
                </a:solidFill>
              </a:rPr>
              <a:t>루프</a:t>
            </a:r>
            <a:r>
              <a:rPr lang="en-US" altLang="ko-KR" sz="2800" dirty="0">
                <a:solidFill>
                  <a:srgbClr val="FF0000"/>
                </a:solidFill>
              </a:rPr>
              <a:t>(loop)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동일한 작업을 여러 번 수행할 때</a:t>
            </a:r>
            <a:r>
              <a:rPr lang="en-US" altLang="ko-KR" sz="2000" dirty="0"/>
              <a:t> </a:t>
            </a:r>
            <a:r>
              <a:rPr lang="ko-KR" altLang="en-US" sz="2000" dirty="0"/>
              <a:t>무엇이 더 간결할까</a:t>
            </a:r>
            <a:r>
              <a:rPr lang="en-US" altLang="ko-KR" sz="20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똑같은 문장 여러 번 쓰기  </a:t>
            </a:r>
            <a:r>
              <a:rPr lang="en-US" altLang="ko-KR" sz="2800" dirty="0">
                <a:solidFill>
                  <a:srgbClr val="FF0000"/>
                </a:solidFill>
              </a:rPr>
              <a:t>vs </a:t>
            </a:r>
            <a:r>
              <a:rPr lang="ko-KR" altLang="en-US" sz="2800" dirty="0">
                <a:solidFill>
                  <a:srgbClr val="FF0000"/>
                </a:solidFill>
              </a:rPr>
              <a:t>반복 구조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57"/>
          <a:stretch/>
        </p:blipFill>
        <p:spPr>
          <a:xfrm>
            <a:off x="606038" y="3188754"/>
            <a:ext cx="10275406" cy="28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06.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몬드리안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9" y="1653364"/>
            <a:ext cx="9759036" cy="2483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15"/>
          <a:stretch/>
        </p:blipFill>
        <p:spPr>
          <a:xfrm>
            <a:off x="735041" y="3796224"/>
            <a:ext cx="10701798" cy="18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06.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몬드리안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C7CD8-ADAE-4F1E-A12D-960F5AD6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8" y="1649340"/>
            <a:ext cx="10772503" cy="41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약수 구하기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90016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약수</a:t>
            </a:r>
            <a:r>
              <a:rPr lang="en-US" altLang="ko-KR" sz="2000" dirty="0">
                <a:latin typeface="+mj-ea"/>
                <a:ea typeface="+mj-ea"/>
              </a:rPr>
              <a:t>:  </a:t>
            </a:r>
            <a:r>
              <a:rPr lang="ko-KR" altLang="en-US" sz="2000" dirty="0">
                <a:latin typeface="+mj-ea"/>
                <a:ea typeface="+mj-ea"/>
              </a:rPr>
              <a:t>어떤 수를 나누어 떨어지게 하는 수를 그 수의 </a:t>
            </a:r>
            <a:r>
              <a:rPr lang="ko-KR" altLang="en-US" sz="2000" dirty="0" err="1">
                <a:latin typeface="+mj-ea"/>
                <a:ea typeface="+mj-ea"/>
              </a:rPr>
              <a:t>약수라고</a:t>
            </a:r>
            <a:r>
              <a:rPr lang="ko-KR" altLang="en-US" sz="2000" dirty="0">
                <a:latin typeface="+mj-ea"/>
                <a:ea typeface="+mj-ea"/>
              </a:rPr>
              <a:t> 함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나머지를 </a:t>
            </a:r>
            <a:r>
              <a:rPr lang="en-US" altLang="ko-KR" sz="2000" dirty="0">
                <a:latin typeface="+mj-ea"/>
                <a:ea typeface="+mj-ea"/>
              </a:rPr>
              <a:t>‘0’</a:t>
            </a:r>
            <a:r>
              <a:rPr lang="ko-KR" altLang="en-US" sz="2000" dirty="0">
                <a:latin typeface="+mj-ea"/>
                <a:ea typeface="+mj-ea"/>
              </a:rPr>
              <a:t>으로 하는 수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사용자로부터 어떤 자연수를 입력 받아 약수를 모두 출력하는 프로그램을 작성해 보세요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50" y="2597233"/>
            <a:ext cx="9165140" cy="19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4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08.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최대공약수 구하기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9001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유클리드 </a:t>
            </a:r>
            <a:r>
              <a:rPr lang="ko-KR" altLang="en-US" sz="2000" dirty="0" err="1">
                <a:latin typeface="+mj-ea"/>
                <a:ea typeface="+mj-ea"/>
              </a:rPr>
              <a:t>호제법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예 </a:t>
            </a:r>
            <a:r>
              <a:rPr lang="en-US" altLang="ko-KR" sz="2000" dirty="0">
                <a:latin typeface="+mj-ea"/>
                <a:ea typeface="+mj-ea"/>
              </a:rPr>
              <a:t>: 722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190</a:t>
            </a:r>
            <a:r>
              <a:rPr lang="ko-KR" altLang="en-US" sz="2000" dirty="0">
                <a:latin typeface="+mj-ea"/>
                <a:ea typeface="+mj-ea"/>
              </a:rPr>
              <a:t>의 최대공약수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4" y="3967020"/>
            <a:ext cx="8055632" cy="1783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4" y="2001203"/>
            <a:ext cx="8270714" cy="8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6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08.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최대공약수 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4" y="2655823"/>
            <a:ext cx="9691086" cy="17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5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 그리는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90016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거북이가 별을 그리는 프로그램을 작성해 보겠습니다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82" y="2740828"/>
            <a:ext cx="5621335" cy="2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63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10.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맞추기 게임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9001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100</a:t>
            </a:r>
            <a:r>
              <a:rPr lang="ko-KR" altLang="en-US" sz="2000" dirty="0">
                <a:latin typeface="+mj-ea"/>
                <a:ea typeface="+mj-ea"/>
              </a:rPr>
              <a:t>사이의 숫자를 무작위로 컴퓨터가 추출하면 사용자가 그 숫자를 맞추는 게임을 작성해 보겠습니다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6" y="2436163"/>
            <a:ext cx="10110755" cy="31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반복이 중요할까요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39398" r="-1318" b="47859"/>
          <a:stretch/>
        </p:blipFill>
        <p:spPr>
          <a:xfrm>
            <a:off x="740465" y="1546221"/>
            <a:ext cx="10275406" cy="9091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68711" r="-988" b="-18600"/>
          <a:stretch/>
        </p:blipFill>
        <p:spPr>
          <a:xfrm>
            <a:off x="740465" y="2392888"/>
            <a:ext cx="10275406" cy="35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 제어 반복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-for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횟수 제어 반복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반복의 횟수를 미리 아는 경우에 사용</a:t>
            </a:r>
            <a:r>
              <a:rPr lang="en-US" altLang="ko-KR" sz="2000" dirty="0"/>
              <a:t>, for </a:t>
            </a:r>
            <a:r>
              <a:rPr lang="ko-KR" altLang="en-US" sz="2000" dirty="0"/>
              <a:t>루프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12" y="1924293"/>
            <a:ext cx="8906798" cy="40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 제어 반복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-for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7" y="1390745"/>
            <a:ext cx="6826623" cy="999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7" y="2266525"/>
            <a:ext cx="9964706" cy="2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range( 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range( ) </a:t>
            </a:r>
            <a:r>
              <a:rPr lang="ko-KR" altLang="en-US" sz="2000" dirty="0">
                <a:latin typeface="+mj-ea"/>
                <a:ea typeface="+mj-ea"/>
              </a:rPr>
              <a:t>함수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숫자들을 생산하는 공장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range(5)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20"/>
          <a:stretch/>
        </p:blipFill>
        <p:spPr>
          <a:xfrm>
            <a:off x="862917" y="2531954"/>
            <a:ext cx="9229350" cy="29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range( 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61051" r="-4862" b="-9731"/>
          <a:stretch/>
        </p:blipFill>
        <p:spPr>
          <a:xfrm>
            <a:off x="744382" y="2142487"/>
            <a:ext cx="11022393" cy="35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range( 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" b="57920"/>
          <a:stretch/>
        </p:blipFill>
        <p:spPr>
          <a:xfrm>
            <a:off x="1112041" y="2345266"/>
            <a:ext cx="9903830" cy="2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729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11220</TotalTime>
  <Words>601</Words>
  <Application>Microsoft Office PowerPoint</Application>
  <PresentationFormat>와이드스크린</PresentationFormat>
  <Paragraphs>85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맑은 고딕</vt:lpstr>
      <vt:lpstr>Arial</vt:lpstr>
      <vt:lpstr>Comic Sans MS</vt:lpstr>
      <vt:lpstr>Corbel</vt:lpstr>
      <vt:lpstr>기본</vt:lpstr>
      <vt:lpstr>Image</vt:lpstr>
      <vt:lpstr>6장. 반복해 봅시다</vt:lpstr>
      <vt:lpstr>차례</vt:lpstr>
      <vt:lpstr>01. 왜 반복이 중요할까요?</vt:lpstr>
      <vt:lpstr>01. 왜 반복이 중요할까요?</vt:lpstr>
      <vt:lpstr>02. 횟수 제어 반복-for</vt:lpstr>
      <vt:lpstr>02. 횟수 제어 반복-for</vt:lpstr>
      <vt:lpstr>03. range( )함수</vt:lpstr>
      <vt:lpstr>03. range( )함수</vt:lpstr>
      <vt:lpstr>03. range( )함수</vt:lpstr>
      <vt:lpstr>03. range( )함수</vt:lpstr>
      <vt:lpstr>04. 횟수 제어 반복을 좀 더 이해시켜 줄 예제</vt:lpstr>
      <vt:lpstr>04. 횟수 제어 반복을 좀 더 이해시켜 줄 예제</vt:lpstr>
      <vt:lpstr>05. 조건 제어 반복-while</vt:lpstr>
      <vt:lpstr>05. 조건 제어 반복-while</vt:lpstr>
      <vt:lpstr>05. 조건 제어 반복-while</vt:lpstr>
      <vt:lpstr>06. 조건 제어 반복을 좀 더 이해시켜 줄 예제</vt:lpstr>
      <vt:lpstr>06. 조건 제어 반복을 좀 더 이해시켜 줄 예제</vt:lpstr>
      <vt:lpstr>07. 중첩 반복문</vt:lpstr>
      <vt:lpstr>07. 중첩 반복문</vt:lpstr>
      <vt:lpstr>08. 무한 반복</vt:lpstr>
      <vt:lpstr>09. break와 continue</vt:lpstr>
      <vt:lpstr>09. break와 continue</vt:lpstr>
      <vt:lpstr>Lab 01. 코드를 줄여보아요.</vt:lpstr>
      <vt:lpstr>Lab 02. 도돌이표</vt:lpstr>
      <vt:lpstr>Lab 03. n각형 그리기</vt:lpstr>
      <vt:lpstr>Lab 04. 랜덤 워크 시뮬레이션</vt:lpstr>
      <vt:lpstr>Lab 05. 범인 찾기 게임</vt:lpstr>
      <vt:lpstr>Lab. 몬드리안 터틀</vt:lpstr>
      <vt:lpstr>Lab 06. 몬드리안 터틀</vt:lpstr>
      <vt:lpstr>Lab 06. 몬드리안 터틀</vt:lpstr>
      <vt:lpstr>Lab 06. 몬드리안 터틀</vt:lpstr>
      <vt:lpstr>Lab 07. 모든 약수 구하기</vt:lpstr>
      <vt:lpstr>Lab 08. 최대공약수 구하기</vt:lpstr>
      <vt:lpstr>Lab 08. 최대공약수 구하기</vt:lpstr>
      <vt:lpstr>Lab 09. 별 그리는 터틀</vt:lpstr>
      <vt:lpstr>Lab 10. 숫자 맞추기 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141</cp:revision>
  <cp:lastPrinted>2020-03-19T13:53:51Z</cp:lastPrinted>
  <dcterms:created xsi:type="dcterms:W3CDTF">2020-03-10T04:09:15Z</dcterms:created>
  <dcterms:modified xsi:type="dcterms:W3CDTF">2022-12-05T03:27:57Z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