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94" r:id="rId4"/>
    <p:sldId id="365" r:id="rId5"/>
    <p:sldId id="366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42" r:id="rId25"/>
    <p:sldId id="367" r:id="rId26"/>
    <p:sldId id="368" r:id="rId27"/>
    <p:sldId id="369" r:id="rId28"/>
    <p:sldId id="370" r:id="rId29"/>
    <p:sldId id="371" r:id="rId30"/>
    <p:sldId id="374" r:id="rId31"/>
    <p:sldId id="373" r:id="rId32"/>
    <p:sldId id="375" r:id="rId33"/>
    <p:sldId id="376" r:id="rId34"/>
    <p:sldId id="377" r:id="rId35"/>
    <p:sldId id="378" r:id="rId36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9768" y="2196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354" y="3408610"/>
            <a:ext cx="10258053" cy="8339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270393"/>
            <a:ext cx="10254877" cy="48571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342" descr="image_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547983" y="1714518"/>
            <a:ext cx="1460500" cy="1460500"/>
          </a:xfrm>
          <a:prstGeom prst="rect">
            <a:avLst/>
          </a:prstGeom>
          <a:noFill/>
        </p:spPr>
      </p:pic>
      <p:pic>
        <p:nvPicPr>
          <p:cNvPr id="25" name="Picture 343" descr="image_0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0503908" y="1714518"/>
            <a:ext cx="1463675" cy="1463675"/>
          </a:xfrm>
          <a:prstGeom prst="rect">
            <a:avLst/>
          </a:prstGeom>
          <a:noFill/>
        </p:spPr>
      </p:pic>
      <p:sp>
        <p:nvSpPr>
          <p:cNvPr id="27" name="Rectangle 332"/>
          <p:cNvSpPr>
            <a:spLocks noChangeArrowheads="1"/>
          </p:cNvSpPr>
          <p:nvPr userDrawn="1"/>
        </p:nvSpPr>
        <p:spPr bwMode="gray">
          <a:xfrm>
            <a:off x="7549571" y="171134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333"/>
          <p:cNvSpPr>
            <a:spLocks noChangeArrowheads="1"/>
          </p:cNvSpPr>
          <p:nvPr userDrawn="1"/>
        </p:nvSpPr>
        <p:spPr bwMode="gray">
          <a:xfrm>
            <a:off x="10510258" y="170975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" name="Group 372"/>
          <p:cNvGrpSpPr>
            <a:grpSpLocks/>
          </p:cNvGrpSpPr>
          <p:nvPr userDrawn="1"/>
        </p:nvGrpSpPr>
        <p:grpSpPr bwMode="auto">
          <a:xfrm>
            <a:off x="1709531" y="3081087"/>
            <a:ext cx="10267578" cy="195473"/>
            <a:chOff x="288" y="1248"/>
            <a:chExt cx="5229" cy="96"/>
          </a:xfrm>
        </p:grpSpPr>
        <p:grpSp>
          <p:nvGrpSpPr>
            <p:cNvPr id="3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2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1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5" name="Rectangle 380"/>
          <p:cNvSpPr>
            <a:spLocks noChangeArrowheads="1"/>
          </p:cNvSpPr>
          <p:nvPr userDrawn="1"/>
        </p:nvSpPr>
        <p:spPr bwMode="gray">
          <a:xfrm>
            <a:off x="9024358" y="23338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2" name="_x282876000" descr="EMB00003eacae2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0" y="1903108"/>
            <a:ext cx="1156759" cy="10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1368" y="1372277"/>
            <a:ext cx="2751474" cy="8879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64735" y="341852"/>
            <a:ext cx="919796" cy="13401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64" y="1801579"/>
            <a:ext cx="1191740" cy="1191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C67FA4-0C75-47B9-5C80-7FF5AD6036B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1203" y="378445"/>
            <a:ext cx="2856683" cy="960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DE3F-E679-3149-E5E7-250DBD6A321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79951" y="6215860"/>
            <a:ext cx="688200" cy="233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77" y="382437"/>
            <a:ext cx="10552694" cy="88277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87" y="1475116"/>
            <a:ext cx="11093570" cy="46208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688" y="1482090"/>
            <a:ext cx="10360663" cy="461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reeform 126"/>
          <p:cNvSpPr>
            <a:spLocks/>
          </p:cNvSpPr>
          <p:nvPr userDrawn="1"/>
        </p:nvSpPr>
        <p:spPr bwMode="gray">
          <a:xfrm>
            <a:off x="3268638" y="58674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1"/>
          <p:cNvGrpSpPr>
            <a:grpSpLocks/>
          </p:cNvGrpSpPr>
          <p:nvPr userDrawn="1"/>
        </p:nvGrpSpPr>
        <p:grpSpPr bwMode="auto">
          <a:xfrm>
            <a:off x="540216" y="1043940"/>
            <a:ext cx="11423160" cy="131763"/>
            <a:chOff x="192" y="498"/>
            <a:chExt cx="5376" cy="78"/>
          </a:xfrm>
        </p:grpSpPr>
        <p:grpSp>
          <p:nvGrpSpPr>
            <p:cNvPr id="10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1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4" name="Object 22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38799081"/>
              </p:ext>
            </p:extLst>
          </p:nvPr>
        </p:nvGraphicFramePr>
        <p:xfrm>
          <a:off x="9605938" y="70104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5600000" imgH="1117460" progId="">
                  <p:embed/>
                </p:oleObj>
              </mc:Choice>
              <mc:Fallback>
                <p:oleObj name="Image" r:id="rId14" imgW="5600000" imgH="1117460" progId="">
                  <p:embed/>
                  <p:pic>
                    <p:nvPicPr>
                      <p:cNvPr id="1246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9605938" y="70104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23"/>
          <p:cNvSpPr>
            <a:spLocks noChangeArrowheads="1"/>
          </p:cNvSpPr>
          <p:nvPr userDrawn="1"/>
        </p:nvSpPr>
        <p:spPr bwMode="gray">
          <a:xfrm>
            <a:off x="11034688" y="71374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24"/>
          <p:cNvSpPr>
            <a:spLocks noChangeArrowheads="1"/>
          </p:cNvSpPr>
          <p:nvPr userDrawn="1"/>
        </p:nvSpPr>
        <p:spPr bwMode="gray">
          <a:xfrm>
            <a:off x="11501413" y="24384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gray">
          <a:xfrm>
            <a:off x="11353800" y="386692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0DF76-FAB9-4502-B745-768B94D170BA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itchFamily="66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itchFamily="66" charset="0"/>
              <a:ea typeface="굴림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355" y="3408609"/>
            <a:ext cx="9982438" cy="85859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7</a:t>
            </a:r>
            <a:r>
              <a:rPr lang="ko-KR" altLang="en-US" dirty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.</a:t>
            </a:r>
            <a:r>
              <a:rPr lang="ko-KR" altLang="en-US" dirty="0">
                <a:latin typeface="+mj-ea"/>
              </a:rPr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17139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항목에 접근하기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7" y="2137323"/>
            <a:ext cx="10111354" cy="26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항목의 변경과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23"/>
          <a:stretch/>
        </p:blipFill>
        <p:spPr>
          <a:xfrm>
            <a:off x="1142147" y="2189132"/>
            <a:ext cx="10109266" cy="26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항목의 변경과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 t="53785" r="-921" b="2703"/>
          <a:stretch/>
        </p:blipFill>
        <p:spPr>
          <a:xfrm>
            <a:off x="1142147" y="2189132"/>
            <a:ext cx="10109266" cy="29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항목의 변경과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87"/>
          <a:stretch/>
        </p:blipFill>
        <p:spPr>
          <a:xfrm>
            <a:off x="1041055" y="2409272"/>
            <a:ext cx="10076844" cy="23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항목의 변경과 추가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" t="56198" r="-2689" b="-411"/>
          <a:stretch/>
        </p:blipFill>
        <p:spPr>
          <a:xfrm>
            <a:off x="1041055" y="2409272"/>
            <a:ext cx="10076844" cy="23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4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 삭제하기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48"/>
          <a:stretch/>
        </p:blipFill>
        <p:spPr>
          <a:xfrm>
            <a:off x="1190576" y="2323248"/>
            <a:ext cx="9991475" cy="24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 삭제하기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48"/>
          <a:stretch/>
        </p:blipFill>
        <p:spPr>
          <a:xfrm>
            <a:off x="936576" y="1612048"/>
            <a:ext cx="9991475" cy="24011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44215" r="-17710" b="27733"/>
          <a:stretch/>
        </p:blipFill>
        <p:spPr>
          <a:xfrm>
            <a:off x="936575" y="3931914"/>
            <a:ext cx="9991475" cy="24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7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 삭제하기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6"/>
          <a:stretch/>
        </p:blipFill>
        <p:spPr>
          <a:xfrm>
            <a:off x="1139775" y="2387599"/>
            <a:ext cx="9999627" cy="27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 삭제하기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0" y="2078735"/>
            <a:ext cx="10059701" cy="28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리스트에서 항목 탐색하기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6"/>
          <a:stretch/>
        </p:blipFill>
        <p:spPr>
          <a:xfrm>
            <a:off x="1044272" y="1733439"/>
            <a:ext cx="9717859" cy="2178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65826" r="-17812" b="-2540"/>
          <a:stretch/>
        </p:blipFill>
        <p:spPr>
          <a:xfrm>
            <a:off x="1112006" y="4061773"/>
            <a:ext cx="8131351" cy="18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11" name="텍스트 개체 틀 21"/>
          <p:cNvSpPr txBox="1">
            <a:spLocks/>
          </p:cNvSpPr>
          <p:nvPr/>
        </p:nvSpPr>
        <p:spPr>
          <a:xfrm>
            <a:off x="469900" y="1225409"/>
            <a:ext cx="8205788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학습내용</a:t>
            </a:r>
            <a:endParaRPr kumimoji="0" lang="en-US" altLang="ko-KR" sz="2800" b="1" spc="-2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837" y="1854679"/>
            <a:ext cx="636888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리스트에 대하여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리스트를 생성하고 항목을 삽입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삭제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변경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탐색하는  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   </a:t>
            </a:r>
            <a:r>
              <a:rPr lang="ko-KR" altLang="en-US" dirty="0">
                <a:latin typeface="+mj-ea"/>
                <a:ea typeface="+mj-ea"/>
              </a:rPr>
              <a:t>것을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리스트의 구조를 이해하고 정렬하는 것을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 err="1">
                <a:latin typeface="+mj-ea"/>
                <a:ea typeface="+mj-ea"/>
              </a:rPr>
              <a:t>반복문과</a:t>
            </a:r>
            <a:r>
              <a:rPr lang="ko-KR" altLang="en-US" dirty="0">
                <a:latin typeface="+mj-ea"/>
                <a:ea typeface="+mj-ea"/>
              </a:rPr>
              <a:t> 함께 리스트를 사용하는 것을 이해합니다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1"/>
          <p:cNvSpPr txBox="1">
            <a:spLocks/>
          </p:cNvSpPr>
          <p:nvPr/>
        </p:nvSpPr>
        <p:spPr>
          <a:xfrm>
            <a:off x="7412617" y="1265207"/>
            <a:ext cx="4360283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kumimoji="0" lang="en-US" altLang="ko-KR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4276" y="1865215"/>
            <a:ext cx="465826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태정태세문단세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오늘의 명언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 err="1">
                <a:latin typeface="+mj-ea"/>
                <a:ea typeface="+mj-ea"/>
              </a:rPr>
              <a:t>스파이럴</a:t>
            </a:r>
            <a:r>
              <a:rPr lang="en-US" altLang="ko-KR" dirty="0">
                <a:latin typeface="+mj-ea"/>
                <a:ea typeface="+mj-ea"/>
              </a:rPr>
              <a:t>(spiral) </a:t>
            </a:r>
            <a:r>
              <a:rPr lang="ko-KR" altLang="en-US" dirty="0">
                <a:latin typeface="+mj-ea"/>
                <a:ea typeface="+mj-ea"/>
              </a:rPr>
              <a:t>그리기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오륜기 그리기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05. </a:t>
            </a:r>
            <a:r>
              <a:rPr lang="ko-KR" altLang="en-US" dirty="0">
                <a:latin typeface="+mj-ea"/>
                <a:ea typeface="+mj-ea"/>
              </a:rPr>
              <a:t>습도 구하기</a:t>
            </a:r>
          </a:p>
        </p:txBody>
      </p:sp>
    </p:spTree>
    <p:extLst>
      <p:ext uri="{BB962C8B-B14F-4D97-AF65-F5344CB8AC3E}">
        <p14:creationId xmlns:p14="http://schemas.microsoft.com/office/powerpoint/2010/main" val="342245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정렬하기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8807" y="1420501"/>
            <a:ext cx="10297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정렬</a:t>
            </a:r>
            <a:r>
              <a:rPr lang="en-US" altLang="ko-KR" sz="2000" dirty="0">
                <a:latin typeface="+mj-ea"/>
                <a:ea typeface="+mj-ea"/>
              </a:rPr>
              <a:t>(sorting) : </a:t>
            </a:r>
            <a:r>
              <a:rPr lang="ko-KR" altLang="en-US" sz="2000" dirty="0">
                <a:latin typeface="+mj-ea"/>
                <a:ea typeface="+mj-ea"/>
              </a:rPr>
              <a:t>일정한 규칙에 따라 자료를 순서대로 정리하는 것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65"/>
          <a:stretch/>
        </p:blipFill>
        <p:spPr>
          <a:xfrm>
            <a:off x="1025983" y="2355498"/>
            <a:ext cx="10147293" cy="30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9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정렬하기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" t="31519" r="834" b="41750"/>
          <a:stretch/>
        </p:blipFill>
        <p:spPr>
          <a:xfrm>
            <a:off x="1025983" y="2355498"/>
            <a:ext cx="10147293" cy="26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5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정렬하기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70790" r="-2170" b="2479"/>
          <a:stretch/>
        </p:blipFill>
        <p:spPr>
          <a:xfrm>
            <a:off x="1025983" y="2355498"/>
            <a:ext cx="10147293" cy="26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정렬하기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05" y="2226391"/>
            <a:ext cx="9072212" cy="30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08. 2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리스트의 기초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32"/>
          <a:stretch/>
        </p:blipFill>
        <p:spPr>
          <a:xfrm>
            <a:off x="1433739" y="2029626"/>
            <a:ext cx="9643588" cy="30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6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08. 2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리스트의 기초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" t="50145" r="527" b="87"/>
          <a:stretch/>
        </p:blipFill>
        <p:spPr>
          <a:xfrm>
            <a:off x="1433739" y="2029626"/>
            <a:ext cx="9643588" cy="30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7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08. 2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리스트의 기초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69"/>
          <a:stretch/>
        </p:blipFill>
        <p:spPr>
          <a:xfrm>
            <a:off x="1578519" y="1347891"/>
            <a:ext cx="8489607" cy="2936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2" t="60019" r="37870" b="22527"/>
          <a:stretch/>
        </p:blipFill>
        <p:spPr>
          <a:xfrm>
            <a:off x="4343400" y="4366816"/>
            <a:ext cx="2887133" cy="11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5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리스트와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반복문의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궁합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41"/>
          <a:stretch/>
        </p:blipFill>
        <p:spPr>
          <a:xfrm>
            <a:off x="1225707" y="2212504"/>
            <a:ext cx="9790164" cy="24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4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리스트와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반복문의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궁합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2" t="48590" r="692" b="-2837"/>
          <a:stretch/>
        </p:blipFill>
        <p:spPr>
          <a:xfrm>
            <a:off x="1225707" y="1763769"/>
            <a:ext cx="9790164" cy="37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0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리스트와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반복문의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궁합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78" y="2025056"/>
            <a:ext cx="9791817" cy="28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1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리스트란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많은 양의 자료를 사용해야 할 경우에는 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일일이 선언</a:t>
            </a:r>
            <a:r>
              <a:rPr lang="en-US" altLang="ko-KR" sz="2800" dirty="0">
                <a:solidFill>
                  <a:srgbClr val="FF0000"/>
                </a:solidFill>
              </a:rPr>
              <a:t>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여러 개의 데이터를 의미 있게 묶어서 저장하려면 </a:t>
            </a:r>
            <a:r>
              <a:rPr lang="ko-KR" altLang="en-US" sz="2800" dirty="0">
                <a:solidFill>
                  <a:srgbClr val="FF0000"/>
                </a:solidFill>
              </a:rPr>
              <a:t>어떻게</a:t>
            </a:r>
            <a:r>
              <a:rPr lang="en-US" altLang="ko-KR" sz="2800" dirty="0">
                <a:solidFill>
                  <a:srgbClr val="FF0000"/>
                </a:solidFill>
              </a:rPr>
              <a:t>?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4025587" y="3689273"/>
            <a:ext cx="368350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리스트</a:t>
            </a:r>
            <a:endParaRPr lang="en-US" altLang="ko-KR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716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태정태세문단세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48962-D1F0-B436-A202-8273C34E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3" y="1898468"/>
            <a:ext cx="11142246" cy="34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11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태정태세문단세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F4AE2-A97B-3BDF-64EC-0662A17B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90" y="1265207"/>
            <a:ext cx="8060348" cy="33995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B870A0-07F6-57E5-FDBB-E12622CE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94" y="4664743"/>
            <a:ext cx="9999783" cy="17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7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오늘의 명언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30" y="2309367"/>
            <a:ext cx="8983144" cy="27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76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03.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스파이럴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(spiral)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그리기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43" y="2007443"/>
            <a:ext cx="4572590" cy="35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2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오륜기 그리기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68" y="2308690"/>
            <a:ext cx="4657214" cy="26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2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습도 구하기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56" y="1840312"/>
            <a:ext cx="8559186" cy="37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리스트란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96"/>
          <a:stretch/>
        </p:blipFill>
        <p:spPr>
          <a:xfrm>
            <a:off x="1405291" y="1722453"/>
            <a:ext cx="9228222" cy="35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리스트란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47910" r="-826" b="3886"/>
          <a:stretch/>
        </p:blipFill>
        <p:spPr>
          <a:xfrm>
            <a:off x="1405291" y="1722453"/>
            <a:ext cx="9228222" cy="35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리스트의 생성과 추가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인덱스</a:t>
            </a:r>
            <a:r>
              <a:rPr lang="en-US" altLang="ko-KR" sz="2000" dirty="0">
                <a:latin typeface="+mj-ea"/>
                <a:ea typeface="+mj-ea"/>
              </a:rPr>
              <a:t>(index) : </a:t>
            </a:r>
            <a:r>
              <a:rPr lang="ko-KR" altLang="en-US" sz="2000" dirty="0">
                <a:latin typeface="+mj-ea"/>
                <a:ea typeface="+mj-ea"/>
              </a:rPr>
              <a:t>리스트의 항목의 위치를 알려주는 번호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리스트에서 인덱스는 </a:t>
            </a:r>
            <a:r>
              <a:rPr lang="en-US" altLang="ko-KR" sz="2000" dirty="0">
                <a:latin typeface="+mj-ea"/>
                <a:ea typeface="+mj-ea"/>
              </a:rPr>
              <a:t>0</a:t>
            </a:r>
            <a:r>
              <a:rPr lang="ko-KR" altLang="en-US" sz="2000" dirty="0">
                <a:latin typeface="+mj-ea"/>
                <a:ea typeface="+mj-ea"/>
              </a:rPr>
              <a:t>번부터 시작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1336" r="-632" b="15655"/>
          <a:stretch/>
        </p:blipFill>
        <p:spPr>
          <a:xfrm>
            <a:off x="894977" y="2436164"/>
            <a:ext cx="7952690" cy="40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0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리스트의 생성과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85210" r="-1658" b="-364"/>
          <a:stretch/>
        </p:blipFill>
        <p:spPr>
          <a:xfrm>
            <a:off x="632645" y="1377330"/>
            <a:ext cx="10720150" cy="990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7" y="2480234"/>
            <a:ext cx="10324565" cy="36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7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항목에 접근하기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t="-1201" r="148" b="62263"/>
          <a:stretch/>
        </p:blipFill>
        <p:spPr>
          <a:xfrm>
            <a:off x="1293530" y="1959474"/>
            <a:ext cx="10083694" cy="29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항목에 접근하기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8807" y="1420501"/>
            <a:ext cx="1029706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j-ea"/>
                <a:ea typeface="+mj-ea"/>
              </a:rPr>
              <a:t>슬라이싱</a:t>
            </a:r>
            <a:r>
              <a:rPr lang="en-US" altLang="ko-KR" sz="2000" dirty="0">
                <a:latin typeface="+mj-ea"/>
                <a:ea typeface="+mj-ea"/>
              </a:rPr>
              <a:t>(slicing) : </a:t>
            </a:r>
            <a:r>
              <a:rPr lang="ko-KR" altLang="en-US" sz="2000" dirty="0">
                <a:latin typeface="+mj-ea"/>
                <a:ea typeface="+mj-ea"/>
              </a:rPr>
              <a:t>여러 개의 항목을 추출하는 기법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" t="59559" r="-524" b="431"/>
          <a:stretch/>
        </p:blipFill>
        <p:spPr>
          <a:xfrm>
            <a:off x="718807" y="3149600"/>
            <a:ext cx="10083694" cy="29802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119533" y="2159000"/>
            <a:ext cx="2497667" cy="173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1" t="39864" r="2078" b="33129"/>
          <a:stretch/>
        </p:blipFill>
        <p:spPr>
          <a:xfrm>
            <a:off x="7480179" y="1882987"/>
            <a:ext cx="2560321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45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11786</TotalTime>
  <Words>294</Words>
  <Application>Microsoft Office PowerPoint</Application>
  <PresentationFormat>와이드스크린</PresentationFormat>
  <Paragraphs>54</Paragraphs>
  <Slides>35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HY헤드라인M</vt:lpstr>
      <vt:lpstr>맑은 고딕</vt:lpstr>
      <vt:lpstr>Arial</vt:lpstr>
      <vt:lpstr>Comic Sans MS</vt:lpstr>
      <vt:lpstr>Corbel</vt:lpstr>
      <vt:lpstr>기본</vt:lpstr>
      <vt:lpstr>Image</vt:lpstr>
      <vt:lpstr>7장. 리스트</vt:lpstr>
      <vt:lpstr>차례</vt:lpstr>
      <vt:lpstr>01. 리스트란?</vt:lpstr>
      <vt:lpstr>01. 리스트란?</vt:lpstr>
      <vt:lpstr>01. 리스트란?</vt:lpstr>
      <vt:lpstr>02. 리스트의 생성과 추가</vt:lpstr>
      <vt:lpstr>02. 리스트의 생성과 추가</vt:lpstr>
      <vt:lpstr>03. 리스트 항목에 접근하기</vt:lpstr>
      <vt:lpstr>03. 리스트 항목에 접근하기</vt:lpstr>
      <vt:lpstr>03. 리스트 항목에 접근하기</vt:lpstr>
      <vt:lpstr>04. 리스트 항목의 변경과 추가</vt:lpstr>
      <vt:lpstr>04. 리스트 항목의 변경과 추가</vt:lpstr>
      <vt:lpstr>04. 리스트 항목의 변경과 추가</vt:lpstr>
      <vt:lpstr>04. 리스트 항목의 변경과 추가</vt:lpstr>
      <vt:lpstr>05. 리스트 항목 삭제하기</vt:lpstr>
      <vt:lpstr>05. 리스트 항목 삭제하기</vt:lpstr>
      <vt:lpstr>05. 리스트 항목 삭제하기</vt:lpstr>
      <vt:lpstr>05. 리스트 항목 삭제하기</vt:lpstr>
      <vt:lpstr>06. 리스트에서 항목 탐색하기</vt:lpstr>
      <vt:lpstr>07. 리스트 정렬하기</vt:lpstr>
      <vt:lpstr>07. 리스트 정렬하기</vt:lpstr>
      <vt:lpstr>07. 리스트 정렬하기</vt:lpstr>
      <vt:lpstr>07. 리스트 정렬하기</vt:lpstr>
      <vt:lpstr>08. 2차원 리스트의 기초</vt:lpstr>
      <vt:lpstr>08. 2차원 리스트의 기초</vt:lpstr>
      <vt:lpstr>08. 2차원 리스트의 기초</vt:lpstr>
      <vt:lpstr>09. 리스트와 반복문의 궁합</vt:lpstr>
      <vt:lpstr>09. 리스트와 반복문의 궁합</vt:lpstr>
      <vt:lpstr>09. 리스트와 반복문의 궁합</vt:lpstr>
      <vt:lpstr>Lab 01. 태정태세문단세</vt:lpstr>
      <vt:lpstr>Lab 01. 태정태세문단세</vt:lpstr>
      <vt:lpstr>Lab 02. 오늘의 명언</vt:lpstr>
      <vt:lpstr>Lab 03. 스파이럴(spiral) 그리기</vt:lpstr>
      <vt:lpstr>Lab 04. 오륜기 그리기</vt:lpstr>
      <vt:lpstr>Lab 05. 습도 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정영민</dc:creator>
  <cp:lastModifiedBy>유 제훈</cp:lastModifiedBy>
  <cp:revision>154</cp:revision>
  <cp:lastPrinted>2020-03-19T13:53:51Z</cp:lastPrinted>
  <dcterms:created xsi:type="dcterms:W3CDTF">2020-03-10T04:09:15Z</dcterms:created>
  <dcterms:modified xsi:type="dcterms:W3CDTF">2022-12-05T03:31:56Z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F:\2020년\05 수업\03 고3 정보\2020_고3정보_01.pptx</vt:lpwstr>
  </property>
</Properties>
</file>