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94" r:id="rId4"/>
    <p:sldId id="416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365" r:id="rId22"/>
    <p:sldId id="417" r:id="rId23"/>
    <p:sldId id="366" r:id="rId24"/>
    <p:sldId id="381" r:id="rId25"/>
    <p:sldId id="418" r:id="rId26"/>
    <p:sldId id="419" r:id="rId27"/>
    <p:sldId id="420" r:id="rId28"/>
    <p:sldId id="437" r:id="rId29"/>
    <p:sldId id="438" r:id="rId3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9768" y="2196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54" y="3408610"/>
            <a:ext cx="10258053" cy="8339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270393"/>
            <a:ext cx="10254877" cy="48571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342" descr="image_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7983" y="1714518"/>
            <a:ext cx="1460500" cy="1460500"/>
          </a:xfrm>
          <a:prstGeom prst="rect">
            <a:avLst/>
          </a:prstGeom>
          <a:noFill/>
        </p:spPr>
      </p:pic>
      <p:pic>
        <p:nvPicPr>
          <p:cNvPr id="25" name="Picture 343" descr="image_0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503908" y="1714518"/>
            <a:ext cx="1463675" cy="1463675"/>
          </a:xfrm>
          <a:prstGeom prst="rect">
            <a:avLst/>
          </a:prstGeom>
          <a:noFill/>
        </p:spPr>
      </p:pic>
      <p:sp>
        <p:nvSpPr>
          <p:cNvPr id="27" name="Rectangle 332"/>
          <p:cNvSpPr>
            <a:spLocks noChangeArrowheads="1"/>
          </p:cNvSpPr>
          <p:nvPr userDrawn="1"/>
        </p:nvSpPr>
        <p:spPr bwMode="gray">
          <a:xfrm>
            <a:off x="7549571" y="171134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33"/>
          <p:cNvSpPr>
            <a:spLocks noChangeArrowheads="1"/>
          </p:cNvSpPr>
          <p:nvPr userDrawn="1"/>
        </p:nvSpPr>
        <p:spPr bwMode="gray">
          <a:xfrm>
            <a:off x="10510258" y="170975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" name="Group 372"/>
          <p:cNvGrpSpPr>
            <a:grpSpLocks/>
          </p:cNvGrpSpPr>
          <p:nvPr userDrawn="1"/>
        </p:nvGrpSpPr>
        <p:grpSpPr bwMode="auto">
          <a:xfrm>
            <a:off x="1709531" y="3081087"/>
            <a:ext cx="10267578" cy="195473"/>
            <a:chOff x="288" y="1248"/>
            <a:chExt cx="5229" cy="96"/>
          </a:xfrm>
        </p:grpSpPr>
        <p:grpSp>
          <p:nvGrpSpPr>
            <p:cNvPr id="3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2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1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5" name="Rectangle 380"/>
          <p:cNvSpPr>
            <a:spLocks noChangeArrowheads="1"/>
          </p:cNvSpPr>
          <p:nvPr userDrawn="1"/>
        </p:nvSpPr>
        <p:spPr bwMode="gray">
          <a:xfrm>
            <a:off x="9024358" y="23338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" name="_x282876000" descr="EMB00003eacae2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0" y="1903108"/>
            <a:ext cx="1156759" cy="1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1368" y="1372277"/>
            <a:ext cx="2751474" cy="8879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64735" y="341852"/>
            <a:ext cx="919796" cy="1340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4" y="1801579"/>
            <a:ext cx="1191740" cy="119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A3E50B-9A82-8F46-F1E9-19CEBF3E0D5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1203" y="378445"/>
            <a:ext cx="2856683" cy="96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08F732-C91F-3191-6ED6-FFF82D2C732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79951" y="6215860"/>
            <a:ext cx="688200" cy="233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" y="382437"/>
            <a:ext cx="10552694" cy="88277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75116"/>
            <a:ext cx="11093570" cy="46208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88" y="1482090"/>
            <a:ext cx="10360663" cy="46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126"/>
          <p:cNvSpPr>
            <a:spLocks/>
          </p:cNvSpPr>
          <p:nvPr userDrawn="1"/>
        </p:nvSpPr>
        <p:spPr bwMode="gray">
          <a:xfrm>
            <a:off x="3268638" y="58674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1"/>
          <p:cNvGrpSpPr>
            <a:grpSpLocks/>
          </p:cNvGrpSpPr>
          <p:nvPr userDrawn="1"/>
        </p:nvGrpSpPr>
        <p:grpSpPr bwMode="auto">
          <a:xfrm>
            <a:off x="540216" y="1043940"/>
            <a:ext cx="11423160" cy="131763"/>
            <a:chOff x="192" y="498"/>
            <a:chExt cx="5376" cy="78"/>
          </a:xfrm>
        </p:grpSpPr>
        <p:grpSp>
          <p:nvGrpSpPr>
            <p:cNvPr id="10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1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4" name="Object 22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8799081"/>
              </p:ext>
            </p:extLst>
          </p:nvPr>
        </p:nvGraphicFramePr>
        <p:xfrm>
          <a:off x="9605938" y="70104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5600000" imgH="1117460" progId="">
                  <p:embed/>
                </p:oleObj>
              </mc:Choice>
              <mc:Fallback>
                <p:oleObj name="Image" r:id="rId14" imgW="5600000" imgH="1117460" progId="">
                  <p:embed/>
                  <p:pic>
                    <p:nvPicPr>
                      <p:cNvPr id="1246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5938" y="70104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3"/>
          <p:cNvSpPr>
            <a:spLocks noChangeArrowheads="1"/>
          </p:cNvSpPr>
          <p:nvPr userDrawn="1"/>
        </p:nvSpPr>
        <p:spPr bwMode="gray">
          <a:xfrm>
            <a:off x="11034688" y="71374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24"/>
          <p:cNvSpPr>
            <a:spLocks noChangeArrowheads="1"/>
          </p:cNvSpPr>
          <p:nvPr userDrawn="1"/>
        </p:nvSpPr>
        <p:spPr bwMode="gray">
          <a:xfrm>
            <a:off x="11501413" y="2438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gray">
          <a:xfrm>
            <a:off x="11353800" y="386692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0DF76-FAB9-4502-B745-768B94D170BA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355" y="3408609"/>
            <a:ext cx="9982438" cy="85859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9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 err="1">
                <a:latin typeface="+mj-ea"/>
              </a:rPr>
              <a:t>딕셔너리와</a:t>
            </a:r>
            <a:r>
              <a:rPr lang="ko-KR" altLang="en-US" dirty="0">
                <a:latin typeface="+mj-ea"/>
              </a:rPr>
              <a:t> 집합</a:t>
            </a:r>
          </a:p>
        </p:txBody>
      </p:sp>
    </p:spTree>
    <p:extLst>
      <p:ext uri="{BB962C8B-B14F-4D97-AF65-F5344CB8AC3E}">
        <p14:creationId xmlns:p14="http://schemas.microsoft.com/office/powerpoint/2010/main" val="1713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탐색하기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" t="87314" r="-1058" b="-29205"/>
          <a:stretch/>
        </p:blipFill>
        <p:spPr>
          <a:xfrm>
            <a:off x="1216683" y="2197265"/>
            <a:ext cx="9604455" cy="29166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7"/>
          <a:stretch/>
        </p:blipFill>
        <p:spPr>
          <a:xfrm>
            <a:off x="955616" y="3031066"/>
            <a:ext cx="9686349" cy="2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탐색하기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t="41633" r="1049" b="9405"/>
          <a:stretch/>
        </p:blipFill>
        <p:spPr>
          <a:xfrm>
            <a:off x="955616" y="2506134"/>
            <a:ext cx="9686349" cy="28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0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수정과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4" b="36474"/>
          <a:stretch/>
        </p:blipFill>
        <p:spPr>
          <a:xfrm>
            <a:off x="1488772" y="2006599"/>
            <a:ext cx="8351634" cy="30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수정과 삭제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73508" r="-811" b="-6540"/>
          <a:stretch/>
        </p:blipFill>
        <p:spPr>
          <a:xfrm>
            <a:off x="1776638" y="2362199"/>
            <a:ext cx="8351634" cy="30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2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딕셔너리를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좀 더 이해시켜 줄 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72"/>
          <a:stretch/>
        </p:blipFill>
        <p:spPr>
          <a:xfrm>
            <a:off x="1838756" y="1733969"/>
            <a:ext cx="8070886" cy="2965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66532" r="20768" b="22043"/>
          <a:stretch/>
        </p:blipFill>
        <p:spPr>
          <a:xfrm>
            <a:off x="1974221" y="4699002"/>
            <a:ext cx="4904363" cy="6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딕셔너리를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좀 더 이해시켜 줄 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t="89188" r="38992" b="-613"/>
          <a:stretch/>
        </p:blipFill>
        <p:spPr>
          <a:xfrm>
            <a:off x="2116666" y="1730004"/>
            <a:ext cx="5826612" cy="750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1" y="2586902"/>
            <a:ext cx="7918041" cy="33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반복문의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궁합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8807" y="1420501"/>
            <a:ext cx="10297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항목을 처리할 때 비슷한 작업을 </a:t>
            </a:r>
            <a:r>
              <a:rPr lang="ko-KR" altLang="en-US" sz="2000" dirty="0" err="1"/>
              <a:t>반복문으로</a:t>
            </a:r>
            <a:r>
              <a:rPr lang="ko-KR" altLang="en-US" sz="2000" dirty="0"/>
              <a:t> 처리하면 효과적으로 수행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" b="51259"/>
          <a:stretch/>
        </p:blipFill>
        <p:spPr>
          <a:xfrm>
            <a:off x="867488" y="2049605"/>
            <a:ext cx="9731229" cy="40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딕셔너리와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반복문의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궁합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" t="59968" r="2585" b="-8709"/>
          <a:stretch/>
        </p:blipFill>
        <p:spPr>
          <a:xfrm>
            <a:off x="1002955" y="2117338"/>
            <a:ext cx="9731229" cy="40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6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자료의 묶음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집합은 중복된 데이터를 가질 수 없으며 순서가 없음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23387" r="2760" b="51097"/>
          <a:stretch/>
        </p:blipFill>
        <p:spPr>
          <a:xfrm>
            <a:off x="1640156" y="3056709"/>
            <a:ext cx="8827547" cy="1709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8" t="-1706" r="-1026" b="76190"/>
          <a:stretch/>
        </p:blipFill>
        <p:spPr>
          <a:xfrm>
            <a:off x="7516748" y="1420501"/>
            <a:ext cx="3303652" cy="17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0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36"/>
          <a:stretch/>
        </p:blipFill>
        <p:spPr>
          <a:xfrm>
            <a:off x="1640156" y="2504282"/>
            <a:ext cx="9131875" cy="22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1" name="텍스트 개체 틀 21"/>
          <p:cNvSpPr txBox="1">
            <a:spLocks/>
          </p:cNvSpPr>
          <p:nvPr/>
        </p:nvSpPr>
        <p:spPr>
          <a:xfrm>
            <a:off x="469900" y="1225409"/>
            <a:ext cx="8205788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학습내용</a:t>
            </a:r>
            <a:endParaRPr kumimoji="0" lang="en-US" altLang="ko-KR" sz="2800" b="1" spc="-2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837" y="1854679"/>
            <a:ext cx="65730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 err="1">
                <a:latin typeface="+mj-ea"/>
                <a:ea typeface="+mj-ea"/>
              </a:rPr>
              <a:t>딕셔너리의</a:t>
            </a:r>
            <a:r>
              <a:rPr lang="ko-KR" altLang="en-US" dirty="0">
                <a:latin typeface="+mj-ea"/>
                <a:ea typeface="+mj-ea"/>
              </a:rPr>
              <a:t> 특징을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 err="1">
                <a:latin typeface="+mj-ea"/>
                <a:ea typeface="+mj-ea"/>
              </a:rPr>
              <a:t>딕셔너리를</a:t>
            </a:r>
            <a:r>
              <a:rPr lang="ko-KR" altLang="en-US" dirty="0">
                <a:latin typeface="+mj-ea"/>
                <a:ea typeface="+mj-ea"/>
              </a:rPr>
              <a:t> 생성하고 항목을 추가하는 방법을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 err="1">
                <a:latin typeface="+mj-ea"/>
                <a:ea typeface="+mj-ea"/>
              </a:rPr>
              <a:t>딕셔너리의</a:t>
            </a:r>
            <a:r>
              <a:rPr lang="ko-KR" altLang="en-US" dirty="0">
                <a:latin typeface="+mj-ea"/>
                <a:ea typeface="+mj-ea"/>
              </a:rPr>
              <a:t> 항목을 탐색하고 삭제하는 방법을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 err="1">
                <a:latin typeface="+mj-ea"/>
                <a:ea typeface="+mj-ea"/>
              </a:rPr>
              <a:t>딕셔너리를</a:t>
            </a:r>
            <a:r>
              <a:rPr lang="ko-KR" altLang="en-US" dirty="0">
                <a:latin typeface="+mj-ea"/>
                <a:ea typeface="+mj-ea"/>
              </a:rPr>
              <a:t> 효과적으로 사용하는 방법을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05. </a:t>
            </a:r>
            <a:r>
              <a:rPr lang="ko-KR" altLang="en-US" dirty="0">
                <a:latin typeface="+mj-ea"/>
                <a:ea typeface="+mj-ea"/>
              </a:rPr>
              <a:t>집합의 특징을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>
          <a:xfrm>
            <a:off x="7412617" y="1265207"/>
            <a:ext cx="4360283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kumimoji="0" lang="en-US" altLang="ko-KR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276" y="1865215"/>
            <a:ext cx="465826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가위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바위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보 게임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행성까지의 여행 시간은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 err="1">
                <a:latin typeface="+mj-ea"/>
                <a:ea typeface="+mj-ea"/>
              </a:rPr>
              <a:t>멘델의</a:t>
            </a:r>
            <a:r>
              <a:rPr lang="ko-KR" altLang="en-US" dirty="0">
                <a:latin typeface="+mj-ea"/>
                <a:ea typeface="+mj-ea"/>
              </a:rPr>
              <a:t> 유전 법칙 시뮬레이션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 err="1">
                <a:latin typeface="+mj-ea"/>
                <a:ea typeface="+mj-ea"/>
              </a:rPr>
              <a:t>튜링상</a:t>
            </a:r>
            <a:r>
              <a:rPr lang="ko-KR" altLang="en-US" dirty="0">
                <a:latin typeface="+mj-ea"/>
                <a:ea typeface="+mj-ea"/>
              </a:rPr>
              <a:t> 수상자 데이터 분석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05. </a:t>
            </a:r>
            <a:r>
              <a:rPr lang="ko-KR" altLang="en-US" dirty="0">
                <a:latin typeface="+mj-ea"/>
                <a:ea typeface="+mj-ea"/>
              </a:rPr>
              <a:t>자동 메일 발송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224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집합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25" y="1648627"/>
            <a:ext cx="8505631" cy="40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가위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바위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46" y="1527763"/>
            <a:ext cx="3883154" cy="3355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37" y="4580467"/>
            <a:ext cx="8239884" cy="14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행성까지의 여행 시간은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88" y="1529096"/>
            <a:ext cx="8663946" cy="3016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35" y="4425695"/>
            <a:ext cx="7973940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2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멘델의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유전 법칙 시뮬레이션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부모가 둥근 완두콩</a:t>
            </a:r>
            <a:r>
              <a:rPr lang="en-US" altLang="ko-KR" sz="2000" dirty="0"/>
              <a:t>(Rr)</a:t>
            </a:r>
            <a:r>
              <a:rPr lang="ko-KR" altLang="en-US" sz="2000" dirty="0"/>
              <a:t>일 때 둥근 완두콩</a:t>
            </a:r>
            <a:r>
              <a:rPr lang="en-US" altLang="ko-KR" sz="2000" dirty="0"/>
              <a:t>(RR, Rr, </a:t>
            </a:r>
            <a:r>
              <a:rPr lang="en-US" altLang="ko-KR" sz="2000" dirty="0" err="1"/>
              <a:t>rR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주름진 완두콩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rr</a:t>
            </a:r>
            <a:r>
              <a:rPr lang="en-US" altLang="ko-KR" sz="2000" dirty="0"/>
              <a:t>)</a:t>
            </a:r>
            <a:r>
              <a:rPr lang="ko-KR" altLang="en-US" sz="2000" dirty="0"/>
              <a:t>의 비율 </a:t>
            </a:r>
            <a:r>
              <a:rPr lang="en-US" altLang="ko-KR" sz="2000" dirty="0"/>
              <a:t>= 3:1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95" y="2089908"/>
            <a:ext cx="7245272" cy="43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튜링상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수상자 데이터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컴퓨터 과학의 노벨상으로 </a:t>
            </a:r>
            <a:r>
              <a:rPr lang="ko-KR" altLang="en-US" sz="2000" dirty="0" err="1"/>
              <a:t>튜링상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역대 </a:t>
            </a:r>
            <a:r>
              <a:rPr lang="ko-KR" altLang="en-US" sz="2000" dirty="0" err="1"/>
              <a:t>튜링상</a:t>
            </a:r>
            <a:r>
              <a:rPr lang="ko-KR" altLang="en-US" sz="2000" dirty="0"/>
              <a:t> 수상자들의 명단과 </a:t>
            </a:r>
            <a:r>
              <a:rPr lang="ko-KR" altLang="en-US" sz="2000" dirty="0" err="1"/>
              <a:t>수상년도</a:t>
            </a:r>
            <a:r>
              <a:rPr lang="en-US" altLang="ko-KR" sz="2000" dirty="0"/>
              <a:t>, </a:t>
            </a:r>
            <a:r>
              <a:rPr lang="ko-KR" altLang="en-US" sz="2000" dirty="0"/>
              <a:t>국적 정리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69" y="2436164"/>
            <a:ext cx="9291458" cy="2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2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튜링상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수상자 데이터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수상자 명단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20" y="2008129"/>
            <a:ext cx="10555697" cy="22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튜링상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수상자 데이터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 (본문)"/>
              </a:rPr>
              <a:t>1990</a:t>
            </a:r>
            <a:r>
              <a:rPr lang="ko-KR" altLang="en-US" sz="2000" dirty="0">
                <a:latin typeface="맑은 고딕 (본문)"/>
              </a:rPr>
              <a:t>년 이전의 수상자와 연도를 출력</a:t>
            </a:r>
            <a:r>
              <a:rPr lang="en-US" altLang="ko-KR" sz="2000" dirty="0">
                <a:latin typeface="맑은 고딕 (본문)"/>
              </a:rPr>
              <a:t>	</a:t>
            </a:r>
            <a:endParaRPr lang="ko-KR" altLang="en-US" sz="2000" dirty="0">
              <a:latin typeface="맑은 고딕 (본문)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" t="63702" r="701" b="88"/>
          <a:stretch/>
        </p:blipFill>
        <p:spPr>
          <a:xfrm>
            <a:off x="718807" y="1924293"/>
            <a:ext cx="10869876" cy="23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177" y="394629"/>
            <a:ext cx="10552694" cy="882770"/>
          </a:xfrm>
        </p:spPr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튜링상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수상자 데이터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수상자들의 국적 출력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0" y="1924293"/>
            <a:ext cx="10147298" cy="21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메일 발송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00" y="1265207"/>
            <a:ext cx="76866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66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메일 발송 프로그램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용어 설명</a:t>
            </a:r>
            <a:r>
              <a:rPr lang="en-US" altLang="ko-KR" sz="2000" dirty="0"/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SMTP(Simple</a:t>
            </a:r>
            <a:r>
              <a:rPr lang="ko-KR" altLang="en-US" sz="2000" dirty="0"/>
              <a:t> </a:t>
            </a:r>
            <a:r>
              <a:rPr lang="en-US" altLang="ko-KR" sz="2000" dirty="0"/>
              <a:t>Mail Transfer Protocol) : </a:t>
            </a:r>
            <a:r>
              <a:rPr lang="ko-KR" altLang="en-US" dirty="0"/>
              <a:t>인터넷에서 이메일을 보내기 위해 이용되는 프로토콜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MIME(Multipurpose Internet Mail Extensions) : </a:t>
            </a:r>
            <a:r>
              <a:rPr lang="ko-KR" altLang="en-US" dirty="0"/>
              <a:t>전자 우편을 위한 인터넷 표준 포맷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euc-kr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표준</a:t>
            </a:r>
          </a:p>
        </p:txBody>
      </p:sp>
    </p:spTree>
    <p:extLst>
      <p:ext uri="{BB962C8B-B14F-4D97-AF65-F5344CB8AC3E}">
        <p14:creationId xmlns:p14="http://schemas.microsoft.com/office/powerpoint/2010/main" val="16683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사용되는 </a:t>
            </a:r>
            <a:r>
              <a:rPr lang="ko-KR" altLang="en-US" sz="2000" dirty="0" err="1"/>
              <a:t>자료형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여러 개의 데이터를 한꺼번에 저장하고 처리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키</a:t>
            </a:r>
            <a:r>
              <a:rPr lang="en-US" altLang="ko-KR" sz="2000" dirty="0"/>
              <a:t>(key)-</a:t>
            </a:r>
            <a:r>
              <a:rPr lang="ko-KR" altLang="en-US" sz="2000" dirty="0"/>
              <a:t>값</a:t>
            </a:r>
            <a:r>
              <a:rPr lang="en-US" altLang="ko-KR" sz="2000" dirty="0"/>
              <a:t>(value)</a:t>
            </a:r>
            <a:r>
              <a:rPr lang="ko-KR" altLang="en-US" sz="2000" dirty="0"/>
              <a:t>의 짝을 이룸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키</a:t>
            </a:r>
            <a:r>
              <a:rPr lang="en-US" altLang="ko-KR" sz="2000" dirty="0"/>
              <a:t>(key)</a:t>
            </a:r>
            <a:r>
              <a:rPr lang="ko-KR" altLang="en-US" sz="2000" dirty="0"/>
              <a:t>값을 이용하여 자료에 접근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65893" y="4453384"/>
            <a:ext cx="661249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Key &amp; Value</a:t>
            </a:r>
          </a:p>
        </p:txBody>
      </p:sp>
    </p:spTree>
    <p:extLst>
      <p:ext uri="{BB962C8B-B14F-4D97-AF65-F5344CB8AC3E}">
        <p14:creationId xmlns:p14="http://schemas.microsoft.com/office/powerpoint/2010/main" val="24447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6" y="1353722"/>
            <a:ext cx="4690541" cy="924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0" y="2277881"/>
            <a:ext cx="8373033" cy="30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생성과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8807" y="1420501"/>
            <a:ext cx="10297064" cy="188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키</a:t>
            </a:r>
            <a:r>
              <a:rPr lang="en-US" altLang="ko-KR" sz="2000" dirty="0"/>
              <a:t>(key)</a:t>
            </a:r>
            <a:r>
              <a:rPr lang="ko-KR" altLang="en-US" sz="2000" dirty="0"/>
              <a:t>의 역할을 하는 데이터와 값</a:t>
            </a:r>
            <a:r>
              <a:rPr lang="en-US" altLang="ko-KR" sz="2000" dirty="0"/>
              <a:t>(value)</a:t>
            </a:r>
            <a:r>
              <a:rPr lang="ko-KR" altLang="en-US" sz="2000" dirty="0"/>
              <a:t>의 역할을 하는 데이터를 하나씩 매핑 </a:t>
            </a:r>
            <a:r>
              <a:rPr lang="en-US" altLang="ko-KR" sz="2000" dirty="0"/>
              <a:t>(mapping)</a:t>
            </a:r>
            <a:r>
              <a:rPr lang="ko-KR" altLang="en-US" sz="2000" dirty="0"/>
              <a:t>하여 저장하는 방식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딕셔너리는</a:t>
            </a:r>
            <a:r>
              <a:rPr lang="ko-KR" altLang="en-US" sz="2000" dirty="0"/>
              <a:t> 리스트와 마찬가지로 어떤 유형의 값도 저장할 수 있습니다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정수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다른 </a:t>
            </a:r>
            <a:r>
              <a:rPr lang="ko-KR" altLang="en-US" sz="2000" dirty="0" err="1"/>
              <a:t>딕셔너리도</a:t>
            </a:r>
            <a:r>
              <a:rPr lang="ko-KR" altLang="en-US" sz="2000" dirty="0"/>
              <a:t> 항목으로 저장할 수 있습니다</a:t>
            </a:r>
            <a:r>
              <a:rPr lang="en-US" altLang="ko-KR" sz="2000" dirty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1"/>
          <a:stretch/>
        </p:blipFill>
        <p:spPr>
          <a:xfrm>
            <a:off x="923029" y="3110647"/>
            <a:ext cx="10194873" cy="27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생성과 추가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6" t="45866" r="1246" b="4901"/>
          <a:stretch/>
        </p:blipFill>
        <p:spPr>
          <a:xfrm>
            <a:off x="956896" y="1391914"/>
            <a:ext cx="10194873" cy="47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1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생성과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4" y="2010323"/>
            <a:ext cx="9881484" cy="36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탐색하기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09"/>
          <a:stretch/>
        </p:blipFill>
        <p:spPr>
          <a:xfrm>
            <a:off x="1216683" y="2197265"/>
            <a:ext cx="9604455" cy="2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탐색하기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3" t="44387" r="793" b="13722"/>
          <a:stretch/>
        </p:blipFill>
        <p:spPr>
          <a:xfrm>
            <a:off x="1216683" y="2197265"/>
            <a:ext cx="9604455" cy="2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950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14803</TotalTime>
  <Words>418</Words>
  <Application>Microsoft Office PowerPoint</Application>
  <PresentationFormat>와이드스크린</PresentationFormat>
  <Paragraphs>62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맑은 고딕</vt:lpstr>
      <vt:lpstr>맑은 고딕 (본문)</vt:lpstr>
      <vt:lpstr>Arial</vt:lpstr>
      <vt:lpstr>Comic Sans MS</vt:lpstr>
      <vt:lpstr>Corbel</vt:lpstr>
      <vt:lpstr>기본</vt:lpstr>
      <vt:lpstr>Image</vt:lpstr>
      <vt:lpstr>9장. 딕셔너리와 집합</vt:lpstr>
      <vt:lpstr>차례</vt:lpstr>
      <vt:lpstr>01. 딕셔너리란?</vt:lpstr>
      <vt:lpstr>01. 딕셔너리란?</vt:lpstr>
      <vt:lpstr>02. 딕셔너리 생성과 추가</vt:lpstr>
      <vt:lpstr>02. 딕셔너리 생성과 추가</vt:lpstr>
      <vt:lpstr>02. 딕셔너리 생성과 추가</vt:lpstr>
      <vt:lpstr>03. 딕셔너리 탐색하기</vt:lpstr>
      <vt:lpstr>03. 딕셔너리 탐색하기</vt:lpstr>
      <vt:lpstr>03. 딕셔너리 탐색하기</vt:lpstr>
      <vt:lpstr>03. 딕셔너리 탐색하기</vt:lpstr>
      <vt:lpstr>04. 딕셔너리 수정과 삭제</vt:lpstr>
      <vt:lpstr>04. 딕셔너리 수정과 삭제</vt:lpstr>
      <vt:lpstr>05. 딕셔너리를 좀 더 이해시켜 줄 예제</vt:lpstr>
      <vt:lpstr>05. 딕셔너리를 좀 더 이해시켜 줄 예제</vt:lpstr>
      <vt:lpstr>06. 딕셔너리와 반복문의 궁합</vt:lpstr>
      <vt:lpstr>06. 딕셔너리와 반복문의 궁합</vt:lpstr>
      <vt:lpstr>07. 집합</vt:lpstr>
      <vt:lpstr>07. 집합</vt:lpstr>
      <vt:lpstr>07. 집합</vt:lpstr>
      <vt:lpstr>Lab 01. 가위, 바위, 보 게임</vt:lpstr>
      <vt:lpstr>Lab 02. 행성까지의 여행 시간은?</vt:lpstr>
      <vt:lpstr>Lab 03. 멘델의 유전 법칙 시뮬레이션</vt:lpstr>
      <vt:lpstr>Lab 04. 튜링상 수상자 데이터 분석</vt:lpstr>
      <vt:lpstr>Lab 04. 튜링상 수상자 데이터 분석</vt:lpstr>
      <vt:lpstr>Lab 04. 튜링상 수상자 데이터 분석</vt:lpstr>
      <vt:lpstr>Lab 04. 튜링상 수상자 데이터 분석</vt:lpstr>
      <vt:lpstr>Lab 05. 자동 메일 발송 프로그램</vt:lpstr>
      <vt:lpstr>Lab 05. 자동 메일 발송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정영민</dc:creator>
  <cp:lastModifiedBy>유 제훈</cp:lastModifiedBy>
  <cp:revision>203</cp:revision>
  <cp:lastPrinted>2020-03-19T13:53:51Z</cp:lastPrinted>
  <dcterms:created xsi:type="dcterms:W3CDTF">2020-03-10T04:09:15Z</dcterms:created>
  <dcterms:modified xsi:type="dcterms:W3CDTF">2022-12-05T04:22:08Z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F:\2020년\05 수업\03 고3 정보\2020_고3정보_01.pptx</vt:lpwstr>
  </property>
</Properties>
</file>