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4" r:id="rId3"/>
    <p:sldId id="294" r:id="rId4"/>
    <p:sldId id="421" r:id="rId5"/>
    <p:sldId id="416" r:id="rId6"/>
    <p:sldId id="422" r:id="rId7"/>
    <p:sldId id="423" r:id="rId8"/>
    <p:sldId id="424" r:id="rId9"/>
    <p:sldId id="365" r:id="rId10"/>
    <p:sldId id="425" r:id="rId11"/>
    <p:sldId id="426" r:id="rId12"/>
    <p:sldId id="427" r:id="rId13"/>
    <p:sldId id="428" r:id="rId14"/>
    <p:sldId id="429" r:id="rId15"/>
    <p:sldId id="430" r:id="rId16"/>
    <p:sldId id="440" r:id="rId17"/>
    <p:sldId id="441" r:id="rId18"/>
    <p:sldId id="431" r:id="rId19"/>
    <p:sldId id="432" r:id="rId20"/>
    <p:sldId id="434" r:id="rId21"/>
    <p:sldId id="433" r:id="rId22"/>
    <p:sldId id="435" r:id="rId23"/>
    <p:sldId id="436" r:id="rId24"/>
    <p:sldId id="437" r:id="rId25"/>
    <p:sldId id="438" r:id="rId26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9768" y="2196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6354" y="3408610"/>
            <a:ext cx="10258053" cy="8339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85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29" y="4270393"/>
            <a:ext cx="10254877" cy="485718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4" name="Picture 342" descr="image_0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7547983" y="1714518"/>
            <a:ext cx="1460500" cy="1460500"/>
          </a:xfrm>
          <a:prstGeom prst="rect">
            <a:avLst/>
          </a:prstGeom>
          <a:noFill/>
        </p:spPr>
      </p:pic>
      <p:pic>
        <p:nvPicPr>
          <p:cNvPr id="25" name="Picture 343" descr="image_0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0503908" y="1714518"/>
            <a:ext cx="1463675" cy="1463675"/>
          </a:xfrm>
          <a:prstGeom prst="rect">
            <a:avLst/>
          </a:prstGeom>
          <a:noFill/>
        </p:spPr>
      </p:pic>
      <p:sp>
        <p:nvSpPr>
          <p:cNvPr id="27" name="Rectangle 332"/>
          <p:cNvSpPr>
            <a:spLocks noChangeArrowheads="1"/>
          </p:cNvSpPr>
          <p:nvPr userDrawn="1"/>
        </p:nvSpPr>
        <p:spPr bwMode="gray">
          <a:xfrm>
            <a:off x="7549571" y="1711343"/>
            <a:ext cx="1460500" cy="146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Rectangle 333"/>
          <p:cNvSpPr>
            <a:spLocks noChangeArrowheads="1"/>
          </p:cNvSpPr>
          <p:nvPr userDrawn="1"/>
        </p:nvSpPr>
        <p:spPr bwMode="gray">
          <a:xfrm>
            <a:off x="10510258" y="1709755"/>
            <a:ext cx="1454150" cy="1470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9" name="Group 372"/>
          <p:cNvGrpSpPr>
            <a:grpSpLocks/>
          </p:cNvGrpSpPr>
          <p:nvPr userDrawn="1"/>
        </p:nvGrpSpPr>
        <p:grpSpPr bwMode="auto">
          <a:xfrm>
            <a:off x="1709531" y="3081087"/>
            <a:ext cx="10267578" cy="195473"/>
            <a:chOff x="288" y="1248"/>
            <a:chExt cx="5229" cy="96"/>
          </a:xfrm>
        </p:grpSpPr>
        <p:grpSp>
          <p:nvGrpSpPr>
            <p:cNvPr id="30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9" cy="96"/>
              <a:chOff x="192" y="498"/>
              <a:chExt cx="5376" cy="78"/>
            </a:xfrm>
          </p:grpSpPr>
          <p:sp>
            <p:nvSpPr>
              <p:cNvPr id="32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31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</p:spPr>
        </p:pic>
      </p:grpSp>
      <p:sp>
        <p:nvSpPr>
          <p:cNvPr id="35" name="Rectangle 380"/>
          <p:cNvSpPr>
            <a:spLocks noChangeArrowheads="1"/>
          </p:cNvSpPr>
          <p:nvPr userDrawn="1"/>
        </p:nvSpPr>
        <p:spPr bwMode="gray">
          <a:xfrm>
            <a:off x="9024358" y="233380"/>
            <a:ext cx="1460500" cy="14620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2" name="_x282876000" descr="EMB00003eacae2e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650" y="1903108"/>
            <a:ext cx="1156759" cy="109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41368" y="1372277"/>
            <a:ext cx="2751474" cy="88792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64735" y="341852"/>
            <a:ext cx="919796" cy="13401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64" y="1801579"/>
            <a:ext cx="1191740" cy="11917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9D06B1-60BA-84CD-2090-EDC478CAA07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71203" y="378445"/>
            <a:ext cx="2856683" cy="9601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F922F1-33C9-FD5C-BD7D-F6D0DD74F09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179951" y="6215860"/>
            <a:ext cx="688200" cy="233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77" y="382437"/>
            <a:ext cx="10552694" cy="88277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87" y="1475116"/>
            <a:ext cx="11093570" cy="462088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lang="en-US" sz="60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688" y="1482090"/>
            <a:ext cx="10360663" cy="4613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Freeform 126"/>
          <p:cNvSpPr>
            <a:spLocks/>
          </p:cNvSpPr>
          <p:nvPr userDrawn="1"/>
        </p:nvSpPr>
        <p:spPr bwMode="gray">
          <a:xfrm>
            <a:off x="3268638" y="58674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" name="Group 191"/>
          <p:cNvGrpSpPr>
            <a:grpSpLocks/>
          </p:cNvGrpSpPr>
          <p:nvPr userDrawn="1"/>
        </p:nvGrpSpPr>
        <p:grpSpPr bwMode="auto">
          <a:xfrm>
            <a:off x="540216" y="1043940"/>
            <a:ext cx="11423160" cy="131763"/>
            <a:chOff x="192" y="498"/>
            <a:chExt cx="5376" cy="78"/>
          </a:xfrm>
        </p:grpSpPr>
        <p:grpSp>
          <p:nvGrpSpPr>
            <p:cNvPr id="10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1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</p:spPr>
        </p:pic>
      </p:grpSp>
      <p:graphicFrame>
        <p:nvGraphicFramePr>
          <p:cNvPr id="14" name="Object 22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38799081"/>
              </p:ext>
            </p:extLst>
          </p:nvPr>
        </p:nvGraphicFramePr>
        <p:xfrm>
          <a:off x="9605938" y="701040"/>
          <a:ext cx="2362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4" imgW="5600000" imgH="1117460" progId="">
                  <p:embed/>
                </p:oleObj>
              </mc:Choice>
              <mc:Fallback>
                <p:oleObj name="Image" r:id="rId14" imgW="5600000" imgH="1117460" progId="">
                  <p:embed/>
                  <p:pic>
                    <p:nvPicPr>
                      <p:cNvPr id="1246" name="Object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9605938" y="701040"/>
                        <a:ext cx="2362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1AE6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ED9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23"/>
          <p:cNvSpPr>
            <a:spLocks noChangeArrowheads="1"/>
          </p:cNvSpPr>
          <p:nvPr userDrawn="1"/>
        </p:nvSpPr>
        <p:spPr bwMode="gray">
          <a:xfrm>
            <a:off x="11034688" y="713740"/>
            <a:ext cx="457200" cy="4508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Rectangle 224"/>
          <p:cNvSpPr>
            <a:spLocks noChangeArrowheads="1"/>
          </p:cNvSpPr>
          <p:nvPr userDrawn="1"/>
        </p:nvSpPr>
        <p:spPr bwMode="gray">
          <a:xfrm>
            <a:off x="11501413" y="243840"/>
            <a:ext cx="457200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gray">
          <a:xfrm>
            <a:off x="11353800" y="386692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70DF76-FAB9-4502-B745-768B94D170BA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itchFamily="66" charset="0"/>
                <a:ea typeface="굴림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itchFamily="66" charset="0"/>
              <a:ea typeface="굴림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355" y="3408609"/>
            <a:ext cx="9982438" cy="85859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10</a:t>
            </a:r>
            <a:r>
              <a:rPr lang="ko-KR" altLang="en-US" dirty="0">
                <a:latin typeface="+mj-ea"/>
              </a:rPr>
              <a:t>장</a:t>
            </a:r>
            <a:r>
              <a:rPr lang="en-US" altLang="ko-KR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파일을 사용해 봅시다</a:t>
            </a:r>
          </a:p>
        </p:txBody>
      </p:sp>
    </p:spTree>
    <p:extLst>
      <p:ext uri="{BB962C8B-B14F-4D97-AF65-F5344CB8AC3E}">
        <p14:creationId xmlns:p14="http://schemas.microsoft.com/office/powerpoint/2010/main" val="171391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파일에서 전체 데이터 읽기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" t="67584" r="-357" b="2671"/>
          <a:stretch/>
        </p:blipFill>
        <p:spPr>
          <a:xfrm>
            <a:off x="1204463" y="2209456"/>
            <a:ext cx="9472945" cy="264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1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파일에서 한 줄씩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읽어오기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16"/>
          <a:stretch/>
        </p:blipFill>
        <p:spPr>
          <a:xfrm>
            <a:off x="1822529" y="1813215"/>
            <a:ext cx="8051119" cy="352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9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파일에서 한 줄씩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읽어오기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" t="71741" r="-736" b="-3718"/>
          <a:stretch/>
        </p:blipFill>
        <p:spPr>
          <a:xfrm>
            <a:off x="1627796" y="2844799"/>
            <a:ext cx="8924463" cy="27686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" t="59709" r="30936" b="31619"/>
          <a:stretch/>
        </p:blipFill>
        <p:spPr>
          <a:xfrm>
            <a:off x="1627796" y="2167466"/>
            <a:ext cx="6060330" cy="75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7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파일에 데이터 쓰기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85"/>
          <a:stretch/>
        </p:blipFill>
        <p:spPr>
          <a:xfrm>
            <a:off x="1873329" y="1946988"/>
            <a:ext cx="8382567" cy="328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파일에 데이터 쓰기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4" t="63748" r="404" b="-3263"/>
          <a:stretch/>
        </p:blipFill>
        <p:spPr>
          <a:xfrm>
            <a:off x="1873329" y="1946988"/>
            <a:ext cx="8382567" cy="328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7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파일에 단어 단위로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읽어오기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24" y="1433990"/>
            <a:ext cx="7569199" cy="468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2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07. CSV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파일을 사용해 보기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8807" y="1420501"/>
            <a:ext cx="10297064" cy="503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CSV </a:t>
            </a:r>
            <a:r>
              <a:rPr lang="ko-KR" altLang="en-US" sz="2000" dirty="0">
                <a:latin typeface="+mj-ea"/>
                <a:ea typeface="+mj-ea"/>
              </a:rPr>
              <a:t>파일을 처리하기 위해서는 </a:t>
            </a:r>
            <a:r>
              <a:rPr lang="en-US" altLang="ko-KR" sz="2000" dirty="0">
                <a:latin typeface="+mj-ea"/>
                <a:ea typeface="+mj-ea"/>
              </a:rPr>
              <a:t>CSV </a:t>
            </a:r>
            <a:r>
              <a:rPr lang="ko-KR" altLang="en-US" sz="2000" dirty="0">
                <a:latin typeface="+mj-ea"/>
                <a:ea typeface="+mj-ea"/>
              </a:rPr>
              <a:t>모듈을 </a:t>
            </a:r>
            <a:r>
              <a:rPr lang="en-US" altLang="ko-KR" sz="2000" dirty="0">
                <a:latin typeface="+mj-ea"/>
                <a:ea typeface="+mj-ea"/>
              </a:rPr>
              <a:t>import </a:t>
            </a:r>
            <a:r>
              <a:rPr lang="ko-KR" altLang="en-US" sz="2000" dirty="0" err="1">
                <a:latin typeface="+mj-ea"/>
                <a:ea typeface="+mj-ea"/>
              </a:rPr>
              <a:t>해야함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21" y="2380760"/>
            <a:ext cx="10010858" cy="280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4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07. CSV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파일을 사용해 보기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22" y="1672673"/>
            <a:ext cx="9405269" cy="35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0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복사하기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2"/>
          <a:stretch/>
        </p:blipFill>
        <p:spPr>
          <a:xfrm>
            <a:off x="1431368" y="2582333"/>
            <a:ext cx="1012432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55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연설문 데이터 분석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8807" y="1420501"/>
            <a:ext cx="10297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연설문의 총 단어 수와 단어들의 빈도를 분석하는 프로그램을 작성하여 데이터 분석을 해보세요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10" b="72447"/>
          <a:stretch/>
        </p:blipFill>
        <p:spPr>
          <a:xfrm>
            <a:off x="9016999" y="3131646"/>
            <a:ext cx="2226779" cy="23716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4" t="71932" r="14914" b="515"/>
          <a:stretch/>
        </p:blipFill>
        <p:spPr>
          <a:xfrm>
            <a:off x="939798" y="2903045"/>
            <a:ext cx="8150747" cy="27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6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sp>
        <p:nvSpPr>
          <p:cNvPr id="11" name="텍스트 개체 틀 21"/>
          <p:cNvSpPr txBox="1">
            <a:spLocks/>
          </p:cNvSpPr>
          <p:nvPr/>
        </p:nvSpPr>
        <p:spPr>
          <a:xfrm>
            <a:off x="469900" y="1225409"/>
            <a:ext cx="8205788" cy="477837"/>
          </a:xfrm>
          <a:prstGeom prst="rect">
            <a:avLst/>
          </a:prstGeom>
        </p:spPr>
        <p:txBody>
          <a:bodyPr lIns="0" rIns="0"/>
          <a:lstStyle/>
          <a:p>
            <a:pPr marL="361950" indent="-3619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r>
              <a:rPr kumimoji="0" lang="ko-KR" altLang="en-US" sz="2800" b="1" spc="-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▶ 학습내용</a:t>
            </a:r>
            <a:endParaRPr kumimoji="0" lang="en-US" altLang="ko-KR" sz="2800" b="1" spc="-2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837" y="1854679"/>
            <a:ext cx="6573099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01. </a:t>
            </a:r>
            <a:r>
              <a:rPr lang="ko-KR" altLang="en-US" dirty="0">
                <a:latin typeface="+mj-ea"/>
                <a:ea typeface="+mj-ea"/>
              </a:rPr>
              <a:t>파일이 왜 필요한지 이해합니다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02. </a:t>
            </a:r>
            <a:r>
              <a:rPr lang="ko-KR" altLang="en-US" dirty="0">
                <a:latin typeface="+mj-ea"/>
                <a:ea typeface="+mj-ea"/>
              </a:rPr>
              <a:t>파일을 사용하기 위한 준비 방법을 학습합니다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03. </a:t>
            </a:r>
            <a:r>
              <a:rPr lang="ko-KR" altLang="en-US" dirty="0">
                <a:latin typeface="+mj-ea"/>
                <a:ea typeface="+mj-ea"/>
              </a:rPr>
              <a:t>파일의 내용을 읽고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쓰는 방법을 학습합니다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04. CSV </a:t>
            </a:r>
            <a:r>
              <a:rPr lang="ko-KR" altLang="en-US" dirty="0">
                <a:latin typeface="+mj-ea"/>
                <a:ea typeface="+mj-ea"/>
              </a:rPr>
              <a:t>파일을 사용하는 방법을 학습합니다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텍스트 개체 틀 21"/>
          <p:cNvSpPr txBox="1">
            <a:spLocks/>
          </p:cNvSpPr>
          <p:nvPr/>
        </p:nvSpPr>
        <p:spPr>
          <a:xfrm>
            <a:off x="7412617" y="1265207"/>
            <a:ext cx="4360283" cy="477837"/>
          </a:xfrm>
          <a:prstGeom prst="rect">
            <a:avLst/>
          </a:prstGeom>
        </p:spPr>
        <p:txBody>
          <a:bodyPr lIns="0" rIns="0"/>
          <a:lstStyle/>
          <a:p>
            <a:pPr marL="361950" indent="-3619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SzPct val="70000"/>
              <a:defRPr/>
            </a:pPr>
            <a:r>
              <a:rPr kumimoji="0" lang="ko-KR" altLang="en-US" sz="2800" b="1" spc="-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kumimoji="0" lang="en-US" altLang="ko-KR" sz="2800" b="1" spc="-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LAB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4276" y="1865215"/>
            <a:ext cx="4658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01. </a:t>
            </a:r>
            <a:r>
              <a:rPr lang="ko-KR" altLang="en-US" dirty="0">
                <a:latin typeface="+mj-ea"/>
                <a:ea typeface="+mj-ea"/>
              </a:rPr>
              <a:t>파일 복사하기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02. </a:t>
            </a:r>
            <a:r>
              <a:rPr lang="ko-KR" altLang="en-US" dirty="0">
                <a:latin typeface="+mj-ea"/>
                <a:ea typeface="+mj-ea"/>
              </a:rPr>
              <a:t>연설문 데이터 분석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03. </a:t>
            </a:r>
            <a:r>
              <a:rPr lang="ko-KR" altLang="en-US" dirty="0">
                <a:latin typeface="+mj-ea"/>
                <a:ea typeface="+mj-ea"/>
              </a:rPr>
              <a:t>평균 강수량 통계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04. </a:t>
            </a:r>
            <a:r>
              <a:rPr lang="ko-KR" altLang="en-US" dirty="0">
                <a:latin typeface="+mj-ea"/>
                <a:ea typeface="+mj-ea"/>
              </a:rPr>
              <a:t>행 맨</a:t>
            </a:r>
          </a:p>
        </p:txBody>
      </p:sp>
    </p:spTree>
    <p:extLst>
      <p:ext uri="{BB962C8B-B14F-4D97-AF65-F5344CB8AC3E}">
        <p14:creationId xmlns:p14="http://schemas.microsoft.com/office/powerpoint/2010/main" val="3422458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연설문 데이터 분석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4" t="71932" r="14914" b="515"/>
          <a:stretch/>
        </p:blipFill>
        <p:spPr>
          <a:xfrm>
            <a:off x="541865" y="2327311"/>
            <a:ext cx="8150747" cy="27442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641" y="2514259"/>
            <a:ext cx="3240181" cy="255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19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연설문 데이터 분석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03" y="2379134"/>
            <a:ext cx="9308699" cy="217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01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03.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평균 강수량 통계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57"/>
          <a:stretch/>
        </p:blipFill>
        <p:spPr>
          <a:xfrm>
            <a:off x="1279138" y="1913465"/>
            <a:ext cx="6420519" cy="38354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58" t="1450" r="-1793" b="66593"/>
          <a:stretch/>
        </p:blipFill>
        <p:spPr>
          <a:xfrm>
            <a:off x="7138071" y="1913465"/>
            <a:ext cx="3131995" cy="39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4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03.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평균 강수량 통계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99" y="2768600"/>
            <a:ext cx="10102360" cy="136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6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04.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행 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41"/>
          <a:stretch/>
        </p:blipFill>
        <p:spPr>
          <a:xfrm>
            <a:off x="3871122" y="2412999"/>
            <a:ext cx="7139306" cy="33612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7" t="-727" r="35709" b="59295"/>
          <a:stretch/>
        </p:blipFill>
        <p:spPr>
          <a:xfrm>
            <a:off x="1221056" y="2167468"/>
            <a:ext cx="2878606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91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 04.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행 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17" y="2228425"/>
            <a:ext cx="9797593" cy="292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4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파일은 왜 필요할까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8807" y="1420501"/>
            <a:ext cx="10297064" cy="96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데이터를 오래 보관하고자 한다면 우리는 하드디스크와 같은 보조기억장치에 파일 형태로 저장해야 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11"/>
          <a:stretch/>
        </p:blipFill>
        <p:spPr>
          <a:xfrm>
            <a:off x="1117763" y="2541252"/>
            <a:ext cx="8796704" cy="335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1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파일은 왜 필요할까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87261" r="64293" b="-1994"/>
          <a:stretch/>
        </p:blipFill>
        <p:spPr>
          <a:xfrm>
            <a:off x="1210896" y="1813119"/>
            <a:ext cx="2895437" cy="8877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29" y="2420398"/>
            <a:ext cx="9120638" cy="303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2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열기와 닫기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58"/>
          <a:stretch/>
        </p:blipFill>
        <p:spPr>
          <a:xfrm>
            <a:off x="1018195" y="2751663"/>
            <a:ext cx="10048140" cy="215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4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열기와 닫기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4" t="46946" r="2444" b="254"/>
          <a:stretch/>
        </p:blipFill>
        <p:spPr>
          <a:xfrm>
            <a:off x="798061" y="1879596"/>
            <a:ext cx="10048140" cy="374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3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열기와 닫기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56"/>
          <a:stretch/>
        </p:blipFill>
        <p:spPr>
          <a:xfrm>
            <a:off x="2136981" y="1913629"/>
            <a:ext cx="7321484" cy="386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3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열기와 닫기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" t="58863" r="-1850" b="-6707"/>
          <a:stretch/>
        </p:blipFill>
        <p:spPr>
          <a:xfrm>
            <a:off x="2136981" y="1913629"/>
            <a:ext cx="7899522" cy="416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0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파일에서 전체 데이터 읽기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9D28E7-1DB0-44B6-965B-9EDF5F0DC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3" y="2115414"/>
            <a:ext cx="11251474" cy="315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3133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15268</TotalTime>
  <Words>226</Words>
  <Application>Microsoft Office PowerPoint</Application>
  <PresentationFormat>와이드스크린</PresentationFormat>
  <Paragraphs>38</Paragraphs>
  <Slides>25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HY헤드라인M</vt:lpstr>
      <vt:lpstr>맑은 고딕</vt:lpstr>
      <vt:lpstr>Arial</vt:lpstr>
      <vt:lpstr>Comic Sans MS</vt:lpstr>
      <vt:lpstr>Corbel</vt:lpstr>
      <vt:lpstr>기본</vt:lpstr>
      <vt:lpstr>Image</vt:lpstr>
      <vt:lpstr>10장. 파일을 사용해 봅시다</vt:lpstr>
      <vt:lpstr>차례</vt:lpstr>
      <vt:lpstr>01. 파일은 왜 필요할까?</vt:lpstr>
      <vt:lpstr>01. 파일은 왜 필요할까?</vt:lpstr>
      <vt:lpstr>02. 파일 열기와 닫기</vt:lpstr>
      <vt:lpstr>02. 파일 열기와 닫기</vt:lpstr>
      <vt:lpstr>02. 파일 열기와 닫기</vt:lpstr>
      <vt:lpstr>02. 파일 열기와 닫기</vt:lpstr>
      <vt:lpstr>03. 파일에서 전체 데이터 읽기</vt:lpstr>
      <vt:lpstr>03. 파일에서 전체 데이터 읽기</vt:lpstr>
      <vt:lpstr>04. 파일에서 한 줄씩 읽어오기</vt:lpstr>
      <vt:lpstr>04. 파일에서 한 줄씩 읽어오기</vt:lpstr>
      <vt:lpstr>05. 파일에 데이터 쓰기</vt:lpstr>
      <vt:lpstr>05. 파일에 데이터 쓰기</vt:lpstr>
      <vt:lpstr>06. 파일에 단어 단위로 읽어오기</vt:lpstr>
      <vt:lpstr>07. CSV 파일을 사용해 보기</vt:lpstr>
      <vt:lpstr>07. CSV 파일을 사용해 보기</vt:lpstr>
      <vt:lpstr>Lab 01. 파일 복사하기</vt:lpstr>
      <vt:lpstr>Lab 02. 연설문 데이터 분석</vt:lpstr>
      <vt:lpstr>Lab 02. 연설문 데이터 분석</vt:lpstr>
      <vt:lpstr>Lab 02. 연설문 데이터 분석</vt:lpstr>
      <vt:lpstr>Lab 03. 평균 강수량 통계</vt:lpstr>
      <vt:lpstr>Lab 03. 평균 강수량 통계</vt:lpstr>
      <vt:lpstr>Lab 04. 행 맨</vt:lpstr>
      <vt:lpstr>Lab 04. 행 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정영민</dc:creator>
  <cp:lastModifiedBy>유 제훈</cp:lastModifiedBy>
  <cp:revision>210</cp:revision>
  <cp:lastPrinted>2020-03-19T13:53:51Z</cp:lastPrinted>
  <dcterms:created xsi:type="dcterms:W3CDTF">2020-03-10T04:09:15Z</dcterms:created>
  <dcterms:modified xsi:type="dcterms:W3CDTF">2022-12-05T04:24:05Z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F:\2020년\05 수업\03 고3 정보\2020_고3정보_01.pptx</vt:lpwstr>
  </property>
</Properties>
</file>