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321" r:id="rId3"/>
    <p:sldId id="323" r:id="rId4"/>
    <p:sldId id="322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7" r:id="rId21"/>
    <p:sldId id="356" r:id="rId22"/>
    <p:sldId id="359" r:id="rId23"/>
    <p:sldId id="35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7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5DC-7B9D-468A-8477-4B8C78798597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odingspecialist/RaspberryPi4-Book-Example/blob/master/ch03/module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codingspecialist/RaspberryPi4-Book-Example/blob/master/ch03/for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specialist/RaspberryPi4-Book-Example/blob/master/ch03/comments01.p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codingspecialist/RaspberryPi4-Book-Example/blob/master/ch03/number01.p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1967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ch03 </a:t>
            </a:r>
            <a:r>
              <a:rPr lang="ko-KR" altLang="en-US" sz="4000" b="1" dirty="0" smtClean="0"/>
              <a:t>라즈베리파이를 </a:t>
            </a:r>
            <a:r>
              <a:rPr lang="ko-KR" altLang="en-US" sz="4000" b="1" dirty="0"/>
              <a:t>위한 기초 파이썬</a:t>
            </a:r>
            <a:endParaRPr lang="ko-KR" altLang="en-US" sz="4000" dirty="0"/>
          </a:p>
          <a:p>
            <a:pPr algn="ctr"/>
            <a:endParaRPr lang="ko-KR" altLang="en-US" sz="4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2-4 </a:t>
            </a:r>
            <a:r>
              <a:rPr lang="ko-KR" altLang="en-US" dirty="0" err="1" smtClean="0">
                <a:latin typeface="나눔스퀘어라운드 Bold" pitchFamily="50" charset="-127"/>
                <a:ea typeface="나눔스퀘어"/>
              </a:rPr>
              <a:t>튜플</a:t>
            </a:r>
            <a:r>
              <a:rPr lang="ko-KR" altLang="en-US" dirty="0" smtClean="0">
                <a:latin typeface="나눔스퀘어라운드 Bold" pitchFamily="50" charset="-127"/>
                <a:ea typeface="나눔스퀘어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: </a:t>
            </a:r>
            <a:r>
              <a:rPr lang="ko-KR" altLang="en-US" dirty="0">
                <a:ea typeface="나눔스퀘어"/>
              </a:rPr>
              <a:t>리스트와 유사한 기능 내부의 값을 바꿀 수 없는 타입</a:t>
            </a:r>
            <a:endParaRPr lang="ko-KR" altLang="en-US" dirty="0">
              <a:ea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github.com/codingspecialist/RaspberryPi4-Book-Example/blob/master/ch03/tuple01.py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5152" y="3789040"/>
            <a:ext cx="652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문자열과 </a:t>
            </a:r>
            <a:r>
              <a:rPr lang="ko-KR" altLang="en-US" dirty="0" err="1">
                <a:ea typeface="나눔스퀘어"/>
              </a:rPr>
              <a:t>튜플에</a:t>
            </a:r>
            <a:r>
              <a:rPr lang="ko-KR" altLang="en-US" dirty="0">
                <a:ea typeface="나눔스퀘어"/>
              </a:rPr>
              <a:t> 관계를 설명하기 위한 예제</a:t>
            </a:r>
          </a:p>
          <a:p>
            <a:endParaRPr lang="ko-KR" altLang="en-US" dirty="0"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129335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github.com/codingspecialist/RaspberryPi4-Book-Example/blob/master/ch03/tuple02.py</a:t>
            </a:r>
            <a:endParaRPr lang="ko-KR" altLang="en-US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347"/>
            <a:ext cx="6120680" cy="201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54364"/>
            <a:ext cx="6471722" cy="213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err="1" smtClean="0">
                <a:ea typeface="나눔스퀘어"/>
              </a:rPr>
              <a:t>튜플</a:t>
            </a:r>
            <a:r>
              <a:rPr lang="ko-KR" altLang="en-US" dirty="0" smtClean="0">
                <a:ea typeface="나눔스퀘어"/>
              </a:rPr>
              <a:t> </a:t>
            </a:r>
            <a:r>
              <a:rPr lang="ko-KR" altLang="en-US" dirty="0">
                <a:ea typeface="나눔스퀘어"/>
              </a:rPr>
              <a:t>변수로 선언된 각각의 요소 값들을 하나의 변수로 리턴 받는 </a:t>
            </a:r>
            <a:r>
              <a:rPr lang="ko-KR" altLang="en-US" dirty="0" smtClean="0">
                <a:ea typeface="나눔스퀘어"/>
              </a:rPr>
              <a:t>예제</a:t>
            </a:r>
            <a:endParaRPr lang="ko-KR" altLang="en-US" dirty="0">
              <a:ea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github.com/codingspecialist/RaspberryPi4-Book-Example/blob/master/ch03/tuple03.py</a:t>
            </a:r>
            <a:endParaRPr lang="ko-KR" alt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2088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2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</a:rPr>
              <a:t>2-5 </a:t>
            </a:r>
            <a:r>
              <a:rPr lang="ko-KR" altLang="en-US" dirty="0" err="1" smtClean="0">
                <a:latin typeface="나눔스퀘어"/>
              </a:rPr>
              <a:t>딕셔너리</a:t>
            </a:r>
            <a:r>
              <a:rPr lang="ko-KR" altLang="en-US" dirty="0" smtClean="0">
                <a:latin typeface="나눔스퀘어"/>
              </a:rPr>
              <a:t> </a:t>
            </a:r>
            <a:r>
              <a:rPr lang="en-US" altLang="ko-KR" dirty="0">
                <a:latin typeface="나눔스퀘어"/>
              </a:rPr>
              <a:t>: key</a:t>
            </a:r>
            <a:r>
              <a:rPr lang="ko-KR" altLang="en-US" dirty="0">
                <a:latin typeface="나눔스퀘어"/>
              </a:rPr>
              <a:t>값과 </a:t>
            </a:r>
            <a:r>
              <a:rPr lang="en-US" altLang="ko-KR" dirty="0">
                <a:latin typeface="나눔스퀘어"/>
              </a:rPr>
              <a:t>value</a:t>
            </a:r>
            <a:r>
              <a:rPr lang="ko-KR" altLang="en-US" dirty="0">
                <a:latin typeface="나눔스퀘어"/>
              </a:rPr>
              <a:t>값이 한 쌍으로 저장되는 </a:t>
            </a:r>
            <a:r>
              <a:rPr lang="ko-KR" altLang="en-US" dirty="0" smtClean="0">
                <a:latin typeface="나눔스퀘어"/>
              </a:rPr>
              <a:t>타입</a:t>
            </a:r>
            <a:endParaRPr lang="ko-KR" altLang="en-US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github.com/codingspecialist/RaspberryPi4-Book-Example/blob/master/ch03/dic01.py</a:t>
            </a:r>
            <a:endParaRPr lang="ko-KR" alt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008449" cy="436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7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3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제어문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</a:rPr>
              <a:t>3-1 if</a:t>
            </a:r>
            <a:r>
              <a:rPr lang="ko-KR" altLang="en-US" dirty="0" smtClean="0">
                <a:latin typeface="나눔스퀘어"/>
              </a:rPr>
              <a:t>문 </a:t>
            </a:r>
            <a:r>
              <a:rPr lang="en-US" altLang="ko-KR" dirty="0" smtClean="0">
                <a:latin typeface="나눔스퀘어"/>
              </a:rPr>
              <a:t>: if,</a:t>
            </a:r>
            <a:r>
              <a:rPr lang="ko-KR" altLang="en-US" dirty="0" smtClean="0">
                <a:latin typeface="나눔스퀘어"/>
              </a:rPr>
              <a:t> </a:t>
            </a:r>
            <a:r>
              <a:rPr lang="en-US" altLang="ko-KR" dirty="0">
                <a:latin typeface="나눔스퀘어"/>
              </a:rPr>
              <a:t>else,</a:t>
            </a:r>
            <a:r>
              <a:rPr lang="ko-KR" altLang="en-US" dirty="0">
                <a:latin typeface="나눔스퀘어"/>
              </a:rPr>
              <a:t> </a:t>
            </a:r>
            <a:r>
              <a:rPr lang="en-US" altLang="ko-KR" dirty="0" err="1">
                <a:latin typeface="나눔스퀘어"/>
              </a:rPr>
              <a:t>elif</a:t>
            </a:r>
            <a:r>
              <a:rPr lang="ko-KR" altLang="en-US" dirty="0" smtClean="0">
                <a:latin typeface="나눔스퀘어"/>
              </a:rPr>
              <a:t>문은</a:t>
            </a:r>
            <a:r>
              <a:rPr lang="en-US" altLang="ko-KR" dirty="0" smtClean="0">
                <a:latin typeface="나눔스퀘어"/>
              </a:rPr>
              <a:t> </a:t>
            </a:r>
            <a:r>
              <a:rPr lang="ko-KR" altLang="en-US" dirty="0">
                <a:latin typeface="나눔스퀘어"/>
              </a:rPr>
              <a:t>조건에 맞아 떨어 지면 지정한 코드를 </a:t>
            </a:r>
            <a:r>
              <a:rPr lang="ko-KR" altLang="en-US" dirty="0" smtClean="0">
                <a:latin typeface="나눔스퀘어"/>
              </a:rPr>
              <a:t>실행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if</a:t>
            </a:r>
            <a:r>
              <a:rPr lang="en-US" altLang="ko-KR" sz="1400" dirty="0" smtClean="0">
                <a:hlinkClick r:id="rId2"/>
              </a:rPr>
              <a:t>01.py</a:t>
            </a:r>
            <a:endParaRPr lang="ko-KR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91276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3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제어문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</a:rPr>
              <a:t>3-2 </a:t>
            </a:r>
            <a:r>
              <a:rPr lang="en-US" altLang="ko-KR" dirty="0">
                <a:latin typeface="나눔스퀘어"/>
              </a:rPr>
              <a:t>for</a:t>
            </a:r>
            <a:r>
              <a:rPr lang="ko-KR" altLang="en-US" dirty="0">
                <a:latin typeface="나눔스퀘어"/>
              </a:rPr>
              <a:t>문 </a:t>
            </a:r>
            <a:r>
              <a:rPr lang="en-US" altLang="ko-KR" dirty="0">
                <a:latin typeface="나눔스퀘어"/>
              </a:rPr>
              <a:t>: </a:t>
            </a:r>
            <a:r>
              <a:rPr lang="ko-KR" altLang="en-US" dirty="0">
                <a:latin typeface="나눔스퀘어"/>
              </a:rPr>
              <a:t>특정 코드를 지정한 횟수만큼 반복하는 문장</a:t>
            </a:r>
            <a:r>
              <a:rPr lang="en-US" altLang="ko-KR" dirty="0">
                <a:latin typeface="나눔스퀘어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github.com/codingspecialist/RaspberryPi4-Book-Example/blob/master/ch03/for01.py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52651"/>
            <a:ext cx="6264695" cy="205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3841303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github.com/codingspecialist/RaspberryPi4-Book-Example/blob/master/ch03/for02.py</a:t>
            </a:r>
            <a:endParaRPr lang="ko-KR" altLang="en-US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4" y="4242116"/>
            <a:ext cx="4939524" cy="249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3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3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제어문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</a:rPr>
              <a:t>3-3 while</a:t>
            </a:r>
            <a:r>
              <a:rPr lang="ko-KR" altLang="en-US" dirty="0" smtClean="0">
                <a:latin typeface="나눔스퀘어"/>
              </a:rPr>
              <a:t>문 </a:t>
            </a:r>
            <a:r>
              <a:rPr lang="en-US" altLang="ko-KR" dirty="0">
                <a:latin typeface="나눔스퀘어"/>
              </a:rPr>
              <a:t>: </a:t>
            </a:r>
            <a:r>
              <a:rPr lang="ko-KR" altLang="en-US" dirty="0">
                <a:latin typeface="나눔스퀘어"/>
              </a:rPr>
              <a:t>조건부 </a:t>
            </a:r>
            <a:r>
              <a:rPr lang="ko-KR" altLang="en-US" dirty="0" err="1">
                <a:latin typeface="나눔스퀘어"/>
              </a:rPr>
              <a:t>반복문</a:t>
            </a:r>
            <a:r>
              <a:rPr lang="en-US" altLang="ko-KR" dirty="0">
                <a:latin typeface="나눔스퀘어"/>
              </a:rPr>
              <a:t>. if</a:t>
            </a:r>
            <a:r>
              <a:rPr lang="ko-KR" altLang="en-US" dirty="0">
                <a:latin typeface="나눔스퀘어"/>
              </a:rPr>
              <a:t>문의 </a:t>
            </a:r>
            <a:r>
              <a:rPr lang="ko-KR" altLang="en-US" dirty="0" err="1">
                <a:latin typeface="나눔스퀘어"/>
              </a:rPr>
              <a:t>반복문</a:t>
            </a:r>
            <a:r>
              <a:rPr lang="ko-KR" altLang="en-US" dirty="0">
                <a:latin typeface="나눔스퀘어"/>
              </a:rPr>
              <a:t> 형태</a:t>
            </a:r>
            <a:r>
              <a:rPr lang="en-US" altLang="ko-KR" dirty="0" smtClean="0">
                <a:latin typeface="나눔스퀘어"/>
              </a:rPr>
              <a:t> 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github.com/codingspecialist/RaspberryPi4-Book-Example/blob/master/ch03/while01.py</a:t>
            </a:r>
            <a:endParaRPr lang="ko-KR" alt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7209428" cy="39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2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3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제어문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</a:rPr>
              <a:t>3-4 </a:t>
            </a:r>
            <a:r>
              <a:rPr lang="en-US" altLang="ko-KR" dirty="0">
                <a:latin typeface="나눔스퀘어"/>
              </a:rPr>
              <a:t>break</a:t>
            </a:r>
            <a:r>
              <a:rPr lang="ko-KR" altLang="en-US" dirty="0">
                <a:latin typeface="나눔스퀘어"/>
              </a:rPr>
              <a:t>문 </a:t>
            </a:r>
            <a:r>
              <a:rPr lang="en-US" altLang="ko-KR" dirty="0">
                <a:latin typeface="나눔스퀘어"/>
              </a:rPr>
              <a:t>: break</a:t>
            </a:r>
            <a:r>
              <a:rPr lang="ko-KR" altLang="en-US" dirty="0">
                <a:latin typeface="나눔스퀘어"/>
              </a:rPr>
              <a:t>는 </a:t>
            </a:r>
            <a:r>
              <a:rPr lang="en-US" altLang="ko-KR" dirty="0">
                <a:latin typeface="나눔스퀘어"/>
              </a:rPr>
              <a:t>for, while </a:t>
            </a:r>
            <a:r>
              <a:rPr lang="ko-KR" altLang="en-US" dirty="0" err="1">
                <a:latin typeface="나눔스퀘어"/>
              </a:rPr>
              <a:t>반복문을</a:t>
            </a:r>
            <a:r>
              <a:rPr lang="ko-KR" altLang="en-US" dirty="0">
                <a:latin typeface="나눔스퀘어"/>
              </a:rPr>
              <a:t> </a:t>
            </a:r>
            <a:r>
              <a:rPr lang="ko-KR" altLang="en-US" dirty="0" smtClean="0">
                <a:latin typeface="나눔스퀘어"/>
              </a:rPr>
              <a:t>종료</a:t>
            </a:r>
            <a:r>
              <a:rPr lang="en-US" altLang="ko-KR" dirty="0" smtClean="0">
                <a:latin typeface="나눔스퀘어"/>
              </a:rPr>
              <a:t> 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github.com/codingspecialist/RaspberryPi4-Book-Example/blob/master/ch03/break01.py</a:t>
            </a:r>
            <a:endParaRPr lang="ko-KR" altLang="en-US" sz="1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3076"/>
            <a:ext cx="6749133" cy="45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5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4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smtClean="0">
                <a:ea typeface="나눔스퀘어"/>
              </a:rPr>
              <a:t>함수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smtClean="0">
                <a:ea typeface="나눔스퀘어"/>
              </a:rPr>
              <a:t>사용법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2195572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</a:rPr>
              <a:t>4-1 </a:t>
            </a:r>
            <a:r>
              <a:rPr lang="ko-KR" altLang="en-US" dirty="0" smtClean="0">
                <a:latin typeface="나눔스퀘어"/>
              </a:rPr>
              <a:t>함수 선언하기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2564904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def</a:t>
            </a:r>
            <a:r>
              <a:rPr lang="en-US" altLang="ko-KR" sz="1400" dirty="0" smtClean="0">
                <a:hlinkClick r:id="rId2"/>
              </a:rPr>
              <a:t>01.py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60146" y="882586"/>
            <a:ext cx="856032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b="1" dirty="0" smtClean="0"/>
              <a:t>-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순차적으로 진행되는 프로그램에서 일종의 중간 프로그램 같은 역할</a:t>
            </a:r>
            <a:r>
              <a:rPr lang="en-US" altLang="ko-KR" dirty="0"/>
              <a:t>. </a:t>
            </a:r>
            <a:r>
              <a:rPr lang="ko-KR" altLang="en-US" dirty="0"/>
              <a:t>입력 값에 대해 어떠한 처리를 진행하고 결과 값을 제공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797999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5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4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smtClean="0">
                <a:ea typeface="나눔스퀘어"/>
              </a:rPr>
              <a:t>함수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smtClean="0">
                <a:ea typeface="나눔스퀘어"/>
              </a:rPr>
              <a:t>사용법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08720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</a:rPr>
              <a:t>4-2 </a:t>
            </a:r>
            <a:r>
              <a:rPr lang="ko-KR" altLang="en-US" dirty="0" smtClean="0">
                <a:latin typeface="나눔스퀘어"/>
              </a:rPr>
              <a:t>함수 인수</a:t>
            </a:r>
            <a:r>
              <a:rPr lang="en-US" altLang="ko-KR" dirty="0" smtClean="0">
                <a:latin typeface="나눔스퀘어"/>
              </a:rPr>
              <a:t> </a:t>
            </a:r>
            <a:r>
              <a:rPr lang="ko-KR" altLang="en-US" dirty="0" smtClean="0">
                <a:latin typeface="나눔스퀘어"/>
              </a:rPr>
              <a:t>선언하기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278052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def</a:t>
            </a:r>
            <a:r>
              <a:rPr lang="en-US" altLang="ko-KR" sz="1400" dirty="0" smtClean="0">
                <a:hlinkClick r:id="rId2"/>
              </a:rPr>
              <a:t>02.py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95536" y="1720552"/>
            <a:ext cx="6391275" cy="4876800"/>
            <a:chOff x="539552" y="1556792"/>
            <a:chExt cx="6391275" cy="4876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556792"/>
              <a:ext cx="6391275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72" y="2547392"/>
              <a:ext cx="6353175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77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5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>
                <a:ea typeface="나눔스퀘어"/>
              </a:rPr>
              <a:t>클래스와 모듈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2411596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/>
              </a:rPr>
              <a:t>5</a:t>
            </a:r>
            <a:r>
              <a:rPr lang="en-US" altLang="ko-KR" dirty="0" smtClean="0">
                <a:latin typeface="나눔스퀘어"/>
              </a:rPr>
              <a:t>-1 </a:t>
            </a:r>
            <a:r>
              <a:rPr lang="ko-KR" altLang="en-US" dirty="0" smtClean="0">
                <a:latin typeface="나눔스퀘어"/>
              </a:rPr>
              <a:t>클래스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2780928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class</a:t>
            </a:r>
            <a:r>
              <a:rPr lang="en-US" altLang="ko-KR" sz="1400" dirty="0" smtClean="0">
                <a:hlinkClick r:id="rId2"/>
              </a:rPr>
              <a:t>01.py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60146" y="882586"/>
            <a:ext cx="85603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b="1" dirty="0" smtClean="0"/>
              <a:t>- </a:t>
            </a:r>
            <a:r>
              <a:rPr lang="ko-KR" altLang="en-US" dirty="0" smtClean="0">
                <a:ea typeface="나눔스퀘어"/>
              </a:rPr>
              <a:t>클래스는 </a:t>
            </a:r>
            <a:r>
              <a:rPr lang="ko-KR" altLang="en-US" dirty="0">
                <a:ea typeface="나눔스퀘어"/>
              </a:rPr>
              <a:t>프로그래밍 과정에서 객체를 정의하는 데이터와 이를 활용하는 기능</a:t>
            </a:r>
            <a:r>
              <a:rPr lang="en-US" altLang="ko-KR" dirty="0">
                <a:ea typeface="나눔스퀘어"/>
              </a:rPr>
              <a:t>. </a:t>
            </a:r>
            <a:r>
              <a:rPr lang="ko-KR" altLang="en-US" dirty="0">
                <a:ea typeface="나눔스퀘어"/>
              </a:rPr>
              <a:t>객체의 상태를 정의할 수 있는 속성과 객체의 기능 을 정의하는 </a:t>
            </a:r>
            <a:r>
              <a:rPr lang="ko-KR" altLang="en-US" dirty="0" err="1">
                <a:ea typeface="나눔스퀘어"/>
              </a:rPr>
              <a:t>메서드를</a:t>
            </a:r>
            <a:r>
              <a:rPr lang="ko-KR" altLang="en-US" dirty="0">
                <a:ea typeface="나눔스퀘어"/>
              </a:rPr>
              <a:t> 가질 수 있는 구조</a:t>
            </a:r>
            <a:endParaRPr lang="en-US" altLang="ko-KR" dirty="0">
              <a:ea typeface="나눔스퀘어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37905"/>
            <a:ext cx="5880329" cy="32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학습목표</a:t>
            </a:r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나눔스퀘어"/>
              </a:rPr>
              <a:t>파이썬을 사용하기 위한 환경을 설치한다</a:t>
            </a:r>
            <a:r>
              <a:rPr lang="en-US" altLang="ko-KR" b="1" dirty="0">
                <a:ea typeface="나눔스퀘어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나눔스퀘어"/>
              </a:rPr>
              <a:t>파이썬을 사용하기 위한 환경을 설치한다</a:t>
            </a:r>
            <a:r>
              <a:rPr lang="en-US" altLang="ko-KR" b="1" dirty="0">
                <a:ea typeface="나눔스퀘어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나눔스퀘어"/>
              </a:rPr>
              <a:t>파이썬의 함수</a:t>
            </a:r>
            <a:r>
              <a:rPr lang="en-US" altLang="ko-KR" b="1" dirty="0">
                <a:ea typeface="나눔스퀘어"/>
              </a:rPr>
              <a:t> </a:t>
            </a:r>
            <a:r>
              <a:rPr lang="ko-KR" altLang="en-US" b="1" dirty="0">
                <a:ea typeface="나눔스퀘어"/>
              </a:rPr>
              <a:t>및 클래스</a:t>
            </a:r>
            <a:r>
              <a:rPr lang="en-US" altLang="ko-KR" b="1" dirty="0">
                <a:ea typeface="나눔스퀘어"/>
              </a:rPr>
              <a:t>, </a:t>
            </a:r>
            <a:r>
              <a:rPr lang="ko-KR" altLang="en-US" b="1" dirty="0">
                <a:ea typeface="나눔스퀘어"/>
              </a:rPr>
              <a:t>모듈을 이해한다</a:t>
            </a:r>
            <a:r>
              <a:rPr lang="en-US" altLang="ko-KR" b="1" dirty="0">
                <a:ea typeface="나눔스퀘어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52" y="348300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라운드 Bold" pitchFamily="50" charset="-127"/>
                <a:ea typeface="나눔스퀘어라운드 Bold" pitchFamily="50" charset="-127"/>
              </a:rPr>
              <a:t>학습내용</a:t>
            </a:r>
            <a:endParaRPr lang="en-US" altLang="ko-KR" b="1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080" y="398706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ko-KR" altLang="en-US" b="1" kern="0" dirty="0">
                <a:ea typeface="나눔스퀘어"/>
              </a:rPr>
              <a:t>파이썬의 자료형</a:t>
            </a:r>
            <a:endParaRPr lang="en-US" altLang="ko-KR" b="1" kern="0" dirty="0">
              <a:ea typeface="나눔스퀘어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ko-KR" altLang="en-US" b="1" kern="0" dirty="0">
                <a:ea typeface="나눔스퀘어"/>
              </a:rPr>
              <a:t>파이썬의 </a:t>
            </a:r>
            <a:r>
              <a:rPr lang="ko-KR" altLang="en-US" b="1" kern="0" dirty="0" smtClean="0">
                <a:ea typeface="나눔스퀘어"/>
              </a:rPr>
              <a:t>제어문</a:t>
            </a:r>
            <a:endParaRPr lang="en-US" altLang="ko-KR" b="1" dirty="0" smtClean="0">
              <a:latin typeface="나눔스퀘어" pitchFamily="50" charset="-127"/>
              <a:ea typeface="나눔스퀘어"/>
              <a:cs typeface="Ebrima" pitchFamily="2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ko-KR" altLang="en-US" b="1" kern="0" dirty="0">
                <a:ea typeface="나눔스퀘어"/>
              </a:rPr>
              <a:t>파이썬의 함수 사용법</a:t>
            </a:r>
            <a:endParaRPr lang="en-US" altLang="ko-KR" b="1" kern="0" dirty="0">
              <a:ea typeface="나눔스퀘어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kern="0" dirty="0">
                <a:ea typeface="나눔스퀘어"/>
              </a:rPr>
              <a:t>파이썬의 클래스와 </a:t>
            </a:r>
            <a:r>
              <a:rPr lang="ko-KR" altLang="en-US" b="1" kern="0" dirty="0" smtClean="0">
                <a:ea typeface="나눔스퀘어"/>
              </a:rPr>
              <a:t>모듈</a:t>
            </a:r>
            <a:endParaRPr lang="en-US" altLang="ko-KR" b="1" kern="0" dirty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0083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5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>
                <a:ea typeface="나눔스퀘어"/>
              </a:rPr>
              <a:t>클래스와 모듈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836712"/>
            <a:ext cx="834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  <a:ea typeface="나눔스퀘어"/>
              </a:rPr>
              <a:t>- </a:t>
            </a:r>
            <a:r>
              <a:rPr lang="ko-KR" altLang="en-US" dirty="0">
                <a:ea typeface="나눔스퀘어"/>
              </a:rPr>
              <a:t>객체 생성 시 호출되는 특수 내장 함수인 </a:t>
            </a:r>
            <a:r>
              <a:rPr lang="en-US" altLang="ko-KR" dirty="0">
                <a:ea typeface="나눔스퀘어"/>
              </a:rPr>
              <a:t>__</a:t>
            </a:r>
            <a:r>
              <a:rPr lang="en-US" altLang="ko-KR" dirty="0" err="1">
                <a:ea typeface="나눔스퀘어"/>
              </a:rPr>
              <a:t>init</a:t>
            </a:r>
            <a:r>
              <a:rPr lang="en-US" altLang="ko-KR" dirty="0">
                <a:ea typeface="나눔스퀘어"/>
              </a:rPr>
              <a:t>__()</a:t>
            </a:r>
            <a:r>
              <a:rPr lang="ko-KR" altLang="en-US" dirty="0">
                <a:ea typeface="나눔스퀘어"/>
              </a:rPr>
              <a:t>과 </a:t>
            </a:r>
            <a:r>
              <a:rPr lang="en-US" altLang="ko-KR" dirty="0">
                <a:ea typeface="나눔스퀘어"/>
              </a:rPr>
              <a:t>self </a:t>
            </a:r>
            <a:r>
              <a:rPr lang="ko-KR" altLang="en-US" dirty="0">
                <a:ea typeface="나눔스퀘어"/>
              </a:rPr>
              <a:t>기능을 사용한 예제</a:t>
            </a:r>
            <a:endParaRPr lang="en-US" altLang="ko-KR" dirty="0">
              <a:ea typeface="나눔스퀘어"/>
            </a:endParaRPr>
          </a:p>
          <a:p>
            <a:r>
              <a:rPr lang="en-US" altLang="ko-KR" dirty="0" smtClean="0">
                <a:latin typeface="나눔스퀘어"/>
              </a:rPr>
              <a:t> 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206044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class</a:t>
            </a:r>
            <a:r>
              <a:rPr lang="en-US" altLang="ko-KR" sz="1400" dirty="0" smtClean="0">
                <a:hlinkClick r:id="rId2"/>
              </a:rPr>
              <a:t>02.py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38472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8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5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>
                <a:ea typeface="나눔스퀘어"/>
              </a:rPr>
              <a:t>클래스와 모듈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836712"/>
            <a:ext cx="834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  <a:ea typeface="나눔스퀘어"/>
              </a:rPr>
              <a:t>- </a:t>
            </a:r>
            <a:r>
              <a:rPr lang="ko-KR" altLang="en-US" dirty="0">
                <a:ea typeface="나눔스퀘어"/>
              </a:rPr>
              <a:t>모듈은 미리 작성된 함수 코드를 모아 놓은 </a:t>
            </a:r>
            <a:r>
              <a:rPr lang="ko-KR" altLang="en-US" dirty="0" err="1">
                <a:ea typeface="나눔스퀘어"/>
              </a:rPr>
              <a:t>파이썬</a:t>
            </a:r>
            <a:r>
              <a:rPr lang="ko-KR" altLang="en-US" dirty="0">
                <a:ea typeface="나눔스퀘어"/>
              </a:rPr>
              <a:t> 파일</a:t>
            </a:r>
            <a:r>
              <a:rPr lang="en-US" altLang="ko-KR" dirty="0">
                <a:ea typeface="나눔스퀘어"/>
              </a:rPr>
              <a:t>.</a:t>
            </a:r>
            <a:r>
              <a:rPr lang="ko-KR" altLang="en-US" dirty="0">
                <a:ea typeface="나눔스퀘어"/>
              </a:rPr>
              <a:t> 모듈화를 통해서 미리 구현된 다양한 라이브러리를 </a:t>
            </a:r>
            <a:r>
              <a:rPr lang="ko-KR" altLang="en-US" dirty="0" smtClean="0">
                <a:ea typeface="나눔스퀘어"/>
              </a:rPr>
              <a:t>사용</a:t>
            </a:r>
            <a:endParaRPr lang="en-US" altLang="ko-KR" dirty="0">
              <a:ea typeface="나눔스퀘어"/>
            </a:endParaRPr>
          </a:p>
          <a:p>
            <a:r>
              <a:rPr lang="en-US" altLang="ko-KR" dirty="0" smtClean="0">
                <a:latin typeface="나눔스퀘어"/>
              </a:rPr>
              <a:t> 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2060848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github.com/codingspecialist/RaspberryPi4-Book-Example/blob/master/ch03/module01.py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6764" y="1628800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  <a:ea typeface="나눔스퀘어"/>
              </a:rPr>
              <a:t>5-2 </a:t>
            </a:r>
            <a:r>
              <a:rPr lang="ko-KR" altLang="en-US" dirty="0" smtClean="0">
                <a:latin typeface="나눔스퀘어"/>
                <a:ea typeface="나눔스퀘어"/>
              </a:rPr>
              <a:t>모듈 </a:t>
            </a:r>
            <a:r>
              <a:rPr lang="en-US" altLang="ko-KR" dirty="0" smtClean="0">
                <a:latin typeface="나눔스퀘어"/>
                <a:ea typeface="나눔스퀘어"/>
              </a:rPr>
              <a:t>: </a:t>
            </a:r>
            <a:r>
              <a:rPr lang="ko-KR" altLang="en-US" dirty="0" smtClean="0">
                <a:ea typeface="나눔스퀘어"/>
              </a:rPr>
              <a:t>간단한 </a:t>
            </a:r>
            <a:r>
              <a:rPr lang="ko-KR" altLang="en-US" dirty="0">
                <a:ea typeface="나눔스퀘어"/>
              </a:rPr>
              <a:t>일반 함수 두 개를 포함하고 있는 모듈을 만드는 </a:t>
            </a:r>
            <a:r>
              <a:rPr lang="ko-KR" altLang="en-US" dirty="0" smtClean="0">
                <a:ea typeface="나눔스퀘어"/>
              </a:rPr>
              <a:t>예제</a:t>
            </a:r>
            <a:r>
              <a:rPr lang="en-US" altLang="ko-KR" dirty="0" smtClean="0">
                <a:latin typeface="나눔스퀘어"/>
                <a:ea typeface="나눔스퀘어"/>
              </a:rPr>
              <a:t> </a:t>
            </a:r>
            <a:endParaRPr lang="en-US" altLang="ko-KR" dirty="0">
              <a:latin typeface="나눔스퀘어"/>
              <a:ea typeface="나눔스퀘어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5" y="2417406"/>
            <a:ext cx="69913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1520" y="3909829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github.com/codingspecialist/RaspberryPi4-Book-Example/blob/master/ch03/module02.py</a:t>
            </a:r>
            <a:endParaRPr lang="ko-KR" altLang="en-US" sz="1400" dirty="0"/>
          </a:p>
        </p:txBody>
      </p:sp>
      <p:pic>
        <p:nvPicPr>
          <p:cNvPr id="1027" name="Picture 3" descr="C:\Users\JSPStudy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6" y="4255631"/>
            <a:ext cx="6991350" cy="22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5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>
                <a:ea typeface="나눔스퀘어"/>
              </a:rPr>
              <a:t>클래스와 모듈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836712"/>
            <a:ext cx="834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  <a:ea typeface="나눔스퀘어"/>
              </a:rPr>
              <a:t>-</a:t>
            </a:r>
            <a:r>
              <a:rPr lang="ko-KR" altLang="en-US" dirty="0">
                <a:ea typeface="나눔스퀘어"/>
              </a:rPr>
              <a:t>라이브러리는 모듈과 모듈을 모여서 만든 개념</a:t>
            </a:r>
            <a:r>
              <a:rPr lang="en-US" altLang="ko-KR" dirty="0">
                <a:ea typeface="나눔스퀘어"/>
              </a:rPr>
              <a:t>. </a:t>
            </a:r>
            <a:r>
              <a:rPr lang="ko-KR" altLang="en-US" dirty="0">
                <a:ea typeface="나눔스퀘어"/>
              </a:rPr>
              <a:t>내장모듈을 제공</a:t>
            </a:r>
            <a:r>
              <a:rPr lang="en-US" altLang="ko-KR" dirty="0">
                <a:ea typeface="나눔스퀘어"/>
              </a:rPr>
              <a:t>.</a:t>
            </a:r>
            <a:r>
              <a:rPr lang="ko-KR" altLang="en-US" dirty="0">
                <a:ea typeface="나눔스퀘어"/>
              </a:rPr>
              <a:t> 외부에서 제공되는 모듈도 존재</a:t>
            </a:r>
            <a:endParaRPr lang="en-US" altLang="ko-KR" dirty="0">
              <a:ea typeface="나눔스퀘어"/>
            </a:endParaRPr>
          </a:p>
          <a:p>
            <a:endParaRPr lang="en-US" altLang="ko-KR" dirty="0">
              <a:ea typeface="나눔스퀘어"/>
            </a:endParaRPr>
          </a:p>
          <a:p>
            <a:r>
              <a:rPr lang="en-US" altLang="ko-KR" dirty="0" smtClean="0">
                <a:latin typeface="나눔스퀘어"/>
              </a:rPr>
              <a:t> </a:t>
            </a:r>
            <a:endParaRPr lang="en-US" altLang="ko-KR" dirty="0">
              <a:latin typeface="나눔스퀘어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764" y="1628800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외부</a:t>
            </a:r>
            <a:r>
              <a:rPr lang="en-US" altLang="ko-KR" dirty="0" smtClean="0">
                <a:ea typeface="나눔스퀘어"/>
              </a:rPr>
              <a:t> </a:t>
            </a:r>
            <a:r>
              <a:rPr lang="ko-KR" altLang="en-US" dirty="0">
                <a:ea typeface="나눔스퀘어"/>
              </a:rPr>
              <a:t>라이브러리 설치를 위한 실행파일 </a:t>
            </a:r>
            <a:r>
              <a:rPr lang="ko-KR" altLang="en-US" dirty="0" smtClean="0">
                <a:ea typeface="나눔스퀘어"/>
              </a:rPr>
              <a:t>위치</a:t>
            </a:r>
            <a:r>
              <a:rPr lang="en-US" altLang="ko-KR" dirty="0" smtClean="0">
                <a:latin typeface="나눔스퀘어"/>
                <a:ea typeface="나눔스퀘어"/>
              </a:rPr>
              <a:t> </a:t>
            </a:r>
            <a:endParaRPr lang="en-US" altLang="ko-KR" dirty="0">
              <a:latin typeface="나눔스퀘어"/>
              <a:ea typeface="나눔스퀘어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3" y="1939810"/>
            <a:ext cx="5486324" cy="177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6026" y="3635732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- requests</a:t>
            </a:r>
            <a:r>
              <a:rPr lang="ko-KR" altLang="en-US" dirty="0">
                <a:ea typeface="나눔스퀘어"/>
              </a:rPr>
              <a:t>라는 외부 라이브러리를 </a:t>
            </a:r>
            <a:r>
              <a:rPr lang="ko-KR" altLang="en-US" dirty="0" smtClean="0">
                <a:ea typeface="나눔스퀘어"/>
              </a:rPr>
              <a:t>설치</a:t>
            </a:r>
            <a:r>
              <a:rPr lang="en-US" altLang="ko-KR" dirty="0" smtClean="0">
                <a:latin typeface="나눔스퀘어"/>
                <a:ea typeface="나눔스퀘어"/>
              </a:rPr>
              <a:t> </a:t>
            </a:r>
            <a:endParaRPr lang="en-US" altLang="ko-KR" dirty="0">
              <a:latin typeface="나눔스퀘어"/>
              <a:ea typeface="나눔스퀘어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3" y="3942104"/>
            <a:ext cx="4392488" cy="291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1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5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>
                <a:ea typeface="나눔스퀘어"/>
              </a:rPr>
              <a:t>클래스와 모듈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836712"/>
            <a:ext cx="834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/>
                <a:ea typeface="나눔스퀘어"/>
              </a:rPr>
              <a:t>- </a:t>
            </a:r>
            <a:r>
              <a:rPr lang="en-US" altLang="ko-KR" dirty="0" smtClean="0"/>
              <a:t>requests</a:t>
            </a:r>
            <a:r>
              <a:rPr lang="ko-KR" altLang="en-US" dirty="0"/>
              <a:t>를 사용하여 지정한 </a:t>
            </a:r>
            <a:r>
              <a:rPr lang="en-US" altLang="ko-KR" dirty="0" err="1"/>
              <a:t>url</a:t>
            </a:r>
            <a:r>
              <a:rPr lang="ko-KR" altLang="en-US" dirty="0"/>
              <a:t>의 요청 정보를 출력하는 </a:t>
            </a:r>
            <a:r>
              <a:rPr lang="ko-KR" altLang="en-US" dirty="0" smtClean="0"/>
              <a:t>예제</a:t>
            </a:r>
            <a:endParaRPr lang="en-US" altLang="ko-KR" dirty="0">
              <a:ea typeface="나눔스퀘어"/>
            </a:endParaRPr>
          </a:p>
          <a:p>
            <a:r>
              <a:rPr lang="en-US" altLang="ko-KR" dirty="0" smtClean="0">
                <a:latin typeface="나눔스퀘어"/>
              </a:rPr>
              <a:t> </a:t>
            </a:r>
            <a:endParaRPr lang="en-US" altLang="ko-KR" dirty="0">
              <a:latin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206044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request</a:t>
            </a:r>
            <a:r>
              <a:rPr lang="en-US" altLang="ko-KR" sz="1400" dirty="0" smtClean="0">
                <a:hlinkClick r:id="rId2"/>
              </a:rPr>
              <a:t>01.py</a:t>
            </a:r>
            <a:endParaRPr lang="ko-KR" altLang="en-US" sz="1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8457"/>
            <a:ext cx="7048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0" y="3356992"/>
            <a:ext cx="7048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6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a typeface="나눔스퀘어"/>
              </a:rPr>
              <a:t>1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ko-KR" altLang="en-US" sz="2400" b="1" dirty="0" smtClean="0">
                <a:ea typeface="나눔스퀘어"/>
              </a:rPr>
              <a:t> </a:t>
            </a:r>
            <a:r>
              <a:rPr lang="ko-KR" altLang="en-US" sz="2400" b="1" dirty="0">
                <a:ea typeface="나눔스퀘어"/>
              </a:rPr>
              <a:t>시작하기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charset="0"/>
              </a:rPr>
              <a:t>1-1 </a:t>
            </a:r>
            <a:r>
              <a:rPr lang="ko-KR" altLang="en-US" dirty="0" smtClean="0">
                <a:latin typeface="Arial" charset="0"/>
                <a:ea typeface="나눔스퀘어"/>
              </a:rPr>
              <a:t>파이썬의 </a:t>
            </a:r>
            <a:r>
              <a:rPr lang="ko-KR" altLang="en-US" dirty="0">
                <a:latin typeface="Arial" charset="0"/>
                <a:ea typeface="나눔스퀘어"/>
              </a:rPr>
              <a:t>개요</a:t>
            </a:r>
            <a:endParaRPr lang="en-US" altLang="ko-KR" sz="1600" dirty="0">
              <a:ea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6003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Ø"/>
            </a:pPr>
            <a:r>
              <a:rPr lang="ko-KR" altLang="en-US" sz="1400" dirty="0" smtClean="0">
                <a:ea typeface="나눔스퀘어"/>
              </a:rPr>
              <a:t>파이썬은 </a:t>
            </a:r>
            <a:r>
              <a:rPr lang="en-US" altLang="ko-KR" sz="1400" dirty="0">
                <a:ea typeface="나눔스퀘어"/>
              </a:rPr>
              <a:t>1991</a:t>
            </a:r>
            <a:r>
              <a:rPr lang="ko-KR" altLang="en-US" sz="1400" dirty="0">
                <a:ea typeface="나눔스퀘어"/>
              </a:rPr>
              <a:t>년도 귀도 반 로섬이라는 개발</a:t>
            </a:r>
            <a:endParaRPr lang="en-US" altLang="ko-KR" sz="1400" dirty="0">
              <a:ea typeface="나눔스퀘어"/>
            </a:endParaRPr>
          </a:p>
          <a:p>
            <a:pPr marL="285750" lvl="1" indent="-285750">
              <a:buFont typeface="Wingdings" pitchFamily="2" charset="2"/>
              <a:buChar char="Ø"/>
            </a:pPr>
            <a:r>
              <a:rPr lang="ko-KR" altLang="en-US" sz="1400" dirty="0" smtClean="0">
                <a:ea typeface="나눔스퀘어"/>
              </a:rPr>
              <a:t>자가 </a:t>
            </a:r>
            <a:r>
              <a:rPr lang="ko-KR" altLang="en-US" sz="1400" dirty="0">
                <a:ea typeface="나눔스퀘어"/>
              </a:rPr>
              <a:t>플랫폼 독립적이며 인터프리터식</a:t>
            </a:r>
            <a:r>
              <a:rPr lang="en-US" altLang="ko-KR" sz="1400" dirty="0">
                <a:ea typeface="나눔스퀘어"/>
              </a:rPr>
              <a:t>, </a:t>
            </a:r>
            <a:r>
              <a:rPr lang="ko-KR" altLang="en-US" sz="1400" dirty="0">
                <a:ea typeface="나눔스퀘어"/>
              </a:rPr>
              <a:t>객체지향적</a:t>
            </a:r>
            <a:r>
              <a:rPr lang="en-US" altLang="ko-KR" sz="1400" dirty="0">
                <a:ea typeface="나눔스퀘어"/>
              </a:rPr>
              <a:t>, </a:t>
            </a:r>
            <a:r>
              <a:rPr lang="ko-KR" altLang="en-US" sz="1400" dirty="0">
                <a:ea typeface="나눔스퀘어"/>
              </a:rPr>
              <a:t>동적 타이핑</a:t>
            </a:r>
            <a:endParaRPr lang="en-US" altLang="ko-KR" sz="1400" dirty="0">
              <a:latin typeface="Arial" charset="0"/>
              <a:ea typeface="나눔스퀘어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52" y="2756889"/>
            <a:ext cx="5446968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1-2 </a:t>
            </a:r>
            <a:r>
              <a:rPr lang="ko-KR" altLang="en-US" dirty="0" smtClean="0">
                <a:ea typeface="나눔스퀘어"/>
              </a:rPr>
              <a:t>파이썬의 설치</a:t>
            </a:r>
            <a:endParaRPr lang="en-US" altLang="ko-KR" dirty="0">
              <a:ea typeface="나눔스퀘어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0" y="3284984"/>
            <a:ext cx="4032448" cy="33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1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</a:t>
            </a:r>
            <a:r>
              <a:rPr lang="ko-KR" altLang="en-US" sz="2400" b="1" dirty="0" smtClean="0">
                <a:ea typeface="나눔스퀘어"/>
              </a:rPr>
              <a:t> </a:t>
            </a:r>
            <a:r>
              <a:rPr lang="ko-KR" altLang="en-US" sz="2400" b="1" dirty="0" smtClean="0">
                <a:ea typeface="나눔스퀘어"/>
              </a:rPr>
              <a:t>시작하기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1-3 </a:t>
            </a:r>
            <a:r>
              <a:rPr lang="ko-KR" altLang="en-US" dirty="0" smtClean="0">
                <a:latin typeface="Arial" charset="0"/>
                <a:ea typeface="나눔스퀘어"/>
              </a:rPr>
              <a:t>파이썬의 주석</a:t>
            </a:r>
            <a:endParaRPr lang="ko-KR" altLang="en-US" dirty="0">
              <a:ea typeface="나눔스퀘어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319" y="2380615"/>
            <a:ext cx="8513280" cy="3312368"/>
            <a:chOff x="404569" y="1844824"/>
            <a:chExt cx="8513280" cy="331236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482030" y="1854349"/>
              <a:ext cx="8338442" cy="288032"/>
            </a:xfrm>
            <a:prstGeom prst="rect">
              <a:avLst/>
            </a:prstGeom>
            <a:solidFill>
              <a:srgbClr val="778F9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86" y="2204864"/>
              <a:ext cx="8465163" cy="295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04569" y="1844824"/>
              <a:ext cx="36633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0">
                <a:buClr>
                  <a:schemeClr val="hlink"/>
                </a:buClr>
                <a:buNone/>
              </a:pPr>
              <a:r>
                <a:rPr lang="ko-KR" altLang="en-US" sz="1400" b="1" dirty="0">
                  <a:solidFill>
                    <a:schemeClr val="bg1"/>
                  </a:solidFill>
                </a:rPr>
                <a:t>실습파일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: webapps/ch03/comment01.py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07319" y="1550937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https://github.com/codingspecialist/RaspberryPi4-Book-Example/blob/master/ch03/comments01.py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2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2-1 </a:t>
            </a:r>
            <a:r>
              <a:rPr lang="ko-KR" altLang="en-US" dirty="0" err="1" smtClean="0">
                <a:latin typeface="나눔스퀘어라운드 Bold" pitchFamily="50" charset="-127"/>
                <a:ea typeface="나눔스퀘어"/>
              </a:rPr>
              <a:t>숫자형</a:t>
            </a:r>
            <a:r>
              <a:rPr lang="ko-KR" altLang="en-US" dirty="0" smtClean="0">
                <a:latin typeface="나눔스퀘어라운드 Bold" pitchFamily="50" charset="-127"/>
                <a:ea typeface="나눔스퀘어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: </a:t>
            </a:r>
            <a:r>
              <a:rPr lang="ko-KR" altLang="en-US" dirty="0" smtClean="0">
                <a:ea typeface="나눔스퀘어"/>
              </a:rPr>
              <a:t>정수 </a:t>
            </a:r>
            <a:r>
              <a:rPr lang="ko-KR" altLang="en-US" dirty="0">
                <a:ea typeface="나눔스퀘어"/>
              </a:rPr>
              <a:t>및 실수를 표현하는 </a:t>
            </a:r>
            <a:r>
              <a:rPr lang="ko-KR" altLang="en-US" dirty="0" smtClean="0">
                <a:ea typeface="나눔스퀘어"/>
              </a:rPr>
              <a:t>타입</a:t>
            </a:r>
            <a:endParaRPr lang="ko-KR" altLang="en-US" dirty="0">
              <a:ea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number</a:t>
            </a:r>
            <a:r>
              <a:rPr lang="en-US" altLang="ko-KR" sz="1400" dirty="0" smtClean="0">
                <a:hlinkClick r:id="rId2"/>
              </a:rPr>
              <a:t>01.py</a:t>
            </a:r>
            <a:endParaRPr lang="ko-KR" alt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016650" cy="184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152" y="378904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2-2 </a:t>
            </a:r>
            <a:r>
              <a:rPr lang="ko-KR" altLang="en-US" dirty="0" smtClean="0">
                <a:latin typeface="나눔스퀘어라운드 Bold" pitchFamily="50" charset="-127"/>
                <a:ea typeface="나눔스퀘어"/>
              </a:rPr>
              <a:t>문자형 </a:t>
            </a:r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: </a:t>
            </a:r>
            <a:r>
              <a:rPr lang="ko-KR" altLang="en-US" dirty="0" err="1" smtClean="0">
                <a:latin typeface="나눔스퀘어라운드 Bold" pitchFamily="50" charset="-127"/>
                <a:ea typeface="나눔스퀘어"/>
              </a:rPr>
              <a:t>문자열를</a:t>
            </a:r>
            <a:r>
              <a:rPr lang="ko-KR" altLang="en-US" dirty="0" smtClean="0">
                <a:latin typeface="나눔스퀘어라운드 Bold" pitchFamily="50" charset="-127"/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표현하는 </a:t>
            </a:r>
            <a:r>
              <a:rPr lang="ko-KR" altLang="en-US" dirty="0" smtClean="0">
                <a:ea typeface="나눔스퀘어"/>
              </a:rPr>
              <a:t>타입</a:t>
            </a:r>
            <a:endParaRPr lang="ko-KR" altLang="en-US" dirty="0">
              <a:ea typeface="나눔스퀘어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5" y="4509120"/>
            <a:ext cx="70166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4129335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github.com/codingspecialist/RaspberryPi4-Book-Example/blob/master/ch03/str01.py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3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2-3 </a:t>
            </a:r>
            <a:r>
              <a:rPr lang="ko-KR" altLang="en-US" dirty="0" smtClean="0">
                <a:latin typeface="나눔스퀘어라운드 Bold" pitchFamily="50" charset="-127"/>
                <a:ea typeface="나눔스퀘어"/>
              </a:rPr>
              <a:t>리스트</a:t>
            </a:r>
            <a:r>
              <a:rPr lang="ko-KR" altLang="en-US" dirty="0" smtClean="0">
                <a:latin typeface="나눔스퀘어라운드 Bold" pitchFamily="50" charset="-127"/>
                <a:ea typeface="나눔스퀘어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"/>
              </a:rPr>
              <a:t>: </a:t>
            </a:r>
            <a:r>
              <a:rPr lang="ko-KR" altLang="en-US" dirty="0" smtClean="0"/>
              <a:t>여러 </a:t>
            </a:r>
            <a:r>
              <a:rPr lang="ko-KR" altLang="en-US" dirty="0"/>
              <a:t>개의 값들을 하나의 변수로 묶어서 사용하는 </a:t>
            </a:r>
            <a:r>
              <a:rPr lang="ko-KR" altLang="en-US" dirty="0" smtClean="0"/>
              <a:t>타입</a:t>
            </a:r>
            <a:endParaRPr lang="ko-KR" altLang="en-US" dirty="0">
              <a:ea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list</a:t>
            </a:r>
            <a:r>
              <a:rPr lang="en-US" altLang="ko-KR" sz="1400" dirty="0" smtClean="0">
                <a:hlinkClick r:id="rId2"/>
              </a:rPr>
              <a:t>01.py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5152" y="3789040"/>
            <a:ext cx="652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리스트 </a:t>
            </a:r>
            <a:r>
              <a:rPr lang="ko-KR" altLang="en-US" dirty="0"/>
              <a:t>변수를 선언하여 </a:t>
            </a:r>
            <a:r>
              <a:rPr lang="en-US" altLang="ko-KR" dirty="0"/>
              <a:t>list01.py</a:t>
            </a:r>
            <a:r>
              <a:rPr lang="ko-KR" altLang="en-US" dirty="0"/>
              <a:t>와 같은 기능 예제</a:t>
            </a:r>
          </a:p>
          <a:p>
            <a:endParaRPr lang="ko-KR" altLang="en-US" dirty="0"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129335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github.com/codingspecialist/RaspberryPi4-Book-Example/blob/master/ch03/list02.py</a:t>
            </a:r>
            <a:endParaRPr lang="ko-KR" altLang="en-US" sz="14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3" y="1778188"/>
            <a:ext cx="6212929" cy="201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6336704" cy="208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7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>
                <a:ea typeface="나눔스퀘어"/>
              </a:rPr>
              <a:t>리스트를 </a:t>
            </a:r>
            <a:r>
              <a:rPr lang="ko-KR" altLang="en-US" dirty="0">
                <a:ea typeface="나눔스퀘어"/>
              </a:rPr>
              <a:t>선언하고 유동적인 요소가 만들어지는 </a:t>
            </a:r>
            <a:r>
              <a:rPr lang="ko-KR" altLang="en-US" dirty="0" smtClean="0">
                <a:ea typeface="나눔스퀘어"/>
              </a:rPr>
              <a:t>예제</a:t>
            </a:r>
            <a:endParaRPr lang="ko-KR" altLang="en-US" dirty="0">
              <a:ea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list</a:t>
            </a:r>
            <a:r>
              <a:rPr lang="en-US" altLang="ko-KR" sz="1400" dirty="0" smtClean="0">
                <a:hlinkClick r:id="rId2"/>
              </a:rPr>
              <a:t>03.py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5152" y="3923764"/>
            <a:ext cx="74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>
                <a:ea typeface="나눔스퀘어"/>
              </a:rPr>
              <a:t>요소를 </a:t>
            </a:r>
            <a:r>
              <a:rPr lang="ko-KR" altLang="en-US" dirty="0">
                <a:ea typeface="나눔스퀘어"/>
              </a:rPr>
              <a:t>가져오기 위한 다양한 위치 값</a:t>
            </a:r>
            <a:r>
              <a:rPr lang="en-US" altLang="ko-KR" dirty="0">
                <a:ea typeface="나눔스퀘어"/>
              </a:rPr>
              <a:t>(index</a:t>
            </a:r>
            <a:r>
              <a:rPr lang="ko-KR" altLang="en-US" dirty="0">
                <a:ea typeface="나눔스퀘어"/>
              </a:rPr>
              <a:t>값</a:t>
            </a:r>
            <a:r>
              <a:rPr lang="en-US" altLang="ko-KR" dirty="0">
                <a:ea typeface="나눔스퀘어"/>
              </a:rPr>
              <a:t>)</a:t>
            </a:r>
            <a:r>
              <a:rPr lang="ko-KR" altLang="en-US" dirty="0">
                <a:ea typeface="나눔스퀘어"/>
              </a:rPr>
              <a:t>을 적용한 </a:t>
            </a:r>
            <a:r>
              <a:rPr lang="ko-KR" altLang="en-US" dirty="0" smtClean="0">
                <a:ea typeface="나눔스퀘어"/>
              </a:rPr>
              <a:t>예제</a:t>
            </a:r>
            <a:endParaRPr lang="ko-KR" altLang="en-US" dirty="0"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273351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https://github.com/codingspecialist/RaspberryPi4-Book-Example/blob/master/ch03/list04.py</a:t>
            </a:r>
            <a:endParaRPr lang="ko-KR" altLang="en-US" sz="14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89633"/>
            <a:ext cx="5184576" cy="219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71746"/>
            <a:ext cx="7309445" cy="192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4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리스트에서 </a:t>
            </a:r>
            <a:r>
              <a:rPr lang="ko-KR" altLang="en-US" dirty="0"/>
              <a:t>다양하게 사용 할 수 있는 함수를 적용한 </a:t>
            </a:r>
            <a:r>
              <a:rPr lang="ko-KR" altLang="en-US" dirty="0" smtClean="0"/>
              <a:t>예제</a:t>
            </a:r>
            <a:endParaRPr lang="ko-KR" altLang="en-US" dirty="0">
              <a:ea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list</a:t>
            </a:r>
            <a:r>
              <a:rPr lang="en-US" altLang="ko-KR" sz="1400" dirty="0" smtClean="0">
                <a:hlinkClick r:id="rId2"/>
              </a:rPr>
              <a:t>05py</a:t>
            </a:r>
            <a:endParaRPr lang="ko-KR" alt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5163"/>
            <a:ext cx="7344816" cy="477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312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"/>
              </a:rPr>
              <a:t>2</a:t>
            </a:r>
            <a:r>
              <a:rPr lang="en-US" altLang="ko-KR" sz="2400" b="1" dirty="0" smtClean="0">
                <a:ea typeface="나눔스퀘어"/>
              </a:rPr>
              <a:t>. </a:t>
            </a:r>
            <a:r>
              <a:rPr lang="ko-KR" altLang="en-US" sz="2400" b="1" dirty="0" err="1" smtClean="0">
                <a:ea typeface="나눔스퀘어"/>
              </a:rPr>
              <a:t>파이썬의</a:t>
            </a:r>
            <a:r>
              <a:rPr lang="en-US" altLang="ko-KR" sz="2400" b="1" dirty="0" smtClean="0">
                <a:ea typeface="나눔스퀘어"/>
              </a:rPr>
              <a:t> </a:t>
            </a:r>
            <a:r>
              <a:rPr lang="ko-KR" altLang="en-US" sz="2400" b="1" dirty="0" err="1" smtClean="0">
                <a:ea typeface="나눔스퀘어"/>
              </a:rPr>
              <a:t>자료형</a:t>
            </a:r>
            <a:endParaRPr lang="ko-KR" altLang="en-US" sz="2400" b="1" dirty="0">
              <a:latin typeface="나눔스퀘어라운드 ExtraBold" pitchFamily="50" charset="-127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83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>
                <a:ea typeface="나눔스퀘어"/>
              </a:rPr>
              <a:t>2</a:t>
            </a:r>
            <a:r>
              <a:rPr lang="ko-KR" altLang="en-US" dirty="0">
                <a:ea typeface="나눔스퀘어"/>
              </a:rPr>
              <a:t>차원 리스트를 선언하고  리스트 요소 값을 </a:t>
            </a:r>
            <a:r>
              <a:rPr lang="ko-KR" altLang="en-US" dirty="0" smtClean="0">
                <a:ea typeface="나눔스퀘어"/>
              </a:rPr>
              <a:t>출력예제</a:t>
            </a:r>
            <a:endParaRPr lang="ko-KR" altLang="en-US" dirty="0">
              <a:ea typeface="나눔스퀘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412776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github.com/codingspecialist/RaspberryPi4-Book-Example/blob/master/ch03/</a:t>
            </a:r>
            <a:r>
              <a:rPr lang="en-US" altLang="ko-KR" sz="1400" dirty="0" smtClean="0">
                <a:hlinkClick r:id="rId2"/>
              </a:rPr>
              <a:t>list</a:t>
            </a:r>
            <a:r>
              <a:rPr lang="en-US" altLang="ko-KR" sz="1400" dirty="0" smtClean="0">
                <a:hlinkClick r:id="rId2"/>
              </a:rPr>
              <a:t>06py</a:t>
            </a:r>
            <a:endParaRPr lang="ko-KR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4" y="1844824"/>
            <a:ext cx="8514878" cy="225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543</Words>
  <Application>Microsoft Office PowerPoint</Application>
  <PresentationFormat>화면 슬라이드 쇼(4:3)</PresentationFormat>
  <Paragraphs>96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JSPStudy</cp:lastModifiedBy>
  <cp:revision>333</cp:revision>
  <dcterms:created xsi:type="dcterms:W3CDTF">2017-08-23T11:56:55Z</dcterms:created>
  <dcterms:modified xsi:type="dcterms:W3CDTF">2020-01-07T09:43:44Z</dcterms:modified>
</cp:coreProperties>
</file>