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323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8596-08BC-4835-A7A7-558BAD89501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AFC3-F822-460C-B3D9-971640FD2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5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-24"/>
            <a:ext cx="5614998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29600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나눔스퀘어라운드 ExtraBold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1196752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ch04 </a:t>
            </a:r>
            <a:r>
              <a:rPr lang="ko-KR" altLang="en-US" sz="40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라즈베리파이를</a:t>
            </a:r>
            <a:r>
              <a:rPr lang="ko-KR" altLang="en-US" sz="4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4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위한 전자기초</a:t>
            </a:r>
            <a:endParaRPr lang="ko-KR" altLang="en-US" sz="40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6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</a:t>
            </a:r>
            <a:r>
              <a:rPr lang="ko-KR" altLang="en-US" smtClean="0"/>
              <a:t>알기 쉬운 전자회로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실습 예제  </a:t>
            </a:r>
            <a:r>
              <a:rPr lang="en-US" altLang="ko-KR" sz="2400" kern="1200" smtClean="0">
                <a:solidFill>
                  <a:schemeClr val="tx1"/>
                </a:solidFill>
              </a:rPr>
              <a:t>1.2</a:t>
            </a:r>
            <a:endParaRPr lang="en-US" altLang="ko-KR" sz="2000" dirty="0" smtClean="0"/>
          </a:p>
          <a:p>
            <a:pPr lvl="1">
              <a:buNone/>
            </a:pPr>
            <a:r>
              <a:rPr lang="ko-KR" altLang="en-US" sz="2000" smtClean="0"/>
              <a:t>회로에 흐르는 전류 </a:t>
            </a:r>
            <a:r>
              <a:rPr lang="en-US" sz="2000" smtClean="0"/>
              <a:t>I </a:t>
            </a:r>
            <a:r>
              <a:rPr lang="ko-KR" altLang="en-US" sz="2000" smtClean="0"/>
              <a:t>의 값과 </a:t>
            </a:r>
            <a:r>
              <a:rPr lang="en-US" altLang="ko-KR" sz="2000" smtClean="0"/>
              <a:t>R</a:t>
            </a:r>
            <a:r>
              <a:rPr lang="en-US" altLang="ko-KR" sz="2000" baseline="-25000" smtClean="0"/>
              <a:t>2 </a:t>
            </a:r>
            <a:r>
              <a:rPr lang="ko-KR" altLang="en-US" sz="2000" smtClean="0"/>
              <a:t>에 걸리는 전압강하 전압</a:t>
            </a:r>
            <a:r>
              <a:rPr lang="en-US" altLang="ko-KR" sz="2000" smtClean="0"/>
              <a:t>V</a:t>
            </a:r>
            <a:r>
              <a:rPr lang="en-US" altLang="ko-KR" sz="2000" baseline="-25000" smtClean="0"/>
              <a:t>2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?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194" name="Picture 2" descr="C:\Users\JB\Documents\집필관련\4장5장8장10장11장\제 04장 라즈베리파이를 위한 기초이론\사진\4-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5857916" cy="4389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전압</a:t>
            </a:r>
            <a:r>
              <a:rPr lang="en-US" altLang="ko-KR" sz="2400" kern="1200" smtClean="0">
                <a:solidFill>
                  <a:schemeClr val="tx1"/>
                </a:solidFill>
              </a:rPr>
              <a:t> </a:t>
            </a:r>
            <a:r>
              <a:rPr lang="ko-KR" altLang="en-US" sz="2400" kern="1200" smtClean="0">
                <a:solidFill>
                  <a:schemeClr val="tx1"/>
                </a:solidFill>
              </a:rPr>
              <a:t>전류 저항</a:t>
            </a:r>
            <a:endParaRPr lang="en-US" altLang="ko-KR" sz="2000" smtClean="0"/>
          </a:p>
          <a:p>
            <a:pPr lvl="1"/>
            <a:r>
              <a:rPr lang="ko-KR" altLang="en-US" sz="2000" smtClean="0">
                <a:latin typeface="+mn-lt"/>
              </a:rPr>
              <a:t>전압</a:t>
            </a:r>
            <a:r>
              <a:rPr lang="en-US" altLang="ko-KR" sz="2000" smtClean="0">
                <a:latin typeface="+mn-lt"/>
              </a:rPr>
              <a:t>: </a:t>
            </a:r>
            <a:r>
              <a:rPr lang="ko-KR" altLang="en-US" sz="2000" smtClean="0">
                <a:latin typeface="+mn-lt"/>
              </a:rPr>
              <a:t>전류가 흐를때의 힘을 나타내는 물리량</a:t>
            </a:r>
            <a:endParaRPr lang="en-US" altLang="ko-KR" sz="2000" smtClean="0">
              <a:latin typeface="+mn-lt"/>
            </a:endParaRPr>
          </a:p>
          <a:p>
            <a:pPr lvl="1"/>
            <a:r>
              <a:rPr lang="ko-KR" altLang="en-US" sz="2000" smtClean="0">
                <a:latin typeface="+mn-lt"/>
              </a:rPr>
              <a:t>전류</a:t>
            </a:r>
            <a:r>
              <a:rPr lang="en-US" altLang="ko-KR" sz="2000" smtClean="0">
                <a:latin typeface="+mn-lt"/>
              </a:rPr>
              <a:t>: </a:t>
            </a:r>
            <a:r>
              <a:rPr lang="ko-KR" altLang="en-US" sz="2000" smtClean="0">
                <a:latin typeface="+mn-lt"/>
              </a:rPr>
              <a:t>전선을 통해 흐르는 전기의 물리량</a:t>
            </a:r>
            <a:endParaRPr lang="en-US" altLang="ko-KR" sz="2000" smtClean="0">
              <a:latin typeface="+mn-lt"/>
            </a:endParaRPr>
          </a:p>
          <a:p>
            <a:pPr lvl="1"/>
            <a:r>
              <a:rPr lang="ko-KR" altLang="en-US" sz="2000" smtClean="0">
                <a:latin typeface="+mn-lt"/>
              </a:rPr>
              <a:t>저항</a:t>
            </a:r>
            <a:r>
              <a:rPr lang="en-US" altLang="ko-KR" sz="2000" smtClean="0">
                <a:latin typeface="+mn-lt"/>
              </a:rPr>
              <a:t>: </a:t>
            </a:r>
            <a:r>
              <a:rPr lang="ko-KR" altLang="en-US" sz="2000" smtClean="0">
                <a:latin typeface="+mn-lt"/>
              </a:rPr>
              <a:t>전기의 흐름을 방해하는 정도를 나타내는 물리량</a:t>
            </a:r>
            <a:endParaRPr lang="en-US" altLang="ko-KR" sz="2000" smtClean="0">
              <a:latin typeface="+mn-lt"/>
            </a:endParaRPr>
          </a:p>
          <a:p>
            <a:pPr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/>
            <a:r>
              <a:rPr lang="ko-KR" altLang="en-US" sz="2000" smtClean="0"/>
              <a:t>전압이 높을수록 저항이 작을수록 전류가 많아짐</a:t>
            </a:r>
            <a:endParaRPr lang="ko-KR" altLang="en-US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3074" name="Picture 2" descr="C:\Users\JB\Documents\집필관련\4장5장8장10장11장\제 04장 라즈베리파이를 위한 기초이론\사진\4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7429552" cy="2591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저항의 용량을 읽는 방법</a:t>
            </a:r>
            <a:endParaRPr lang="en-US" altLang="ko-KR" sz="2400" kern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10245" name="Picture 5" descr="C:\Users\JB\Documents\집필관련\4장5장8장10장11장\제 04장 라즈베리파이를 위한 기초이론\사진\4-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4416425" cy="4483100"/>
          </a:xfrm>
          <a:prstGeom prst="rect">
            <a:avLst/>
          </a:prstGeom>
          <a:noFill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928802"/>
            <a:ext cx="3514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266015" y="3143248"/>
            <a:ext cx="3877985" cy="1125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+mn-lt"/>
              </a:rPr>
              <a:t>갈</a:t>
            </a:r>
            <a:r>
              <a:rPr lang="en-US" altLang="ko-KR" sz="2400" smtClean="0">
                <a:latin typeface="+mn-lt"/>
              </a:rPr>
              <a:t>(1) + </a:t>
            </a:r>
            <a:r>
              <a:rPr lang="ko-KR" altLang="en-US" sz="2400" smtClean="0">
                <a:latin typeface="+mn-lt"/>
              </a:rPr>
              <a:t>검</a:t>
            </a:r>
            <a:r>
              <a:rPr lang="en-US" altLang="ko-KR" sz="2400" smtClean="0">
                <a:latin typeface="+mn-lt"/>
              </a:rPr>
              <a:t>(0) + </a:t>
            </a:r>
            <a:r>
              <a:rPr lang="ko-KR" altLang="en-US" sz="2400" smtClean="0">
                <a:latin typeface="+mn-lt"/>
              </a:rPr>
              <a:t>갈</a:t>
            </a:r>
            <a:r>
              <a:rPr lang="en-US" altLang="ko-KR" sz="2400" smtClean="0">
                <a:latin typeface="+mn-lt"/>
              </a:rPr>
              <a:t>(X10)</a:t>
            </a:r>
            <a:br>
              <a:rPr lang="en-US" altLang="ko-KR" sz="2400" smtClean="0">
                <a:latin typeface="+mn-lt"/>
              </a:rPr>
            </a:br>
            <a:r>
              <a:rPr lang="en-US" altLang="ko-KR" sz="2400" smtClean="0">
                <a:latin typeface="+mn-lt"/>
              </a:rPr>
              <a:t>    =&gt; 100 </a:t>
            </a:r>
            <a:r>
              <a:rPr lang="el-GR" sz="2400" smtClean="0">
                <a:latin typeface="+mn-lt"/>
              </a:rPr>
              <a:t>Ω</a:t>
            </a:r>
            <a:endParaRPr lang="ko-KR" altLang="en-US" sz="2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smtClean="0">
                <a:solidFill>
                  <a:schemeClr val="tx1"/>
                </a:solidFill>
              </a:rPr>
              <a:t>LED</a:t>
            </a:r>
            <a:r>
              <a:rPr lang="ko-KR" altLang="en-US" sz="2400" kern="1200" smtClean="0">
                <a:solidFill>
                  <a:schemeClr val="tx1"/>
                </a:solidFill>
              </a:rPr>
              <a:t>의 극성</a:t>
            </a:r>
            <a:endParaRPr lang="en-US" altLang="ko-KR" sz="2400" kern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11266" name="Picture 2" descr="C:\Users\JB\Documents\집필관련\4장5장8장10장11장\제 04장 라즈베리파이를 위한 기초이론\사진\4-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35842"/>
            <a:ext cx="3214710" cy="441252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29058" y="2500306"/>
            <a:ext cx="5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>
                <a:latin typeface="MS Gothic" pitchFamily="49" charset="-128"/>
                <a:ea typeface="MS Gothic" pitchFamily="49" charset="-128"/>
              </a:rPr>
              <a:t>+ </a:t>
            </a:r>
            <a:r>
              <a:rPr lang="ko-KR" altLang="en-US" sz="2800" b="1" smtClean="0">
                <a:latin typeface="MS Gothic" pitchFamily="49" charset="-128"/>
              </a:rPr>
              <a:t>극</a:t>
            </a:r>
            <a:r>
              <a:rPr lang="en-US" altLang="ko-KR" sz="2800" b="1" smtClean="0">
                <a:latin typeface="MS Gothic" pitchFamily="49" charset="-128"/>
                <a:ea typeface="MS Gothic" pitchFamily="49" charset="-128"/>
              </a:rPr>
              <a:t>(Anode) : </a:t>
            </a:r>
            <a:r>
              <a:rPr lang="ko-KR" altLang="en-US" sz="2800" b="1" smtClean="0">
                <a:latin typeface="MS Gothic" pitchFamily="49" charset="-128"/>
              </a:rPr>
              <a:t>다리가 긴쪽</a:t>
            </a:r>
            <a:r>
              <a:rPr lang="en-US" altLang="ko-KR" sz="2800" b="1" smtClean="0">
                <a:latin typeface="MS Gothic" pitchFamily="49" charset="-128"/>
                <a:ea typeface="MS Gothic" pitchFamily="49" charset="-128"/>
              </a:rPr>
              <a:t/>
            </a:r>
            <a:br>
              <a:rPr lang="en-US" altLang="ko-KR" sz="2800" b="1" smtClean="0">
                <a:latin typeface="MS Gothic" pitchFamily="49" charset="-128"/>
                <a:ea typeface="MS Gothic" pitchFamily="49" charset="-128"/>
              </a:rPr>
            </a:br>
            <a:r>
              <a:rPr lang="en-US" altLang="ko-KR" sz="2800" b="1" smtClean="0">
                <a:latin typeface="MS Gothic" pitchFamily="49" charset="-128"/>
                <a:ea typeface="MS Gothic" pitchFamily="49" charset="-128"/>
              </a:rPr>
              <a:t>- </a:t>
            </a:r>
            <a:r>
              <a:rPr lang="ko-KR" altLang="en-US" sz="2800" b="1" smtClean="0">
                <a:latin typeface="MS Gothic" pitchFamily="49" charset="-128"/>
              </a:rPr>
              <a:t>극</a:t>
            </a:r>
            <a:r>
              <a:rPr lang="en-US" altLang="ko-KR" sz="2800" b="1" smtClean="0">
                <a:latin typeface="MS Gothic" pitchFamily="49" charset="-128"/>
                <a:ea typeface="MS Gothic" pitchFamily="49" charset="-128"/>
              </a:rPr>
              <a:t>(Cathod): </a:t>
            </a:r>
            <a:r>
              <a:rPr lang="ko-KR" altLang="en-US" sz="2800" b="1" smtClean="0">
                <a:latin typeface="MS Gothic" pitchFamily="49" charset="-128"/>
              </a:rPr>
              <a:t>다리가 짧은 쪽</a:t>
            </a:r>
            <a:endParaRPr lang="ko-KR" altLang="en-US" sz="2800" b="1">
              <a:latin typeface="MS Gothic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smtClean="0">
                <a:solidFill>
                  <a:schemeClr val="tx1"/>
                </a:solidFill>
              </a:rPr>
              <a:t>LED</a:t>
            </a:r>
            <a:r>
              <a:rPr lang="ko-KR" altLang="en-US" sz="2400" kern="1200" smtClean="0">
                <a:solidFill>
                  <a:schemeClr val="tx1"/>
                </a:solidFill>
              </a:rPr>
              <a:t>와 저항 회로 구성</a:t>
            </a:r>
            <a:endParaRPr lang="en-US" altLang="ko-KR" sz="2400" kern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12290" name="Picture 2" descr="C:\Users\JB\Documents\집필관련\4장5장8장10장11장\제 04장 라즈베리파이를 위한 기초이론\사진\4-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4177022" cy="4143404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156289440" descr="EMB00001da833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857364"/>
            <a:ext cx="3745173" cy="264320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49472" y="4786322"/>
            <a:ext cx="459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우선 브레드보드에 </a:t>
            </a:r>
            <a:r>
              <a:rPr lang="en-US" altLang="ko-KR" sz="2400" smtClean="0"/>
              <a:t>5V </a:t>
            </a:r>
            <a:r>
              <a:rPr lang="ko-KR" altLang="en-US" sz="2400" smtClean="0"/>
              <a:t>전원 연결</a:t>
            </a:r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smtClean="0">
                <a:solidFill>
                  <a:schemeClr val="tx1"/>
                </a:solidFill>
              </a:rPr>
              <a:t>LED</a:t>
            </a:r>
            <a:r>
              <a:rPr lang="ko-KR" altLang="en-US" sz="2400" kern="1200" smtClean="0">
                <a:solidFill>
                  <a:schemeClr val="tx1"/>
                </a:solidFill>
              </a:rPr>
              <a:t>와 저항 회로 구성</a:t>
            </a:r>
            <a:endParaRPr lang="en-US" altLang="ko-KR" sz="2400" kern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7" name="_x156289680" descr="EMB00001da833d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827973" cy="271464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85786" y="4688175"/>
            <a:ext cx="61430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LED</a:t>
            </a:r>
            <a:r>
              <a:rPr lang="ko-KR" altLang="en-US" sz="2400" smtClean="0"/>
              <a:t>의 데이타시트에서 </a:t>
            </a:r>
            <a:r>
              <a:rPr lang="en-US" altLang="ko-KR" sz="2400" smtClean="0"/>
              <a:t>V</a:t>
            </a:r>
            <a:r>
              <a:rPr lang="en-US" altLang="ko-KR" sz="2400" baseline="-25000" smtClean="0"/>
              <a:t>F</a:t>
            </a:r>
            <a:r>
              <a:rPr lang="en-US" altLang="ko-KR" sz="2400" smtClean="0"/>
              <a:t> </a:t>
            </a:r>
            <a:r>
              <a:rPr lang="ko-KR" altLang="en-US" sz="2400" smtClean="0"/>
              <a:t>값과 </a:t>
            </a:r>
            <a:r>
              <a:rPr lang="en-US" altLang="ko-KR" sz="2400" smtClean="0"/>
              <a:t>I</a:t>
            </a:r>
            <a:r>
              <a:rPr lang="en-US" altLang="ko-KR" sz="2400" baseline="-25000" smtClean="0"/>
              <a:t>F</a:t>
            </a:r>
            <a:r>
              <a:rPr lang="en-US" altLang="ko-KR" sz="2400" smtClean="0"/>
              <a:t> </a:t>
            </a:r>
            <a:r>
              <a:rPr lang="ko-KR" altLang="en-US" sz="2400" smtClean="0"/>
              <a:t>값을 확인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V</a:t>
            </a:r>
            <a:r>
              <a:rPr lang="en-US" altLang="ko-KR" sz="2400" baseline="-25000" smtClean="0"/>
              <a:t>F </a:t>
            </a:r>
            <a:r>
              <a:rPr lang="en-US" altLang="ko-KR" sz="2400" smtClean="0"/>
              <a:t>= 2V</a:t>
            </a:r>
            <a:endParaRPr lang="en-US" altLang="ko-KR" sz="2400" baseline="-25000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 I</a:t>
            </a:r>
            <a:r>
              <a:rPr lang="en-US" altLang="ko-KR" sz="2400" baseline="-25000" smtClean="0"/>
              <a:t>F</a:t>
            </a:r>
            <a:r>
              <a:rPr lang="ko-KR" altLang="en-US" sz="2400" smtClean="0"/>
              <a:t>  </a:t>
            </a:r>
            <a:r>
              <a:rPr lang="en-US" altLang="ko-KR" sz="2400" smtClean="0"/>
              <a:t>= 20ma</a:t>
            </a:r>
            <a:r>
              <a:rPr lang="ko-KR" altLang="en-US" sz="2400" smtClean="0"/>
              <a:t> </a:t>
            </a:r>
            <a:r>
              <a:rPr lang="en-US" altLang="ko-KR" baseline="-25000" smtClean="0"/>
              <a:t/>
            </a:r>
            <a:br>
              <a:rPr lang="en-US" altLang="ko-KR" baseline="-25000" smtClean="0"/>
            </a:b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smtClean="0">
                <a:solidFill>
                  <a:schemeClr val="tx1"/>
                </a:solidFill>
              </a:rPr>
              <a:t>LED</a:t>
            </a:r>
            <a:r>
              <a:rPr lang="ko-KR" altLang="en-US" sz="2400" kern="1200" smtClean="0">
                <a:solidFill>
                  <a:schemeClr val="tx1"/>
                </a:solidFill>
              </a:rPr>
              <a:t>와 저항 회로 구성</a:t>
            </a:r>
            <a:endParaRPr lang="en-US" altLang="ko-KR" sz="2400" kern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1" name="Picture 1" descr="C:\Users\JB\Documents\집필관련\4장5장8장10장11장\제 04장 라즈베리파이를 위한 기초이론\사진\4-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4321045" cy="42862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929190" y="3429000"/>
            <a:ext cx="4357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옴의 법칙에 따라서</a:t>
            </a:r>
            <a:endParaRPr lang="en-US" sz="2800" smtClean="0"/>
          </a:p>
          <a:p>
            <a:r>
              <a:rPr lang="en-US" sz="2800" smtClean="0"/>
              <a:t>R = V / I = 3V / 0.02A = 150</a:t>
            </a:r>
            <a:r>
              <a:rPr lang="el-GR" sz="2800" smtClean="0"/>
              <a:t>Ω</a:t>
            </a:r>
            <a:endParaRPr lang="el-GR" sz="2800"/>
          </a:p>
        </p:txBody>
      </p:sp>
      <p:sp>
        <p:nvSpPr>
          <p:cNvPr id="13" name="TextBox 12"/>
          <p:cNvSpPr txBox="1"/>
          <p:nvPr/>
        </p:nvSpPr>
        <p:spPr>
          <a:xfrm>
            <a:off x="4929190" y="1357298"/>
            <a:ext cx="4000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키르히호프의 전압의 법칙에 따라서 저항</a:t>
            </a:r>
            <a:r>
              <a:rPr lang="en-US" altLang="ko-KR" sz="2800" smtClean="0"/>
              <a:t>R</a:t>
            </a:r>
            <a:r>
              <a:rPr lang="ko-KR" altLang="en-US" sz="2800" smtClean="0"/>
              <a:t>에 걸리는 전압의 값은 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5V – 2V = 3V</a:t>
            </a:r>
            <a:endParaRPr lang="ko-KR" alt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4929222" y="5072074"/>
            <a:ext cx="4000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그러므로 저항은 </a:t>
            </a:r>
            <a:endParaRPr lang="en-US" altLang="ko-KR" sz="2800" smtClean="0"/>
          </a:p>
          <a:p>
            <a:r>
              <a:rPr lang="en-US" altLang="ko-KR" sz="2800" smtClean="0"/>
              <a:t>150 ~ 220</a:t>
            </a:r>
            <a:r>
              <a:rPr lang="el-GR" sz="2800" smtClean="0"/>
              <a:t> Ω</a:t>
            </a:r>
            <a:endParaRPr lang="el-G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실제 브레드보드에 동작</a:t>
            </a:r>
            <a:endParaRPr lang="en-US" altLang="ko-KR" sz="2400" kern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mtClean="0">
              <a:solidFill>
                <a:srgbClr val="000000"/>
              </a:solidFill>
              <a:latin typeface="굴림"/>
            </a:endParaRP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417" name="Picture 1" descr="C:\Users\JB\Documents\집필관련\4장5장8장10장11장\제 04장 라즈베리파이를 위한 기초이론\사진\4-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971" y="1714488"/>
            <a:ext cx="6366921" cy="4601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푸시</a:t>
            </a:r>
            <a:r>
              <a:rPr lang="en-US" altLang="ko-KR" sz="2400" kern="1200" smtClean="0">
                <a:solidFill>
                  <a:schemeClr val="tx1"/>
                </a:solidFill>
              </a:rPr>
              <a:t>(Push)</a:t>
            </a:r>
            <a:r>
              <a:rPr lang="ko-KR" altLang="en-US" sz="2400" kern="1200" smtClean="0">
                <a:solidFill>
                  <a:schemeClr val="tx1"/>
                </a:solidFill>
              </a:rPr>
              <a:t>버튼 스위치</a:t>
            </a:r>
            <a:endParaRPr lang="en-US" altLang="ko-KR" sz="2400" kern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10" y="5072074"/>
            <a:ext cx="8370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Tact </a:t>
            </a:r>
            <a:r>
              <a:rPr lang="ko-KR" altLang="en-US" sz="2400" smtClean="0"/>
              <a:t>스위치는 </a:t>
            </a:r>
            <a:r>
              <a:rPr lang="en-US" altLang="ko-KR" sz="2400" smtClean="0"/>
              <a:t>4</a:t>
            </a:r>
            <a:r>
              <a:rPr lang="ko-KR" altLang="en-US" sz="2400" smtClean="0"/>
              <a:t>개의 다리핀 중 거리가 먼쪽만 연결되어 있음</a:t>
            </a:r>
            <a:endParaRPr lang="en-US" altLang="ko-KR" sz="2400" smtClean="0"/>
          </a:p>
          <a:p>
            <a:r>
              <a:rPr lang="ko-KR" altLang="en-US" sz="2400" smtClean="0"/>
              <a:t>스위치를 누르는 순간 떨어져 있던 가까운 핀들도 연결됨</a:t>
            </a:r>
            <a:endParaRPr lang="en-US" altLang="ko-KR" sz="2400" smtClean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393" name="_x156289440" descr="EMB00001da833d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712120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실습 예제  </a:t>
            </a:r>
            <a:r>
              <a:rPr lang="en-US" altLang="ko-KR" sz="2400" kern="1200" smtClean="0">
                <a:solidFill>
                  <a:schemeClr val="tx1"/>
                </a:solidFill>
              </a:rPr>
              <a:t>1.3</a:t>
            </a:r>
            <a:endParaRPr lang="en-US" altLang="ko-KR" sz="2000" dirty="0" smtClean="0"/>
          </a:p>
          <a:p>
            <a:pPr lvl="1">
              <a:buNone/>
            </a:pPr>
            <a:r>
              <a:rPr lang="ko-KR" altLang="en-US" sz="2000" smtClean="0"/>
              <a:t>아래의 회로도와 같이 스위치를 추가하여 스위치를 눌렀을때 </a:t>
            </a:r>
            <a:r>
              <a:rPr lang="en-US" altLang="ko-KR" sz="2000" smtClean="0"/>
              <a:t>LED</a:t>
            </a:r>
            <a:r>
              <a:rPr lang="ko-KR" altLang="en-US" sz="2000" smtClean="0"/>
              <a:t>의 불이 들어오도록 브레드보드를 구성하자</a:t>
            </a:r>
            <a:r>
              <a:rPr lang="en-US" altLang="ko-KR" sz="2000" smtClean="0"/>
              <a:t>.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7" name="_x156289360" descr="EMB00001da833d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5332867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285720" y="85723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285720" y="3286124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smtClean="0">
                <a:latin typeface="나눔스퀘어라운드 ExtraBold"/>
              </a:rPr>
              <a:t>Contents</a:t>
            </a:r>
            <a:endParaRPr lang="ko-KR" altLang="en-US" sz="2400" b="1">
              <a:latin typeface="나눔스퀘어라운드 ExtraBold"/>
            </a:endParaRPr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57158" y="1500174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smtClean="0"/>
              <a:t>라즈베리파이로 센서 등의 전자 부품을 제어하기 위해서전자회로의 기초를 </a:t>
            </a:r>
            <a:r>
              <a:rPr lang="ko-KR" altLang="en-US" sz="2400" dirty="0" smtClean="0"/>
              <a:t>이해한다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smtClean="0"/>
              <a:t>데이터시트를 활용하여  전자부품과 회로를 이해한다</a:t>
            </a:r>
            <a:r>
              <a:rPr lang="en-US" altLang="ko-KR" sz="2400" smtClean="0"/>
              <a:t>.</a:t>
            </a:r>
            <a:endParaRPr lang="en-US" altLang="ko-KR" sz="240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28596" y="4000504"/>
            <a:ext cx="7072362" cy="265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smtClean="0">
                <a:latin typeface="+mn-ea"/>
              </a:rPr>
              <a:t>옴</a:t>
            </a:r>
            <a:r>
              <a:rPr lang="en-US" altLang="ko-KR" sz="2400" kern="0" smtClean="0">
                <a:latin typeface="+mn-ea"/>
              </a:rPr>
              <a:t>(Ohm)</a:t>
            </a:r>
            <a:r>
              <a:rPr lang="ko-KR" altLang="en-US" sz="2400" kern="0" smtClean="0">
                <a:latin typeface="+mn-ea"/>
              </a:rPr>
              <a:t>의 법칙과 키르히호프</a:t>
            </a:r>
            <a:r>
              <a:rPr lang="en-US" altLang="ko-KR" sz="2400" kern="0" smtClean="0">
                <a:latin typeface="+mn-ea"/>
              </a:rPr>
              <a:t>(Kirchhoffs)</a:t>
            </a:r>
            <a:r>
              <a:rPr lang="ko-KR" altLang="en-US" sz="2400" kern="0" smtClean="0">
                <a:latin typeface="+mn-ea"/>
              </a:rPr>
              <a:t> 법칙</a:t>
            </a:r>
            <a:endParaRPr lang="en-US" altLang="ko-KR" sz="2400" kern="0" smtClean="0">
              <a:latin typeface="+mn-ea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smtClean="0">
                <a:latin typeface="+mn-ea"/>
              </a:rPr>
              <a:t>데이타시트 확인하기</a:t>
            </a:r>
            <a:endParaRPr lang="en-US" altLang="ko-KR" sz="2400" kern="0" smtClean="0">
              <a:latin typeface="+mn-ea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smtClean="0">
                <a:latin typeface="+mn-ea"/>
              </a:rPr>
              <a:t>전자회로를 보고 브레드보드 연결하기</a:t>
            </a:r>
            <a:endParaRPr lang="en-US" altLang="ko-KR" sz="2400" kern="0" smtClean="0">
              <a:latin typeface="+mn-ea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smtClean="0">
                <a:latin typeface="+mn-ea"/>
              </a:rPr>
              <a:t>전자 부품 특성 알아보기</a:t>
            </a:r>
            <a:endParaRPr lang="en-US" altLang="ko-KR" sz="2400" kern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콘덴서 </a:t>
            </a:r>
            <a:r>
              <a:rPr lang="en-US" altLang="ko-KR" sz="2400" kern="1200" smtClean="0">
                <a:solidFill>
                  <a:schemeClr val="tx1"/>
                </a:solidFill>
              </a:rPr>
              <a:t>: </a:t>
            </a:r>
            <a:r>
              <a:rPr lang="ko-KR" altLang="en-US" sz="2400" kern="1200" smtClean="0">
                <a:solidFill>
                  <a:schemeClr val="tx1"/>
                </a:solidFill>
              </a:rPr>
              <a:t>전기를 저장 할 수 있는 장치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ko-KR" altLang="en-US" sz="2000" smtClean="0"/>
              <a:t>축전기</a:t>
            </a:r>
            <a:r>
              <a:rPr lang="en-US" altLang="ko-KR" sz="2000" smtClean="0"/>
              <a:t>( </a:t>
            </a:r>
            <a:r>
              <a:rPr lang="en-US" sz="2000" smtClean="0"/>
              <a:t>Capacitor : </a:t>
            </a:r>
            <a:r>
              <a:rPr lang="ko-KR" altLang="en-US" sz="2000" smtClean="0"/>
              <a:t>커패시터</a:t>
            </a:r>
            <a:r>
              <a:rPr lang="en-US" altLang="ko-KR" sz="2000" smtClean="0"/>
              <a:t>) </a:t>
            </a:r>
            <a:r>
              <a:rPr lang="ko-KR" altLang="en-US" sz="2000" smtClean="0"/>
              <a:t>또는 콘덴서</a:t>
            </a:r>
            <a:r>
              <a:rPr lang="en-US" altLang="ko-KR" sz="2000" smtClean="0"/>
              <a:t>(</a:t>
            </a:r>
            <a:r>
              <a:rPr lang="en-US" sz="2000" smtClean="0"/>
              <a:t>condenser) </a:t>
            </a:r>
            <a:r>
              <a:rPr lang="ko-KR" altLang="en-US" sz="2000" smtClean="0"/>
              <a:t>라고 부르</a:t>
            </a:r>
            <a:endParaRPr lang="en-US" altLang="ko-KR" sz="2000" smtClean="0"/>
          </a:p>
          <a:p>
            <a:pPr marL="914400" lvl="1" indent="-457200">
              <a:buNone/>
            </a:pPr>
            <a:r>
              <a:rPr lang="ko-KR" altLang="en-US" sz="2000" smtClean="0"/>
              <a:t>며 직류전압을 걸면 음극에는</a:t>
            </a:r>
            <a:r>
              <a:rPr lang="en-US" altLang="ko-KR" sz="2000" smtClean="0"/>
              <a:t> (-) </a:t>
            </a:r>
            <a:r>
              <a:rPr lang="ko-KR" altLang="en-US" sz="2000" smtClean="0"/>
              <a:t>전하가 양극에는 </a:t>
            </a:r>
            <a:r>
              <a:rPr lang="en-US" altLang="ko-KR" sz="2000" smtClean="0"/>
              <a:t>(+) </a:t>
            </a:r>
            <a:r>
              <a:rPr lang="ko-KR" altLang="en-US" sz="2000" smtClean="0"/>
              <a:t>전하가 모여</a:t>
            </a:r>
            <a:endParaRPr lang="en-US" altLang="ko-KR" sz="2000" smtClean="0"/>
          </a:p>
          <a:p>
            <a:pPr marL="914400" lvl="1" indent="-457200">
              <a:buNone/>
            </a:pPr>
            <a:r>
              <a:rPr lang="ko-KR" altLang="en-US" sz="2000" smtClean="0"/>
              <a:t>전기 에너지가 저장됩니다</a:t>
            </a:r>
            <a:r>
              <a:rPr lang="en-US" altLang="ko-KR" sz="2000" smtClean="0"/>
              <a:t>.</a:t>
            </a:r>
          </a:p>
          <a:p>
            <a:pPr lvl="1">
              <a:buNone/>
            </a:pPr>
            <a:endParaRPr lang="ko-KR" altLang="en-US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63490" name="Picture 2" descr="C:\Users\JB\Documents\집필관련\4장5장8장10장11장\제 04장 라즈베리파이를 위한 기초이론\사진\4-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3248"/>
            <a:ext cx="7827509" cy="2500330"/>
          </a:xfrm>
          <a:prstGeom prst="rect">
            <a:avLst/>
          </a:prstGeom>
          <a:noFill/>
        </p:spPr>
      </p:pic>
      <p:pic>
        <p:nvPicPr>
          <p:cNvPr id="9" name="Picture 2" descr="C:\Users\JB\Documents\집필관련\4장5장8장10장11장\제 04장 라즈베리파이를 위한 기초이론\사진\4-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019" y="3143248"/>
            <a:ext cx="7827509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직류에서 콘덴서 동작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ko-KR" altLang="en-US" sz="2000" b="1" smtClean="0"/>
          </a:p>
          <a:p>
            <a:pPr lvl="1">
              <a:buNone/>
            </a:pPr>
            <a:endParaRPr lang="en-US" altLang="ko-KR" sz="2000" b="1" smtClean="0"/>
          </a:p>
          <a:p>
            <a:pPr lvl="1">
              <a:buNone/>
            </a:pPr>
            <a:endParaRPr lang="en-US" altLang="ko-KR" sz="2000" b="1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72706" name="Picture 2" descr="C:\Users\JB\Documents\집필관련\4장5장8장10장11장\제 04장 라즈베리파이를 위한 기초이론\사진\4-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6587492" cy="385765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8596" y="5500702"/>
            <a:ext cx="8475397" cy="869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콘덴서에 직류전원을 극성</a:t>
            </a:r>
            <a:r>
              <a:rPr lang="en-US" altLang="ko-KR" smtClean="0"/>
              <a:t>(+ , - )</a:t>
            </a:r>
            <a:r>
              <a:rPr lang="ko-KR" altLang="en-US" smtClean="0"/>
              <a:t>이 맞게 연결했을 일정시간 충전되다가 콘덴서의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용량이 다차면 더이상 충전이 되지않아서 전류가 흐르지 않는다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교류에서 콘덴서 동작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ko-KR" altLang="en-US" sz="2000" b="1" smtClean="0"/>
          </a:p>
          <a:p>
            <a:pPr lvl="1">
              <a:buNone/>
            </a:pPr>
            <a:endParaRPr lang="en-US" altLang="ko-KR" sz="2000" b="1" smtClean="0"/>
          </a:p>
          <a:p>
            <a:pPr lvl="1">
              <a:buNone/>
            </a:pPr>
            <a:endParaRPr lang="en-US" altLang="ko-KR" sz="2000" b="1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285753" y="4714884"/>
            <a:ext cx="8858247" cy="141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콘덴서에 교류전원을 연결하면 콘덴서는 충전과 방전을 반복하면서 전류가 흐르게 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그래서 콘덴서의 특성이 </a:t>
            </a:r>
            <a:r>
              <a:rPr lang="ko-KR" altLang="en-US" sz="2000" b="1" smtClean="0"/>
              <a:t>직류는 차단하고 교류는 통과하는 것입니다</a:t>
            </a:r>
            <a:r>
              <a:rPr lang="en-US" altLang="ko-KR" sz="2000" b="1" smtClean="0"/>
              <a:t>.</a:t>
            </a:r>
            <a:endParaRPr lang="en-US" altLang="ko-KR" sz="2000" b="1"/>
          </a:p>
        </p:txBody>
      </p:sp>
      <p:pic>
        <p:nvPicPr>
          <p:cNvPr id="74754" name="Picture 2" descr="C:\Users\JB\Documents\집필관련\4장5장8장10장11장\제 04장 라즈베리파이를 위한 기초이론\사진\4-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561348"/>
            <a:ext cx="7000925" cy="315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아래의 회로를 보고 브레드보드에 연결해 봅니다</a:t>
            </a:r>
            <a:r>
              <a:rPr lang="en-US" altLang="ko-KR" sz="2400" kern="1200" smtClean="0">
                <a:solidFill>
                  <a:schemeClr val="tx1"/>
                </a:solidFill>
              </a:rPr>
              <a:t>.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en-US" altLang="ko-KR" sz="2000" smtClean="0"/>
              <a:t>.</a:t>
            </a:r>
          </a:p>
          <a:p>
            <a:pPr lvl="1">
              <a:buNone/>
            </a:pPr>
            <a:endParaRPr lang="ko-KR" altLang="en-US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_x156290080" descr="EMB00001da833d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83" y="1643050"/>
            <a:ext cx="6775237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실습예제 </a:t>
            </a:r>
            <a:r>
              <a:rPr lang="en-US" altLang="ko-KR" sz="2400" kern="1200" smtClean="0">
                <a:solidFill>
                  <a:schemeClr val="tx1"/>
                </a:solidFill>
              </a:rPr>
              <a:t>1.4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ko-KR" altLang="en-US" sz="2000" smtClean="0"/>
              <a:t>스위치를 잠깐 동안 눌렀다가 떼면 </a:t>
            </a:r>
            <a:r>
              <a:rPr lang="en-US" sz="2000" smtClean="0"/>
              <a:t>LED</a:t>
            </a:r>
            <a:r>
              <a:rPr lang="ko-KR" altLang="en-US" sz="2000" smtClean="0"/>
              <a:t>가 어떻게 되는지 확인해 보고 그 이유를 생각해 봅시다</a:t>
            </a:r>
            <a:r>
              <a:rPr lang="en-US" altLang="ko-KR" sz="2000" smtClean="0"/>
              <a:t>.</a:t>
            </a:r>
          </a:p>
          <a:p>
            <a:pPr marL="914400" lvl="1" indent="-457200">
              <a:buNone/>
            </a:pPr>
            <a:endParaRPr lang="en-US" altLang="ko-KR" sz="2000" smtClean="0"/>
          </a:p>
          <a:p>
            <a:pPr lvl="1">
              <a:buNone/>
            </a:pPr>
            <a:endParaRPr lang="ko-KR" altLang="en-US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156289760" descr="EMB00001da833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85992"/>
            <a:ext cx="5839111" cy="4071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트랜지스터</a:t>
            </a:r>
            <a:r>
              <a:rPr lang="en-US" altLang="ko-KR" sz="2400" kern="1200" smtClean="0">
                <a:solidFill>
                  <a:schemeClr val="tx1"/>
                </a:solidFill>
              </a:rPr>
              <a:t> (Transistor)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ko-KR" altLang="en-US" sz="2000" smtClean="0"/>
              <a:t>트랜지스터</a:t>
            </a:r>
            <a:r>
              <a:rPr lang="en-US" altLang="ko-KR" sz="2000" smtClean="0"/>
              <a:t>(</a:t>
            </a:r>
            <a:r>
              <a:rPr lang="en-US" sz="2000" smtClean="0"/>
              <a:t>transistor)</a:t>
            </a:r>
            <a:r>
              <a:rPr lang="ko-KR" altLang="en-US" sz="2000" smtClean="0"/>
              <a:t>는 반도체를 이용하여 전자 신호 및 전력을 </a:t>
            </a:r>
            <a:endParaRPr lang="en-US" altLang="ko-KR" sz="2000" smtClean="0"/>
          </a:p>
          <a:p>
            <a:pPr marL="914400" lvl="1" indent="-457200">
              <a:buNone/>
            </a:pPr>
            <a:r>
              <a:rPr lang="ko-KR" altLang="en-US" sz="2000" smtClean="0"/>
              <a:t>증폭하거나 스위칭 하는데 사용되는 반도체</a:t>
            </a:r>
            <a:r>
              <a:rPr lang="en-US" altLang="ko-KR" sz="2000" smtClean="0"/>
              <a:t> </a:t>
            </a:r>
            <a:r>
              <a:rPr lang="ko-KR" altLang="en-US" sz="2000" smtClean="0"/>
              <a:t>소자입니다</a:t>
            </a:r>
            <a:r>
              <a:rPr lang="en-US" altLang="ko-KR" sz="2000" smtClean="0"/>
              <a:t>. </a:t>
            </a:r>
          </a:p>
          <a:p>
            <a:pPr marL="914400" lvl="1" indent="-457200">
              <a:buNone/>
            </a:pPr>
            <a:endParaRPr lang="en-US" altLang="ko-KR" sz="2000" smtClean="0"/>
          </a:p>
          <a:p>
            <a:pPr marL="914400" lvl="1" indent="-457200">
              <a:buNone/>
            </a:pPr>
            <a:endParaRPr lang="en-US" altLang="ko-KR" sz="2000" smtClean="0"/>
          </a:p>
          <a:p>
            <a:pPr marL="914400" lvl="1" indent="-457200">
              <a:buNone/>
            </a:pPr>
            <a:endParaRPr lang="en-US" altLang="ko-KR" sz="2000" smtClean="0"/>
          </a:p>
          <a:p>
            <a:pPr lvl="1">
              <a:buNone/>
            </a:pPr>
            <a:endParaRPr lang="ko-KR" altLang="en-US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7586" name="Picture 2" descr="C:\Users\JB\Documents\집필관련\4장5장8장10장11장\제 04장 라즈베리파이를 위한 기초이론\사진\4-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719" y="2357430"/>
            <a:ext cx="5607297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밸브와 트랜지스터 비교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4857760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콜렉터</a:t>
            </a:r>
            <a:r>
              <a:rPr lang="en-US" altLang="ko-KR" sz="2400" smtClean="0"/>
              <a:t>(</a:t>
            </a:r>
            <a:r>
              <a:rPr lang="en-US" sz="2400" smtClean="0"/>
              <a:t>Collector) : </a:t>
            </a:r>
            <a:r>
              <a:rPr lang="ko-KR" altLang="en-US" sz="2400" smtClean="0"/>
              <a:t>밸브의 물이 들어가는 입구</a:t>
            </a:r>
          </a:p>
          <a:p>
            <a:r>
              <a:rPr lang="ko-KR" altLang="en-US" sz="2400" smtClean="0"/>
              <a:t>에미터</a:t>
            </a:r>
            <a:r>
              <a:rPr lang="en-US" altLang="ko-KR" sz="2400" smtClean="0"/>
              <a:t>(</a:t>
            </a:r>
            <a:r>
              <a:rPr lang="en-US" sz="2400" smtClean="0"/>
              <a:t>Emitter)    : </a:t>
            </a:r>
            <a:r>
              <a:rPr lang="ko-KR" altLang="en-US" sz="2400" smtClean="0"/>
              <a:t>밸브의 물이 나가는 출구</a:t>
            </a:r>
          </a:p>
          <a:p>
            <a:r>
              <a:rPr lang="ko-KR" altLang="en-US" sz="2400" smtClean="0"/>
              <a:t>베이스</a:t>
            </a:r>
            <a:r>
              <a:rPr lang="en-US" altLang="ko-KR" sz="2400" smtClean="0"/>
              <a:t>(</a:t>
            </a:r>
            <a:r>
              <a:rPr lang="en-US" sz="2400" smtClean="0"/>
              <a:t>Base)       : </a:t>
            </a:r>
            <a:r>
              <a:rPr lang="ko-KR" altLang="en-US" sz="2400" smtClean="0"/>
              <a:t>밸브를 열어주는 손잡이</a:t>
            </a:r>
            <a:endParaRPr lang="ko-KR" altLang="en-US" sz="2400"/>
          </a:p>
        </p:txBody>
      </p:sp>
      <p:pic>
        <p:nvPicPr>
          <p:cNvPr id="68610" name="Picture 2" descr="C:\Users\JB\Documents\집필관련\4장5장8장10장11장\제 04장 라즈베리파이를 위한 기초이론\사진\4-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5455564" cy="314327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72198" y="1709686"/>
            <a:ext cx="30718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베이스의 밸브를 돌려서 열면 물이 나오는 것처럼 트랜지스터의 </a:t>
            </a:r>
            <a:r>
              <a:rPr lang="en-US" altLang="ko-KR" sz="2000" smtClean="0"/>
              <a:t>B</a:t>
            </a:r>
            <a:r>
              <a:rPr lang="ko-KR" altLang="en-US" sz="2000" smtClean="0"/>
              <a:t>에서 </a:t>
            </a:r>
            <a:r>
              <a:rPr lang="en-US" altLang="ko-KR" sz="2000" smtClean="0"/>
              <a:t>E</a:t>
            </a:r>
            <a:r>
              <a:rPr lang="ko-KR" altLang="en-US" sz="2000" smtClean="0"/>
              <a:t>로 전류를 흐르게 하면 막혀있던 </a:t>
            </a:r>
            <a:r>
              <a:rPr lang="en-US" altLang="ko-KR" sz="2000" smtClean="0"/>
              <a:t>C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E</a:t>
            </a:r>
            <a:r>
              <a:rPr lang="ko-KR" altLang="en-US" sz="2000" smtClean="0"/>
              <a:t>가 연결되어서 </a:t>
            </a:r>
            <a:r>
              <a:rPr lang="en-US" altLang="ko-KR" sz="2000" smtClean="0"/>
              <a:t>C</a:t>
            </a:r>
            <a:r>
              <a:rPr lang="ko-KR" altLang="en-US" sz="2000" smtClean="0"/>
              <a:t>에서 </a:t>
            </a:r>
            <a:r>
              <a:rPr lang="en-US" altLang="ko-KR" sz="2000" smtClean="0"/>
              <a:t>E</a:t>
            </a:r>
            <a:r>
              <a:rPr lang="ko-KR" altLang="en-US" sz="2000" smtClean="0"/>
              <a:t>로 전류가 흐르게 된다</a:t>
            </a:r>
            <a:r>
              <a:rPr lang="en-US" altLang="ko-KR" sz="2000" smtClean="0"/>
              <a:t>.</a:t>
            </a:r>
          </a:p>
          <a:p>
            <a:r>
              <a:rPr lang="en-US" sz="2000" smtClean="0"/>
              <a:t> </a:t>
            </a:r>
          </a:p>
          <a:p>
            <a:endParaRPr lang="en-US" altLang="ko-KR" sz="2000" smtClean="0"/>
          </a:p>
          <a:p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트랜지스터 회로 만들기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57818" y="2214554"/>
            <a:ext cx="3786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스위치를 누르게 되면 트랜지스터 </a:t>
            </a:r>
            <a:r>
              <a:rPr lang="en-US" altLang="ko-KR" sz="2400" smtClean="0"/>
              <a:t>Q1</a:t>
            </a:r>
            <a:r>
              <a:rPr lang="ko-KR" altLang="en-US" sz="2400" smtClean="0"/>
              <a:t>의 화살표 방향인 </a:t>
            </a:r>
            <a:r>
              <a:rPr lang="en-US" altLang="ko-KR" sz="2400" smtClean="0"/>
              <a:t>B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C</a:t>
            </a:r>
            <a:r>
              <a:rPr lang="ko-KR" altLang="en-US" sz="2400" smtClean="0"/>
              <a:t>로 전류가 흐르면서 스위치가 동작하여 </a:t>
            </a:r>
            <a:r>
              <a:rPr lang="en-US" altLang="ko-KR" sz="2400" smtClean="0"/>
              <a:t>LED</a:t>
            </a:r>
            <a:r>
              <a:rPr lang="ko-KR" altLang="en-US" sz="2400" smtClean="0"/>
              <a:t>가 켜지게 됩니다</a:t>
            </a:r>
            <a:r>
              <a:rPr lang="en-US" altLang="ko-KR" sz="2400" smtClean="0"/>
              <a:t>.</a:t>
            </a:r>
            <a:r>
              <a:rPr lang="en-US" sz="2400" smtClean="0"/>
              <a:t> </a:t>
            </a:r>
          </a:p>
          <a:p>
            <a:endParaRPr lang="en-US" altLang="ko-KR" sz="2400" smtClean="0"/>
          </a:p>
          <a:p>
            <a:endParaRPr lang="ko-KR" altLang="en-US" sz="240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9633" name="_x156290240" descr="EMB00001da833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5197969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실습예제 </a:t>
            </a:r>
            <a:r>
              <a:rPr lang="en-US" altLang="ko-KR" sz="2400" kern="1200" smtClean="0">
                <a:solidFill>
                  <a:schemeClr val="tx1"/>
                </a:solidFill>
              </a:rPr>
              <a:t>1.5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ko-KR" altLang="en-US" sz="2000" smtClean="0"/>
              <a:t>스위치를 눌러서 </a:t>
            </a:r>
            <a:r>
              <a:rPr lang="en-US" sz="2000" smtClean="0"/>
              <a:t>LED</a:t>
            </a:r>
            <a:r>
              <a:rPr lang="ko-KR" altLang="en-US" sz="2000" smtClean="0"/>
              <a:t>의 불을 켜고 꺼 봅시다</a:t>
            </a:r>
            <a:r>
              <a:rPr lang="en-US" altLang="ko-KR" sz="2000" smtClean="0"/>
              <a:t>.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0657" name="_x156289360" descr="EMB00001da833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6072230" cy="4131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다이오드 </a:t>
            </a:r>
            <a:r>
              <a:rPr lang="en-US" altLang="ko-KR" sz="2400" kern="1200" smtClean="0">
                <a:solidFill>
                  <a:schemeClr val="tx1"/>
                </a:solidFill>
              </a:rPr>
              <a:t>(Diodes)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ko-KR" altLang="en-US" sz="2000" smtClean="0"/>
              <a:t>다이오드는 애노드</a:t>
            </a:r>
            <a:r>
              <a:rPr lang="en-US" altLang="ko-KR" sz="2000" smtClean="0"/>
              <a:t>(+</a:t>
            </a:r>
            <a:r>
              <a:rPr lang="ko-KR" altLang="en-US" sz="2000" smtClean="0"/>
              <a:t>극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캐소드</a:t>
            </a:r>
            <a:r>
              <a:rPr lang="en-US" altLang="ko-KR" sz="2000" smtClean="0"/>
              <a:t>(-</a:t>
            </a:r>
            <a:r>
              <a:rPr lang="ko-KR" altLang="en-US" sz="2000" smtClean="0"/>
              <a:t>극</a:t>
            </a:r>
            <a:r>
              <a:rPr lang="en-US" altLang="ko-KR" sz="2000" smtClean="0"/>
              <a:t>)</a:t>
            </a:r>
            <a:r>
              <a:rPr lang="ko-KR" altLang="en-US" sz="2000" smtClean="0"/>
              <a:t>으로 전류를 흐르게 하고 </a:t>
            </a:r>
            <a:endParaRPr lang="en-US" altLang="ko-KR" sz="2000" smtClean="0"/>
          </a:p>
          <a:p>
            <a:pPr marL="914400" lvl="1" indent="-457200">
              <a:buNone/>
            </a:pPr>
            <a:r>
              <a:rPr lang="ko-KR" altLang="en-US" sz="2000" smtClean="0"/>
              <a:t>그 반대로는 전류가 흐리지 않게 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</a:t>
            </a:r>
            <a:r>
              <a:rPr lang="ko-KR" altLang="en-US" sz="2000" smtClean="0"/>
              <a:t>순방향으로는 전류가</a:t>
            </a:r>
            <a:endParaRPr lang="en-US" altLang="ko-KR" sz="2000" smtClean="0"/>
          </a:p>
          <a:p>
            <a:pPr marL="914400" lvl="1" indent="-457200">
              <a:buNone/>
            </a:pPr>
            <a:r>
              <a:rPr lang="ko-KR" altLang="en-US" sz="2000" smtClean="0"/>
              <a:t> 잘 흐르지만 반대로 역방향으로는 전류가 흐르지 않도록 막습니다</a:t>
            </a:r>
            <a:r>
              <a:rPr lang="en-US" altLang="ko-KR" sz="2000" smtClean="0"/>
              <a:t>.</a:t>
            </a:r>
          </a:p>
          <a:p>
            <a:pPr marL="914400" lvl="1" indent="-457200">
              <a:buNone/>
            </a:pPr>
            <a:endParaRPr lang="ko-KR" altLang="en-US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r>
              <a:rPr lang="ko-KR" altLang="en-US" sz="2000" smtClean="0"/>
              <a:t>다이오드는</a:t>
            </a:r>
            <a:r>
              <a:rPr lang="ko-KR" altLang="en-US" sz="2000" b="1" smtClean="0"/>
              <a:t> </a:t>
            </a:r>
            <a:r>
              <a:rPr lang="ko-KR" altLang="en-US" sz="2000" smtClean="0"/>
              <a:t>한 쪽 방향으로만 전류가 흐를 수 있게 만들어서 </a:t>
            </a:r>
            <a:r>
              <a:rPr lang="ko-KR" altLang="en-US" sz="2000" b="1" smtClean="0"/>
              <a:t>정류 </a:t>
            </a:r>
            <a:endParaRPr lang="en-US" altLang="ko-KR" sz="2000" b="1" smtClean="0"/>
          </a:p>
          <a:p>
            <a:pPr lvl="1">
              <a:buNone/>
            </a:pPr>
            <a:r>
              <a:rPr lang="ko-KR" altLang="en-US" sz="2000" b="1" smtClean="0"/>
              <a:t>작용</a:t>
            </a:r>
            <a:r>
              <a:rPr lang="ko-KR" altLang="en-US" sz="2000" smtClean="0"/>
              <a:t>을 하거나 역전류를 방지해서 </a:t>
            </a:r>
            <a:r>
              <a:rPr lang="ko-KR" altLang="en-US" sz="2000" b="1" smtClean="0"/>
              <a:t>회로를 보호</a:t>
            </a:r>
            <a:r>
              <a:rPr lang="ko-KR" altLang="en-US" sz="2000" smtClean="0"/>
              <a:t>하는 역할을 합니다</a:t>
            </a:r>
            <a:r>
              <a:rPr lang="en-US" altLang="ko-KR" sz="200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71682" name="Picture 2" descr="C:\Users\JB\Documents\집필관련\4장5장8장10장11장\제 04장 라즈베리파이를 위한 기초이론\사진\4-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052795"/>
            <a:ext cx="4143404" cy="1876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1. </a:t>
            </a:r>
            <a:r>
              <a:rPr lang="ko-KR" altLang="en-US" sz="2400" smtClean="0"/>
              <a:t>알기 쉬운 전자회로</a:t>
            </a:r>
            <a:endParaRPr lang="ko-KR" altLang="en-US" sz="24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전기 회로</a:t>
            </a:r>
            <a:endParaRPr lang="en-US" altLang="ko-KR" sz="2000" smtClean="0"/>
          </a:p>
          <a:p>
            <a:pPr lvl="1"/>
            <a:r>
              <a:rPr lang="ko-KR" altLang="en-US" sz="2000" smtClean="0">
                <a:latin typeface="+mn-lt"/>
              </a:rPr>
              <a:t>회로가 연결되어 있을때 닫힌회로</a:t>
            </a:r>
            <a:r>
              <a:rPr lang="en-US" altLang="ko-KR" sz="2000" smtClean="0">
                <a:latin typeface="+mn-lt"/>
              </a:rPr>
              <a:t>(Closed Circuit) </a:t>
            </a:r>
            <a:r>
              <a:rPr lang="ko-KR" altLang="en-US" sz="2000" smtClean="0">
                <a:latin typeface="+mn-lt"/>
              </a:rPr>
              <a:t>또는 폐회로</a:t>
            </a:r>
            <a:endParaRPr lang="en-US" altLang="ko-KR" sz="2000" smtClean="0">
              <a:latin typeface="+mn-lt"/>
            </a:endParaRPr>
          </a:p>
          <a:p>
            <a:pPr lvl="1"/>
            <a:r>
              <a:rPr lang="ko-KR" altLang="en-US" sz="2000" smtClean="0">
                <a:latin typeface="+mn-lt"/>
              </a:rPr>
              <a:t>반대로 전선이 끊어진 회로를 열린회로 </a:t>
            </a:r>
            <a:r>
              <a:rPr lang="en-US" altLang="ko-KR" sz="2000" smtClean="0">
                <a:latin typeface="+mn-lt"/>
              </a:rPr>
              <a:t>(Open Circuit) </a:t>
            </a:r>
            <a:endParaRPr lang="ko-KR" altLang="en-US" sz="2000" dirty="0" smtClean="0">
              <a:latin typeface="+mn-lt"/>
            </a:endParaRPr>
          </a:p>
          <a:p>
            <a:pPr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ko-KR" altLang="en-US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6" name="Picture 2" descr="C:\Users\JB\Documents\집필관련\4장5장8장10장11장\제 04장 라즈베리파이를 위한 기초이론\사진\4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4403" y="2500306"/>
            <a:ext cx="6462307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순방향 전압강하</a:t>
            </a:r>
            <a:r>
              <a:rPr lang="en-US" altLang="ko-KR" sz="2400" kern="1200" smtClean="0">
                <a:solidFill>
                  <a:schemeClr val="tx1"/>
                </a:solidFill>
              </a:rPr>
              <a:t>(Forward Voltage: V</a:t>
            </a:r>
            <a:r>
              <a:rPr lang="en-US" altLang="ko-KR" sz="2400" kern="1200" baseline="-25000" smtClean="0">
                <a:solidFill>
                  <a:schemeClr val="tx1"/>
                </a:solidFill>
              </a:rPr>
              <a:t>F</a:t>
            </a:r>
            <a:r>
              <a:rPr lang="en-US" altLang="ko-KR" sz="2400" kern="1200" smtClean="0">
                <a:solidFill>
                  <a:schemeClr val="tx1"/>
                </a:solidFill>
              </a:rPr>
              <a:t>)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ko-KR" altLang="en-US" sz="2000" smtClean="0"/>
              <a:t>다이오드의 순방향으로 전류가 흐를때 실제 다이오드에서 전압이 </a:t>
            </a:r>
            <a:endParaRPr lang="en-US" altLang="ko-KR" sz="2000" smtClean="0"/>
          </a:p>
          <a:p>
            <a:pPr marL="914400" lvl="1" indent="-457200">
              <a:buNone/>
            </a:pPr>
            <a:r>
              <a:rPr lang="en-US" altLang="ko-KR" sz="2000" smtClean="0"/>
              <a:t>0.2V ~ 0.7V </a:t>
            </a:r>
            <a:r>
              <a:rPr lang="ko-KR" altLang="en-US" sz="2000" smtClean="0"/>
              <a:t>정도 떨어지는 전압강하가 일어납니다</a:t>
            </a:r>
            <a:r>
              <a:rPr lang="en-US" altLang="ko-KR" sz="2000" smtClean="0"/>
              <a:t>.</a:t>
            </a:r>
          </a:p>
          <a:p>
            <a:pPr marL="914400" lvl="1" indent="-457200">
              <a:buNone/>
            </a:pPr>
            <a:endParaRPr lang="ko-KR" altLang="en-US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71744"/>
            <a:ext cx="3643338" cy="352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항복전압</a:t>
            </a:r>
            <a:r>
              <a:rPr lang="en-US" altLang="ko-KR" sz="2400" kern="1200" smtClean="0">
                <a:solidFill>
                  <a:schemeClr val="tx1"/>
                </a:solidFill>
              </a:rPr>
              <a:t>(Breakdown Voltage)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ko-KR" altLang="en-US" sz="2000" smtClean="0"/>
              <a:t>다이오드에 역방향으로 매우 큰 전압이 걸리면 다이오드가 견디지</a:t>
            </a:r>
            <a:endParaRPr lang="en-US" altLang="ko-KR" sz="2000" smtClean="0"/>
          </a:p>
          <a:p>
            <a:pPr marL="914400" lvl="1" indent="-457200">
              <a:buNone/>
            </a:pPr>
            <a:r>
              <a:rPr lang="ko-KR" altLang="en-US" sz="2000" smtClean="0"/>
              <a:t> 못하고 역방향으로 전류를 흘리게 되는 역 전압을 </a:t>
            </a:r>
            <a:r>
              <a:rPr lang="ko-KR" altLang="en-US" sz="2000" b="1" smtClean="0"/>
              <a:t>항복전압 </a:t>
            </a:r>
            <a:endParaRPr lang="en-US" altLang="ko-KR" sz="2000" b="1" smtClean="0"/>
          </a:p>
          <a:p>
            <a:pPr marL="914400" lvl="1" indent="-457200">
              <a:buNone/>
            </a:pPr>
            <a:endParaRPr lang="ko-KR" altLang="en-US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6801" name="_x156289440" descr="EMB00001da833e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85992"/>
            <a:ext cx="5561286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32" y="6572272"/>
            <a:ext cx="2895600" cy="32067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알기 쉬운 전자회로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전압</a:t>
            </a:r>
            <a:r>
              <a:rPr lang="en-US" altLang="ko-KR" sz="2400" kern="1200" smtClean="0">
                <a:solidFill>
                  <a:schemeClr val="tx1"/>
                </a:solidFill>
              </a:rPr>
              <a:t> </a:t>
            </a:r>
            <a:r>
              <a:rPr lang="ko-KR" altLang="en-US" sz="2400" kern="1200" smtClean="0">
                <a:solidFill>
                  <a:schemeClr val="tx1"/>
                </a:solidFill>
              </a:rPr>
              <a:t>전류 저항</a:t>
            </a:r>
            <a:endParaRPr lang="en-US" altLang="ko-KR" sz="2000" smtClean="0"/>
          </a:p>
          <a:p>
            <a:pPr lvl="1"/>
            <a:r>
              <a:rPr lang="ko-KR" altLang="en-US" sz="2000" smtClean="0">
                <a:latin typeface="+mn-lt"/>
              </a:rPr>
              <a:t>전압</a:t>
            </a:r>
            <a:r>
              <a:rPr lang="en-US" altLang="ko-KR" sz="2000" smtClean="0">
                <a:latin typeface="+mn-lt"/>
              </a:rPr>
              <a:t>: </a:t>
            </a:r>
            <a:r>
              <a:rPr lang="ko-KR" altLang="en-US" sz="2000" smtClean="0">
                <a:latin typeface="+mn-lt"/>
              </a:rPr>
              <a:t>전류가 흐를때의 힘을 나타내는 물리량</a:t>
            </a:r>
            <a:endParaRPr lang="en-US" altLang="ko-KR" sz="2000" smtClean="0">
              <a:latin typeface="+mn-lt"/>
            </a:endParaRPr>
          </a:p>
          <a:p>
            <a:pPr lvl="1"/>
            <a:r>
              <a:rPr lang="ko-KR" altLang="en-US" sz="2000" smtClean="0">
                <a:latin typeface="+mn-lt"/>
              </a:rPr>
              <a:t>전류</a:t>
            </a:r>
            <a:r>
              <a:rPr lang="en-US" altLang="ko-KR" sz="2000" smtClean="0">
                <a:latin typeface="+mn-lt"/>
              </a:rPr>
              <a:t>: </a:t>
            </a:r>
            <a:r>
              <a:rPr lang="ko-KR" altLang="en-US" sz="2000" smtClean="0">
                <a:latin typeface="+mn-lt"/>
              </a:rPr>
              <a:t>전선을 통해 흐르는 전기의 물리량</a:t>
            </a:r>
            <a:endParaRPr lang="en-US" altLang="ko-KR" sz="2000" smtClean="0">
              <a:latin typeface="+mn-lt"/>
            </a:endParaRPr>
          </a:p>
          <a:p>
            <a:pPr lvl="1"/>
            <a:r>
              <a:rPr lang="ko-KR" altLang="en-US" sz="2000" smtClean="0">
                <a:latin typeface="+mn-lt"/>
              </a:rPr>
              <a:t>저항</a:t>
            </a:r>
            <a:r>
              <a:rPr lang="en-US" altLang="ko-KR" sz="2000" smtClean="0">
                <a:latin typeface="+mn-lt"/>
              </a:rPr>
              <a:t>: </a:t>
            </a:r>
            <a:r>
              <a:rPr lang="ko-KR" altLang="en-US" sz="2000" smtClean="0">
                <a:latin typeface="+mn-lt"/>
              </a:rPr>
              <a:t>전기의 흐름을 방해하는 정도를 나타내는 물리량</a:t>
            </a:r>
            <a:endParaRPr lang="en-US" altLang="ko-KR" sz="2000" smtClean="0">
              <a:latin typeface="+mn-lt"/>
            </a:endParaRPr>
          </a:p>
          <a:p>
            <a:pPr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/>
            <a:r>
              <a:rPr lang="ko-KR" altLang="en-US" sz="2000" smtClean="0"/>
              <a:t>전압이 높을수록 저항이 작을수록 전류가 많아짐</a:t>
            </a:r>
            <a:endParaRPr lang="ko-KR" altLang="en-US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3074" name="Picture 2" descr="C:\Users\JB\Documents\집필관련\4장5장8장10장11장\제 04장 라즈베리파이를 위한 기초이론\사진\4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7429552" cy="2591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알기 쉬운 전자회로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옴</a:t>
            </a:r>
            <a:r>
              <a:rPr lang="en-US" altLang="ko-KR" sz="2400" kern="1200" smtClean="0">
                <a:solidFill>
                  <a:schemeClr val="tx1"/>
                </a:solidFill>
              </a:rPr>
              <a:t>(Ohm)</a:t>
            </a:r>
            <a:r>
              <a:rPr lang="ko-KR" altLang="en-US" sz="2400" kern="1200" smtClean="0">
                <a:solidFill>
                  <a:schemeClr val="tx1"/>
                </a:solidFill>
              </a:rPr>
              <a:t>의 법칙</a:t>
            </a:r>
            <a:endParaRPr lang="en-US" altLang="ko-KR" sz="2000" smtClean="0"/>
          </a:p>
          <a:p>
            <a:pPr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4098" name="Picture 2" descr="C:\Users\JB\Documents\집필관련\4장5장8장10장11장\제 04장 라즈베리파이를 위한 기초이론\사진\4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40657"/>
            <a:ext cx="5286412" cy="308874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14414" y="1787902"/>
            <a:ext cx="6171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mtClean="0">
                <a:latin typeface="+mn-lt"/>
              </a:rPr>
              <a:t>V(</a:t>
            </a:r>
            <a:r>
              <a:rPr lang="ko-KR" altLang="en-US" sz="3200" b="1" i="1" smtClean="0">
                <a:latin typeface="+mn-lt"/>
              </a:rPr>
              <a:t>전압</a:t>
            </a:r>
            <a:r>
              <a:rPr lang="en-US" altLang="ko-KR" sz="3200" b="1" i="1" smtClean="0">
                <a:latin typeface="+mn-lt"/>
              </a:rPr>
              <a:t>)= </a:t>
            </a:r>
            <a:r>
              <a:rPr lang="en-US" sz="3200" b="1" i="1" smtClean="0">
                <a:latin typeface="+mn-lt"/>
              </a:rPr>
              <a:t>I(</a:t>
            </a:r>
            <a:r>
              <a:rPr lang="ko-KR" altLang="en-US" sz="3200" b="1" i="1" smtClean="0">
                <a:latin typeface="+mn-lt"/>
              </a:rPr>
              <a:t>전류</a:t>
            </a:r>
            <a:r>
              <a:rPr lang="en-US" altLang="ko-KR" sz="3200" b="1" i="1" smtClean="0">
                <a:latin typeface="+mn-lt"/>
              </a:rPr>
              <a:t>)×</a:t>
            </a:r>
            <a:r>
              <a:rPr lang="en-US" altLang="ko-KR" sz="3200" smtClean="0">
                <a:latin typeface="+mn-lt"/>
              </a:rPr>
              <a:t>·</a:t>
            </a:r>
            <a:r>
              <a:rPr lang="en-US" sz="3200" b="1" i="1" smtClean="0">
                <a:latin typeface="+mn-lt"/>
              </a:rPr>
              <a:t>R(</a:t>
            </a:r>
            <a:r>
              <a:rPr lang="ko-KR" altLang="en-US" sz="3200" b="1" i="1" smtClean="0">
                <a:latin typeface="+mn-lt"/>
              </a:rPr>
              <a:t>저항</a:t>
            </a:r>
            <a:r>
              <a:rPr lang="en-US" altLang="ko-KR" sz="3200" b="1" i="1" smtClean="0">
                <a:latin typeface="+mn-lt"/>
              </a:rPr>
              <a:t>)</a:t>
            </a:r>
            <a:endParaRPr lang="ko-KR" altLang="en-US" sz="320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3200" b="1" i="1" smtClean="0">
                <a:latin typeface="+mn-lt"/>
              </a:rPr>
              <a:t>        V = I · R</a:t>
            </a:r>
            <a:endParaRPr lang="en-US" sz="32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알기 쉬운 전자회로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실습 예제  </a:t>
            </a:r>
            <a:r>
              <a:rPr lang="en-US" altLang="ko-KR" sz="2400" kern="1200" smtClean="0">
                <a:solidFill>
                  <a:schemeClr val="tx1"/>
                </a:solidFill>
              </a:rPr>
              <a:t>1.1</a:t>
            </a:r>
            <a:endParaRPr lang="en-US" altLang="ko-KR" sz="2000" dirty="0" smtClean="0"/>
          </a:p>
          <a:p>
            <a:pPr lvl="1">
              <a:buNone/>
            </a:pPr>
            <a:r>
              <a:rPr lang="ko-KR" altLang="en-US" sz="2000" smtClean="0"/>
              <a:t>어떤 회로에 전압 </a:t>
            </a:r>
            <a:r>
              <a:rPr lang="en-US" altLang="ko-KR" sz="2000" smtClean="0"/>
              <a:t>12[V] </a:t>
            </a:r>
            <a:r>
              <a:rPr lang="ko-KR" altLang="en-US" sz="2000" smtClean="0"/>
              <a:t>배터리를 연결하고  회로의 저항을 측정해 보니 </a:t>
            </a:r>
            <a:r>
              <a:rPr lang="en-US" altLang="ko-KR" sz="2000" smtClean="0"/>
              <a:t>6[</a:t>
            </a:r>
            <a:r>
              <a:rPr lang="el-GR" altLang="ko-KR" sz="2000" smtClean="0"/>
              <a:t>Ω] </a:t>
            </a:r>
            <a:r>
              <a:rPr lang="ko-KR" altLang="en-US" sz="2000" smtClean="0"/>
              <a:t>가 나왔다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회로의 전류는 얼마입니까</a:t>
            </a:r>
            <a:r>
              <a:rPr lang="en-US" altLang="ko-KR" sz="2000" smtClean="0"/>
              <a:t>?</a:t>
            </a:r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122" name="Picture 2" descr="C:\Users\JB\Documents\집필관련\4장5장8장10장11장\제 04장 라즈베리파이를 위한 기초이론\사진\4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602" y="2595579"/>
            <a:ext cx="5697538" cy="3190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알기 쉬운 전자회로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키르히호프</a:t>
            </a:r>
            <a:r>
              <a:rPr lang="en-US" altLang="ko-KR" sz="2400" kern="1200" smtClean="0">
                <a:solidFill>
                  <a:schemeClr val="tx1"/>
                </a:solidFill>
              </a:rPr>
              <a:t>(Kirchhoffs)</a:t>
            </a:r>
            <a:r>
              <a:rPr lang="ko-KR" altLang="en-US" sz="2400" kern="1200" smtClean="0">
                <a:solidFill>
                  <a:schemeClr val="tx1"/>
                </a:solidFill>
              </a:rPr>
              <a:t>의 법칙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en-US" altLang="ko-KR" sz="2000" smtClean="0"/>
              <a:t>(1) </a:t>
            </a:r>
            <a:r>
              <a:rPr lang="ko-KR" altLang="en-US" sz="2000" smtClean="0"/>
              <a:t>전류의 법칙</a:t>
            </a:r>
            <a:endParaRPr lang="en-US" altLang="ko-KR" sz="2000" smtClean="0"/>
          </a:p>
          <a:p>
            <a:pPr lvl="1">
              <a:buNone/>
            </a:pPr>
            <a:r>
              <a:rPr lang="ko-KR" altLang="en-US" sz="2000" smtClean="0"/>
              <a:t>폐회로의 접속점</a:t>
            </a:r>
            <a:r>
              <a:rPr lang="en-US" altLang="ko-KR" sz="2000" smtClean="0"/>
              <a:t>(Node)</a:t>
            </a:r>
            <a:r>
              <a:rPr lang="ko-KR" altLang="en-US" sz="2000" smtClean="0"/>
              <a:t>를 통해 들어오는 전류와 나가는 전류의 합은 같다</a:t>
            </a:r>
            <a:r>
              <a:rPr lang="en-US" altLang="ko-KR" sz="2000" smtClean="0"/>
              <a:t>.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6146" name="Picture 2" descr="C:\Users\JB\Documents\집필관련\4장5장8장10장11장\제 04장 라즈베리파이를 위한 기초이론\사진\4-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86058"/>
            <a:ext cx="4630438" cy="378621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143504" y="3786190"/>
            <a:ext cx="32351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smtClean="0"/>
              <a:t>Σ </a:t>
            </a:r>
            <a:r>
              <a:rPr lang="en-US" sz="3200" b="1" smtClean="0"/>
              <a:t>I in = </a:t>
            </a:r>
            <a:r>
              <a:rPr lang="el-GR" sz="3200" b="1" smtClean="0"/>
              <a:t>Σ </a:t>
            </a:r>
            <a:r>
              <a:rPr lang="en-US" sz="3200" b="1" smtClean="0"/>
              <a:t>I out</a:t>
            </a:r>
            <a:endParaRPr lang="en-US" sz="3200" smtClean="0"/>
          </a:p>
          <a:p>
            <a:r>
              <a:rPr lang="en-US" sz="3200" smtClean="0"/>
              <a:t>I</a:t>
            </a:r>
            <a:r>
              <a:rPr lang="en-US" sz="3200" baseline="-25000" smtClean="0"/>
              <a:t>1</a:t>
            </a:r>
            <a:r>
              <a:rPr lang="en-US" sz="3200" smtClean="0"/>
              <a:t> + I</a:t>
            </a:r>
            <a:r>
              <a:rPr lang="en-US" sz="3200" baseline="-25000" smtClean="0"/>
              <a:t>2</a:t>
            </a:r>
            <a:r>
              <a:rPr lang="en-US" sz="3200" smtClean="0"/>
              <a:t> +I</a:t>
            </a:r>
            <a:r>
              <a:rPr lang="en-US" sz="3200" baseline="-25000" smtClean="0"/>
              <a:t>3</a:t>
            </a:r>
            <a:r>
              <a:rPr lang="en-US" sz="3200" smtClean="0"/>
              <a:t> = I</a:t>
            </a:r>
            <a:r>
              <a:rPr lang="en-US" sz="3200" baseline="-25000" smtClean="0"/>
              <a:t>4 </a:t>
            </a:r>
            <a:r>
              <a:rPr lang="en-US" sz="3200" smtClean="0"/>
              <a:t>+ I</a:t>
            </a:r>
            <a:r>
              <a:rPr lang="en-US" sz="3200" baseline="-25000" smtClean="0"/>
              <a:t>5</a:t>
            </a:r>
            <a:endParaRPr lang="en-US" sz="3200" smtClean="0"/>
          </a:p>
          <a:p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알기 쉬운 전자회로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키르히호프</a:t>
            </a:r>
            <a:r>
              <a:rPr lang="en-US" altLang="ko-KR" sz="2400" kern="1200" smtClean="0">
                <a:solidFill>
                  <a:schemeClr val="tx1"/>
                </a:solidFill>
              </a:rPr>
              <a:t>(Kirchhoffs)</a:t>
            </a:r>
            <a:r>
              <a:rPr lang="ko-KR" altLang="en-US" sz="2400" kern="1200" smtClean="0">
                <a:solidFill>
                  <a:schemeClr val="tx1"/>
                </a:solidFill>
              </a:rPr>
              <a:t>의 법칙</a:t>
            </a:r>
            <a:endParaRPr lang="en-US" altLang="ko-KR" sz="2000" kern="1200" smtClean="0">
              <a:solidFill>
                <a:schemeClr val="tx1"/>
              </a:solidFill>
            </a:endParaRPr>
          </a:p>
          <a:p>
            <a:pPr marL="914400" lvl="1" indent="-457200">
              <a:buNone/>
            </a:pPr>
            <a:r>
              <a:rPr lang="en-US" altLang="ko-KR" sz="2000" smtClean="0"/>
              <a:t>(2) </a:t>
            </a:r>
            <a:r>
              <a:rPr lang="ko-KR" altLang="en-US" sz="2000" smtClean="0"/>
              <a:t>전압의 법칙</a:t>
            </a:r>
            <a:endParaRPr lang="en-US" altLang="ko-KR" sz="2000" smtClean="0"/>
          </a:p>
          <a:p>
            <a:pPr lvl="1">
              <a:buNone/>
            </a:pPr>
            <a:r>
              <a:rPr lang="ko-KR" altLang="en-US" sz="2000" smtClean="0"/>
              <a:t>폐회로의 전원전압의 합은 폐회로내의 전압강화의 합과 같다</a:t>
            </a:r>
            <a:r>
              <a:rPr lang="en-US" altLang="ko-KR" sz="2000" smtClean="0"/>
              <a:t>.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7171" name="Picture 3" descr="C:\Users\JB\Documents\집필관련\4장5장8장10장11장\제 04장 라즈베리파이를 위한 기초이론\사진\4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4297799" cy="34290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488" y="2428868"/>
            <a:ext cx="6017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n-lt"/>
              </a:rPr>
              <a:t>V</a:t>
            </a:r>
            <a:r>
              <a:rPr lang="en-US" sz="2400" baseline="-25000" smtClean="0">
                <a:latin typeface="+mn-lt"/>
              </a:rPr>
              <a:t>s </a:t>
            </a:r>
            <a:r>
              <a:rPr lang="en-US" sz="2400" smtClean="0">
                <a:latin typeface="+mn-lt"/>
              </a:rPr>
              <a:t>= V1 + V2 = IR</a:t>
            </a:r>
            <a:r>
              <a:rPr lang="en-US" sz="2400" baseline="-25000" smtClean="0">
                <a:latin typeface="+mn-lt"/>
              </a:rPr>
              <a:t>1</a:t>
            </a:r>
            <a:r>
              <a:rPr lang="en-US" sz="2400" smtClean="0">
                <a:latin typeface="+mn-lt"/>
              </a:rPr>
              <a:t> +IR</a:t>
            </a:r>
            <a:r>
              <a:rPr lang="en-US" sz="2400" baseline="-25000" smtClean="0">
                <a:latin typeface="+mn-lt"/>
              </a:rPr>
              <a:t>2 </a:t>
            </a:r>
            <a:r>
              <a:rPr lang="en-US" sz="2400" smtClean="0">
                <a:latin typeface="+mn-lt"/>
              </a:rPr>
              <a:t>= I(R1 +R2)</a:t>
            </a:r>
          </a:p>
          <a:p>
            <a:r>
              <a:rPr lang="en-US" sz="2400" smtClean="0">
                <a:latin typeface="+mn-lt"/>
              </a:rPr>
              <a:t>Vs = IR</a:t>
            </a:r>
            <a:r>
              <a:rPr lang="en-US" sz="2400" baseline="-25000" smtClean="0">
                <a:latin typeface="+mn-lt"/>
              </a:rPr>
              <a:t>T </a:t>
            </a:r>
            <a:r>
              <a:rPr lang="en-US" sz="2400" smtClean="0">
                <a:latin typeface="+mn-lt"/>
              </a:rPr>
              <a:t>(Rt : </a:t>
            </a:r>
            <a:r>
              <a:rPr lang="ko-KR" altLang="en-US" sz="2400" smtClean="0">
                <a:latin typeface="+mn-lt"/>
              </a:rPr>
              <a:t>폐회로 내 전체저항</a:t>
            </a:r>
            <a:r>
              <a:rPr lang="en-US" altLang="ko-KR" sz="2400" smtClean="0">
                <a:latin typeface="+mn-lt"/>
              </a:rPr>
              <a:t>)</a:t>
            </a:r>
          </a:p>
          <a:p>
            <a:r>
              <a:rPr lang="en-US" sz="2400" smtClean="0">
                <a:latin typeface="+mn-lt"/>
              </a:rPr>
              <a:t>Rt = (R1 + R2)</a:t>
            </a:r>
          </a:p>
          <a:p>
            <a:endParaRPr lang="ko-KR" altLang="en-US" sz="2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전자 부품 알아보기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kern="1200" smtClean="0">
                <a:solidFill>
                  <a:schemeClr val="tx1"/>
                </a:solidFill>
              </a:rPr>
              <a:t>브레드보드</a:t>
            </a:r>
            <a:endParaRPr lang="en-US" altLang="ko-KR" sz="2400" kern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 </a:t>
            </a:r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>
              <a:buNone/>
            </a:pP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브레드보드의 양쪽 끝의 </a:t>
            </a:r>
            <a:r>
              <a:rPr lang="en-US" altLang="ko-KR" sz="2000" smtClean="0"/>
              <a:t>+ - </a:t>
            </a:r>
            <a:r>
              <a:rPr lang="ko-KR" altLang="en-US" sz="2000" smtClean="0"/>
              <a:t>표시에 전원을 연결한다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보드의 연결은 오른쪽 그림과 같이 안쪽의 </a:t>
            </a:r>
            <a:r>
              <a:rPr lang="en-US" altLang="ko-KR" sz="2000" smtClean="0"/>
              <a:t>5</a:t>
            </a:r>
            <a:r>
              <a:rPr lang="ko-KR" altLang="en-US" sz="2000" smtClean="0"/>
              <a:t>칸씩 연결되어 있다</a:t>
            </a:r>
            <a:r>
              <a:rPr lang="en-US" altLang="ko-KR" sz="200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9218" name="Picture 2" descr="C:\Users\JB\Documents\집필관련\4장5장8장10장11장\제 04장 라즈베리파이를 위한 기초이론\사진\4-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428736"/>
            <a:ext cx="5286412" cy="3946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980</Words>
  <Application>Microsoft Office PowerPoint</Application>
  <PresentationFormat>화면 슬라이드 쇼(4:3)</PresentationFormat>
  <Paragraphs>321</Paragraphs>
  <Slides>32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Contents</vt:lpstr>
      <vt:lpstr>1. 알기 쉬운 전자회로</vt:lpstr>
      <vt:lpstr>1. 알기 쉬운 전자회로</vt:lpstr>
      <vt:lpstr>1. 알기 쉬운 전자회로</vt:lpstr>
      <vt:lpstr>1. 알기 쉬운 전자회로</vt:lpstr>
      <vt:lpstr>1. 알기 쉬운 전자회로</vt:lpstr>
      <vt:lpstr>1. 알기 쉬운 전자회로</vt:lpstr>
      <vt:lpstr>2. 전자 부품 알아보기</vt:lpstr>
      <vt:lpstr>1.알기 쉬운 전자회로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2. 전자 부품 알아보기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설치</dc:title>
  <dc:creator>ssarmango</dc:creator>
  <cp:lastModifiedBy>JSPStudy</cp:lastModifiedBy>
  <cp:revision>249</cp:revision>
  <dcterms:created xsi:type="dcterms:W3CDTF">2017-08-23T11:56:55Z</dcterms:created>
  <dcterms:modified xsi:type="dcterms:W3CDTF">2020-01-17T05:36:07Z</dcterms:modified>
</cp:coreProperties>
</file>