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4"/>
  </p:notesMasterIdLst>
  <p:sldIdLst>
    <p:sldId id="256" r:id="rId5"/>
    <p:sldId id="260" r:id="rId6"/>
    <p:sldId id="265" r:id="rId7"/>
    <p:sldId id="274" r:id="rId8"/>
    <p:sldId id="267" r:id="rId9"/>
    <p:sldId id="273" r:id="rId10"/>
    <p:sldId id="278" r:id="rId11"/>
    <p:sldId id="294" r:id="rId12"/>
    <p:sldId id="295" r:id="rId13"/>
    <p:sldId id="298" r:id="rId14"/>
    <p:sldId id="275" r:id="rId15"/>
    <p:sldId id="272" r:id="rId16"/>
    <p:sldId id="299" r:id="rId17"/>
    <p:sldId id="300" r:id="rId18"/>
    <p:sldId id="276" r:id="rId19"/>
    <p:sldId id="301" r:id="rId20"/>
    <p:sldId id="277" r:id="rId21"/>
    <p:sldId id="279" r:id="rId22"/>
    <p:sldId id="280" r:id="rId23"/>
    <p:sldId id="296" r:id="rId24"/>
    <p:sldId id="281" r:id="rId25"/>
    <p:sldId id="297" r:id="rId26"/>
    <p:sldId id="283" r:id="rId27"/>
    <p:sldId id="284" r:id="rId28"/>
    <p:sldId id="285" r:id="rId29"/>
    <p:sldId id="287" r:id="rId30"/>
    <p:sldId id="288" r:id="rId31"/>
    <p:sldId id="261" r:id="rId32"/>
    <p:sldId id="262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70"/>
    <a:srgbClr val="79FFFF"/>
    <a:srgbClr val="FC8C29"/>
    <a:srgbClr val="D9BE6F"/>
    <a:srgbClr val="CC99FF"/>
    <a:srgbClr val="FFBA2F"/>
    <a:srgbClr val="3087B2"/>
    <a:srgbClr val="FFCC66"/>
    <a:srgbClr val="000000"/>
    <a:srgbClr val="5DA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2F06F-3871-4917-8F0A-44151A82EAC7}" v="27" dt="2020-11-01T13:04:57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79" autoAdjust="0"/>
  </p:normalViewPr>
  <p:slideViewPr>
    <p:cSldViewPr snapToGrid="0">
      <p:cViewPr varScale="1">
        <p:scale>
          <a:sx n="83" d="100"/>
          <a:sy n="83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2309D-863B-460B-AB66-7A9A7A9C974D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D4522-AC1D-40A2-8225-01FEE6104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4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0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7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3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6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1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0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개요 빠짐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0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36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44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6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06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85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74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43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95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45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10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53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5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1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9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50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7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4522-AC1D-40A2-8225-01FEE61043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7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3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5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8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8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4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5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4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307C-A8BB-4C59-8F3B-F95447DD561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EF59-1797-4DBA-8596-5676625E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9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5" y="0"/>
              <a:ext cx="7715250" cy="51435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23157" y="1899397"/>
            <a:ext cx="4269797" cy="2487604"/>
            <a:chOff x="2523157" y="1899397"/>
            <a:chExt cx="4269797" cy="2487604"/>
          </a:xfrm>
        </p:grpSpPr>
        <p:sp>
          <p:nvSpPr>
            <p:cNvPr id="6" name="직사각형 5"/>
            <p:cNvSpPr/>
            <p:nvPr/>
          </p:nvSpPr>
          <p:spPr>
            <a:xfrm>
              <a:off x="2523157" y="1899397"/>
              <a:ext cx="4097685" cy="134470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5164" y="2173099"/>
              <a:ext cx="3333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중간 결과 발표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4013" y="2765847"/>
              <a:ext cx="3955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-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프로그래밍 기초</a:t>
              </a:r>
              <a:r>
                <a:rPr lang="en-US" altLang="ko-KR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라이브러리와</a:t>
              </a:r>
              <a:r>
                <a:rPr lang="en-US" altLang="ko-KR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디자인패턴</a:t>
              </a:r>
              <a:r>
                <a:rPr lang="ko-KR" altLang="en-US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조사</a:t>
              </a:r>
              <a:r>
                <a:rPr lang="en-US" altLang="ko-KR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-</a:t>
              </a:r>
              <a:endParaRPr lang="ko-KR" altLang="en-US" sz="1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8412" y="3286700"/>
              <a:ext cx="1934542" cy="1100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20183515 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채기주</a:t>
              </a:r>
              <a:endParaRPr lang="en-US" altLang="ko-KR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20163420 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최규현</a:t>
              </a:r>
              <a:endParaRPr lang="en-US" altLang="ko-KR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20193493 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오현호</a:t>
              </a:r>
              <a:endParaRPr lang="en-US" altLang="ko-KR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20193500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권민지</a:t>
              </a:r>
              <a:endParaRPr lang="en-US" altLang="ko-KR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r"/>
              <a:endPara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4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917656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3. 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프로토타입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(Prototype)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디자인패턴</a:t>
                </a:r>
                <a:endParaRPr lang="ko-KR" altLang="en-US" sz="1600" b="1" dirty="0" err="1">
                  <a:solidFill>
                    <a:schemeClr val="bg1"/>
                  </a:solidFill>
                  <a:latin typeface="나눔바른펜"/>
                  <a:ea typeface="나눔바른펜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342EA3-2699-4E77-9267-1F3D46ABAAFB}"/>
              </a:ext>
            </a:extLst>
          </p:cNvPr>
          <p:cNvSpPr txBox="1"/>
          <p:nvPr/>
        </p:nvSpPr>
        <p:spPr>
          <a:xfrm>
            <a:off x="957337" y="3871521"/>
            <a:ext cx="7408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Prototype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새로운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객채를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생성할 때 기존의 객체를 복사하여 객체를 생성한다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나눔바른펜" panose="020B0600000101010101" charset="-127"/>
              <a:ea typeface="나눔바른펜" panose="020B0600000101010101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객체의 생성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집합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표현 방법에서 독립적인 객체를 만들고자 할 때와 객체를 많이 만들어야 할 때 사용한다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B1E14-2BD0-4434-880D-64E1527F6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32" y="779536"/>
            <a:ext cx="5820603" cy="30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9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917656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3. 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프로토타입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(Prototype)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디자인패턴</a:t>
                </a:r>
                <a:endParaRPr lang="ko-KR" altLang="en-US" sz="1600" b="1" dirty="0" err="1">
                  <a:solidFill>
                    <a:schemeClr val="bg1"/>
                  </a:solidFill>
                  <a:latin typeface="나눔바른펜"/>
                  <a:ea typeface="나눔바른펜"/>
                </a:endParaRPr>
              </a:p>
            </p:txBody>
          </p:sp>
        </p:grp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45BE12-F2A1-431D-A4F8-9E133F27F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77" y="853092"/>
            <a:ext cx="6273330" cy="30285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BAC062-A65A-49A5-960B-973B46E8B412}"/>
              </a:ext>
            </a:extLst>
          </p:cNvPr>
          <p:cNvSpPr txBox="1"/>
          <p:nvPr/>
        </p:nvSpPr>
        <p:spPr>
          <a:xfrm>
            <a:off x="722770" y="4056187"/>
            <a:ext cx="784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프로토타입의 예제 코드는 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Github</a:t>
            </a:r>
            <a:r>
              <a:rPr lang="ko-KR" altLang="en-US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의 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Ifsblackoverflow</a:t>
            </a:r>
            <a:r>
              <a:rPr lang="ko-KR" altLang="en-US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란 유저의 프로토타입 예제 코드를 분석한다</a:t>
            </a:r>
            <a:r>
              <a:rPr lang="en-US" altLang="ko-KR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6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83788" y="745428"/>
            <a:ext cx="2495449" cy="41022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43759" y="591832"/>
            <a:ext cx="2175506" cy="288986"/>
            <a:chOff x="6365800" y="665740"/>
            <a:chExt cx="2175506" cy="269902"/>
          </a:xfrm>
        </p:grpSpPr>
        <p:sp>
          <p:nvSpPr>
            <p:cNvPr id="5" name="직사각형 4"/>
            <p:cNvSpPr/>
            <p:nvPr/>
          </p:nvSpPr>
          <p:spPr>
            <a:xfrm>
              <a:off x="6585114" y="682742"/>
              <a:ext cx="1956192" cy="252900"/>
            </a:xfrm>
            <a:prstGeom prst="rect">
              <a:avLst/>
            </a:prstGeom>
            <a:solidFill>
              <a:srgbClr val="308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6200000">
              <a:off x="6347187" y="684353"/>
              <a:ext cx="269902" cy="232675"/>
            </a:xfrm>
            <a:prstGeom prst="triangle">
              <a:avLst/>
            </a:prstGeom>
            <a:solidFill>
              <a:srgbClr val="FFB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5114" y="670692"/>
              <a:ext cx="1956192" cy="258706"/>
            </a:xfrm>
            <a:prstGeom prst="rect">
              <a:avLst/>
            </a:prstGeom>
            <a:solidFill>
              <a:srgbClr val="FFBA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코드 상세 설명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6585114" y="780280"/>
              <a:ext cx="56318" cy="563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11069" y="1322991"/>
            <a:ext cx="2175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7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번째 줄에서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Prototype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이라는 클래스 선언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1070" y="2687313"/>
            <a:ext cx="2323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9~11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번째 줄에서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public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으로 가상함수인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Prototype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의 소멸자를 선언하고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Prototype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의 포인터 함수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Clone()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을 상수 함수로 선언하면서 값을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으로 초기화한다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.</a:t>
            </a:r>
            <a:endParaRPr lang="ko-KR" altLang="en-US" sz="1400" dirty="0">
              <a:solidFill>
                <a:schemeClr val="bg1"/>
              </a:solidFill>
              <a:effectLst/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1069" y="957172"/>
            <a:ext cx="2220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13~14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번째 줄에서는 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Protect 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타입으로 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Prototype 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클래스의 생성자를 선언하고 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17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번째 줄에 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Prototype 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자식 클래스인 </a:t>
            </a:r>
            <a:r>
              <a:rPr lang="en-US" altLang="ko-KR" sz="14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ConcretePrototype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생성</a:t>
            </a:r>
            <a:endParaRPr lang="en-US" altLang="ko-KR" sz="1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1069" y="2756060"/>
            <a:ext cx="23231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번째 줄에 </a:t>
            </a:r>
            <a:r>
              <a:rPr lang="en-US" altLang="ko-KR" sz="14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ConcretePrototype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생성자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21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번째 줄에 </a:t>
            </a:r>
            <a:r>
              <a:rPr lang="en-US" altLang="ko-KR" sz="14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ConcretePrototype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복사 생성자를 선언하는데 이 복사 생성자는 </a:t>
            </a:r>
            <a:r>
              <a:rPr lang="en-US" altLang="ko-KR" sz="14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ConcretePrototype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형 구조체의 변수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cp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를 파라미터로 가진다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600000101010101" charset="-127"/>
                <a:ea typeface="나눔바른펜" panose="020B0600000101010101" charset="-127"/>
              </a:rPr>
              <a:t>.</a:t>
            </a:r>
            <a:endParaRPr lang="ko-KR" altLang="en-US" sz="1400" dirty="0">
              <a:solidFill>
                <a:schemeClr val="bg1"/>
              </a:solidFill>
              <a:effectLst/>
              <a:latin typeface="나눔바른펜" panose="020B0600000101010101" charset="-127"/>
              <a:ea typeface="나눔바른펜" panose="020B0600000101010101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7713" y="142710"/>
            <a:ext cx="5571858" cy="570839"/>
            <a:chOff x="217713" y="142710"/>
            <a:chExt cx="5571858" cy="57083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93875" y="234061"/>
              <a:ext cx="5295696" cy="387592"/>
            </a:xfrm>
            <a:prstGeom prst="roundRect">
              <a:avLst/>
            </a:prstGeom>
            <a:solidFill>
              <a:srgbClr val="000000"/>
            </a:solidFill>
            <a:ln w="1905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3561" y="142710"/>
              <a:ext cx="252999" cy="5708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13" y="209543"/>
              <a:ext cx="436631" cy="436631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54344" y="258581"/>
            <a:ext cx="4075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프로토타입</a:t>
            </a:r>
            <a:r>
              <a:rPr lang="en-US" altLang="ko-KR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(Prototype) </a:t>
            </a:r>
            <a:r>
              <a:rPr lang="ko-KR" altLang="en-US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예제코드</a:t>
            </a:r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872AD943-AEED-4F93-9F36-AA265FF17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7" y="874131"/>
            <a:ext cx="5412925" cy="414300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5D0B9E-D851-44F5-82FB-FAF59751574D}"/>
              </a:ext>
            </a:extLst>
          </p:cNvPr>
          <p:cNvSpPr/>
          <p:nvPr/>
        </p:nvSpPr>
        <p:spPr>
          <a:xfrm>
            <a:off x="776736" y="1334699"/>
            <a:ext cx="1479176" cy="396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168821-9237-4537-A5AF-E8E6BC75F1EC}"/>
              </a:ext>
            </a:extLst>
          </p:cNvPr>
          <p:cNvSpPr txBox="1"/>
          <p:nvPr/>
        </p:nvSpPr>
        <p:spPr>
          <a:xfrm>
            <a:off x="2216144" y="1055135"/>
            <a:ext cx="372393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전처리문</a:t>
            </a:r>
            <a:r>
              <a:rPr lang="en-US" altLang="ko-KR" sz="1100" dirty="0">
                <a:latin typeface="+mn-ea"/>
              </a:rPr>
              <a:t>:</a:t>
            </a:r>
            <a:r>
              <a:rPr lang="ko-KR" altLang="en-US" sz="1100" dirty="0">
                <a:latin typeface="+mn-ea"/>
              </a:rPr>
              <a:t>기존의 헤더 파일 코드들을 건드리지 않고</a:t>
            </a:r>
            <a:r>
              <a:rPr lang="en-US" altLang="ko-KR" sz="1100" dirty="0">
                <a:latin typeface="+mn-ea"/>
              </a:rPr>
              <a:t>,</a:t>
            </a:r>
          </a:p>
          <a:p>
            <a:r>
              <a:rPr lang="ko-KR" altLang="en-US" sz="1100" dirty="0">
                <a:latin typeface="+mn-ea"/>
              </a:rPr>
              <a:t>부분적으로 컴파일이 가능하도록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활성화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비활성화시키는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#ifndef, #include </a:t>
            </a:r>
            <a:r>
              <a:rPr lang="ko-KR" altLang="en-US" sz="1100" dirty="0">
                <a:latin typeface="+mn-ea"/>
              </a:rPr>
              <a:t>등의 문장이다</a:t>
            </a:r>
            <a:r>
              <a:rPr lang="en-US" altLang="ko-KR" sz="1100" dirty="0">
                <a:latin typeface="+mn-ea"/>
              </a:rPr>
              <a:t>. </a:t>
            </a:r>
          </a:p>
          <a:p>
            <a:r>
              <a:rPr lang="ko-KR" altLang="en-US" sz="1100" dirty="0">
                <a:latin typeface="+mn-ea"/>
              </a:rPr>
              <a:t>헤더 파일 중복을 막기 위하여 사용할 수 있으며</a:t>
            </a:r>
            <a:r>
              <a:rPr lang="en-US" altLang="ko-KR" sz="1100" dirty="0">
                <a:latin typeface="+mn-ea"/>
              </a:rPr>
              <a:t>,</a:t>
            </a:r>
          </a:p>
          <a:p>
            <a:r>
              <a:rPr lang="ko-KR" altLang="en-US" sz="1100" dirty="0">
                <a:latin typeface="+mn-ea"/>
              </a:rPr>
              <a:t>같은 헤더 파일을 여러 번 읽으면 컴파일 시 오류가 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#ifndef</a:t>
            </a:r>
            <a:r>
              <a:rPr lang="ko-KR" altLang="en-US" sz="1100" dirty="0">
                <a:latin typeface="+mn-ea"/>
              </a:rPr>
              <a:t>를 사용해서 컴파일러가 헤더 파일을 두 번 이상 읽는 것을 방지하고 </a:t>
            </a:r>
            <a:r>
              <a:rPr lang="en-US" altLang="ko-KR" sz="1100" dirty="0">
                <a:latin typeface="+mn-ea"/>
              </a:rPr>
              <a:t>#endif</a:t>
            </a:r>
            <a:r>
              <a:rPr lang="ko-KR" altLang="en-US" sz="1100" dirty="0">
                <a:latin typeface="+mn-ea"/>
              </a:rPr>
              <a:t>가 있는 곳으로 간 뒤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컴파일을 진행한다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329854-7604-4A4B-9673-D4F0A102991D}"/>
              </a:ext>
            </a:extLst>
          </p:cNvPr>
          <p:cNvSpPr/>
          <p:nvPr/>
        </p:nvSpPr>
        <p:spPr>
          <a:xfrm>
            <a:off x="817536" y="2302697"/>
            <a:ext cx="2156216" cy="396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35093-5303-40BC-9F8E-9920782F94F9}"/>
              </a:ext>
            </a:extLst>
          </p:cNvPr>
          <p:cNvSpPr txBox="1"/>
          <p:nvPr/>
        </p:nvSpPr>
        <p:spPr>
          <a:xfrm>
            <a:off x="2973752" y="2198727"/>
            <a:ext cx="295158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virtual(</a:t>
            </a:r>
            <a:r>
              <a:rPr lang="ko-KR" altLang="en-US" sz="1100" dirty="0"/>
              <a:t>가상 함수</a:t>
            </a:r>
            <a:r>
              <a:rPr lang="en-US" altLang="ko-KR" sz="1100" dirty="0"/>
              <a:t>):</a:t>
            </a:r>
            <a:r>
              <a:rPr lang="ko-KR" altLang="en-US" sz="1100" dirty="0"/>
              <a:t>가상 함수로 선언된 멤버 함수가 있고 이를 </a:t>
            </a:r>
            <a:r>
              <a:rPr lang="ko-KR" altLang="en-US" sz="1100" dirty="0" err="1"/>
              <a:t>오버라이딩한</a:t>
            </a:r>
            <a:r>
              <a:rPr lang="ko-KR" altLang="en-US" sz="1100" dirty="0"/>
              <a:t> 자식 클래스가 존재하면 형 변환이 이루어진 포인터 변수는 자식 클래스의 </a:t>
            </a:r>
            <a:r>
              <a:rPr lang="ko-KR" altLang="en-US" sz="1100" dirty="0" err="1"/>
              <a:t>오버라이딩</a:t>
            </a:r>
            <a:r>
              <a:rPr lang="ko-KR" altLang="en-US" sz="1100" dirty="0"/>
              <a:t> 된 함수를 호출할 수 있는 기능이 생긴다</a:t>
            </a:r>
            <a:r>
              <a:rPr lang="en-US" altLang="ko-KR" sz="1100" dirty="0"/>
              <a:t>.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668BE-5159-41D8-BB30-C3ECE89673A8}"/>
              </a:ext>
            </a:extLst>
          </p:cNvPr>
          <p:cNvSpPr txBox="1"/>
          <p:nvPr/>
        </p:nvSpPr>
        <p:spPr>
          <a:xfrm>
            <a:off x="627903" y="602416"/>
            <a:ext cx="3915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Prototype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1200" b="1" dirty="0" err="1">
                <a:solidFill>
                  <a:schemeClr val="bg1"/>
                </a:solidFill>
                <a:ea typeface="+mn-lt"/>
                <a:cs typeface="+mn-lt"/>
              </a:rPr>
              <a:t>h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 코드</a:t>
            </a:r>
            <a:endParaRPr lang="ko-KR" altLang="en-US" sz="1200" b="1" dirty="0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Malgun Gothic"/>
              <a:ea typeface="나눔바른펜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1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27" grpId="0" animBg="1"/>
      <p:bldP spid="27" grpId="1" animBg="1"/>
      <p:bldP spid="30" grpId="0"/>
      <p:bldP spid="30" grpId="1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83788" y="745428"/>
            <a:ext cx="2495449" cy="41022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43759" y="591832"/>
            <a:ext cx="2175506" cy="288986"/>
            <a:chOff x="6365800" y="665740"/>
            <a:chExt cx="2175506" cy="269902"/>
          </a:xfrm>
        </p:grpSpPr>
        <p:sp>
          <p:nvSpPr>
            <p:cNvPr id="5" name="직사각형 4"/>
            <p:cNvSpPr/>
            <p:nvPr/>
          </p:nvSpPr>
          <p:spPr>
            <a:xfrm>
              <a:off x="6585114" y="682742"/>
              <a:ext cx="1956192" cy="252900"/>
            </a:xfrm>
            <a:prstGeom prst="rect">
              <a:avLst/>
            </a:prstGeom>
            <a:solidFill>
              <a:srgbClr val="308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6200000">
              <a:off x="6347187" y="684353"/>
              <a:ext cx="269902" cy="232675"/>
            </a:xfrm>
            <a:prstGeom prst="triangle">
              <a:avLst/>
            </a:prstGeom>
            <a:solidFill>
              <a:srgbClr val="FFB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5114" y="670692"/>
              <a:ext cx="1956192" cy="258706"/>
            </a:xfrm>
            <a:prstGeom prst="rect">
              <a:avLst/>
            </a:prstGeom>
            <a:solidFill>
              <a:srgbClr val="FFBA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코드 상세 설명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6585114" y="780280"/>
              <a:ext cx="56318" cy="563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17713" y="142710"/>
            <a:ext cx="5571858" cy="570839"/>
            <a:chOff x="217713" y="142710"/>
            <a:chExt cx="5571858" cy="57083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93875" y="234061"/>
              <a:ext cx="5295696" cy="387592"/>
            </a:xfrm>
            <a:prstGeom prst="roundRect">
              <a:avLst/>
            </a:prstGeom>
            <a:solidFill>
              <a:srgbClr val="000000"/>
            </a:solidFill>
            <a:ln w="1905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3561" y="142710"/>
              <a:ext cx="252999" cy="5708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13" y="209543"/>
              <a:ext cx="436631" cy="436631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54344" y="258581"/>
            <a:ext cx="4075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프로토타입</a:t>
            </a:r>
            <a:r>
              <a:rPr lang="en-US" altLang="ko-KR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(Prototype) </a:t>
            </a:r>
            <a:r>
              <a:rPr lang="ko-KR" altLang="en-US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예제코드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94C668B-AAE7-4CE4-A060-E587A8FC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1018965"/>
            <a:ext cx="3811383" cy="3639058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9AC1B157-26FD-43AC-87AA-A0D945D421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31" y="1018965"/>
            <a:ext cx="3586563" cy="36295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AE0BF1-60EB-4446-A990-6D6F6FA0DCD0}"/>
              </a:ext>
            </a:extLst>
          </p:cNvPr>
          <p:cNvSpPr txBox="1"/>
          <p:nvPr/>
        </p:nvSpPr>
        <p:spPr>
          <a:xfrm>
            <a:off x="598872" y="643005"/>
            <a:ext cx="3915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Prototype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en-US" altLang="ko-KR" sz="1200" b="1" dirty="0" err="1">
                <a:solidFill>
                  <a:schemeClr val="bg1"/>
                </a:solidFill>
                <a:ea typeface="+mn-lt"/>
                <a:cs typeface="+mn-lt"/>
              </a:rPr>
              <a:t>cpp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 코드</a:t>
            </a:r>
            <a:endParaRPr lang="ko-KR" altLang="en-US" sz="1200" b="1" dirty="0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Malgun Gothic"/>
              <a:ea typeface="나눔바른펜"/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9E7C0-05F8-410B-BE32-1F8CE4FBEF72}"/>
              </a:ext>
            </a:extLst>
          </p:cNvPr>
          <p:cNvSpPr txBox="1"/>
          <p:nvPr/>
        </p:nvSpPr>
        <p:spPr>
          <a:xfrm>
            <a:off x="6411069" y="957172"/>
            <a:ext cx="22885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파일에서 선언한 생성자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ea typeface="나눔바른펜" panose="020B0503000000000000"/>
              </a:rPr>
              <a:t>소멸자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 및 함수들을 정의하고 있다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10~13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번째 줄에서는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Prototype 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클래스의 생성자를 “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Prototype”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이라는 글자를 출력하도록 정의한다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. 15~18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번째 줄에서는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Prototype 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클래스의  소멸자를 “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~Prototype” 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이라는 글자를 출력하도록 정의한다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272E77-10BF-42DC-BC1C-3AAFC12F2AA7}"/>
              </a:ext>
            </a:extLst>
          </p:cNvPr>
          <p:cNvSpPr txBox="1"/>
          <p:nvPr/>
        </p:nvSpPr>
        <p:spPr>
          <a:xfrm>
            <a:off x="6443759" y="3576599"/>
            <a:ext cx="2288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20~23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번째 줄에서는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Prototype 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클래스의    포인터 상수 함수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Clone()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return 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값을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으로 지정한다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함초롬바탕"/>
                <a:ea typeface="나눔바른펜" panose="020B0503000000000000"/>
              </a:rPr>
              <a:t>. 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08B673-E1BD-4F14-AEB1-159A6E31AE91}"/>
              </a:ext>
            </a:extLst>
          </p:cNvPr>
          <p:cNvSpPr txBox="1"/>
          <p:nvPr/>
        </p:nvSpPr>
        <p:spPr>
          <a:xfrm>
            <a:off x="6411069" y="957172"/>
            <a:ext cx="22885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30~33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번째 줄에서는 </a:t>
            </a:r>
            <a:r>
              <a:rPr lang="en-US" altLang="ko-KR" sz="1400" dirty="0" err="1">
                <a:solidFill>
                  <a:schemeClr val="bg1"/>
                </a:solidFill>
                <a:ea typeface="나눔바른펜" panose="020B0503000000000000"/>
              </a:rPr>
              <a:t>ConcretePrototype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클래스의 소멸자를 “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~</a:t>
            </a:r>
            <a:r>
              <a:rPr lang="en-US" altLang="ko-KR" sz="1400" dirty="0" err="1">
                <a:solidFill>
                  <a:schemeClr val="bg1"/>
                </a:solidFill>
                <a:ea typeface="나눔바른펜" panose="020B0503000000000000"/>
              </a:rPr>
              <a:t>ConcretePrototype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”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이라는 글자를 출력하도록 정의한다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35~38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번째 줄에서 </a:t>
            </a:r>
            <a:r>
              <a:rPr lang="en-US" altLang="ko-KR" sz="1400" dirty="0" err="1">
                <a:solidFill>
                  <a:schemeClr val="bg1"/>
                </a:solidFill>
                <a:ea typeface="나눔바른펜" panose="020B0503000000000000"/>
              </a:rPr>
              <a:t>ConcretePrototype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클래스에서 복사 생성자가 “</a:t>
            </a:r>
            <a:r>
              <a:rPr lang="en-US" altLang="ko-KR" sz="1400" dirty="0" err="1">
                <a:solidFill>
                  <a:schemeClr val="bg1"/>
                </a:solidFill>
                <a:ea typeface="나눔바른펜" panose="020B0503000000000000"/>
              </a:rPr>
              <a:t>ConcretePrototype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 copy”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라는 글자를 출력하도록 정의한다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83AFE3-2F83-4601-BEB2-5E6CAC7182E9}"/>
              </a:ext>
            </a:extLst>
          </p:cNvPr>
          <p:cNvSpPr txBox="1"/>
          <p:nvPr/>
        </p:nvSpPr>
        <p:spPr>
          <a:xfrm>
            <a:off x="6443759" y="3576598"/>
            <a:ext cx="2288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40~43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번째 줄에서는 </a:t>
            </a:r>
            <a:r>
              <a:rPr lang="en-US" altLang="ko-KR" sz="1400" dirty="0" err="1">
                <a:solidFill>
                  <a:schemeClr val="bg1"/>
                </a:solidFill>
                <a:ea typeface="나눔바른펜" panose="020B0503000000000000"/>
              </a:rPr>
              <a:t>ConcretePrototype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클래스의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Clone() 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함수가 자신의 복사 생성자를 반환하도록 정의한다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83788" y="745428"/>
            <a:ext cx="2495449" cy="41022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43759" y="591832"/>
            <a:ext cx="2175506" cy="288986"/>
            <a:chOff x="6365800" y="665740"/>
            <a:chExt cx="2175506" cy="269902"/>
          </a:xfrm>
        </p:grpSpPr>
        <p:sp>
          <p:nvSpPr>
            <p:cNvPr id="5" name="직사각형 4"/>
            <p:cNvSpPr/>
            <p:nvPr/>
          </p:nvSpPr>
          <p:spPr>
            <a:xfrm>
              <a:off x="6585114" y="682742"/>
              <a:ext cx="1956192" cy="252900"/>
            </a:xfrm>
            <a:prstGeom prst="rect">
              <a:avLst/>
            </a:prstGeom>
            <a:solidFill>
              <a:srgbClr val="308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6200000">
              <a:off x="6347187" y="684353"/>
              <a:ext cx="269902" cy="232675"/>
            </a:xfrm>
            <a:prstGeom prst="triangle">
              <a:avLst/>
            </a:prstGeom>
            <a:solidFill>
              <a:srgbClr val="FFB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5114" y="670692"/>
              <a:ext cx="1956192" cy="258706"/>
            </a:xfrm>
            <a:prstGeom prst="rect">
              <a:avLst/>
            </a:prstGeom>
            <a:solidFill>
              <a:srgbClr val="FFBA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코드 상세 설명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6585114" y="780280"/>
              <a:ext cx="56318" cy="563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17713" y="142710"/>
            <a:ext cx="5571858" cy="570839"/>
            <a:chOff x="217713" y="142710"/>
            <a:chExt cx="5571858" cy="57083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93875" y="234061"/>
              <a:ext cx="5295696" cy="387592"/>
            </a:xfrm>
            <a:prstGeom prst="roundRect">
              <a:avLst/>
            </a:prstGeom>
            <a:solidFill>
              <a:srgbClr val="000000"/>
            </a:solidFill>
            <a:ln w="1905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3561" y="142710"/>
              <a:ext cx="252999" cy="5708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13" y="209543"/>
              <a:ext cx="436631" cy="436631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54344" y="258581"/>
            <a:ext cx="4075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프로토타입</a:t>
            </a:r>
            <a:r>
              <a:rPr lang="en-US" altLang="ko-KR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(Prototype) </a:t>
            </a:r>
            <a:r>
              <a:rPr lang="ko-KR" altLang="en-US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예제코드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AE0BF1-60EB-4446-A990-6D6F6FA0DCD0}"/>
              </a:ext>
            </a:extLst>
          </p:cNvPr>
          <p:cNvSpPr txBox="1"/>
          <p:nvPr/>
        </p:nvSpPr>
        <p:spPr>
          <a:xfrm>
            <a:off x="598872" y="643005"/>
            <a:ext cx="39159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altLang="ko-KR" sz="1400" b="1" dirty="0">
                <a:solidFill>
                  <a:schemeClr val="bg1"/>
                </a:solidFill>
                <a:ea typeface="+mn-lt"/>
                <a:cs typeface="+mn-lt"/>
              </a:rPr>
              <a:t>main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en-US" altLang="ko-KR" sz="1200" b="1" dirty="0" err="1">
                <a:solidFill>
                  <a:schemeClr val="bg1"/>
                </a:solidFill>
                <a:ea typeface="+mn-lt"/>
                <a:cs typeface="+mn-lt"/>
              </a:rPr>
              <a:t>cpp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 코드</a:t>
            </a:r>
            <a:endParaRPr lang="ko-KR" altLang="en-US" sz="1200" b="1" dirty="0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Malgun Gothic"/>
              <a:ea typeface="나눔바른펜"/>
              <a:cs typeface="Calibri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1D1E27-C27A-4287-94DA-52D5C53EB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4" y="970564"/>
            <a:ext cx="5263078" cy="36519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8F754E-E1E7-4BE4-97DD-1EFB1158CEEC}"/>
              </a:ext>
            </a:extLst>
          </p:cNvPr>
          <p:cNvSpPr txBox="1"/>
          <p:nvPr/>
        </p:nvSpPr>
        <p:spPr>
          <a:xfrm>
            <a:off x="6347428" y="1523443"/>
            <a:ext cx="23681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클라이언트 역할을 한다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. 11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번째 줄에서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p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라는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prototype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의 포인터 변수를 선언해 </a:t>
            </a:r>
            <a:endParaRPr lang="en-US" altLang="ko-KR" sz="1400" dirty="0">
              <a:solidFill>
                <a:schemeClr val="bg1"/>
              </a:solidFill>
              <a:ea typeface="나눔바른펜" panose="020B050300000000000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ea typeface="나눔바른펜" panose="020B050300000000000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ea typeface="나눔바른펜" panose="020B0503000000000000"/>
              </a:rPr>
              <a:t>ConcretePrototype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을 정의하고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번째 줄에서 새로운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prototype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의 포인터    변수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p1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에서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p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Clone()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에 접근해 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p</a:t>
            </a:r>
            <a:r>
              <a:rPr lang="ko-KR" altLang="en-US" sz="1400" dirty="0">
                <a:solidFill>
                  <a:schemeClr val="bg1"/>
                </a:solidFill>
                <a:ea typeface="나눔바른펜" panose="020B0503000000000000"/>
              </a:rPr>
              <a:t>의 인스턴스를  복사하여 저장하고 있다</a:t>
            </a:r>
            <a:r>
              <a:rPr lang="en-US" altLang="ko-KR" sz="1400" dirty="0">
                <a:solidFill>
                  <a:schemeClr val="bg1"/>
                </a:solidFill>
                <a:ea typeface="나눔바른펜" panose="020B050300000000000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354E2F-57BB-489D-91EF-18CA6314D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6" y="970564"/>
            <a:ext cx="286742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3.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Malgun Gothic"/>
                    <a:ea typeface="Malgun Gothic"/>
                  </a:rPr>
                  <a:t>싱글톤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(Singleton) </a:t>
                </a:r>
                <a:r>
                  <a:rPr lang="en-US" altLang="ko-KR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디자인패턴</a:t>
                </a:r>
                <a:endParaRPr lang="ko-KR" altLang="en-US" sz="1600" b="1" dirty="0">
                  <a:solidFill>
                    <a:schemeClr val="bg1"/>
                  </a:solidFill>
                  <a:latin typeface="Malgun Gothic"/>
                  <a:ea typeface="나눔바른펜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342EA3-2699-4E77-9267-1F3D46ABAAFB}"/>
              </a:ext>
            </a:extLst>
          </p:cNvPr>
          <p:cNvSpPr txBox="1"/>
          <p:nvPr/>
        </p:nvSpPr>
        <p:spPr>
          <a:xfrm>
            <a:off x="944348" y="3767612"/>
            <a:ext cx="7251202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ea typeface="+mn-lt"/>
                <a:cs typeface="+mn-lt"/>
              </a:rPr>
              <a:t>Singleton: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Instance()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오퍼레이션을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정의하여</a:t>
            </a:r>
            <a:r>
              <a:rPr lang="en-US" sz="13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유일한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인스턴스로의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접근이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가능하도록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한다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. Instance()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오퍼레이션은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클래스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오퍼레이션이다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ko-KR" sz="13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클래스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오퍼레이션이란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C++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에서는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static</a:t>
            </a:r>
            <a:r>
              <a:rPr lang="ko-KR" altLang="en-US" sz="1300" dirty="0" err="1">
                <a:solidFill>
                  <a:schemeClr val="bg1"/>
                </a:solidFill>
                <a:ea typeface="+mn-lt"/>
                <a:cs typeface="+mn-lt"/>
              </a:rPr>
              <a:t>으로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정의되는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멤버함수로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클래스에서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만드는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모든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인스턴스에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걸쳐서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공유하는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함수이다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이로써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유일한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인스턴스의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생성에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대한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책임을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지게</a:t>
            </a:r>
            <a:r>
              <a:rPr lang="en-US" altLang="ko-KR" sz="13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+mn-lt"/>
                <a:cs typeface="+mn-lt"/>
              </a:rPr>
              <a:t>된다</a:t>
            </a:r>
            <a:r>
              <a:rPr lang="en-US" sz="13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ko-KR" sz="130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C97A525A-C8DF-4C94-89E6-D512F56FE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8" y="840541"/>
            <a:ext cx="5717597" cy="28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917656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3.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싱글톤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(Singleton)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나눔바른펜"/>
                    <a:ea typeface="나눔바른펜"/>
                  </a:rPr>
                  <a:t>디자인패턴</a:t>
                </a:r>
                <a:endParaRPr lang="ko-KR" altLang="en-US" sz="1600" b="1" dirty="0" err="1">
                  <a:solidFill>
                    <a:schemeClr val="bg1"/>
                  </a:solidFill>
                  <a:latin typeface="나눔바른펜"/>
                  <a:ea typeface="나눔바른펜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BAC062-A65A-49A5-960B-973B46E8B412}"/>
              </a:ext>
            </a:extLst>
          </p:cNvPr>
          <p:cNvSpPr txBox="1"/>
          <p:nvPr/>
        </p:nvSpPr>
        <p:spPr>
          <a:xfrm>
            <a:off x="722770" y="4056187"/>
            <a:ext cx="772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싱글톤의</a:t>
            </a:r>
            <a:r>
              <a:rPr lang="ko-KR" altLang="en-US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예제 코드는 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Github</a:t>
            </a:r>
            <a:r>
              <a:rPr lang="ko-KR" altLang="en-US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의 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PeGroe</a:t>
            </a:r>
            <a:r>
              <a:rPr lang="ko-KR" altLang="en-US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란 유저의 초콜릿공장 </a:t>
            </a:r>
            <a:r>
              <a:rPr lang="ko-KR" altLang="en-US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싱글톤</a:t>
            </a:r>
            <a:r>
              <a:rPr lang="ko-KR" altLang="en-US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   예제 코드를 분석한다</a:t>
            </a:r>
            <a:r>
              <a:rPr lang="en-US" altLang="ko-KR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CDEA8-91DA-405E-8B50-224ADE154DBA}"/>
              </a:ext>
            </a:extLst>
          </p:cNvPr>
          <p:cNvSpPr txBox="1"/>
          <p:nvPr/>
        </p:nvSpPr>
        <p:spPr>
          <a:xfrm>
            <a:off x="2240280" y="2029968"/>
            <a:ext cx="4982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</a:rPr>
              <a:t>여기 사진 추가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0682ADA-4D66-47F9-A391-CF0299F7E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55" y="935743"/>
            <a:ext cx="6761968" cy="28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6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83788" y="745428"/>
            <a:ext cx="2495449" cy="41022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43759" y="591832"/>
            <a:ext cx="2175506" cy="288986"/>
            <a:chOff x="6365800" y="665740"/>
            <a:chExt cx="2175506" cy="269902"/>
          </a:xfrm>
        </p:grpSpPr>
        <p:sp>
          <p:nvSpPr>
            <p:cNvPr id="5" name="직사각형 4"/>
            <p:cNvSpPr/>
            <p:nvPr/>
          </p:nvSpPr>
          <p:spPr>
            <a:xfrm>
              <a:off x="6585114" y="682742"/>
              <a:ext cx="1956192" cy="252900"/>
            </a:xfrm>
            <a:prstGeom prst="rect">
              <a:avLst/>
            </a:prstGeom>
            <a:solidFill>
              <a:srgbClr val="308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6200000">
              <a:off x="6347187" y="684353"/>
              <a:ext cx="269902" cy="232675"/>
            </a:xfrm>
            <a:prstGeom prst="triangle">
              <a:avLst/>
            </a:prstGeom>
            <a:solidFill>
              <a:srgbClr val="FFB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5114" y="670692"/>
              <a:ext cx="1956192" cy="258706"/>
            </a:xfrm>
            <a:prstGeom prst="rect">
              <a:avLst/>
            </a:prstGeom>
            <a:solidFill>
              <a:srgbClr val="FFBA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코드 상세 설명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6585114" y="780280"/>
              <a:ext cx="56318" cy="563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43759" y="1043115"/>
            <a:ext cx="2305392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algun Gothic"/>
                <a:ea typeface="Malgun Gothic"/>
                <a:cs typeface="+mn-lt"/>
              </a:rPr>
              <a:t>번째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algun Gothic"/>
                <a:ea typeface="Malgun Gothic"/>
                <a:cs typeface="+mn-lt"/>
              </a:rPr>
              <a:t>줄에서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algun Gothic"/>
                <a:ea typeface="Malgun Gothic"/>
                <a:cs typeface="+mn-lt"/>
              </a:rPr>
              <a:t>클래스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ChocolateBoiler</a:t>
            </a:r>
            <a:r>
              <a:rPr lang="ko-KR" altLang="en-US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를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생성하고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8~9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줄에서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복사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생성자와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대입연산자를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삭제했다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Malgun Gothic"/>
              <a:ea typeface="나눔바른펜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6~7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해석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복사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생성자와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대입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연산자를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삭제하거나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싱글톤을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복사할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수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있다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Malgun Gothic"/>
              <a:ea typeface="나눔바른펜" panose="020B060000010101010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3759" y="3192149"/>
            <a:ext cx="2389817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11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algun Gothic"/>
                <a:ea typeface="Malgun Gothic"/>
                <a:cs typeface="+mn-lt"/>
              </a:rPr>
              <a:t>번째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줄에서는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가상함수로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ChcolateBolier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algun Gothic"/>
                <a:ea typeface="Malgun Gothic"/>
                <a:cs typeface="+mn-lt"/>
              </a:rPr>
              <a:t>소멸자를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선언한다</a:t>
            </a:r>
            <a:r>
              <a:rPr lang="en-US" sz="14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.</a:t>
            </a:r>
            <a:endParaRPr lang="ko-KR" sz="14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13번째 줄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해석:싱글톤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객체를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위한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메소드를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생성</a:t>
            </a:r>
            <a:endParaRPr lang="en-US" sz="1400" dirty="0">
              <a:solidFill>
                <a:schemeClr val="bg1"/>
              </a:solidFill>
              <a:latin typeface="Malgun Gothic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effectLst/>
              <a:latin typeface="나눔바른펜"/>
              <a:ea typeface="나눔바른펜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3759" y="923579"/>
            <a:ext cx="2422287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14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 줄에서는 정적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(static)</a:t>
            </a:r>
            <a:r>
              <a:rPr lang="ko-KR" altLang="en-US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으로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getInstance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()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함수를 선언한다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Malgun Gothic"/>
              <a:ea typeface="나눔바른펜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16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 줄에서는 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fill()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함수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17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 줄에서는 </a:t>
            </a:r>
            <a:r>
              <a:rPr 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drain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()함수, 18번째 줄에서는 </a:t>
            </a:r>
            <a:r>
              <a:rPr 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boil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()함수를 선언하고 20번째 줄부터는 </a:t>
            </a:r>
            <a:r>
              <a:rPr 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bool형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(참, </a:t>
            </a:r>
            <a:r>
              <a:rPr 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거짓판별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) 상수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(const)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함수 </a:t>
            </a:r>
            <a:r>
              <a:rPr 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isEmpty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()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와 </a:t>
            </a:r>
            <a:r>
              <a:rPr lang="en-US" altLang="ko-KR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isBoiled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()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를 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선언한다.</a:t>
            </a:r>
            <a:endParaRPr lang="ko-KR" sz="1400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3759" y="2927509"/>
            <a:ext cx="2305392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Malgun Gothic"/>
              <a:ea typeface="Malgun Gothic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25번째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줄에서는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ChocolateBolier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생성자를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선언한다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</a:t>
            </a:r>
            <a:endParaRPr lang="en-US" sz="1400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27번째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줄에서는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bool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형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변수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bolierEmpty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, 28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줄에서는</a:t>
            </a:r>
            <a:r>
              <a:rPr 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bool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형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변수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contentBoiled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algun Gothic"/>
                <a:ea typeface="Malgun Gothic"/>
                <a:cs typeface="+mn-lt"/>
              </a:rPr>
              <a:t>를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선언한다</a:t>
            </a:r>
            <a:r>
              <a:rPr lang="en-US" sz="10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.</a:t>
            </a:r>
            <a:endParaRPr lang="ko-KR" sz="1000" dirty="0">
              <a:solidFill>
                <a:schemeClr val="bg1"/>
              </a:solidFill>
              <a:latin typeface="Malgun Gothic"/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7713" y="142710"/>
            <a:ext cx="5487431" cy="570839"/>
            <a:chOff x="217713" y="142710"/>
            <a:chExt cx="5571858" cy="57083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93875" y="234061"/>
              <a:ext cx="5295696" cy="387592"/>
            </a:xfrm>
            <a:prstGeom prst="roundRect">
              <a:avLst/>
            </a:prstGeom>
            <a:solidFill>
              <a:srgbClr val="000000"/>
            </a:solidFill>
            <a:ln w="1905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3561" y="142710"/>
              <a:ext cx="252999" cy="5708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13" y="209543"/>
              <a:ext cx="436631" cy="436631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54344" y="258581"/>
            <a:ext cx="568575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Malgun Gothic"/>
                <a:ea typeface="나눔바른펜"/>
              </a:rPr>
              <a:t>3. </a:t>
            </a:r>
            <a:r>
              <a:rPr lang="en-US" altLang="ko-KR" sz="1600" b="1" dirty="0" err="1">
                <a:solidFill>
                  <a:schemeClr val="bg1"/>
                </a:solidFill>
                <a:latin typeface="Malgun Gothic"/>
                <a:ea typeface="나눔바른펜"/>
              </a:rPr>
              <a:t>싱글톤</a:t>
            </a:r>
            <a:r>
              <a:rPr lang="en-US" altLang="ko-KR" sz="1600" b="1" dirty="0">
                <a:solidFill>
                  <a:schemeClr val="bg1"/>
                </a:solidFill>
                <a:latin typeface="Malgun Gothic"/>
                <a:ea typeface="나눔바른펜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</a:rPr>
              <a:t>예제코드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sz="1600" b="1" dirty="0" err="1">
                <a:solidFill>
                  <a:schemeClr val="bg1"/>
                </a:solidFill>
                <a:latin typeface="Calibri"/>
                <a:ea typeface="Malgun Gothic"/>
                <a:cs typeface="Calibri"/>
              </a:rPr>
              <a:t>ChocolateFactory</a:t>
            </a:r>
            <a:r>
              <a:rPr lang="en-US" altLang="ko-KR" sz="1600" dirty="0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: </a:t>
            </a:r>
            <a:r>
              <a:rPr lang="ko-KR" sz="1600" b="1" dirty="0">
                <a:solidFill>
                  <a:schemeClr val="bg1"/>
                </a:solidFill>
                <a:latin typeface="Calibri"/>
                <a:ea typeface="Malgun Gothic"/>
                <a:cs typeface="Calibri"/>
              </a:rPr>
              <a:t>초콜릿공장</a:t>
            </a:r>
            <a:r>
              <a:rPr lang="en-US" altLang="ko-KR" sz="1600" dirty="0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 </a:t>
            </a:r>
            <a:endParaRPr lang="ko-KR" altLang="en-US" sz="1600" b="1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2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2E277EE-896D-4D7E-AAE0-41A693172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8" y="913153"/>
            <a:ext cx="5048682" cy="40055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E4E4D7-9DFE-4D7D-AF8F-E991ECB7FAA9}"/>
              </a:ext>
            </a:extLst>
          </p:cNvPr>
          <p:cNvSpPr txBox="1"/>
          <p:nvPr/>
        </p:nvSpPr>
        <p:spPr>
          <a:xfrm>
            <a:off x="598872" y="643005"/>
            <a:ext cx="391598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ko-KR" altLang="en-US" sz="1200" b="1" dirty="0" err="1">
                <a:solidFill>
                  <a:schemeClr val="bg1"/>
                </a:solidFill>
                <a:ea typeface="+mn-lt"/>
                <a:cs typeface="+mn-lt"/>
              </a:rPr>
              <a:t>ChocolateBoiler.h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 코드</a:t>
            </a:r>
            <a:endParaRPr lang="ko-KR" altLang="en-US" sz="1200" b="1" dirty="0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Malgun Gothic"/>
              <a:ea typeface="나눔바른펜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15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83788" y="745428"/>
            <a:ext cx="2495449" cy="41022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43759" y="591832"/>
            <a:ext cx="2175506" cy="288986"/>
            <a:chOff x="6365800" y="665740"/>
            <a:chExt cx="2175506" cy="269902"/>
          </a:xfrm>
        </p:grpSpPr>
        <p:sp>
          <p:nvSpPr>
            <p:cNvPr id="5" name="직사각형 4"/>
            <p:cNvSpPr/>
            <p:nvPr/>
          </p:nvSpPr>
          <p:spPr>
            <a:xfrm>
              <a:off x="6585114" y="682742"/>
              <a:ext cx="1956192" cy="252900"/>
            </a:xfrm>
            <a:prstGeom prst="rect">
              <a:avLst/>
            </a:prstGeom>
            <a:solidFill>
              <a:srgbClr val="308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6200000">
              <a:off x="6347187" y="684353"/>
              <a:ext cx="269902" cy="232675"/>
            </a:xfrm>
            <a:prstGeom prst="triangle">
              <a:avLst/>
            </a:prstGeom>
            <a:solidFill>
              <a:srgbClr val="FFB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5114" y="670692"/>
              <a:ext cx="1956192" cy="258706"/>
            </a:xfrm>
            <a:prstGeom prst="rect">
              <a:avLst/>
            </a:prstGeom>
            <a:solidFill>
              <a:srgbClr val="FFBA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코드 상세 설명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6585114" y="780280"/>
              <a:ext cx="56318" cy="563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58469" y="963172"/>
            <a:ext cx="244826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 4~10</a:t>
            </a:r>
            <a:r>
              <a:rPr lang="ko-KR" altLang="en-US" sz="1200" dirty="0">
                <a:solidFill>
                  <a:schemeClr val="bg1"/>
                </a:solidFill>
                <a:effectLst/>
                <a:latin typeface="Malgun Gothic"/>
                <a:ea typeface="Malgun Gothic"/>
                <a:cs typeface="+mn-lt"/>
              </a:rPr>
              <a:t>번째</a:t>
            </a:r>
            <a:r>
              <a:rPr lang="en-US" sz="12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ChocolateBoiler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클래스의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생성자는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Creating singleton object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라는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글자를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생성하고</a:t>
            </a:r>
            <a:r>
              <a:rPr lang="en-US" altLang="ko-KR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boilerEmpty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=true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contentBoiled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=false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상태로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지정한다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 </a:t>
            </a:r>
            <a:endParaRPr lang="en-US" altLang="ko-KR" sz="1200" dirty="0">
              <a:solidFill>
                <a:schemeClr val="bg1"/>
              </a:solidFill>
              <a:latin typeface="Malgun Gothic"/>
              <a:ea typeface="나눔바른펜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12~14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</a:t>
            </a:r>
            <a:r>
              <a:rPr lang="en-US" altLang="ko-KR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ChcolateBoiler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소멸자를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정의한다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Malgun Gothic"/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Malgun Gothic"/>
              <a:ea typeface="나눔바른펜" panose="020B060000010101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8469" y="963172"/>
            <a:ext cx="2422287" cy="11541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 37~45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번째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줄:ChocolaterBoiler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클래스의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boil()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함수를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정의한다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Calibri"/>
              <a:ea typeface="나눔바른펜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41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번째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줄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해석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내용물을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끓이다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43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번째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줄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contentBoiled</a:t>
            </a:r>
            <a:r>
              <a:rPr lang="ko-KR" altLang="en-US" sz="1200" dirty="0" err="1">
                <a:solidFill>
                  <a:schemeClr val="bg1"/>
                </a:solidFill>
                <a:ea typeface="+mn-lt"/>
                <a:cs typeface="+mn-lt"/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true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지정한다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bg1"/>
              </a:solidFill>
              <a:latin typeface="Malgun Gothic"/>
              <a:ea typeface="나눔바른펜" panose="020B0503000000000000" pitchFamily="50" charset="-127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6950" y="1881068"/>
            <a:ext cx="2388094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Malgun Gothic"/>
              <a:ea typeface="Malgun Gothic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47~50번째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:bool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형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ChocolateBoiler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클래스의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isEmpty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()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정의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-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boilerEmpty</a:t>
            </a:r>
            <a:r>
              <a:rPr lang="ko-KR" altLang="en-US" sz="12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를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retrun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해라</a:t>
            </a:r>
            <a:endParaRPr lang="en-US" sz="12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52~55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:bool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형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ChocolateBoiler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클래스의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isBoiled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()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정의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-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contentBoiled</a:t>
            </a:r>
            <a:r>
              <a:rPr lang="ko-KR" altLang="en-US" sz="1200" dirty="0">
                <a:solidFill>
                  <a:schemeClr val="bg1"/>
                </a:solidFill>
                <a:effectLst/>
                <a:latin typeface="Malgun Gothic"/>
                <a:ea typeface="Malgun Gothic"/>
                <a:cs typeface="+mn-lt"/>
              </a:rPr>
              <a:t>를</a:t>
            </a:r>
            <a:r>
              <a:rPr lang="en-US" sz="12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return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한다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57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ChocolateBoiler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형의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ChocolateBoiler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클래스의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 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getInstance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()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함수를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생성한다</a:t>
            </a:r>
            <a:r>
              <a:rPr lang="en-US" sz="12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62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번째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줄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해석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ea typeface="+mn-lt"/>
                <a:cs typeface="+mn-lt"/>
              </a:rPr>
              <a:t>싱글톤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객체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63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번째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줄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ChocolateBoiler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형의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        static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객체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uniqueInstance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생성</a:t>
            </a:r>
            <a:endParaRPr lang="en-US" sz="1200" dirty="0">
              <a:solidFill>
                <a:schemeClr val="bg1"/>
              </a:solidFill>
              <a:latin typeface="Malgun Gothic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65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번째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줄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getInstance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()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함수는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uniqueInstance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객체를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return</a:t>
            </a: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한다</a:t>
            </a:r>
            <a:r>
              <a:rPr lang="en-US" altLang="ko-KR" sz="12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  <a:latin typeface="Malgun Gothic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04222-D61D-4ED5-8440-D35EAD22F941}"/>
              </a:ext>
            </a:extLst>
          </p:cNvPr>
          <p:cNvSpPr txBox="1"/>
          <p:nvPr/>
        </p:nvSpPr>
        <p:spPr>
          <a:xfrm>
            <a:off x="576695" y="609450"/>
            <a:ext cx="391598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2. ChocolateBoiler.cpp 코드</a:t>
            </a:r>
            <a:endParaRPr lang="ko-KR" altLang="en-US" sz="1200" b="1" dirty="0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Malgun Gothic"/>
              <a:ea typeface="나눔바른펜"/>
              <a:cs typeface="Calibri"/>
            </a:endParaRPr>
          </a:p>
        </p:txBody>
      </p:sp>
      <p:pic>
        <p:nvPicPr>
          <p:cNvPr id="23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F9B84163-72F1-4BA1-934C-07E3A08F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96" y="897357"/>
            <a:ext cx="5133109" cy="4056666"/>
          </a:xfrm>
          <a:prstGeom prst="rect">
            <a:avLst/>
          </a:prstGeom>
        </p:spPr>
      </p:pic>
      <p:pic>
        <p:nvPicPr>
          <p:cNvPr id="24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E02C1C0D-85F7-4FE5-B2DA-76A5F354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617" y="894228"/>
            <a:ext cx="3236767" cy="4062922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4BAFD0C3-EC6F-4F98-AAB0-DD27B324A3CE}"/>
              </a:ext>
            </a:extLst>
          </p:cNvPr>
          <p:cNvGrpSpPr/>
          <p:nvPr/>
        </p:nvGrpSpPr>
        <p:grpSpPr>
          <a:xfrm>
            <a:off x="237197" y="129721"/>
            <a:ext cx="5955021" cy="570839"/>
            <a:chOff x="217713" y="142710"/>
            <a:chExt cx="5571858" cy="570839"/>
          </a:xfrm>
        </p:grpSpPr>
        <p:sp>
          <p:nvSpPr>
            <p:cNvPr id="33" name="모서리가 둥근 직사각형 15">
              <a:extLst>
                <a:ext uri="{FF2B5EF4-FFF2-40B4-BE49-F238E27FC236}">
                  <a16:creationId xmlns:a16="http://schemas.microsoft.com/office/drawing/2014/main" id="{2978E506-695C-4B1B-B7A3-B90AAEEF47C3}"/>
                </a:ext>
              </a:extLst>
            </p:cNvPr>
            <p:cNvSpPr/>
            <p:nvPr/>
          </p:nvSpPr>
          <p:spPr>
            <a:xfrm>
              <a:off x="493875" y="234061"/>
              <a:ext cx="5295696" cy="387592"/>
            </a:xfrm>
            <a:prstGeom prst="roundRect">
              <a:avLst/>
            </a:prstGeom>
            <a:solidFill>
              <a:srgbClr val="000000"/>
            </a:solidFill>
            <a:ln w="1905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04A8F6A-33D2-4AC3-9C59-FB91A263DA4F}"/>
                </a:ext>
              </a:extLst>
            </p:cNvPr>
            <p:cNvSpPr/>
            <p:nvPr/>
          </p:nvSpPr>
          <p:spPr>
            <a:xfrm>
              <a:off x="343561" y="142710"/>
              <a:ext cx="252999" cy="5708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B9472DE-D993-4627-AFFF-B9176DD8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13" y="209543"/>
              <a:ext cx="436631" cy="436631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14F87BF-CC5C-4D39-828A-6BFF8AD6C7B4}"/>
              </a:ext>
            </a:extLst>
          </p:cNvPr>
          <p:cNvSpPr txBox="1"/>
          <p:nvPr/>
        </p:nvSpPr>
        <p:spPr>
          <a:xfrm>
            <a:off x="673827" y="245592"/>
            <a:ext cx="568575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Malgun Gothic"/>
                <a:ea typeface="나눔바른펜"/>
              </a:rPr>
              <a:t>3. </a:t>
            </a:r>
            <a:r>
              <a:rPr lang="en-US" altLang="ko-KR" sz="1600" b="1" dirty="0" err="1">
                <a:solidFill>
                  <a:schemeClr val="bg1"/>
                </a:solidFill>
                <a:latin typeface="Malgun Gothic"/>
                <a:ea typeface="나눔바른펜"/>
              </a:rPr>
              <a:t>싱글톤</a:t>
            </a:r>
            <a:r>
              <a:rPr lang="en-US" altLang="ko-KR" sz="1600" b="1" dirty="0">
                <a:solidFill>
                  <a:schemeClr val="bg1"/>
                </a:solidFill>
                <a:latin typeface="Malgun Gothic"/>
                <a:ea typeface="나눔바른펜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</a:rPr>
              <a:t>예제코드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sz="1600" b="1" dirty="0" err="1">
                <a:solidFill>
                  <a:schemeClr val="bg1"/>
                </a:solidFill>
                <a:latin typeface="Calibri"/>
                <a:ea typeface="Malgun Gothic"/>
                <a:cs typeface="Calibri"/>
              </a:rPr>
              <a:t>ChocolateFactory</a:t>
            </a:r>
            <a:r>
              <a:rPr lang="en-US" altLang="ko-KR" sz="1600" dirty="0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: </a:t>
            </a:r>
            <a:r>
              <a:rPr lang="ko-KR" sz="1600" b="1" dirty="0">
                <a:solidFill>
                  <a:schemeClr val="bg1"/>
                </a:solidFill>
                <a:latin typeface="Calibri"/>
                <a:ea typeface="Malgun Gothic"/>
                <a:cs typeface="Calibri"/>
              </a:rPr>
              <a:t>초콜릿공장</a:t>
            </a:r>
            <a:r>
              <a:rPr lang="en-US" altLang="ko-KR" sz="1600" dirty="0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 </a:t>
            </a:r>
            <a:endParaRPr lang="ko-KR" altLang="en-US" sz="1600" b="1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75511-4069-4B59-9C4C-A46F7E9746E0}"/>
              </a:ext>
            </a:extLst>
          </p:cNvPr>
          <p:cNvSpPr txBox="1"/>
          <p:nvPr/>
        </p:nvSpPr>
        <p:spPr>
          <a:xfrm>
            <a:off x="6358469" y="2514880"/>
            <a:ext cx="2448266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 16~25</a:t>
            </a:r>
            <a:r>
              <a:rPr lang="ko-KR" altLang="en-US" sz="1200" dirty="0">
                <a:solidFill>
                  <a:schemeClr val="bg1"/>
                </a:solidFill>
                <a:effectLst/>
                <a:latin typeface="Malgun Gothic"/>
                <a:ea typeface="Malgun Gothic"/>
                <a:cs typeface="+mn-lt"/>
              </a:rPr>
              <a:t>번째</a:t>
            </a:r>
            <a:r>
              <a:rPr lang="en-US" sz="12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</a:t>
            </a:r>
            <a:r>
              <a:rPr lang="en-US" altLang="ko-KR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ChocolateBoiler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클래스의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fill()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함수를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정의한다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만약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isEmpty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라면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boilerEmpty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와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contentBoiled</a:t>
            </a:r>
            <a:r>
              <a:rPr lang="ko-KR" altLang="en-US" sz="12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false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지정한다</a:t>
            </a:r>
            <a:r>
              <a:rPr lang="en-US" sz="1200" dirty="0">
                <a:solidFill>
                  <a:schemeClr val="bg1"/>
                </a:solidFill>
                <a:effectLst/>
                <a:latin typeface="Malgun Gothic"/>
                <a:ea typeface="+mn-lt"/>
                <a:cs typeface="+mn-lt"/>
              </a:rPr>
              <a:t>.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23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해석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보일러를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우유와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초콜릿의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합성물로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채운다</a:t>
            </a:r>
            <a:r>
              <a:rPr lang="en-US" altLang="ko-KR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.</a:t>
            </a:r>
            <a:endParaRPr lang="ko-KR" sz="12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27~35번째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줄:ChocolateBoiler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클래스의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drain()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함수를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정의한다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만약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isEmpty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이고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isBoiled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하다면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31</a:t>
            </a:r>
            <a:r>
              <a:rPr lang="ko-KR" altLang="en-US" sz="12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번째줄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해석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끓인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우유와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초콜릿을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빼내라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33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번째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줄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</a:t>
            </a:r>
            <a:r>
              <a:rPr lang="en-US" sz="12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boilerEmpty</a:t>
            </a:r>
            <a:r>
              <a:rPr lang="ko-KR" altLang="en-US" sz="12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를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true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로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지정한다</a:t>
            </a:r>
            <a:r>
              <a:rPr lang="en-US" sz="12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Malgun Gothic"/>
              <a:ea typeface="Malgun Gothic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/>
              <a:latin typeface="Malgun Gothic"/>
              <a:ea typeface="나눔바른펜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5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83788" y="738934"/>
            <a:ext cx="2514931" cy="37774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43759" y="591832"/>
            <a:ext cx="2175506" cy="288986"/>
            <a:chOff x="6365800" y="665740"/>
            <a:chExt cx="2175506" cy="269902"/>
          </a:xfrm>
        </p:grpSpPr>
        <p:sp>
          <p:nvSpPr>
            <p:cNvPr id="5" name="직사각형 4"/>
            <p:cNvSpPr/>
            <p:nvPr/>
          </p:nvSpPr>
          <p:spPr>
            <a:xfrm>
              <a:off x="6585114" y="682742"/>
              <a:ext cx="1956192" cy="252900"/>
            </a:xfrm>
            <a:prstGeom prst="rect">
              <a:avLst/>
            </a:prstGeom>
            <a:solidFill>
              <a:srgbClr val="308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6200000">
              <a:off x="6347187" y="684353"/>
              <a:ext cx="269902" cy="232675"/>
            </a:xfrm>
            <a:prstGeom prst="triangle">
              <a:avLst/>
            </a:prstGeom>
            <a:solidFill>
              <a:srgbClr val="FFB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5114" y="670692"/>
              <a:ext cx="1956192" cy="258706"/>
            </a:xfrm>
            <a:prstGeom prst="rect">
              <a:avLst/>
            </a:prstGeom>
            <a:solidFill>
              <a:srgbClr val="FFBA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코드 상세 설명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6585114" y="780280"/>
              <a:ext cx="56318" cy="563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21561" y="1375155"/>
            <a:ext cx="2477157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번째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줄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콘솔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애플리케이션의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진입점을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정의한다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alt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Malgun Gothic"/>
              <a:ea typeface="나눔바른펜" panose="020B0600000101010101" charset="-127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1562" y="2158310"/>
            <a:ext cx="2477157" cy="24083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8~9번째 줄:ChocolateBoiler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의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참조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변수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boiler, boiler2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를 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선언하여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+mn-lt"/>
                <a:cs typeface="+mn-lt"/>
              </a:rPr>
              <a:t>getInstance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()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를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가리키도록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정의하고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있다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.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ea typeface="+mn-lt"/>
                <a:cs typeface="+mn-lt"/>
              </a:rPr>
              <a:t>getInstance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가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+mn-lt"/>
                <a:cs typeface="+mn-lt"/>
              </a:rPr>
              <a:t>uniqueInstance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라는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정적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변수를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반환하게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되어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있으므로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boiler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와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         boiler2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모두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같은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메모리와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인스턴스를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공유하게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된다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Malgun Gothic"/>
              <a:ea typeface="Malgun Gothic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bg1"/>
              </a:solidFill>
              <a:effectLst/>
              <a:latin typeface="Malgun Gothic"/>
              <a:ea typeface="나눔바른펜"/>
              <a:cs typeface="Calibri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91736" y="214147"/>
            <a:ext cx="5487431" cy="570839"/>
            <a:chOff x="217713" y="142710"/>
            <a:chExt cx="5571858" cy="57083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93875" y="234061"/>
              <a:ext cx="5295696" cy="387592"/>
            </a:xfrm>
            <a:prstGeom prst="roundRect">
              <a:avLst/>
            </a:prstGeom>
            <a:solidFill>
              <a:srgbClr val="000000"/>
            </a:solidFill>
            <a:ln w="1905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3561" y="142710"/>
              <a:ext cx="252999" cy="5708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13" y="209543"/>
              <a:ext cx="436631" cy="436631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28367" y="330019"/>
            <a:ext cx="568575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Malgun Gothic"/>
                <a:ea typeface="나눔바른펜"/>
              </a:rPr>
              <a:t>3. </a:t>
            </a:r>
            <a:r>
              <a:rPr lang="en-US" altLang="ko-KR" sz="1600" b="1" dirty="0" err="1">
                <a:solidFill>
                  <a:schemeClr val="bg1"/>
                </a:solidFill>
                <a:latin typeface="Malgun Gothic"/>
                <a:ea typeface="나눔바른펜"/>
              </a:rPr>
              <a:t>싱글톤</a:t>
            </a:r>
            <a:r>
              <a:rPr lang="en-US" altLang="ko-KR" sz="1600" b="1" dirty="0">
                <a:solidFill>
                  <a:schemeClr val="bg1"/>
                </a:solidFill>
                <a:latin typeface="Malgun Gothic"/>
                <a:ea typeface="나눔바른펜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</a:rPr>
              <a:t>예제코드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sz="1600" b="1" dirty="0" err="1">
                <a:solidFill>
                  <a:schemeClr val="bg1"/>
                </a:solidFill>
                <a:latin typeface="Calibri"/>
                <a:ea typeface="Malgun Gothic"/>
                <a:cs typeface="Calibri"/>
              </a:rPr>
              <a:t>ChocolateFactory</a:t>
            </a:r>
            <a:r>
              <a:rPr lang="en-US" altLang="ko-KR" sz="1600" dirty="0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: </a:t>
            </a:r>
            <a:r>
              <a:rPr lang="ko-KR" sz="1600" b="1" dirty="0">
                <a:solidFill>
                  <a:schemeClr val="bg1"/>
                </a:solidFill>
                <a:latin typeface="Calibri"/>
                <a:ea typeface="Malgun Gothic"/>
                <a:cs typeface="Calibri"/>
              </a:rPr>
              <a:t>초콜릿공장</a:t>
            </a:r>
            <a:r>
              <a:rPr lang="en-US" altLang="ko-KR" sz="1600" dirty="0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 </a:t>
            </a:r>
            <a:endParaRPr lang="ko-KR" altLang="en-US" sz="1600" b="1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E4E4D7-9DFE-4D7D-AF8F-E991ECB7FAA9}"/>
              </a:ext>
            </a:extLst>
          </p:cNvPr>
          <p:cNvSpPr txBox="1"/>
          <p:nvPr/>
        </p:nvSpPr>
        <p:spPr>
          <a:xfrm>
            <a:off x="656018" y="784986"/>
            <a:ext cx="391598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3. ChocolateFactory.cpp 코드</a:t>
            </a:r>
            <a:endParaRPr lang="ko-KR" altLang="en-US" sz="1200" b="1" dirty="0">
              <a:solidFill>
                <a:schemeClr val="bg1"/>
              </a:solidFill>
              <a:ea typeface="맑은 고딕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Malgun Gothic"/>
              <a:ea typeface="나눔바른펜"/>
              <a:cs typeface="Calibri"/>
            </a:endParaRPr>
          </a:p>
        </p:txBody>
      </p:sp>
      <p:pic>
        <p:nvPicPr>
          <p:cNvPr id="11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F549054-9AA8-49C4-B06B-EBA0E748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53" y="1139875"/>
            <a:ext cx="4944773" cy="30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4572000" cy="5154606"/>
            <a:chOff x="920618" y="374072"/>
            <a:chExt cx="3483819" cy="4404846"/>
          </a:xfrm>
        </p:grpSpPr>
        <p:grpSp>
          <p:nvGrpSpPr>
            <p:cNvPr id="12" name="그룹 11"/>
            <p:cNvGrpSpPr/>
            <p:nvPr/>
          </p:nvGrpSpPr>
          <p:grpSpPr>
            <a:xfrm>
              <a:off x="920618" y="374072"/>
              <a:ext cx="3483819" cy="4404846"/>
              <a:chOff x="661448" y="374072"/>
              <a:chExt cx="3483819" cy="4404846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48" y="374072"/>
                <a:ext cx="3483819" cy="4395355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661448" y="383563"/>
                <a:ext cx="3483819" cy="4395355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985426" y="1723978"/>
              <a:ext cx="1354202" cy="864247"/>
              <a:chOff x="1726256" y="1826664"/>
              <a:chExt cx="1354202" cy="86424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726256" y="1826664"/>
                <a:ext cx="1354202" cy="44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Contents</a:t>
                </a:r>
                <a:endParaRPr lang="ko-KR" altLang="en-US" sz="28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94064" y="2243796"/>
                <a:ext cx="1218587" cy="44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- 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목차 </a:t>
                </a:r>
                <a:r>
                  <a:rPr lang="en-US" altLang="ko-KR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-</a:t>
                </a:r>
                <a:endParaRPr lang="ko-KR" altLang="en-US" sz="28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992637" y="456036"/>
              <a:ext cx="3344651" cy="422843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298393" y="862943"/>
            <a:ext cx="2354295" cy="320650"/>
            <a:chOff x="5260496" y="938321"/>
            <a:chExt cx="2354295" cy="320650"/>
          </a:xfrm>
        </p:grpSpPr>
        <p:sp>
          <p:nvSpPr>
            <p:cNvPr id="36" name="TextBox 35"/>
            <p:cNvSpPr txBox="1"/>
            <p:nvPr/>
          </p:nvSpPr>
          <p:spPr>
            <a:xfrm>
              <a:off x="5575728" y="938321"/>
              <a:ext cx="2039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1.  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오픈소스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96" y="943739"/>
              <a:ext cx="315232" cy="315232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5613624" y="1555427"/>
            <a:ext cx="262452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펜"/>
                <a:ea typeface="나눔바른펜"/>
              </a:rPr>
              <a:t>2.</a:t>
            </a:r>
            <a:r>
              <a:rPr lang="ko-KR" altLang="en-US" sz="1200" dirty="0">
                <a:solidFill>
                  <a:schemeClr val="bg1"/>
                </a:solidFill>
                <a:latin typeface="나눔바른펜"/>
                <a:ea typeface="나눔바른펜"/>
              </a:rPr>
              <a:t> 디자인패턴과 라이브러리의 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13624" y="2172634"/>
            <a:ext cx="27441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펜"/>
                <a:ea typeface="나눔바른펜"/>
              </a:rPr>
              <a:t>3. </a:t>
            </a:r>
            <a:r>
              <a:rPr lang="ko-KR" altLang="en-US" sz="1200" dirty="0">
                <a:solidFill>
                  <a:schemeClr val="bg1"/>
                </a:solidFill>
                <a:latin typeface="나눔바른펜"/>
                <a:ea typeface="나눔바른펜"/>
              </a:rPr>
              <a:t>디자인패턴</a:t>
            </a:r>
            <a:r>
              <a:rPr lang="en-US" altLang="ko-KR" sz="1200" dirty="0">
                <a:solidFill>
                  <a:schemeClr val="bg1"/>
                </a:solidFill>
                <a:latin typeface="나눔바른펜"/>
                <a:ea typeface="나눔바른펜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나눔바른펜"/>
                <a:ea typeface="나눔바른펜"/>
              </a:rPr>
              <a:t>프로토타입과 </a:t>
            </a:r>
            <a:r>
              <a:rPr lang="ko-KR" altLang="en-US" sz="1200" dirty="0" err="1">
                <a:solidFill>
                  <a:schemeClr val="bg1"/>
                </a:solidFill>
                <a:latin typeface="나눔바른펜"/>
                <a:ea typeface="나눔바른펜"/>
              </a:rPr>
              <a:t>싱글톤</a:t>
            </a:r>
            <a:endParaRPr lang="ko-KR" altLang="en-US" sz="1200" dirty="0">
              <a:solidFill>
                <a:schemeClr val="bg1"/>
              </a:solidFill>
              <a:latin typeface="나눔바른펜"/>
              <a:ea typeface="나눔바른펜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20118" y="2880523"/>
            <a:ext cx="237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라이브러리</a:t>
            </a:r>
            <a:r>
              <a:rPr lang="en-US" altLang="ko-KR" sz="1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Calculate</a:t>
            </a:r>
            <a:r>
              <a:rPr lang="ko-KR" altLang="en-US" sz="1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분석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13625" y="4240593"/>
            <a:ext cx="203906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펜"/>
                <a:ea typeface="나눔바른펜"/>
              </a:rPr>
              <a:t>6. Q&amp;A</a:t>
            </a:r>
            <a:endParaRPr lang="ko-KR" altLang="en-US" sz="1200" dirty="0">
              <a:solidFill>
                <a:schemeClr val="bg1"/>
              </a:solidFill>
              <a:latin typeface="나눔바른펜"/>
              <a:ea typeface="나눔바른펜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BE3C-B725-4EF1-BA3F-E81D8531B55C}"/>
              </a:ext>
            </a:extLst>
          </p:cNvPr>
          <p:cNvSpPr txBox="1"/>
          <p:nvPr/>
        </p:nvSpPr>
        <p:spPr>
          <a:xfrm>
            <a:off x="5620118" y="3563250"/>
            <a:ext cx="203906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펜"/>
                <a:ea typeface="나눔바른펜"/>
              </a:rPr>
              <a:t>5. </a:t>
            </a:r>
            <a:r>
              <a:rPr lang="ko-KR" altLang="en-US" sz="1200" dirty="0">
                <a:solidFill>
                  <a:schemeClr val="bg1"/>
                </a:solidFill>
                <a:latin typeface="나눔바른펜"/>
                <a:ea typeface="나눔바른펜"/>
              </a:rPr>
              <a:t>기말까지의 </a:t>
            </a:r>
            <a:r>
              <a:rPr lang="en-US" altLang="ko-KR" sz="1200" dirty="0" err="1">
                <a:solidFill>
                  <a:schemeClr val="bg1"/>
                </a:solidFill>
                <a:latin typeface="나눔바른펜"/>
                <a:ea typeface="나눔바른펜"/>
              </a:rPr>
              <a:t>목표</a:t>
            </a:r>
            <a:endParaRPr lang="ko-KR" altLang="en-US" sz="1200" dirty="0" err="1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24809-6B8B-45C2-9693-3CA82D7176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87" y="1526055"/>
            <a:ext cx="315232" cy="315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2446DB-DE3D-486E-A50F-E2F7DB1B62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49" y="3525017"/>
            <a:ext cx="315232" cy="315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A970B4-69BC-4B41-9258-34ADE91333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86" y="2189246"/>
            <a:ext cx="315232" cy="315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14C40B-C697-432D-A4A4-D9FFE32D62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86" y="2841515"/>
            <a:ext cx="315232" cy="315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C7922B-DD7F-4ADE-9CD4-068B511508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87" y="4195573"/>
            <a:ext cx="315232" cy="3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4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5" y="0"/>
              <a:ext cx="7715250" cy="51435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600A04-7B32-4321-8B49-3BBDD08CC9E1}"/>
              </a:ext>
            </a:extLst>
          </p:cNvPr>
          <p:cNvSpPr txBox="1"/>
          <p:nvPr/>
        </p:nvSpPr>
        <p:spPr>
          <a:xfrm>
            <a:off x="1600600" y="2248584"/>
            <a:ext cx="594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3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라이브러리 예제 분석</a:t>
            </a:r>
          </a:p>
        </p:txBody>
      </p:sp>
    </p:spTree>
    <p:extLst>
      <p:ext uri="{BB962C8B-B14F-4D97-AF65-F5344CB8AC3E}">
        <p14:creationId xmlns:p14="http://schemas.microsoft.com/office/powerpoint/2010/main" val="1543665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4.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계산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(Calculate)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라이브러리</a:t>
                </a:r>
                <a:endParaRPr lang="en-US" altLang="ko-KR" sz="1600" b="1" dirty="0">
                  <a:solidFill>
                    <a:schemeClr val="bg1"/>
                  </a:solidFill>
                  <a:latin typeface="Malgun Gothic"/>
                  <a:ea typeface="나눔바른펜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342EA3-2699-4E77-9267-1F3D46ABAAFB}"/>
              </a:ext>
            </a:extLst>
          </p:cNvPr>
          <p:cNvSpPr txBox="1"/>
          <p:nvPr/>
        </p:nvSpPr>
        <p:spPr>
          <a:xfrm>
            <a:off x="493876" y="3558037"/>
            <a:ext cx="8092340" cy="10324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Calculate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유연성과 사용 편의성을 목표로 현대식 C++로 작성된 헤더 전용 라이브러리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로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mathematical expressions parser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차량 기지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알고리즘 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기반으로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만들어진 엔진이다.</a:t>
            </a:r>
            <a:endParaRPr lang="en-US" altLang="ko-KR" sz="1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문법이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일반적인 함수와 같은 느낌으로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작</a:t>
            </a:r>
            <a: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성되어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직관적인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인터페이스를 제공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한다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43D7A11-DD49-48EB-9457-9A7D5864F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16" y="704958"/>
            <a:ext cx="6279768" cy="27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3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4.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계산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(Calculate)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라이브러리</a:t>
                </a:r>
                <a:endParaRPr lang="en-US" altLang="ko-KR" sz="1600" b="1" dirty="0">
                  <a:solidFill>
                    <a:schemeClr val="bg1"/>
                  </a:solidFill>
                  <a:latin typeface="Malgun Gothic"/>
                  <a:ea typeface="나눔바른펜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342EA3-2699-4E77-9267-1F3D46ABAAFB}"/>
              </a:ext>
            </a:extLst>
          </p:cNvPr>
          <p:cNvSpPr txBox="1"/>
          <p:nvPr/>
        </p:nvSpPr>
        <p:spPr>
          <a:xfrm>
            <a:off x="1022280" y="1628607"/>
            <a:ext cx="712131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Calculate</a:t>
            </a:r>
            <a:r>
              <a:rPr lang="ko-KR" altLang="en-US" sz="4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분석 방향</a:t>
            </a:r>
            <a:endParaRPr 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8A844-43B2-4E07-BB8B-AD42DCDA20B2}"/>
              </a:ext>
            </a:extLst>
          </p:cNvPr>
          <p:cNvSpPr txBox="1"/>
          <p:nvPr/>
        </p:nvSpPr>
        <p:spPr>
          <a:xfrm>
            <a:off x="1022280" y="2786663"/>
            <a:ext cx="728255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각자 파일을 분석했지만 코드 내용이 이해하기 난해하여 라이브러리에 대한 분석 방향을 바꾸기로 하여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 파일에 있는 우리가 배우지 않은 </a:t>
            </a:r>
            <a:r>
              <a:rPr lang="en-US" altLang="ko-KR" sz="1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c++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언어나 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std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기능을 중점적으로 조사하여 분석하기로 했다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130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4.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계산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(Calculate)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라이브러리</a:t>
                </a:r>
                <a:endParaRPr lang="en-US" altLang="ko-KR" sz="1600" b="1" dirty="0">
                  <a:solidFill>
                    <a:schemeClr val="bg1"/>
                  </a:solidFill>
                  <a:latin typeface="Malgun Gothic"/>
                  <a:ea typeface="나눔바른펜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1DD9774-9819-4DAD-8851-333FC0E83422}"/>
              </a:ext>
            </a:extLst>
          </p:cNvPr>
          <p:cNvSpPr txBox="1"/>
          <p:nvPr/>
        </p:nvSpPr>
        <p:spPr>
          <a:xfrm>
            <a:off x="957337" y="4056492"/>
            <a:ext cx="725120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wrapper.hpp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 파일을 포함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(#include)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한다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ea typeface="+mn-lt"/>
                <a:cs typeface="+mn-lt"/>
              </a:rPr>
              <a:t>enum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class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27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번째 줄의 클래스를 하나 더 만든다고 가정하면 멤버 변수들이 다 겹치는데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ea typeface="+mn-lt"/>
                <a:cs typeface="+mn-lt"/>
              </a:rPr>
              <a:t>enum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class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를 붙이면 멤버 변수들의 이름을 다르게 하지 않더라도 구분 가능하다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563C59-BFFB-497C-89A2-0D216522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104" y="931492"/>
            <a:ext cx="6165705" cy="3007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856979-2969-40EB-A2D8-E65263AAD22A}"/>
              </a:ext>
            </a:extLst>
          </p:cNvPr>
          <p:cNvSpPr txBox="1"/>
          <p:nvPr/>
        </p:nvSpPr>
        <p:spPr>
          <a:xfrm>
            <a:off x="1183732" y="665554"/>
            <a:ext cx="391598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1. 심볼(</a:t>
            </a:r>
            <a:r>
              <a:rPr lang="ko-KR" altLang="en-US" sz="1200" b="1" dirty="0" err="1">
                <a:solidFill>
                  <a:schemeClr val="bg1"/>
                </a:solidFill>
                <a:ea typeface="+mn-lt"/>
                <a:cs typeface="+mn-lt"/>
              </a:rPr>
              <a:t>Symbol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Calibri" panose="020F0502020204030204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510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4.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계산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(Calculate)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라이브러리</a:t>
                </a:r>
                <a:endParaRPr lang="en-US" altLang="ko-KR" sz="1600" b="1" dirty="0">
                  <a:solidFill>
                    <a:schemeClr val="bg1"/>
                  </a:solidFill>
                  <a:latin typeface="Malgun Gothic"/>
                  <a:ea typeface="나눔바른펜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1DD9774-9819-4DAD-8851-333FC0E83422}"/>
              </a:ext>
            </a:extLst>
          </p:cNvPr>
          <p:cNvSpPr txBox="1"/>
          <p:nvPr/>
        </p:nvSpPr>
        <p:spPr>
          <a:xfrm>
            <a:off x="5509924" y="1887088"/>
            <a:ext cx="334969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exception.hpp를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포함하고 있다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typename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이 매개변수가 형식에 대한 자리 표시자 임을 의미한다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endParaRPr lang="en-US" altLang="ko-KR" sz="14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r>
              <a:rPr 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constexpr:constexpr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정수 값은 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     </a:t>
            </a:r>
            <a:r>
              <a:rPr 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const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템플릿 인수 및 배열 선언과 같이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     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정수를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필요로 하는 모든 곳에서 사용할 수 있다.</a:t>
            </a:r>
            <a:endParaRPr lang="ko-KR" sz="1400" dirty="0">
              <a:solidFill>
                <a:schemeClr val="bg1"/>
              </a:solidFill>
              <a:latin typeface="Malgun Gothic"/>
              <a:ea typeface="Malgun Gothic"/>
              <a:cs typeface="Calibri"/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43527E1-F928-4B8F-9437-87D6DD9AA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4" y="982462"/>
            <a:ext cx="4788910" cy="3625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D2DBD-9F7E-4CC9-B0E6-EAFF21BA7ABD}"/>
              </a:ext>
            </a:extLst>
          </p:cNvPr>
          <p:cNvSpPr txBox="1"/>
          <p:nvPr/>
        </p:nvSpPr>
        <p:spPr>
          <a:xfrm>
            <a:off x="596560" y="659369"/>
            <a:ext cx="391598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ko-KR" altLang="en-US" sz="1200" b="1" dirty="0" err="1">
                <a:solidFill>
                  <a:schemeClr val="bg1"/>
                </a:solidFill>
                <a:ea typeface="+mn-lt"/>
                <a:cs typeface="+mn-lt"/>
              </a:rPr>
              <a:t>유틸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  <a:ea typeface="+mn-lt"/>
                <a:cs typeface="+mn-lt"/>
              </a:rPr>
              <a:t>Util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Calibri" panose="020F0502020204030204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241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4.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계산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(Calculate)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라이브러리</a:t>
                </a:r>
                <a:endParaRPr lang="en-US" altLang="ko-KR" sz="1600" b="1" dirty="0">
                  <a:solidFill>
                    <a:schemeClr val="bg1"/>
                  </a:solidFill>
                  <a:latin typeface="Malgun Gothic"/>
                  <a:ea typeface="나눔바른펜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1DD9774-9819-4DAD-8851-333FC0E83422}"/>
              </a:ext>
            </a:extLst>
          </p:cNvPr>
          <p:cNvSpPr txBox="1"/>
          <p:nvPr/>
        </p:nvSpPr>
        <p:spPr>
          <a:xfrm>
            <a:off x="4971178" y="1349488"/>
            <a:ext cx="3611677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template: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데이터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타입을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ea typeface="+mn-lt"/>
                <a:cs typeface="+mn-lt"/>
              </a:rPr>
              <a:t>지정해놓지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않아서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어떠한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데이터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타입이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들어가도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실행되게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한다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ko-KR" altLang="en-US" sz="1400" dirty="0">
              <a:solidFill>
                <a:schemeClr val="bg1"/>
              </a:solidFill>
              <a:ea typeface="맑은 고딕"/>
              <a:cs typeface="Calibri"/>
            </a:endParaRPr>
          </a:p>
          <a:p>
            <a:endParaRPr lang="en-US" alt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(int, double,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문자열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등등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따로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밑에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데이터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타입을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ea typeface="+mn-lt"/>
                <a:cs typeface="+mn-lt"/>
              </a:rPr>
              <a:t>지정해놓으면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지정한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타입만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따로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실행된다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ko-KR" altLang="en-US" sz="1400" dirty="0">
              <a:solidFill>
                <a:schemeClr val="bg1"/>
              </a:solidFill>
              <a:ea typeface="맑은 고딕"/>
              <a:cs typeface="Calibri"/>
            </a:endParaRPr>
          </a:p>
          <a:p>
            <a:endParaRPr lang="en-US" alt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문자열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문자열이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될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경우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컴파일시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오류가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생기는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것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등을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방지하기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위해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따로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밑에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예외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경우를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지정한다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ko-KR" altLang="en-US" sz="1400" dirty="0">
              <a:solidFill>
                <a:schemeClr val="bg1"/>
              </a:solidFill>
              <a:ea typeface="맑은 고딕"/>
              <a:cs typeface="Calibri"/>
            </a:endParaRPr>
          </a:p>
          <a:p>
            <a:endParaRPr lang="en-US" alt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ea typeface="+mn-lt"/>
                <a:cs typeface="+mn-lt"/>
              </a:rPr>
              <a:t>WrapperModel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은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+mn-lt"/>
                <a:cs typeface="+mn-lt"/>
              </a:rPr>
              <a:t>WrappeConcept</a:t>
            </a:r>
            <a:r>
              <a:rPr lang="ko-KR" altLang="en-US" sz="1400" dirty="0" err="1">
                <a:solidFill>
                  <a:schemeClr val="bg1"/>
                </a:solidFill>
                <a:ea typeface="+mn-lt"/>
                <a:cs typeface="+mn-lt"/>
              </a:rPr>
              <a:t>를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상속받아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재정의한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클래스이다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Calibri"/>
              <a:ea typeface="Malgun Gothic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D2DBD-9F7E-4CC9-B0E6-EAFF21BA7ABD}"/>
              </a:ext>
            </a:extLst>
          </p:cNvPr>
          <p:cNvSpPr txBox="1"/>
          <p:nvPr/>
        </p:nvSpPr>
        <p:spPr>
          <a:xfrm>
            <a:off x="598872" y="643005"/>
            <a:ext cx="3915982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ko-KR" altLang="en-US" sz="1000" b="1" dirty="0">
                <a:solidFill>
                  <a:schemeClr val="bg1"/>
                </a:solidFill>
                <a:ea typeface="+mn-lt"/>
                <a:cs typeface="+mn-lt"/>
              </a:rPr>
              <a:t>. 래퍼(</a:t>
            </a:r>
            <a:r>
              <a:rPr lang="ko-KR" altLang="en-US" sz="1000" b="1" dirty="0" err="1">
                <a:solidFill>
                  <a:schemeClr val="bg1"/>
                </a:solidFill>
                <a:ea typeface="+mn-lt"/>
                <a:cs typeface="+mn-lt"/>
              </a:rPr>
              <a:t>Wrapper</a:t>
            </a:r>
            <a:r>
              <a:rPr lang="ko-KR" altLang="en-US" sz="1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ko-KR" altLang="en-US" sz="1000" b="1" dirty="0">
              <a:solidFill>
                <a:schemeClr val="bg1"/>
              </a:solidFill>
              <a:latin typeface="Calibri" panose="020F0502020204030204"/>
              <a:ea typeface="맑은 고딕"/>
              <a:cs typeface="Calibri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7A50A27-8643-4F82-8EE9-98C26A988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914920"/>
            <a:ext cx="4275858" cy="39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15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4.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계산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(Calculate) 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라이브러리</a:t>
                </a:r>
                <a:endParaRPr lang="en-US" altLang="ko-KR" sz="1600" b="1" dirty="0">
                  <a:solidFill>
                    <a:schemeClr val="bg1"/>
                  </a:solidFill>
                  <a:latin typeface="Malgun Gothic"/>
                  <a:ea typeface="나눔바른펜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1DD9774-9819-4DAD-8851-333FC0E83422}"/>
              </a:ext>
            </a:extLst>
          </p:cNvPr>
          <p:cNvSpPr txBox="1"/>
          <p:nvPr/>
        </p:nvSpPr>
        <p:spPr>
          <a:xfrm>
            <a:off x="5080836" y="1270777"/>
            <a:ext cx="3719653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exception </a:t>
            </a:r>
            <a:r>
              <a:rPr lang="ko-KR" altLang="en-US" sz="1400" dirty="0">
                <a:solidFill>
                  <a:schemeClr val="bg1"/>
                </a:solidFill>
              </a:rPr>
              <a:t>클래스는 하나의 문자열 포인터를 반환하는 </a:t>
            </a:r>
            <a:r>
              <a:rPr lang="en-US" altLang="ko-KR" sz="1400" dirty="0">
                <a:solidFill>
                  <a:schemeClr val="bg1"/>
                </a:solidFill>
              </a:rPr>
              <a:t>what()</a:t>
            </a:r>
            <a:r>
              <a:rPr lang="ko-KR" altLang="en-US" sz="1400" dirty="0">
                <a:solidFill>
                  <a:schemeClr val="bg1"/>
                </a:solidFill>
              </a:rPr>
              <a:t>이라는 가상 멤버 함수를 제공한다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</a:rPr>
              <a:t>stdexcept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헤더 파일은 우선 다른 표준 예외 클래스의 기초 클래스가 되는 두 개의 클래스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Logic_error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runtime_error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를 정의한다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err="1">
                <a:solidFill>
                  <a:schemeClr val="bg1"/>
                </a:solidFill>
              </a:rPr>
              <a:t>logic_error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클래스는 일반적인 논리에 관한   오류들을 처리할 수 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err="1">
                <a:solidFill>
                  <a:schemeClr val="bg1"/>
                </a:solidFill>
              </a:rPr>
              <a:t>runtime_error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클래스는 프로그램이 실행하는 동안 발생할 수 있는 다양한 오류들을 처리할 수 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D2DBD-9F7E-4CC9-B0E6-EAFF21BA7ABD}"/>
              </a:ext>
            </a:extLst>
          </p:cNvPr>
          <p:cNvSpPr txBox="1"/>
          <p:nvPr/>
        </p:nvSpPr>
        <p:spPr>
          <a:xfrm>
            <a:off x="598872" y="643005"/>
            <a:ext cx="391598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4. </a:t>
            </a:r>
            <a:r>
              <a:rPr lang="ko-KR" altLang="en-US" sz="1200" b="1" dirty="0" err="1">
                <a:solidFill>
                  <a:schemeClr val="bg1"/>
                </a:solidFill>
                <a:ea typeface="+mn-lt"/>
                <a:cs typeface="+mn-lt"/>
              </a:rPr>
              <a:t>익셉션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  <a:ea typeface="+mn-lt"/>
                <a:cs typeface="+mn-lt"/>
              </a:rPr>
              <a:t>Exception</a:t>
            </a:r>
            <a:r>
              <a:rPr lang="ko-KR" altLang="en-US" sz="12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Calibri" panose="020F0502020204030204"/>
              <a:ea typeface="맑은 고딕"/>
              <a:cs typeface="Calibri"/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08F993-4CD0-42D4-B422-15A258079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4" y="940712"/>
            <a:ext cx="4345489" cy="37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0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Malgun Gothic"/>
                    <a:ea typeface="+mn-lt"/>
                  </a:rPr>
                  <a:t>5.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Malgun Gothic"/>
                    <a:ea typeface="Malgun Gothic"/>
                  </a:rPr>
                  <a:t> 목표</a:t>
                </a:r>
                <a:endParaRPr lang="ko-KR" sz="1600" b="1" dirty="0">
                  <a:solidFill>
                    <a:schemeClr val="bg1"/>
                  </a:solidFill>
                  <a:latin typeface="Malgun Gothic"/>
                  <a:ea typeface="Malgun Gothic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596560" y="1077137"/>
            <a:ext cx="7927157" cy="276999"/>
            <a:chOff x="538699" y="955708"/>
            <a:chExt cx="7927157" cy="27699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38699" y="967758"/>
              <a:ext cx="1956192" cy="2529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stCxn id="13" idx="3"/>
            </p:cNvCxnSpPr>
            <p:nvPr/>
          </p:nvCxnSpPr>
          <p:spPr>
            <a:xfrm flipV="1">
              <a:off x="2494891" y="1093779"/>
              <a:ext cx="5970965" cy="42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8699" y="955708"/>
              <a:ext cx="1956192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bg1"/>
                  </a:solidFill>
                  <a:latin typeface="Malgun Gothic"/>
                  <a:ea typeface="Malgun Gothic"/>
                  <a:cs typeface="Calibri" panose="020F0502020204030204"/>
                </a:rPr>
                <a:t>기말까지의 목표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342EA3-2699-4E77-9267-1F3D46ABAAFB}"/>
              </a:ext>
            </a:extLst>
          </p:cNvPr>
          <p:cNvSpPr txBox="1"/>
          <p:nvPr/>
        </p:nvSpPr>
        <p:spPr>
          <a:xfrm>
            <a:off x="596560" y="1717724"/>
            <a:ext cx="783620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펜"/>
                <a:ea typeface="나눔바른펜"/>
              </a:rPr>
              <a:t>디자인패턴인 </a:t>
            </a:r>
            <a:r>
              <a:rPr lang="en-US" altLang="ko-KR" sz="1600" dirty="0" err="1">
                <a:solidFill>
                  <a:schemeClr val="bg1"/>
                </a:solidFill>
                <a:latin typeface="나눔바른펜"/>
                <a:ea typeface="나눔바른펜"/>
              </a:rPr>
              <a:t>프로토타입과</a:t>
            </a:r>
            <a:r>
              <a:rPr lang="en-US" altLang="ko-KR" sz="1600" dirty="0">
                <a:solidFill>
                  <a:schemeClr val="bg1"/>
                </a:solidFill>
                <a:latin typeface="나눔바른펜"/>
                <a:ea typeface="나눔바른펜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나눔바른펜"/>
                <a:ea typeface="나눔바른펜"/>
              </a:rPr>
              <a:t>싱글톤</a:t>
            </a:r>
            <a:r>
              <a:rPr lang="ko-KR" altLang="en-US" sz="1600" dirty="0">
                <a:solidFill>
                  <a:schemeClr val="bg1"/>
                </a:solidFill>
                <a:latin typeface="나눔바른펜"/>
                <a:ea typeface="나눔바른펜"/>
              </a:rPr>
              <a:t>에 대한 분석은 끝났으나</a:t>
            </a:r>
            <a:r>
              <a:rPr lang="en-US" altLang="ko-KR" sz="1600" dirty="0">
                <a:solidFill>
                  <a:schemeClr val="bg1"/>
                </a:solidFill>
                <a:latin typeface="나눔바른펜"/>
                <a:ea typeface="나눔바른펜"/>
              </a:rPr>
              <a:t>,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바른펜"/>
                <a:ea typeface="나눔바른펜"/>
              </a:rPr>
              <a:t>라이브러리</a:t>
            </a:r>
            <a:r>
              <a:rPr lang="en-US" altLang="ko-KR" sz="1600" dirty="0">
                <a:solidFill>
                  <a:schemeClr val="bg1"/>
                </a:solidFill>
                <a:latin typeface="나눔바른펜"/>
                <a:ea typeface="나눔바른펜"/>
              </a:rPr>
              <a:t> Calculate</a:t>
            </a:r>
            <a:r>
              <a:rPr lang="ko-KR" altLang="en-US" sz="1600" dirty="0">
                <a:solidFill>
                  <a:schemeClr val="bg1"/>
                </a:solidFill>
                <a:latin typeface="나눔바른펜"/>
                <a:ea typeface="나눔바른펜"/>
              </a:rPr>
              <a:t>에 대한</a:t>
            </a:r>
            <a:r>
              <a:rPr lang="en-US" altLang="ko-KR" sz="1600" dirty="0">
                <a:solidFill>
                  <a:schemeClr val="bg1"/>
                </a:solidFill>
                <a:latin typeface="나눔바른펜"/>
                <a:ea typeface="나눔바른펜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나눔바른펜"/>
                <a:ea typeface="나눔바른펜"/>
              </a:rPr>
              <a:t>분석</a:t>
            </a:r>
            <a:r>
              <a:rPr lang="ko-KR" altLang="en-US" sz="1600" dirty="0">
                <a:solidFill>
                  <a:schemeClr val="bg1"/>
                </a:solidFill>
                <a:latin typeface="나눔바른펜"/>
                <a:ea typeface="나눔바른펜"/>
              </a:rPr>
              <a:t>이 아직 완전히 끝나지 않았다</a:t>
            </a:r>
            <a:r>
              <a:rPr lang="en-US" altLang="ko-KR" sz="1600" dirty="0">
                <a:solidFill>
                  <a:schemeClr val="bg1"/>
                </a:solidFill>
                <a:latin typeface="나눔바른펜"/>
                <a:ea typeface="나눔바른펜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37939-C67A-4D67-90E9-E2DB370DAB1C}"/>
              </a:ext>
            </a:extLst>
          </p:cNvPr>
          <p:cNvSpPr txBox="1"/>
          <p:nvPr/>
        </p:nvSpPr>
        <p:spPr>
          <a:xfrm>
            <a:off x="596559" y="2571750"/>
            <a:ext cx="783620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/>
              </a:rPr>
              <a:t>기말까지 최종 목표는 남은 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/>
              </a:rPr>
              <a:t>Calculate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/>
              </a:rPr>
              <a:t>의 분석을 끝내고 분석한 예제 코드 등에서 문제점을 찾아 해결책을 모색하는 것이다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나눔바른펜" panose="020B0600000101010101" charset="-127"/>
              <a:ea typeface="나눔바른펜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01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5" y="0"/>
              <a:ext cx="7715250" cy="51435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23157" y="1899397"/>
            <a:ext cx="4097685" cy="1344706"/>
            <a:chOff x="2523157" y="1899397"/>
            <a:chExt cx="4097685" cy="1344706"/>
          </a:xfrm>
        </p:grpSpPr>
        <p:sp>
          <p:nvSpPr>
            <p:cNvPr id="5" name="직사각형 4"/>
            <p:cNvSpPr/>
            <p:nvPr/>
          </p:nvSpPr>
          <p:spPr>
            <a:xfrm>
              <a:off x="2523157" y="1899397"/>
              <a:ext cx="4097685" cy="134470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39988" y="2159448"/>
              <a:ext cx="1264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Q&amp;A</a:t>
              </a:r>
              <a:endParaRPr lang="ko-KR" altLang="en-US" sz="3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8735" y="2722442"/>
              <a:ext cx="27065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- </a:t>
              </a:r>
              <a:r>
                <a:rPr lang="ko-KR" altLang="en-US" sz="11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발표내용에 궁금하신 점이 있다면 질문해주세요 </a:t>
              </a:r>
              <a:r>
                <a:rPr lang="en-US" altLang="ko-KR" sz="11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-</a:t>
              </a:r>
              <a:endParaRPr lang="ko-KR" altLang="en-US" sz="11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414" y="2101396"/>
              <a:ext cx="291352" cy="291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58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5" y="0"/>
              <a:ext cx="7715250" cy="51435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523157" y="1899397"/>
            <a:ext cx="4097685" cy="1344706"/>
            <a:chOff x="2523157" y="1899397"/>
            <a:chExt cx="4097685" cy="1344706"/>
          </a:xfrm>
        </p:grpSpPr>
        <p:sp>
          <p:nvSpPr>
            <p:cNvPr id="5" name="직사각형 4"/>
            <p:cNvSpPr/>
            <p:nvPr/>
          </p:nvSpPr>
          <p:spPr>
            <a:xfrm>
              <a:off x="2523157" y="1899397"/>
              <a:ext cx="4097685" cy="134470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8593" y="2387084"/>
              <a:ext cx="3026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Thank you for your attention :)</a:t>
              </a:r>
              <a:endPara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54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54344" y="1251217"/>
            <a:ext cx="6734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오픈소스는 공개적으로 액세스할 수 있게 설계되어 누구나 자유롭게 </a:t>
            </a:r>
            <a:r>
              <a:rPr lang="ko-KR" altLang="en-US" sz="1600" b="0" i="0" dirty="0">
                <a:solidFill>
                  <a:srgbClr val="F72D7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확인</a:t>
            </a:r>
            <a:r>
              <a:rPr lang="en-US" altLang="ko-KR" sz="1600" b="0" i="0" dirty="0">
                <a:solidFill>
                  <a:srgbClr val="F72D7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0" i="0" dirty="0">
                <a:solidFill>
                  <a:srgbClr val="F72D7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r>
              <a:rPr lang="en-US" altLang="ko-KR" sz="1600" b="0" i="0" dirty="0">
                <a:solidFill>
                  <a:srgbClr val="F72D7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0" i="0" dirty="0">
                <a:solidFill>
                  <a:srgbClr val="F72D7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배포할 수 있는 코드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커뮤니티에 의지한 협업 방식으로 개발된다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1600" b="0" i="0" dirty="0">
              <a:solidFill>
                <a:schemeClr val="bg1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단일 작성자와 기업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커뮤니티 모두가 개발에 참여하여 </a:t>
            </a:r>
            <a:r>
              <a:rPr lang="ko-KR" altLang="en-US" sz="1600" b="0" i="0" dirty="0">
                <a:solidFill>
                  <a:srgbClr val="79FFFF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지속적이고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비 오픈 소스에 비해</a:t>
            </a:r>
            <a:r>
              <a:rPr lang="ko-KR" altLang="en-US" sz="1600" b="0" i="0" dirty="0">
                <a:solidFill>
                  <a:srgbClr val="79FFFF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비교적 저렴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하다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875" y="869936"/>
            <a:ext cx="136127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오픈소스란</a:t>
            </a:r>
            <a:r>
              <a:rPr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54343" y="2944596"/>
            <a:ext cx="6797589" cy="1666003"/>
            <a:chOff x="493875" y="2169825"/>
            <a:chExt cx="6375516" cy="1045561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93875" y="2406275"/>
              <a:ext cx="6214985" cy="809111"/>
            </a:xfrm>
            <a:prstGeom prst="roundRec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4406" y="2474289"/>
              <a:ext cx="6214985" cy="64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협업</a:t>
              </a:r>
              <a:r>
                <a:rPr lang="en-US" altLang="ko-KR" sz="1400" b="1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</a:t>
              </a:r>
              <a:r>
                <a:rPr lang="ko-KR" altLang="en-US" sz="1400" b="0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 오픈소스 프로젝트는 전 세계 </a:t>
              </a:r>
              <a:r>
                <a:rPr lang="ko-KR" altLang="en-US" sz="1400" b="0" i="0" dirty="0" err="1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누구에게서든</a:t>
              </a:r>
              <a:r>
                <a:rPr lang="ko-KR" altLang="en-US" sz="1400" b="0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수정을 받을 수 있다</a:t>
              </a:r>
              <a:r>
                <a:rPr lang="en-US" altLang="ko-KR" sz="1400" b="0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채택과 재가공</a:t>
              </a:r>
              <a:r>
                <a:rPr lang="en-US" altLang="ko-KR" sz="1400" b="1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</a:t>
              </a:r>
              <a:r>
                <a:rPr lang="ko-KR" altLang="en-US" sz="1400" b="0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 오픈소스 프로젝트는 거의 모든 용도로 누구나 사용할 수 있다</a:t>
              </a:r>
              <a:r>
                <a:rPr lang="en-US" altLang="ko-KR" sz="1400" b="0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투명성</a:t>
              </a:r>
              <a:r>
                <a:rPr lang="en-US" altLang="ko-KR" sz="1400" b="1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</a:t>
              </a:r>
              <a:r>
                <a:rPr lang="ko-KR" altLang="en-US" sz="1400" b="0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 누구나 오픈소스 프로젝트에서 오류나 불일치를 검사 할 수 있다</a:t>
              </a:r>
              <a:r>
                <a:rPr lang="en-US" altLang="ko-KR" sz="1400" b="0" i="0" dirty="0">
                  <a:solidFill>
                    <a:schemeClr val="bg1"/>
                  </a:solidFill>
                  <a:effectLst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   </a:t>
              </a:r>
              <a:endPara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54406" y="2169825"/>
              <a:ext cx="1714750" cy="278204"/>
            </a:xfrm>
            <a:prstGeom prst="round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6966" y="2229128"/>
              <a:ext cx="1704553" cy="1931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Malgun Gothic"/>
                  <a:ea typeface="Malgun Gothic"/>
                </a:rPr>
                <a:t>오픈소스의 특징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7713" y="142710"/>
            <a:ext cx="5571858" cy="570839"/>
            <a:chOff x="217713" y="142710"/>
            <a:chExt cx="5571858" cy="570839"/>
          </a:xfrm>
        </p:grpSpPr>
        <p:sp>
          <p:nvSpPr>
            <p:cNvPr id="18" name="TextBox 17"/>
            <p:cNvSpPr txBox="1"/>
            <p:nvPr/>
          </p:nvSpPr>
          <p:spPr>
            <a:xfrm>
              <a:off x="654344" y="258581"/>
              <a:ext cx="3206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Malgun Gothic"/>
                  <a:ea typeface="나눔바른펜"/>
                </a:rPr>
                <a:t>1.  </a:t>
              </a:r>
              <a:r>
                <a:rPr lang="ko-KR" altLang="en-US" b="1" dirty="0">
                  <a:solidFill>
                    <a:schemeClr val="bg1"/>
                  </a:solidFill>
                  <a:latin typeface="Malgun Gothic"/>
                  <a:ea typeface="Malgun Gothic"/>
                </a:rPr>
                <a:t>오픈소스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93875" y="234061"/>
              <a:ext cx="5295696" cy="387592"/>
            </a:xfrm>
            <a:prstGeom prst="roundRect">
              <a:avLst/>
            </a:prstGeom>
            <a:noFill/>
            <a:ln w="1905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3561" y="142710"/>
              <a:ext cx="252999" cy="5708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13" y="209543"/>
              <a:ext cx="436631" cy="436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577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나눔바른펜"/>
                  </a:rPr>
                  <a:t>2.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Malgun Gothic"/>
                    <a:ea typeface="Malgun Gothic"/>
                  </a:rPr>
                  <a:t> 디자인패턴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Malgun Gothic"/>
                    <a:ea typeface="Malgun Gothic"/>
                  </a:rPr>
                  <a:t>,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Malgun Gothic"/>
                    <a:ea typeface="Malgun Gothic"/>
                  </a:rPr>
                  <a:t> 라이브러리 </a:t>
                </a: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596560" y="1044412"/>
            <a:ext cx="7927157" cy="276999"/>
            <a:chOff x="538699" y="955708"/>
            <a:chExt cx="7927157" cy="27699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38699" y="967758"/>
              <a:ext cx="1956192" cy="2529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stCxn id="13" idx="3"/>
            </p:cNvCxnSpPr>
            <p:nvPr/>
          </p:nvCxnSpPr>
          <p:spPr>
            <a:xfrm flipV="1">
              <a:off x="2494891" y="1093779"/>
              <a:ext cx="5970965" cy="42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8699" y="955708"/>
              <a:ext cx="1956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디자인패턴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342EA3-2699-4E77-9267-1F3D46ABAAFB}"/>
              </a:ext>
            </a:extLst>
          </p:cNvPr>
          <p:cNvSpPr txBox="1"/>
          <p:nvPr/>
        </p:nvSpPr>
        <p:spPr>
          <a:xfrm>
            <a:off x="596559" y="1413307"/>
            <a:ext cx="78362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각기 다른 소프트웨어 모듈이나 기능을 가진 다양한 응용 소프트웨어 시스템을 개발할 때도 서로 간의 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600000101010101" charset="-127"/>
                <a:ea typeface="나눔바른펜" panose="020B0600000101010101" charset="-127"/>
              </a:rPr>
              <a:t>공통되는 설계 문제가 존재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하며 이를 처리하는 해결책 사이에도 공통점이 있다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나눔바른펜" panose="020B0600000101010101" charset="-127"/>
              <a:ea typeface="나눔바른펜" panose="020B0600000101010101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이러한 유사점을 패턴이라 하며 디자인 패턴은 소프트웨어를 설계할 때 특정 맥락에서 자주 발생하는 고질적인 문제들이 또 발생했을 때 </a:t>
            </a:r>
            <a:r>
              <a:rPr lang="ko-KR" altLang="en-US" sz="1600" dirty="0">
                <a:solidFill>
                  <a:srgbClr val="00B0F0"/>
                </a:solidFill>
                <a:latin typeface="나눔바른펜" panose="020B0600000101010101" charset="-127"/>
                <a:ea typeface="나눔바른펜" panose="020B0600000101010101" charset="-127"/>
              </a:rPr>
              <a:t>재사용 할 수 있는 </a:t>
            </a:r>
            <a:r>
              <a:rPr lang="ko-KR" altLang="en-US" sz="1600" dirty="0" err="1">
                <a:solidFill>
                  <a:srgbClr val="00B0F0"/>
                </a:solidFill>
                <a:latin typeface="나눔바른펜" panose="020B0600000101010101" charset="-127"/>
                <a:ea typeface="나눔바른펜" panose="020B0600000101010101" charset="-127"/>
              </a:rPr>
              <a:t>휼륭한</a:t>
            </a:r>
            <a:r>
              <a:rPr lang="ko-KR" altLang="en-US" sz="1600" dirty="0">
                <a:solidFill>
                  <a:srgbClr val="00B0F0"/>
                </a:solidFill>
                <a:latin typeface="나눔바른펜" panose="020B0600000101010101" charset="-127"/>
                <a:ea typeface="나눔바른펜" panose="020B0600000101010101" charset="-127"/>
              </a:rPr>
              <a:t>     해결책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이다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DC0CEA-8856-4115-A8AE-019EBC1DC802}"/>
              </a:ext>
            </a:extLst>
          </p:cNvPr>
          <p:cNvGrpSpPr/>
          <p:nvPr/>
        </p:nvGrpSpPr>
        <p:grpSpPr>
          <a:xfrm>
            <a:off x="596560" y="3283602"/>
            <a:ext cx="7927157" cy="276999"/>
            <a:chOff x="538699" y="955708"/>
            <a:chExt cx="7927157" cy="276999"/>
          </a:xfrm>
        </p:grpSpPr>
        <p:sp>
          <p:nvSpPr>
            <p:cNvPr id="16" name="모서리가 둥근 직사각형 12">
              <a:extLst>
                <a:ext uri="{FF2B5EF4-FFF2-40B4-BE49-F238E27FC236}">
                  <a16:creationId xmlns:a16="http://schemas.microsoft.com/office/drawing/2014/main" id="{D3EF37F3-8559-4B27-9160-B97532A8C9A1}"/>
                </a:ext>
              </a:extLst>
            </p:cNvPr>
            <p:cNvSpPr/>
            <p:nvPr/>
          </p:nvSpPr>
          <p:spPr>
            <a:xfrm>
              <a:off x="538699" y="967758"/>
              <a:ext cx="1956192" cy="2529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2D96A8-1C30-4D9B-8396-D6B330921BC5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2494891" y="1093779"/>
              <a:ext cx="5970965" cy="42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71B1FF-AFC0-475A-9811-6696A8AF6D19}"/>
                </a:ext>
              </a:extLst>
            </p:cNvPr>
            <p:cNvSpPr txBox="1"/>
            <p:nvPr/>
          </p:nvSpPr>
          <p:spPr>
            <a:xfrm>
              <a:off x="538699" y="955708"/>
              <a:ext cx="1956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GOF 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디자인패턴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7AB3C4F-D076-4A3B-950F-5522FCE8F3BF}"/>
              </a:ext>
            </a:extLst>
          </p:cNvPr>
          <p:cNvSpPr txBox="1"/>
          <p:nvPr/>
        </p:nvSpPr>
        <p:spPr>
          <a:xfrm>
            <a:off x="596560" y="3619772"/>
            <a:ext cx="783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GOF(Gang of Four)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라 불리는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네명의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컴퓨터 소프트웨어 공학분야의 연구자들인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에리히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감마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리차드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헬름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랄프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존슨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존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블리시데스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이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네명을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지칭한다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가지의 디자인 패턴을 정리하고 각각의 디자인 패턴을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펜" panose="020B0600000101010101" charset="-127"/>
                <a:ea typeface="나눔바른펜" panose="020B0600000101010101" charset="-127"/>
              </a:rPr>
              <a:t>생성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펜" panose="020B0600000101010101" charset="-127"/>
                <a:ea typeface="나눔바른펜" panose="020B0600000101010101" charset="-127"/>
              </a:rPr>
              <a:t>구조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펜" panose="020B0600000101010101" charset="-127"/>
                <a:ea typeface="나눔바른펜" panose="020B0600000101010101" charset="-127"/>
              </a:rPr>
              <a:t>행위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펜" panose="020B0600000101010101" charset="-127"/>
                <a:ea typeface="나눔바른펜" panose="020B0600000101010101" charset="-127"/>
              </a:rPr>
              <a:t>3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펜" panose="020B0600000101010101" charset="-127"/>
                <a:ea typeface="나눔바른펜" panose="020B0600000101010101" charset="-127"/>
              </a:rPr>
              <a:t>가지로 분류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하였다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5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Malgun Gothic"/>
                    <a:ea typeface="+mn-lt"/>
                  </a:rPr>
                  <a:t>2.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Malgun Gothic"/>
                    <a:ea typeface="Malgun Gothic"/>
                  </a:rPr>
                  <a:t> </a:t>
                </a:r>
                <a:r>
                  <a:rPr lang="ko-KR" sz="1600" b="1" dirty="0">
                    <a:solidFill>
                      <a:schemeClr val="bg1"/>
                    </a:solidFill>
                    <a:latin typeface="Malgun Gothic"/>
                    <a:ea typeface="Malgun Gothic"/>
                  </a:rPr>
                  <a:t>디자인패턴, 라이브러리</a:t>
                </a:r>
                <a:endParaRPr lang="ko-KR" sz="1600" dirty="0">
                  <a:solidFill>
                    <a:schemeClr val="bg1"/>
                  </a:solidFill>
                  <a:latin typeface="Malgun Gothic"/>
                  <a:ea typeface="Malgun Gothic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608421" y="1061323"/>
            <a:ext cx="7927157" cy="276999"/>
            <a:chOff x="538699" y="955708"/>
            <a:chExt cx="7927157" cy="27699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38699" y="967758"/>
              <a:ext cx="1956192" cy="2529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stCxn id="13" idx="3"/>
            </p:cNvCxnSpPr>
            <p:nvPr/>
          </p:nvCxnSpPr>
          <p:spPr>
            <a:xfrm flipV="1">
              <a:off x="2494891" y="1093779"/>
              <a:ext cx="5970965" cy="42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8699" y="955708"/>
              <a:ext cx="1956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라이</a:t>
              </a:r>
              <a:r>
                <a:rPr lang="ko-KR" altLang="en-US" sz="11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브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러리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342EA3-2699-4E77-9267-1F3D46ABAAFB}"/>
              </a:ext>
            </a:extLst>
          </p:cNvPr>
          <p:cNvSpPr txBox="1"/>
          <p:nvPr/>
        </p:nvSpPr>
        <p:spPr>
          <a:xfrm>
            <a:off x="596560" y="1568022"/>
            <a:ext cx="8017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라이브러리는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다른 프로그램들과 링크되기 위하여 존재하는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a typeface="나눔바른펜" panose="020B0600000101010101"/>
              </a:rPr>
              <a:t>특정 기능들을 수행하는 </a:t>
            </a:r>
            <a:r>
              <a:rPr lang="ko-KR" altLang="en-US" sz="1600" dirty="0">
                <a:solidFill>
                  <a:srgbClr val="FFFF00"/>
                </a:solidFill>
                <a:ea typeface="나눔바른펜" panose="020B0600000101010101"/>
              </a:rPr>
              <a:t>함수나 메소드 집합을 모아둔 파일</a:t>
            </a:r>
            <a:r>
              <a:rPr lang="ko-KR" altLang="en-US" sz="1600" dirty="0">
                <a:solidFill>
                  <a:srgbClr val="FFFF00"/>
                </a:solidFill>
                <a:latin typeface="나눔바른펜" panose="020B0600000101010101" charset="-127"/>
                <a:ea typeface="나눔바른펜" panose="020B0600000101010101"/>
              </a:rPr>
              <a:t>을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말한다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보통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컴파일된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형태인 목적코드 형태로 존재한다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나눔바른펜" panose="020B0600000101010101" charset="-127"/>
              <a:ea typeface="나눔바른펜" panose="020B0600000101010101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라이브러리는 </a:t>
            </a:r>
            <a:r>
              <a:rPr lang="ko-KR" altLang="en-US" sz="1600" dirty="0">
                <a:solidFill>
                  <a:srgbClr val="FFC000"/>
                </a:solidFill>
                <a:latin typeface="나눔바른펜" panose="020B0600000101010101" charset="-127"/>
                <a:ea typeface="나눔바른펜" panose="020B0600000101010101" charset="-127"/>
              </a:rPr>
              <a:t>코드 재사용을 위해 조직화된 오래된 기법중의 하나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이며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많은 다른 프로그램들 사이에서 사용할 수 있도록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운영체계나 소프트웨어 개발 환경 제공자들에 의해 제공되는 경우가 많다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나눔바른펜" panose="020B0600000101010101" charset="-127"/>
              <a:ea typeface="나눔바른펜" panose="020B0600000101010101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라이브러리라는 기술이 생긴 이유는 </a:t>
            </a:r>
            <a:r>
              <a:rPr lang="ko-KR" altLang="en-US" sz="1600" dirty="0">
                <a:solidFill>
                  <a:srgbClr val="CC99FF"/>
                </a:solidFill>
                <a:latin typeface="나눔바른펜" panose="020B0600000101010101" charset="-127"/>
                <a:ea typeface="나눔바른펜" panose="020B0600000101010101" charset="-127"/>
              </a:rPr>
              <a:t>코드의 재사용 및 부품화 실현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 대형 어플리케이션 개발 시간을 단축시킬 수 있다는 장점들이 주어지기 때문이다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32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Malgun Gothic"/>
                    <a:ea typeface="+mn-lt"/>
                  </a:rPr>
                  <a:t>2.</a:t>
                </a:r>
                <a:r>
                  <a:rPr lang="ko-KR" sz="1600" b="1" dirty="0">
                    <a:solidFill>
                      <a:schemeClr val="bg1"/>
                    </a:solidFill>
                    <a:latin typeface="Malgun Gothic"/>
                    <a:ea typeface="Malgun Gothic"/>
                  </a:rPr>
                  <a:t> 디자인패턴, 라이브러리</a:t>
                </a:r>
                <a:endParaRPr lang="ko-KR" sz="1600" dirty="0">
                  <a:solidFill>
                    <a:schemeClr val="bg1"/>
                  </a:solidFill>
                  <a:latin typeface="Malgun Gothic"/>
                  <a:ea typeface="Malgun Gothic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596560" y="999131"/>
            <a:ext cx="7927157" cy="276999"/>
            <a:chOff x="538699" y="955708"/>
            <a:chExt cx="7927157" cy="27699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38699" y="967758"/>
              <a:ext cx="1956192" cy="2529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stCxn id="13" idx="3"/>
            </p:cNvCxnSpPr>
            <p:nvPr/>
          </p:nvCxnSpPr>
          <p:spPr>
            <a:xfrm flipV="1">
              <a:off x="2494891" y="1093779"/>
              <a:ext cx="5970965" cy="42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8699" y="955708"/>
              <a:ext cx="1956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정적 라이</a:t>
              </a:r>
              <a:r>
                <a:rPr lang="ko-KR" altLang="en-US" sz="11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브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러리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55E2A0-0AA2-4533-9221-5BCF92C9D3E0}"/>
              </a:ext>
            </a:extLst>
          </p:cNvPr>
          <p:cNvGrpSpPr/>
          <p:nvPr/>
        </p:nvGrpSpPr>
        <p:grpSpPr>
          <a:xfrm>
            <a:off x="619359" y="3059673"/>
            <a:ext cx="7927157" cy="276999"/>
            <a:chOff x="538699" y="955708"/>
            <a:chExt cx="7927157" cy="276999"/>
          </a:xfrm>
        </p:grpSpPr>
        <p:sp>
          <p:nvSpPr>
            <p:cNvPr id="16" name="모서리가 둥근 직사각형 12">
              <a:extLst>
                <a:ext uri="{FF2B5EF4-FFF2-40B4-BE49-F238E27FC236}">
                  <a16:creationId xmlns:a16="http://schemas.microsoft.com/office/drawing/2014/main" id="{2B261057-89DF-4304-92C5-79710383FB9F}"/>
                </a:ext>
              </a:extLst>
            </p:cNvPr>
            <p:cNvSpPr/>
            <p:nvPr/>
          </p:nvSpPr>
          <p:spPr>
            <a:xfrm>
              <a:off x="538699" y="967758"/>
              <a:ext cx="1956192" cy="2529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F4D1C54-DC02-453A-A7DE-0A9CFE59E8D7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2494891" y="1093779"/>
              <a:ext cx="5970965" cy="42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B38FF2-0C41-429D-9C71-B2AE3A54F7D6}"/>
                </a:ext>
              </a:extLst>
            </p:cNvPr>
            <p:cNvSpPr txBox="1"/>
            <p:nvPr/>
          </p:nvSpPr>
          <p:spPr>
            <a:xfrm>
              <a:off x="538699" y="955708"/>
              <a:ext cx="1956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동적 라이</a:t>
              </a:r>
              <a:r>
                <a:rPr lang="ko-KR" altLang="en-US" sz="11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브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러리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D7B600-C341-41F9-ADAD-7095EFF44C44}"/>
              </a:ext>
            </a:extLst>
          </p:cNvPr>
          <p:cNvSpPr txBox="1"/>
          <p:nvPr/>
        </p:nvSpPr>
        <p:spPr>
          <a:xfrm>
            <a:off x="596560" y="3507024"/>
            <a:ext cx="8043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동적 라이브러리는 실행프로그램에 항상 라이브러리를 포함하는 것이 아니라 필요할 때만 라이브러리를 메모리로 불러 들이기 때문에 실행 파일의 크기를 줄여주며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사용이 끝나면 메모리에서 삭제되기 때문에 </a:t>
            </a:r>
            <a:r>
              <a:rPr lang="ko-KR" altLang="en-US" sz="1600" dirty="0">
                <a:solidFill>
                  <a:srgbClr val="92D050"/>
                </a:solidFill>
                <a:latin typeface="나눔바른펜" panose="020B0600000101010101" charset="-127"/>
                <a:ea typeface="나눔바른펜" panose="020B0600000101010101" charset="-127"/>
              </a:rPr>
              <a:t>메모리를 보다 효율적으로 사용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할 수 있다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18586-EED3-4563-BD99-3D6ED1AC8FBB}"/>
              </a:ext>
            </a:extLst>
          </p:cNvPr>
          <p:cNvSpPr txBox="1"/>
          <p:nvPr/>
        </p:nvSpPr>
        <p:spPr>
          <a:xfrm>
            <a:off x="493875" y="1471706"/>
            <a:ext cx="793889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펜"/>
                <a:ea typeface="나눔바른펜"/>
              </a:rPr>
              <a:t>라이브러리에 포함된 목적 코드가 실행 프로그램 컴파일 시에 </a:t>
            </a:r>
            <a:r>
              <a:rPr lang="ko-KR" altLang="en-US" sz="1600" dirty="0">
                <a:solidFill>
                  <a:srgbClr val="D9BE6F"/>
                </a:solidFill>
                <a:latin typeface="나눔바른펜"/>
                <a:ea typeface="나눔바른펜"/>
              </a:rPr>
              <a:t>실행 파일에 복사되어 배포되는 방식</a:t>
            </a:r>
            <a:r>
              <a:rPr lang="ko-KR" altLang="en-US" sz="1600" dirty="0">
                <a:solidFill>
                  <a:schemeClr val="bg1"/>
                </a:solidFill>
                <a:latin typeface="나눔바른펜"/>
                <a:ea typeface="나눔바른펜"/>
              </a:rPr>
              <a:t>이다</a:t>
            </a:r>
            <a:r>
              <a:rPr lang="en-US" altLang="ko-KR" sz="1600" dirty="0">
                <a:solidFill>
                  <a:schemeClr val="bg1"/>
                </a:solidFill>
                <a:latin typeface="나눔바른펜"/>
                <a:ea typeface="나눔바른펜"/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바른펜"/>
                <a:ea typeface="나눔바른펜"/>
              </a:rPr>
              <a:t>기본적으로 필요한 기능이 실행파일과 동일한 위치에 존재하기 때문에 프로그램 실행파일이 커지는 단점이 있지만</a:t>
            </a:r>
            <a:r>
              <a:rPr lang="en-US" altLang="ko-KR" sz="1600" dirty="0">
                <a:solidFill>
                  <a:schemeClr val="bg1"/>
                </a:solidFill>
                <a:latin typeface="나눔바른펜"/>
                <a:ea typeface="나눔바른펜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/>
                <a:ea typeface="나눔바른펜"/>
              </a:rPr>
              <a:t>배포해야 하는 파일이 실행파일 하나 만으로 충분하다는 장점을 가지고 있다</a:t>
            </a:r>
            <a:r>
              <a:rPr lang="en-US" altLang="ko-KR" sz="1600" dirty="0">
                <a:solidFill>
                  <a:schemeClr val="bg1"/>
                </a:solidFill>
                <a:latin typeface="나눔바른펜"/>
                <a:ea typeface="나눔바른펜"/>
              </a:rPr>
              <a:t>.</a:t>
            </a:r>
            <a:endParaRPr lang="en-US" sz="1600" dirty="0">
              <a:solidFill>
                <a:schemeClr val="bg1"/>
              </a:solidFill>
              <a:latin typeface="나눔바른펜"/>
              <a:ea typeface="나눔바른펜"/>
            </a:endParaRPr>
          </a:p>
        </p:txBody>
      </p:sp>
    </p:spTree>
    <p:extLst>
      <p:ext uri="{BB962C8B-B14F-4D97-AF65-F5344CB8AC3E}">
        <p14:creationId xmlns:p14="http://schemas.microsoft.com/office/powerpoint/2010/main" val="60014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Malgun Gothic"/>
                    <a:ea typeface="+mn-lt"/>
                  </a:rPr>
                  <a:t>2.</a:t>
                </a:r>
                <a:r>
                  <a:rPr lang="ko-KR" sz="1600" b="1" dirty="0">
                    <a:solidFill>
                      <a:schemeClr val="bg1"/>
                    </a:solidFill>
                    <a:latin typeface="Malgun Gothic"/>
                    <a:ea typeface="Malgun Gothic"/>
                  </a:rPr>
                  <a:t> 디자인패턴, 라이브러리</a:t>
                </a:r>
                <a:endParaRPr lang="ko-KR" sz="1600" dirty="0">
                  <a:solidFill>
                    <a:schemeClr val="bg1"/>
                  </a:solidFill>
                  <a:latin typeface="Malgun Gothic"/>
                  <a:ea typeface="Malgun Gothic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342EA3-2699-4E77-9267-1F3D46ABAAFB}"/>
              </a:ext>
            </a:extLst>
          </p:cNvPr>
          <p:cNvSpPr txBox="1"/>
          <p:nvPr/>
        </p:nvSpPr>
        <p:spPr>
          <a:xfrm>
            <a:off x="596560" y="1916564"/>
            <a:ext cx="7836208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solidFill>
                  <a:srgbClr val="79FFFF"/>
                </a:solidFill>
                <a:latin typeface="나눔바른펜"/>
                <a:ea typeface="나눔바른펜"/>
                <a:cs typeface="Calibri" panose="020F0502020204030204"/>
              </a:rPr>
              <a:t>1. </a:t>
            </a:r>
            <a:r>
              <a:rPr lang="en-US" altLang="ko-KR" dirty="0" err="1">
                <a:solidFill>
                  <a:srgbClr val="79FFFF"/>
                </a:solidFill>
                <a:latin typeface="나눔바른펜"/>
                <a:ea typeface="나눔바른펜"/>
                <a:cs typeface="Calibri" panose="020F0502020204030204"/>
              </a:rPr>
              <a:t>디자인패턴</a:t>
            </a:r>
            <a:r>
              <a:rPr lang="en-US" altLang="ko-KR" dirty="0">
                <a:solidFill>
                  <a:srgbClr val="79FFFF"/>
                </a:solidFill>
                <a:latin typeface="나눔바른펜"/>
                <a:ea typeface="나눔바른펜"/>
                <a:cs typeface="Calibri" panose="020F0502020204030204"/>
              </a:rPr>
              <a:t> (Design Pattern)</a:t>
            </a:r>
            <a:endParaRPr lang="ko-KR" altLang="en-US" dirty="0">
              <a:solidFill>
                <a:srgbClr val="79FFFF"/>
              </a:solidFill>
              <a:latin typeface="나눔바른펜"/>
              <a:ea typeface="나눔바른펜"/>
              <a:cs typeface="Calibri" panose="020F0502020204030204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</a:rPr>
              <a:t>생성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</a:rPr>
              <a:t>패턴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</a:rPr>
              <a:t>(Creational Patterns) : 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</a:rPr>
              <a:t>프로토타입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</a:rPr>
              <a:t>(Prototype),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</a:rPr>
              <a:t>싱글톤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</a:rPr>
              <a:t>(Singleton),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</a:rPr>
              <a:t>빌더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</a:rPr>
              <a:t>(Builder)</a:t>
            </a:r>
            <a:endParaRPr lang="en-US" dirty="0">
              <a:solidFill>
                <a:schemeClr val="bg1"/>
              </a:solidFill>
              <a:latin typeface="나눔바른펜"/>
              <a:ea typeface="나눔바른펜"/>
              <a:cs typeface="Calibri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</a:rPr>
              <a:t>구조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</a:rPr>
              <a:t>패턴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</a:rPr>
              <a:t>(Structural Patterns) : 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</a:rPr>
              <a:t>플라이웨이트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</a:rPr>
              <a:t>(Flyweight)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행위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패턴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(Behavioral Patterns) : </a:t>
            </a:r>
            <a:r>
              <a:rPr lang="ko-KR" altLang="en-US" dirty="0" err="1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스트래터지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(Strategy),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커맨드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(Command)</a:t>
            </a:r>
          </a:p>
          <a:p>
            <a:endParaRPr lang="en-US" altLang="ko-KR" dirty="0">
              <a:solidFill>
                <a:schemeClr val="bg1"/>
              </a:solidFill>
              <a:latin typeface="나눔바른펜"/>
              <a:ea typeface="나눔바른펜"/>
              <a:cs typeface="Calibri"/>
            </a:endParaRPr>
          </a:p>
          <a:p>
            <a:r>
              <a:rPr lang="en-US" altLang="ko-KR" dirty="0">
                <a:solidFill>
                  <a:srgbClr val="F72D70"/>
                </a:solidFill>
                <a:latin typeface="나눔바른펜"/>
                <a:ea typeface="나눔바른펜"/>
                <a:cs typeface="Calibri"/>
              </a:rPr>
              <a:t>2. </a:t>
            </a:r>
            <a:r>
              <a:rPr lang="en-US" altLang="ko-KR" dirty="0" err="1">
                <a:solidFill>
                  <a:srgbClr val="F72D70"/>
                </a:solidFill>
                <a:latin typeface="나눔바른펜"/>
                <a:ea typeface="나눔바른펜"/>
                <a:cs typeface="Calibri"/>
              </a:rPr>
              <a:t>라이브러리</a:t>
            </a:r>
            <a:r>
              <a:rPr lang="en-US" altLang="ko-KR" dirty="0">
                <a:solidFill>
                  <a:srgbClr val="F72D70"/>
                </a:solidFill>
                <a:latin typeface="나눔바른펜"/>
                <a:ea typeface="나눔바른펜"/>
                <a:cs typeface="Calibri"/>
              </a:rPr>
              <a:t> (Library)</a:t>
            </a:r>
            <a:endParaRPr lang="en-US" dirty="0">
              <a:solidFill>
                <a:srgbClr val="F72D7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SIP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플랫폼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(SIP Platform), 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P쓰레드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(P-Thread), 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행동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트리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(Behavior Tree),  </a:t>
            </a:r>
            <a:r>
              <a:rPr lang="en-US" altLang="ko-KR" dirty="0" err="1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계산</a:t>
            </a:r>
            <a:r>
              <a:rPr lang="ko-KR" altLang="en-US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기</a:t>
            </a:r>
            <a:r>
              <a:rPr lang="en-US" altLang="ko-KR" dirty="0">
                <a:solidFill>
                  <a:schemeClr val="bg1"/>
                </a:solidFill>
                <a:latin typeface="나눔바른펜"/>
                <a:ea typeface="나눔바른펜"/>
                <a:cs typeface="Calibri"/>
              </a:rPr>
              <a:t>(Calculate)</a:t>
            </a:r>
          </a:p>
          <a:p>
            <a:endParaRPr lang="en-US" altLang="ko-KR" sz="1400" dirty="0">
              <a:solidFill>
                <a:schemeClr val="bg1"/>
              </a:solidFill>
              <a:latin typeface="나눔바른펜"/>
              <a:ea typeface="나눔바른펜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83FE80-B6EB-493E-A277-2B2E05CBE505}"/>
              </a:ext>
            </a:extLst>
          </p:cNvPr>
          <p:cNvSpPr txBox="1"/>
          <p:nvPr/>
        </p:nvSpPr>
        <p:spPr>
          <a:xfrm>
            <a:off x="493875" y="1223460"/>
            <a:ext cx="783620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latin typeface="Malgun Gothic"/>
                <a:ea typeface="나눔바른펜"/>
              </a:rPr>
              <a:t>조사한</a:t>
            </a:r>
            <a:r>
              <a:rPr lang="en-US" altLang="ko-KR" sz="2400" dirty="0">
                <a:solidFill>
                  <a:schemeClr val="bg1"/>
                </a:solidFill>
                <a:latin typeface="Malgun Gothic"/>
                <a:ea typeface="나눔바른펜"/>
              </a:rPr>
              <a:t> </a:t>
            </a:r>
            <a:r>
              <a:rPr lang="en-US" altLang="ko-KR" sz="2400" dirty="0" err="1">
                <a:solidFill>
                  <a:schemeClr val="bg1"/>
                </a:solidFill>
                <a:latin typeface="Malgun Gothic"/>
                <a:ea typeface="나눔바른펜"/>
              </a:rPr>
              <a:t>디자인패턴과</a:t>
            </a:r>
            <a:r>
              <a:rPr lang="en-US" altLang="ko-KR" sz="2400" dirty="0">
                <a:solidFill>
                  <a:schemeClr val="bg1"/>
                </a:solidFill>
                <a:latin typeface="Malgun Gothic"/>
                <a:ea typeface="나눔바른펜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Malgun Gothic"/>
                <a:ea typeface="나눔바른펜"/>
              </a:rPr>
              <a:t>라이브러리</a:t>
            </a:r>
            <a:endParaRPr lang="en-US" altLang="ko-KR" sz="2400" dirty="0" err="1">
              <a:solidFill>
                <a:schemeClr val="bg1"/>
              </a:solidFill>
              <a:latin typeface="Malgun Gothic"/>
              <a:ea typeface="나눔바른펜"/>
              <a:cs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E2D4E0-BD87-45DA-8DA9-889BE76AF2B0}"/>
              </a:ext>
            </a:extLst>
          </p:cNvPr>
          <p:cNvSpPr txBox="1"/>
          <p:nvPr/>
        </p:nvSpPr>
        <p:spPr>
          <a:xfrm>
            <a:off x="1310934" y="720354"/>
            <a:ext cx="78362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나눔바른펜"/>
              <a:ea typeface="나눔바른펜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13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17713" y="142710"/>
            <a:ext cx="8663780" cy="4801175"/>
            <a:chOff x="217713" y="142710"/>
            <a:chExt cx="8663780" cy="48011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3" y="440982"/>
              <a:ext cx="8597110" cy="45029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17713" y="142710"/>
              <a:ext cx="5571858" cy="570839"/>
              <a:chOff x="217713" y="142710"/>
              <a:chExt cx="5571858" cy="57083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17713" y="142710"/>
                <a:ext cx="5571858" cy="570839"/>
                <a:chOff x="217713" y="142710"/>
                <a:chExt cx="5571858" cy="570839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93875" y="234061"/>
                  <a:ext cx="5295696" cy="387592"/>
                </a:xfrm>
                <a:prstGeom prst="roundRect">
                  <a:avLst/>
                </a:prstGeom>
                <a:solidFill>
                  <a:srgbClr val="000000"/>
                </a:solidFill>
                <a:ln w="19050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3561" y="142710"/>
                  <a:ext cx="252999" cy="5708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3" y="209543"/>
                  <a:ext cx="436631" cy="4366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54344" y="258581"/>
                <a:ext cx="348424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Malgun Gothic"/>
                    <a:ea typeface="+mn-lt"/>
                  </a:rPr>
                  <a:t>2.</a:t>
                </a:r>
                <a:r>
                  <a:rPr lang="ko-KR" sz="1600" b="1" dirty="0">
                    <a:solidFill>
                      <a:schemeClr val="bg1"/>
                    </a:solidFill>
                    <a:latin typeface="Malgun Gothic"/>
                    <a:ea typeface="Malgun Gothic"/>
                  </a:rPr>
                  <a:t> 디자인패턴, 라이브러리</a:t>
                </a:r>
                <a:endParaRPr lang="ko-KR" sz="1600" dirty="0">
                  <a:solidFill>
                    <a:schemeClr val="bg1"/>
                  </a:solidFill>
                  <a:latin typeface="Malgun Gothic"/>
                  <a:ea typeface="Malgun Gothic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D7B600-C341-41F9-ADAD-7095EFF44C44}"/>
              </a:ext>
            </a:extLst>
          </p:cNvPr>
          <p:cNvSpPr txBox="1"/>
          <p:nvPr/>
        </p:nvSpPr>
        <p:spPr>
          <a:xfrm>
            <a:off x="632348" y="1942923"/>
            <a:ext cx="796270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디자인패턴은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FFFF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프로토타입</a:t>
            </a:r>
            <a:r>
              <a:rPr lang="en-US" altLang="ko-KR" dirty="0">
                <a:solidFill>
                  <a:srgbClr val="FFFF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(Prototype)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 </a:t>
            </a:r>
            <a:r>
              <a:rPr lang="en-US" altLang="ko-KR" dirty="0" err="1">
                <a:solidFill>
                  <a:srgbClr val="FFFF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싱글톤</a:t>
            </a:r>
            <a:r>
              <a:rPr lang="en-US" altLang="ko-KR" dirty="0">
                <a:solidFill>
                  <a:srgbClr val="FFFF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(Singleton)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 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선택하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였다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라이브러리는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처음엔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</a:t>
            </a:r>
            <a:r>
              <a:rPr lang="ko-KR" altLang="en-US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레드를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선택하려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했으나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,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우리가 분석하기에는 너무 방대하고 기능을 이해하기 난해하여 비교적 나은 </a:t>
            </a:r>
            <a:r>
              <a:rPr lang="ko-KR" altLang="en-US" dirty="0">
                <a:solidFill>
                  <a:srgbClr val="FFFF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계산기</a:t>
            </a:r>
            <a:r>
              <a:rPr lang="en-US" altLang="ko-KR" dirty="0">
                <a:solidFill>
                  <a:srgbClr val="FFFF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(calculate)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찾아 선택했다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E2D4E0-BD87-45DA-8DA9-889BE76AF2B0}"/>
              </a:ext>
            </a:extLst>
          </p:cNvPr>
          <p:cNvSpPr txBox="1"/>
          <p:nvPr/>
        </p:nvSpPr>
        <p:spPr>
          <a:xfrm>
            <a:off x="1310934" y="720354"/>
            <a:ext cx="78362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나눔바른펜"/>
              <a:ea typeface="나눔바른펜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658082-6913-4E98-BA0F-3A0BEED0B19D}"/>
              </a:ext>
            </a:extLst>
          </p:cNvPr>
          <p:cNvSpPr txBox="1"/>
          <p:nvPr/>
        </p:nvSpPr>
        <p:spPr>
          <a:xfrm>
            <a:off x="596560" y="1206617"/>
            <a:ext cx="783620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latin typeface="Malgun Gothic"/>
                <a:ea typeface="나눔바른펜"/>
              </a:rPr>
              <a:t>선택한</a:t>
            </a:r>
            <a:r>
              <a:rPr lang="en-US" altLang="ko-KR" sz="2400" dirty="0">
                <a:solidFill>
                  <a:schemeClr val="bg1"/>
                </a:solidFill>
                <a:latin typeface="Malgun Gothic"/>
                <a:ea typeface="나눔바른펜"/>
              </a:rPr>
              <a:t> </a:t>
            </a:r>
            <a:r>
              <a:rPr lang="en-US" altLang="ko-KR" sz="2400" dirty="0" err="1">
                <a:solidFill>
                  <a:schemeClr val="bg1"/>
                </a:solidFill>
                <a:latin typeface="Malgun Gothic"/>
                <a:ea typeface="나눔바른펜"/>
              </a:rPr>
              <a:t>디자인패턴과</a:t>
            </a:r>
            <a:r>
              <a:rPr lang="en-US" altLang="ko-KR" sz="2400" dirty="0">
                <a:solidFill>
                  <a:schemeClr val="bg1"/>
                </a:solidFill>
                <a:latin typeface="Malgun Gothic"/>
                <a:ea typeface="나눔바른펜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Malgun Gothic"/>
                <a:ea typeface="나눔바른펜"/>
              </a:rPr>
              <a:t>라이브러리</a:t>
            </a:r>
            <a:endParaRPr lang="en-US" altLang="ko-KR" sz="2400" dirty="0" err="1">
              <a:solidFill>
                <a:schemeClr val="bg1"/>
              </a:solidFill>
              <a:latin typeface="Malgun Gothic"/>
              <a:ea typeface="나눔바른펜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535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5" y="0"/>
              <a:ext cx="7715250" cy="51435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600A04-7B32-4321-8B49-3BBDD08CC9E1}"/>
              </a:ext>
            </a:extLst>
          </p:cNvPr>
          <p:cNvSpPr txBox="1"/>
          <p:nvPr/>
        </p:nvSpPr>
        <p:spPr>
          <a:xfrm>
            <a:off x="1600600" y="2248584"/>
            <a:ext cx="594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3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디자인패턴 예제 분석</a:t>
            </a:r>
          </a:p>
        </p:txBody>
      </p:sp>
    </p:spTree>
    <p:extLst>
      <p:ext uri="{BB962C8B-B14F-4D97-AF65-F5344CB8AC3E}">
        <p14:creationId xmlns:p14="http://schemas.microsoft.com/office/powerpoint/2010/main" val="256308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A5412E236171D4889361F29769F5C27" ma:contentTypeVersion="5" ma:contentTypeDescription="새 문서를 만듭니다." ma:contentTypeScope="" ma:versionID="76de672208a4015f2018d634ec50c8cb">
  <xsd:schema xmlns:xsd="http://www.w3.org/2001/XMLSchema" xmlns:xs="http://www.w3.org/2001/XMLSchema" xmlns:p="http://schemas.microsoft.com/office/2006/metadata/properties" xmlns:ns3="3e42c5ae-076d-4e50-b4b2-7f8d6a5fc300" xmlns:ns4="0dbeb4fd-d6b0-4d4c-bf55-e49fba03c4f8" targetNamespace="http://schemas.microsoft.com/office/2006/metadata/properties" ma:root="true" ma:fieldsID="b5c906a6cefd168d4c535249e2465303" ns3:_="" ns4:_="">
    <xsd:import namespace="3e42c5ae-076d-4e50-b4b2-7f8d6a5fc300"/>
    <xsd:import namespace="0dbeb4fd-d6b0-4d4c-bf55-e49fba03c4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2c5ae-076d-4e50-b4b2-7f8d6a5fc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eb4fd-d6b0-4d4c-bf55-e49fba03c4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D82C8F-9A36-4812-BF89-D4B9A36878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2c5ae-076d-4e50-b4b2-7f8d6a5fc300"/>
    <ds:schemaRef ds:uri="0dbeb4fd-d6b0-4d4c-bf55-e49fba03c4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067D88-4DC2-46D1-A7EC-9D92407380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633CE1-2AF4-48BF-8253-006CA035D691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0dbeb4fd-d6b0-4d4c-bf55-e49fba03c4f8"/>
    <ds:schemaRef ds:uri="http://schemas.microsoft.com/office/2006/metadata/properties"/>
    <ds:schemaRef ds:uri="http://purl.org/dc/dcmitype/"/>
    <ds:schemaRef ds:uri="3e42c5ae-076d-4e50-b4b2-7f8d6a5fc300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1895</Words>
  <Application>Microsoft Office PowerPoint</Application>
  <PresentationFormat>화면 슬라이드 쇼(16:9)</PresentationFormat>
  <Paragraphs>210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나눔바른펜</vt:lpstr>
      <vt:lpstr>Malgun Gothic</vt:lpstr>
      <vt:lpstr>Malgun Gothic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LeeHyeRin</dc:creator>
  <cp:lastModifiedBy>권 민지</cp:lastModifiedBy>
  <cp:revision>929</cp:revision>
  <dcterms:created xsi:type="dcterms:W3CDTF">2020-04-13T14:29:49Z</dcterms:created>
  <dcterms:modified xsi:type="dcterms:W3CDTF">2020-11-01T13:39:33Z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0x010100FA5412E236171D4889361F29769F5C27</vt:lpwstr>
  </property>
</Properties>
</file>