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DF6D-B6F7-469F-B76B-1AB79CA0C557}"/>
              </a:ext>
            </a:extLst>
          </p:cNvPr>
          <p:cNvSpPr>
            <a:spLocks noGrp="1"/>
          </p:cNvSpPr>
          <p:nvPr>
            <p:ph type="title"/>
          </p:nvPr>
        </p:nvSpPr>
        <p:spPr>
          <a:xfrm>
            <a:off x="1141413" y="618518"/>
            <a:ext cx="9905998" cy="2810482"/>
          </a:xfrm>
        </p:spPr>
        <p:txBody>
          <a:bodyPr/>
          <a:lstStyle/>
          <a:p>
            <a:r>
              <a:rPr lang="en-US" b="1" dirty="0"/>
              <a:t>Leveraging AI/ML for plastic marine debris</a:t>
            </a:r>
            <a:br>
              <a:rPr lang="en-US" b="1" dirty="0"/>
            </a:br>
            <a:endParaRPr lang="en-US" dirty="0"/>
          </a:p>
        </p:txBody>
      </p:sp>
      <p:sp>
        <p:nvSpPr>
          <p:cNvPr id="3" name="Content Placeholder 2">
            <a:extLst>
              <a:ext uri="{FF2B5EF4-FFF2-40B4-BE49-F238E27FC236}">
                <a16:creationId xmlns:a16="http://schemas.microsoft.com/office/drawing/2014/main" id="{686ABBC7-F2D5-4726-8D98-6270047E68D0}"/>
              </a:ext>
            </a:extLst>
          </p:cNvPr>
          <p:cNvSpPr>
            <a:spLocks noGrp="1"/>
          </p:cNvSpPr>
          <p:nvPr>
            <p:ph idx="1"/>
          </p:nvPr>
        </p:nvSpPr>
        <p:spPr>
          <a:xfrm>
            <a:off x="1141412" y="3200401"/>
            <a:ext cx="9905999" cy="2590800"/>
          </a:xfrm>
        </p:spPr>
        <p:txBody>
          <a:bodyPr>
            <a:normAutofit/>
          </a:bodyPr>
          <a:lstStyle/>
          <a:p>
            <a:r>
              <a:rPr lang="en-US" dirty="0"/>
              <a:t>Presented By:</a:t>
            </a:r>
          </a:p>
          <a:p>
            <a:r>
              <a:rPr lang="en-US" dirty="0"/>
              <a:t>Chaital D. Magade 					</a:t>
            </a:r>
            <a:r>
              <a:rPr lang="en-US" dirty="0" err="1"/>
              <a:t>Rais</a:t>
            </a:r>
            <a:r>
              <a:rPr lang="en-US" dirty="0"/>
              <a:t>  </a:t>
            </a:r>
            <a:r>
              <a:rPr lang="en-US" dirty="0" err="1"/>
              <a:t>Alluaddin</a:t>
            </a:r>
            <a:r>
              <a:rPr lang="en-US" dirty="0"/>
              <a:t> Mulla	</a:t>
            </a:r>
          </a:p>
          <a:p>
            <a:r>
              <a:rPr lang="en-US" dirty="0"/>
              <a:t>B.E.-Electronics &amp; Telecommunication.                     B.E (</a:t>
            </a:r>
            <a:r>
              <a:rPr lang="en-US" dirty="0" err="1"/>
              <a:t>InformationTechnology</a:t>
            </a:r>
            <a:r>
              <a:rPr lang="en-US" dirty="0"/>
              <a:t>)</a:t>
            </a:r>
          </a:p>
          <a:p>
            <a:r>
              <a:rPr lang="en-US" dirty="0"/>
              <a:t>PG - Cloud Computing.				M.E. Computer </a:t>
            </a:r>
            <a:r>
              <a:rPr lang="en-US" dirty="0" err="1"/>
              <a:t>Engg</a:t>
            </a:r>
            <a:r>
              <a:rPr lang="en-US" dirty="0"/>
              <a:t>.</a:t>
            </a:r>
          </a:p>
          <a:p>
            <a:endParaRPr lang="en-US" dirty="0"/>
          </a:p>
        </p:txBody>
      </p:sp>
    </p:spTree>
    <p:extLst>
      <p:ext uri="{BB962C8B-B14F-4D97-AF65-F5344CB8AC3E}">
        <p14:creationId xmlns:p14="http://schemas.microsoft.com/office/powerpoint/2010/main" val="143277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583B-F6FF-423B-B74C-A4F7DB199708}"/>
              </a:ext>
            </a:extLst>
          </p:cNvPr>
          <p:cNvSpPr>
            <a:spLocks noGrp="1"/>
          </p:cNvSpPr>
          <p:nvPr>
            <p:ph type="ctrTitle"/>
          </p:nvPr>
        </p:nvSpPr>
        <p:spPr>
          <a:xfrm>
            <a:off x="1876424" y="581188"/>
            <a:ext cx="8791575" cy="477837"/>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D5AE308F-6FA7-47A3-B01F-E258E2E26A3F}"/>
              </a:ext>
            </a:extLst>
          </p:cNvPr>
          <p:cNvSpPr>
            <a:spLocks noGrp="1"/>
          </p:cNvSpPr>
          <p:nvPr>
            <p:ph type="subTitle" idx="1"/>
          </p:nvPr>
        </p:nvSpPr>
        <p:spPr>
          <a:xfrm>
            <a:off x="1876424" y="1059025"/>
            <a:ext cx="9534526" cy="5446550"/>
          </a:xfrm>
        </p:spPr>
        <p:txBody>
          <a:bodyPr>
            <a:normAutofit fontScale="92500" lnSpcReduction="10000"/>
          </a:bodyPr>
          <a:lstStyle/>
          <a:p>
            <a:r>
              <a:rPr lang="en-US" dirty="0">
                <a:solidFill>
                  <a:schemeClr val="tx1"/>
                </a:solidFill>
              </a:rPr>
              <a:t>Marine debris is one of the most pervasive threats to the health of coastal areas, oceans, and waterways.  challenge is to leverage Artificial Intelligence/Machine Learning to monitor, detect, and quantify plastic pollution and increase our understanding about using these techniques for this purpose.</a:t>
            </a:r>
          </a:p>
          <a:p>
            <a:r>
              <a:rPr lang="en-US" dirty="0">
                <a:solidFill>
                  <a:schemeClr val="tx1"/>
                </a:solidFill>
              </a:rPr>
              <a:t>Plastics are one of the most extensive types of marine debris. They are commonly used in many items, and as society has developed new uses for them the variety and quantity of plastic items found in the marine environment has increased dramatically. Plastics are now known to break down into smaller components, called microplastics. Microplastics and their associated toxic chemical components contribute to human and wildlife health risks as the toxic microplastics are ingested and move through the marine food web.</a:t>
            </a:r>
          </a:p>
          <a:p>
            <a:r>
              <a:rPr lang="en-US" dirty="0">
                <a:solidFill>
                  <a:schemeClr val="tx1"/>
                </a:solidFill>
                <a:effectLst/>
                <a:latin typeface="Arial" panose="020B0604020202020204" pitchFamily="34" charset="0"/>
              </a:rPr>
              <a:t>This mismanaged waste degrades our ecosystems, affects the health of marine life, and threatens sectors within the economy that rely on the well-being of the marine environment, including fishing and tourism.</a:t>
            </a:r>
            <a:endParaRPr lang="en-US" dirty="0">
              <a:solidFill>
                <a:schemeClr val="tx1"/>
              </a:solidFill>
            </a:endParaRPr>
          </a:p>
        </p:txBody>
      </p:sp>
    </p:spTree>
    <p:extLst>
      <p:ext uri="{BB962C8B-B14F-4D97-AF65-F5344CB8AC3E}">
        <p14:creationId xmlns:p14="http://schemas.microsoft.com/office/powerpoint/2010/main" val="47627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49AF-FEF3-4114-84CA-DF1238FC5C2F}"/>
              </a:ext>
            </a:extLst>
          </p:cNvPr>
          <p:cNvSpPr>
            <a:spLocks noGrp="1"/>
          </p:cNvSpPr>
          <p:nvPr>
            <p:ph type="title"/>
          </p:nvPr>
        </p:nvSpPr>
        <p:spPr>
          <a:xfrm>
            <a:off x="1143001" y="487889"/>
            <a:ext cx="9905998" cy="491825"/>
          </a:xfrm>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D4F3AC42-3B6D-4179-B8C4-E0E92C548CB9}"/>
              </a:ext>
            </a:extLst>
          </p:cNvPr>
          <p:cNvPicPr>
            <a:picLocks noGrp="1" noChangeAspect="1"/>
          </p:cNvPicPr>
          <p:nvPr>
            <p:ph idx="1"/>
          </p:nvPr>
        </p:nvPicPr>
        <p:blipFill>
          <a:blip r:embed="rId2"/>
          <a:stretch>
            <a:fillRect/>
          </a:stretch>
        </p:blipFill>
        <p:spPr>
          <a:xfrm>
            <a:off x="1143001" y="1204460"/>
            <a:ext cx="5347021" cy="4577215"/>
          </a:xfrm>
        </p:spPr>
      </p:pic>
      <p:sp>
        <p:nvSpPr>
          <p:cNvPr id="6" name="TextBox 5">
            <a:extLst>
              <a:ext uri="{FF2B5EF4-FFF2-40B4-BE49-F238E27FC236}">
                <a16:creationId xmlns:a16="http://schemas.microsoft.com/office/drawing/2014/main" id="{9DB61FC7-41C0-4F9B-8182-A6A9167CCFE3}"/>
              </a:ext>
            </a:extLst>
          </p:cNvPr>
          <p:cNvSpPr txBox="1"/>
          <p:nvPr/>
        </p:nvSpPr>
        <p:spPr>
          <a:xfrm>
            <a:off x="6914567" y="3052310"/>
            <a:ext cx="4236098" cy="2308324"/>
          </a:xfrm>
          <a:prstGeom prst="rect">
            <a:avLst/>
          </a:prstGeom>
          <a:noFill/>
        </p:spPr>
        <p:txBody>
          <a:bodyPr wrap="square" rtlCol="0">
            <a:spAutoFit/>
          </a:bodyPr>
          <a:lstStyle/>
          <a:p>
            <a:r>
              <a:rPr lang="en-US" dirty="0">
                <a:effectLst/>
                <a:latin typeface="Arial" panose="020B0604020202020204" pitchFamily="34" charset="0"/>
              </a:rPr>
              <a:t>As shown in the figure to the left, the most recent data indicates that China contributed the highest share of mismanaged plastic waste with around 28 percent of the global total, followed by Indonesia (10 percent), the Philippines and Vietnam (both 6 percent), and Thailand (5 percent).</a:t>
            </a:r>
            <a:endParaRPr lang="en-US" dirty="0"/>
          </a:p>
        </p:txBody>
      </p:sp>
    </p:spTree>
    <p:extLst>
      <p:ext uri="{BB962C8B-B14F-4D97-AF65-F5344CB8AC3E}">
        <p14:creationId xmlns:p14="http://schemas.microsoft.com/office/powerpoint/2010/main" val="189578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8978-D9A1-4700-9440-C28CE318328F}"/>
              </a:ext>
            </a:extLst>
          </p:cNvPr>
          <p:cNvSpPr>
            <a:spLocks noGrp="1"/>
          </p:cNvSpPr>
          <p:nvPr>
            <p:ph type="title"/>
          </p:nvPr>
        </p:nvSpPr>
        <p:spPr>
          <a:xfrm>
            <a:off x="1141413" y="618518"/>
            <a:ext cx="9905998" cy="657832"/>
          </a:xfrm>
        </p:spPr>
        <p:txBody>
          <a:bodyPr>
            <a:normAutofit/>
          </a:bodyPr>
          <a:lstStyle/>
          <a:p>
            <a:r>
              <a:rPr lang="en-US" sz="2800" dirty="0">
                <a:effectLst/>
                <a:latin typeface="Arial" panose="020B0604020202020204" pitchFamily="34" charset="0"/>
              </a:rPr>
              <a:t>Marine Litter Costs</a:t>
            </a:r>
            <a:endParaRPr lang="en-US" sz="2800" dirty="0"/>
          </a:p>
        </p:txBody>
      </p:sp>
      <p:pic>
        <p:nvPicPr>
          <p:cNvPr id="7" name="Content Placeholder 3">
            <a:extLst>
              <a:ext uri="{FF2B5EF4-FFF2-40B4-BE49-F238E27FC236}">
                <a16:creationId xmlns:a16="http://schemas.microsoft.com/office/drawing/2014/main" id="{29EBF16B-90B7-447A-BFE4-3BDA65D96DB3}"/>
              </a:ext>
            </a:extLst>
          </p:cNvPr>
          <p:cNvPicPr>
            <a:picLocks noChangeAspect="1"/>
          </p:cNvPicPr>
          <p:nvPr/>
        </p:nvPicPr>
        <p:blipFill rotWithShape="1">
          <a:blip r:embed="rId2"/>
          <a:srcRect l="-11595" r="11595"/>
          <a:stretch/>
        </p:blipFill>
        <p:spPr>
          <a:xfrm>
            <a:off x="270506" y="1276350"/>
            <a:ext cx="7371071" cy="5149250"/>
          </a:xfrm>
          <a:prstGeom prst="rect">
            <a:avLst/>
          </a:prstGeom>
        </p:spPr>
      </p:pic>
      <p:sp>
        <p:nvSpPr>
          <p:cNvPr id="8" name="Content Placeholder 7">
            <a:extLst>
              <a:ext uri="{FF2B5EF4-FFF2-40B4-BE49-F238E27FC236}">
                <a16:creationId xmlns:a16="http://schemas.microsoft.com/office/drawing/2014/main" id="{8F96C442-5C5F-4182-A669-C500025189F4}"/>
              </a:ext>
            </a:extLst>
          </p:cNvPr>
          <p:cNvSpPr txBox="1">
            <a:spLocks noGrp="1"/>
          </p:cNvSpPr>
          <p:nvPr>
            <p:ph idx="1"/>
          </p:nvPr>
        </p:nvSpPr>
        <p:spPr>
          <a:xfrm>
            <a:off x="7813027" y="736115"/>
            <a:ext cx="3597924" cy="5683735"/>
          </a:xfrm>
          <a:prstGeom prst="rect">
            <a:avLst/>
          </a:prstGeom>
          <a:noFill/>
        </p:spPr>
        <p:txBody>
          <a:bodyPr wrap="square" rtlCol="0">
            <a:spAutoFit/>
          </a:bodyPr>
          <a:lstStyle/>
          <a:p>
            <a:pPr marL="0" indent="0">
              <a:buNone/>
            </a:pPr>
            <a:r>
              <a:rPr lang="en-US" sz="1600" dirty="0">
                <a:effectLst/>
                <a:latin typeface="Arial" panose="020B0604020202020204" pitchFamily="34" charset="0"/>
              </a:rPr>
              <a:t>California, a 2018 study estimated that doubling the amount of marine litter on beaches would result in an estimated loss of $414 million in tourism dollars, and a decrease of nearly 4,300 jobs.vi Additional economic costs from marine litter may include those associated with clean-up operations including litter removal. Communities along the West Coast of the U.S. spend over half a billion dollars a year on the clean-up of beaches and waterways, street-sweeping, the installation of storm-water capture devices, the cleaning and maintenance of storm drains, the manual clean-up of litter, and public anti-littering campaigns to clean up and prevent marine litter.</a:t>
            </a:r>
            <a:endParaRPr lang="en-US" sz="1600" dirty="0"/>
          </a:p>
        </p:txBody>
      </p:sp>
    </p:spTree>
    <p:extLst>
      <p:ext uri="{BB962C8B-B14F-4D97-AF65-F5344CB8AC3E}">
        <p14:creationId xmlns:p14="http://schemas.microsoft.com/office/powerpoint/2010/main" val="270052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48CB-4060-421E-86A6-454490C33C92}"/>
              </a:ext>
            </a:extLst>
          </p:cNvPr>
          <p:cNvSpPr>
            <a:spLocks noGrp="1"/>
          </p:cNvSpPr>
          <p:nvPr>
            <p:ph type="title"/>
          </p:nvPr>
        </p:nvSpPr>
        <p:spPr>
          <a:xfrm>
            <a:off x="1141413" y="618518"/>
            <a:ext cx="9905998" cy="629257"/>
          </a:xfrm>
        </p:spPr>
        <p:txBody>
          <a:bodyPr>
            <a:normAutofit/>
          </a:bodyPr>
          <a:lstStyle/>
          <a:p>
            <a:r>
              <a:rPr lang="en-US" sz="2800" dirty="0">
                <a:effectLst/>
                <a:latin typeface="Arial" panose="020B0604020202020204" pitchFamily="34" charset="0"/>
              </a:rPr>
              <a:t>Together, We Can Address the Challenge</a:t>
            </a:r>
            <a:endParaRPr lang="en-US" sz="2800" dirty="0"/>
          </a:p>
        </p:txBody>
      </p:sp>
      <p:sp>
        <p:nvSpPr>
          <p:cNvPr id="3" name="Content Placeholder 2">
            <a:extLst>
              <a:ext uri="{FF2B5EF4-FFF2-40B4-BE49-F238E27FC236}">
                <a16:creationId xmlns:a16="http://schemas.microsoft.com/office/drawing/2014/main" id="{84E1FD38-B915-4091-8B17-144E1629D973}"/>
              </a:ext>
            </a:extLst>
          </p:cNvPr>
          <p:cNvSpPr>
            <a:spLocks noGrp="1"/>
          </p:cNvSpPr>
          <p:nvPr>
            <p:ph idx="1"/>
          </p:nvPr>
        </p:nvSpPr>
        <p:spPr>
          <a:xfrm>
            <a:off x="1141412" y="1171575"/>
            <a:ext cx="9905999" cy="5200650"/>
          </a:xfrm>
        </p:spPr>
        <p:txBody>
          <a:bodyPr>
            <a:normAutofit lnSpcReduction="10000"/>
          </a:bodyPr>
          <a:lstStyle/>
          <a:p>
            <a:pPr marL="0" indent="0">
              <a:buNone/>
            </a:pPr>
            <a:r>
              <a:rPr lang="en-US" dirty="0">
                <a:effectLst/>
                <a:latin typeface="Arial" panose="020B0604020202020204" pitchFamily="34" charset="0"/>
              </a:rPr>
              <a:t>1.Building capacity for better waste and litter management systems, including through improving infrastructure, government coordination, and public education and engagement.</a:t>
            </a:r>
            <a:br>
              <a:rPr lang="en-US" dirty="0"/>
            </a:br>
            <a:r>
              <a:rPr lang="en-US" dirty="0">
                <a:effectLst/>
                <a:latin typeface="Arial" panose="020B0604020202020204" pitchFamily="34" charset="0"/>
              </a:rPr>
              <a:t>2. Incentivizing the global recycling market in partnership with the private sector.</a:t>
            </a:r>
            <a:br>
              <a:rPr lang="en-US" dirty="0"/>
            </a:br>
            <a:r>
              <a:rPr lang="en-US" dirty="0">
                <a:effectLst/>
                <a:latin typeface="Arial" panose="020B0604020202020204" pitchFamily="34" charset="0"/>
              </a:rPr>
              <a:t>3. Promoting research and development for innovative solutions and technology.</a:t>
            </a:r>
            <a:br>
              <a:rPr lang="en-US" dirty="0"/>
            </a:br>
            <a:r>
              <a:rPr lang="en-US" dirty="0">
                <a:effectLst/>
                <a:latin typeface="Arial" panose="020B0604020202020204" pitchFamily="34" charset="0"/>
              </a:rPr>
              <a:t>4. Promoting marine litter removal, including litter capture systems in seas, rivers and inland waterways.</a:t>
            </a:r>
          </a:p>
          <a:p>
            <a:pPr marL="0" indent="0">
              <a:buNone/>
            </a:pPr>
            <a:r>
              <a:rPr lang="en-US" dirty="0">
                <a:latin typeface="Arial" panose="020B0604020202020204" pitchFamily="34" charset="0"/>
              </a:rPr>
              <a:t>5. Implementation of Machine Learning/ </a:t>
            </a:r>
            <a:r>
              <a:rPr lang="en-US" dirty="0" err="1">
                <a:latin typeface="Arial" panose="020B0604020202020204" pitchFamily="34" charset="0"/>
              </a:rPr>
              <a:t>Artifical</a:t>
            </a:r>
            <a:r>
              <a:rPr lang="en-US" dirty="0">
                <a:latin typeface="Arial" panose="020B0604020202020204" pitchFamily="34" charset="0"/>
              </a:rPr>
              <a:t> Intelligence </a:t>
            </a:r>
          </a:p>
          <a:p>
            <a:pPr marL="0" indent="0">
              <a:buNone/>
            </a:pPr>
            <a:r>
              <a:rPr lang="en-US" dirty="0">
                <a:latin typeface="Arial" panose="020B0604020202020204" pitchFamily="34" charset="0"/>
              </a:rPr>
              <a:t>by gathering Data in form of video, photo and doing </a:t>
            </a:r>
            <a:r>
              <a:rPr lang="en-US" dirty="0" err="1">
                <a:latin typeface="Arial" panose="020B0604020202020204" pitchFamily="34" charset="0"/>
              </a:rPr>
              <a:t>survelliance</a:t>
            </a:r>
            <a:r>
              <a:rPr lang="en-US" dirty="0">
                <a:latin typeface="Arial" panose="020B0604020202020204" pitchFamily="34" charset="0"/>
              </a:rPr>
              <a:t>, generating alerts.</a:t>
            </a:r>
            <a:endParaRPr lang="en-US" dirty="0"/>
          </a:p>
        </p:txBody>
      </p:sp>
    </p:spTree>
    <p:extLst>
      <p:ext uri="{BB962C8B-B14F-4D97-AF65-F5344CB8AC3E}">
        <p14:creationId xmlns:p14="http://schemas.microsoft.com/office/powerpoint/2010/main" val="399042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5409-EA7A-4B72-8B26-92AF215DF13C}"/>
              </a:ext>
            </a:extLst>
          </p:cNvPr>
          <p:cNvSpPr>
            <a:spLocks noGrp="1"/>
          </p:cNvSpPr>
          <p:nvPr>
            <p:ph type="title"/>
          </p:nvPr>
        </p:nvSpPr>
        <p:spPr>
          <a:xfrm>
            <a:off x="1141413" y="618518"/>
            <a:ext cx="9905998" cy="657832"/>
          </a:xfrm>
        </p:spPr>
        <p:txBody>
          <a:bodyPr>
            <a:normAutofit fontScale="90000"/>
          </a:bodyPr>
          <a:lstStyle/>
          <a:p>
            <a:r>
              <a:rPr lang="en-US" dirty="0"/>
              <a:t>Implementation of Artificial Intelligence using Convolutional Neural network</a:t>
            </a:r>
          </a:p>
        </p:txBody>
      </p:sp>
      <p:pic>
        <p:nvPicPr>
          <p:cNvPr id="5" name="Content Placeholder 4">
            <a:extLst>
              <a:ext uri="{FF2B5EF4-FFF2-40B4-BE49-F238E27FC236}">
                <a16:creationId xmlns:a16="http://schemas.microsoft.com/office/drawing/2014/main" id="{91523FEE-4D40-47F1-AC9E-7B27DAAEA58D}"/>
              </a:ext>
            </a:extLst>
          </p:cNvPr>
          <p:cNvPicPr>
            <a:picLocks noGrp="1" noChangeAspect="1"/>
          </p:cNvPicPr>
          <p:nvPr>
            <p:ph idx="1"/>
          </p:nvPr>
        </p:nvPicPr>
        <p:blipFill>
          <a:blip r:embed="rId2"/>
          <a:stretch>
            <a:fillRect/>
          </a:stretch>
        </p:blipFill>
        <p:spPr>
          <a:xfrm>
            <a:off x="1455739" y="1505744"/>
            <a:ext cx="3802061" cy="3039197"/>
          </a:xfrm>
        </p:spPr>
      </p:pic>
      <p:sp>
        <p:nvSpPr>
          <p:cNvPr id="6" name="TextBox 5">
            <a:extLst>
              <a:ext uri="{FF2B5EF4-FFF2-40B4-BE49-F238E27FC236}">
                <a16:creationId xmlns:a16="http://schemas.microsoft.com/office/drawing/2014/main" id="{B4473075-F170-4780-9FAF-CC732E6BFB8D}"/>
              </a:ext>
            </a:extLst>
          </p:cNvPr>
          <p:cNvSpPr txBox="1"/>
          <p:nvPr/>
        </p:nvSpPr>
        <p:spPr>
          <a:xfrm>
            <a:off x="6713538" y="1348800"/>
            <a:ext cx="4592638"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rPr>
              <a:t>On the left we see an architecture of convolution neural network been implemented to detect plastic object(Marine Debris)</a:t>
            </a:r>
          </a:p>
          <a:p>
            <a:pPr marL="285750" indent="-285750">
              <a:buFont typeface="Arial" panose="020B0604020202020204" pitchFamily="34" charset="0"/>
              <a:buChar char="•"/>
            </a:pPr>
            <a:r>
              <a:rPr lang="en-US" sz="1600" dirty="0">
                <a:latin typeface="Arial" panose="020B0604020202020204" pitchFamily="34" charset="0"/>
              </a:rPr>
              <a:t>There are various methods such using YOLO.</a:t>
            </a:r>
          </a:p>
          <a:p>
            <a:pPr marL="285750" indent="-285750">
              <a:buFont typeface="Arial" panose="020B0604020202020204" pitchFamily="34" charset="0"/>
              <a:buChar char="•"/>
            </a:pPr>
            <a:r>
              <a:rPr lang="en-US" sz="1600" dirty="0">
                <a:latin typeface="Arial" panose="020B0604020202020204" pitchFamily="34" charset="0"/>
              </a:rPr>
              <a:t>By power of cloud computing and big data analytics. </a:t>
            </a:r>
            <a:r>
              <a:rPr lang="en-US" sz="1600" dirty="0" err="1">
                <a:latin typeface="Arial" panose="020B0604020202020204" pitchFamily="34" charset="0"/>
              </a:rPr>
              <a:t>Procressing</a:t>
            </a:r>
            <a:r>
              <a:rPr lang="en-US" sz="1600" dirty="0">
                <a:latin typeface="Arial" panose="020B0604020202020204" pitchFamily="34" charset="0"/>
              </a:rPr>
              <a:t> of Data and object detection can be done on faster scale.</a:t>
            </a:r>
            <a:endParaRPr lang="en-US" sz="1600" dirty="0"/>
          </a:p>
          <a:p>
            <a:pPr marL="285750" indent="-285750">
              <a:buFont typeface="Arial" panose="020B0604020202020204" pitchFamily="34" charset="0"/>
              <a:buChar char="•"/>
            </a:pPr>
            <a:r>
              <a:rPr lang="en-US" sz="1600" dirty="0">
                <a:effectLst/>
                <a:latin typeface="Arial" panose="020B0604020202020204" pitchFamily="34" charset="0"/>
              </a:rPr>
              <a:t>So this can serve as a model for governments and the private sector to identify strategic methods for building capacity in systems to detect </a:t>
            </a:r>
            <a:r>
              <a:rPr lang="en-US" sz="1600">
                <a:effectLst/>
                <a:latin typeface="Arial" panose="020B0604020202020204" pitchFamily="34" charset="0"/>
              </a:rPr>
              <a:t>plastic waste and </a:t>
            </a:r>
            <a:r>
              <a:rPr lang="en-US" sz="1600" dirty="0">
                <a:effectLst/>
                <a:latin typeface="Arial" panose="020B0604020202020204" pitchFamily="34" charset="0"/>
              </a:rPr>
              <a:t>litter. Some of these may include improving infrastructure, collection systems, government coordination, and public education and engagement, incentivizing the global recycling market in partnership with the private sector; advancing research into, and the development of innovative solutions and technology; and promoting the removal of marine debris.</a:t>
            </a:r>
            <a:endParaRPr lang="en-US" sz="1600" dirty="0">
              <a:latin typeface="Arial" panose="020B0604020202020204" pitchFamily="34" charset="0"/>
            </a:endParaRPr>
          </a:p>
        </p:txBody>
      </p:sp>
      <p:pic>
        <p:nvPicPr>
          <p:cNvPr id="10" name="Picture 9">
            <a:extLst>
              <a:ext uri="{FF2B5EF4-FFF2-40B4-BE49-F238E27FC236}">
                <a16:creationId xmlns:a16="http://schemas.microsoft.com/office/drawing/2014/main" id="{36655558-0B79-4B24-B7F4-0DE78127A758}"/>
              </a:ext>
            </a:extLst>
          </p:cNvPr>
          <p:cNvPicPr>
            <a:picLocks noChangeAspect="1"/>
          </p:cNvPicPr>
          <p:nvPr/>
        </p:nvPicPr>
        <p:blipFill>
          <a:blip r:embed="rId3"/>
          <a:stretch>
            <a:fillRect/>
          </a:stretch>
        </p:blipFill>
        <p:spPr>
          <a:xfrm>
            <a:off x="1455739" y="4619625"/>
            <a:ext cx="2028825" cy="2133600"/>
          </a:xfrm>
          <a:prstGeom prst="rect">
            <a:avLst/>
          </a:prstGeom>
        </p:spPr>
      </p:pic>
    </p:spTree>
    <p:extLst>
      <p:ext uri="{BB962C8B-B14F-4D97-AF65-F5344CB8AC3E}">
        <p14:creationId xmlns:p14="http://schemas.microsoft.com/office/powerpoint/2010/main" val="43908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250E-A88D-4B05-9AA2-A50A26E54EB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99BC72E-F899-4BFE-AD8D-9DC612F16E51}"/>
              </a:ext>
            </a:extLst>
          </p:cNvPr>
          <p:cNvSpPr>
            <a:spLocks noGrp="1"/>
          </p:cNvSpPr>
          <p:nvPr>
            <p:ph idx="1"/>
          </p:nvPr>
        </p:nvSpPr>
        <p:spPr>
          <a:xfrm>
            <a:off x="1141412" y="1924050"/>
            <a:ext cx="9905999" cy="4048125"/>
          </a:xfrm>
        </p:spPr>
        <p:txBody>
          <a:bodyPr>
            <a:normAutofit fontScale="92500" lnSpcReduction="20000"/>
          </a:bodyPr>
          <a:lstStyle/>
          <a:p>
            <a:r>
              <a:rPr lang="en-US" dirty="0">
                <a:effectLst/>
                <a:latin typeface="Arial" panose="020B0604020202020204" pitchFamily="34" charset="0"/>
              </a:rPr>
              <a:t>The flow of mismanaged plastic waste into our waters is threatening critical natural resources, economies, and industries around the world.</a:t>
            </a:r>
          </a:p>
          <a:p>
            <a:endParaRPr lang="en-US" dirty="0">
              <a:latin typeface="Arial" panose="020B0604020202020204" pitchFamily="34" charset="0"/>
            </a:endParaRPr>
          </a:p>
          <a:p>
            <a:r>
              <a:rPr lang="en-US" dirty="0">
                <a:latin typeface="Arial" panose="020B0604020202020204" pitchFamily="34" charset="0"/>
              </a:rPr>
              <a:t>Marine debris is preventable through increased public awareness, changing individuals’ behaviors, and movement towards an economy of reduced pollution and waste</a:t>
            </a:r>
            <a:r>
              <a:rPr lang="en-US" dirty="0"/>
              <a:t>. </a:t>
            </a:r>
          </a:p>
          <a:p>
            <a:endParaRPr lang="en-US" dirty="0">
              <a:latin typeface="Arial" panose="020B0604020202020204" pitchFamily="34" charset="0"/>
            </a:endParaRPr>
          </a:p>
          <a:p>
            <a:r>
              <a:rPr lang="en-US" dirty="0">
                <a:effectLst/>
                <a:latin typeface="Arial" panose="020B0604020202020204" pitchFamily="34" charset="0"/>
              </a:rPr>
              <a:t>Educating the AI system through constant feeding of dat</a:t>
            </a:r>
            <a:r>
              <a:rPr lang="en-US" dirty="0">
                <a:latin typeface="Arial" panose="020B0604020202020204" pitchFamily="34" charset="0"/>
              </a:rPr>
              <a:t>a making it more intelligent. Modifying the existing algorithm for using less computation power and to bring productive results in less time</a:t>
            </a:r>
            <a:endParaRPr lang="en-US"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2216638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56</TotalTime>
  <Words>732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Leveraging AI/ML for plastic marine debris </vt:lpstr>
      <vt:lpstr>Introduction</vt:lpstr>
      <vt:lpstr>PowerPoint Presentation</vt:lpstr>
      <vt:lpstr>Marine Litter Costs</vt:lpstr>
      <vt:lpstr>Together, We Can Address the Challenge</vt:lpstr>
      <vt:lpstr>Implementation of Artificial Intelligence using Convolutional Neural network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AI/ML for plastic marine debris </dc:title>
  <dc:creator>Chaetll .</dc:creator>
  <cp:lastModifiedBy>Chaetll .</cp:lastModifiedBy>
  <cp:revision>3</cp:revision>
  <dcterms:created xsi:type="dcterms:W3CDTF">2021-10-03T04:42:38Z</dcterms:created>
  <dcterms:modified xsi:type="dcterms:W3CDTF">2021-10-03T05:55:34Z</dcterms:modified>
</cp:coreProperties>
</file>