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64" r:id="rId12"/>
  </p:sldIdLst>
  <p:sldSz cx="13716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0" y="422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5"/>
            <a:ext cx="58293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39"/>
            <a:ext cx="15430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39"/>
            <a:ext cx="45148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4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1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1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6BE51D1-C444-4E98-8506-5CB5198A1174}"/>
              </a:ext>
            </a:extLst>
          </p:cNvPr>
          <p:cNvSpPr txBox="1"/>
          <p:nvPr/>
        </p:nvSpPr>
        <p:spPr>
          <a:xfrm>
            <a:off x="-1828800" y="1943100"/>
            <a:ext cx="17059034" cy="962202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0" kern="0" spc="-300" dirty="0">
                <a:solidFill>
                  <a:srgbClr val="000000"/>
                </a:solidFill>
                <a:latin typeface="a아티스트M" panose="02020600000000000000" pitchFamily="18" charset="-127"/>
                <a:ea typeface="a아티스트M" panose="02020600000000000000" pitchFamily="18" charset="-127"/>
              </a:rPr>
              <a:t>FURY</a:t>
            </a:r>
            <a:endParaRPr lang="en-US" sz="1400" spc="-300" dirty="0">
              <a:latin typeface="a아티스트M" panose="02020600000000000000" pitchFamily="18" charset="-127"/>
              <a:ea typeface="a아티스트M" panose="02020600000000000000" pitchFamily="18" charset="-127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51BCA02-0A6E-4ED7-8053-4ED9C23B3C3F}"/>
              </a:ext>
            </a:extLst>
          </p:cNvPr>
          <p:cNvSpPr txBox="1"/>
          <p:nvPr/>
        </p:nvSpPr>
        <p:spPr>
          <a:xfrm>
            <a:off x="833317" y="4991100"/>
            <a:ext cx="12388255" cy="69955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2020</a:t>
            </a:r>
            <a:r>
              <a:rPr lang="ko-KR" altLang="en-US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년도 졸업 작품</a:t>
            </a:r>
            <a:r>
              <a:rPr lang="en-US" altLang="ko-KR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 </a:t>
            </a:r>
            <a:r>
              <a:rPr lang="ko-KR" altLang="en-US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중간 발표 </a:t>
            </a:r>
            <a:endParaRPr lang="en-US" sz="12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9BE2E5E-C6A5-4D9E-943A-7648483D8377}"/>
              </a:ext>
            </a:extLst>
          </p:cNvPr>
          <p:cNvSpPr txBox="1"/>
          <p:nvPr/>
        </p:nvSpPr>
        <p:spPr>
          <a:xfrm>
            <a:off x="3160732" y="6971286"/>
            <a:ext cx="7079969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게임공학과 </a:t>
            </a:r>
            <a:r>
              <a:rPr lang="en-US" altLang="ko-KR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2014182015 </a:t>
            </a:r>
            <a:r>
              <a:rPr lang="ko-KR" altLang="en-US" sz="2900" kern="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박두환</a:t>
            </a:r>
            <a:endParaRPr lang="en-US" altLang="ko-KR" sz="2900" kern="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5" pitchFamily="34" charset="0"/>
            </a:endParaRPr>
          </a:p>
          <a:p>
            <a:pPr algn="ctr"/>
            <a:r>
              <a:rPr lang="ko-KR" altLang="en-US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게임공학과 </a:t>
            </a:r>
            <a:r>
              <a:rPr lang="en-US" altLang="ko-KR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2014182008 </a:t>
            </a:r>
            <a:r>
              <a:rPr lang="ko-KR" altLang="en-US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김동엽</a:t>
            </a:r>
            <a:endParaRPr lang="en-US" altLang="ko-KR" sz="2900" kern="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5" pitchFamily="34" charset="0"/>
            </a:endParaRPr>
          </a:p>
          <a:p>
            <a:pPr algn="ctr"/>
            <a:r>
              <a:rPr lang="ko-KR" altLang="en-US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게임공학과 </a:t>
            </a:r>
            <a:r>
              <a:rPr lang="en-US" altLang="ko-KR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2015182016 </a:t>
            </a:r>
            <a:r>
              <a:rPr lang="ko-KR" altLang="en-US" sz="2900" kern="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손채영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3960731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데모 시연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-106504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07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794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9963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2819400" y="3743437"/>
            <a:ext cx="18958075" cy="57434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0" kern="0" spc="-36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감사합니다</a:t>
            </a:r>
            <a:endParaRPr lang="en-US" sz="1400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919963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5826" y="1288415"/>
            <a:ext cx="1072174" cy="89997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01</a:t>
            </a:r>
          </a:p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02</a:t>
            </a:r>
          </a:p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03</a:t>
            </a:r>
          </a:p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04</a:t>
            </a:r>
          </a:p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05</a:t>
            </a:r>
          </a:p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06</a:t>
            </a:r>
          </a:p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30" y="1308622"/>
            <a:ext cx="6481248" cy="207686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300" dirty="0">
                <a:solidFill>
                  <a:srgbClr val="000000"/>
                </a:solidFill>
                <a:latin typeface="a로케트" panose="02020600000000000000" pitchFamily="18" charset="-127"/>
                <a:ea typeface="a로케트" panose="02020600000000000000" pitchFamily="18" charset="-127"/>
                <a:cs typeface="Bebas Neue" pitchFamily="34" charset="0"/>
              </a:rPr>
              <a:t>CONTENTS</a:t>
            </a:r>
            <a:endParaRPr lang="en-US" sz="1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0" y="1570902"/>
            <a:ext cx="6796770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kern="0" spc="-15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개요</a:t>
            </a:r>
            <a:endParaRPr lang="en-US" spc="-1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0" y="2604633"/>
            <a:ext cx="8654906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kern="0" spc="-15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게임 조작</a:t>
            </a:r>
            <a:endParaRPr lang="en-US" spc="-1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000" y="3638365"/>
            <a:ext cx="8654906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kern="0" spc="-15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기술 요소와 중점 연구 분야</a:t>
            </a:r>
            <a:endParaRPr lang="en-US" spc="-1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0" y="4672096"/>
            <a:ext cx="8654906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kern="0" spc="-15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구성원 역할 분담 및 일정</a:t>
            </a:r>
            <a:endParaRPr lang="en-US" spc="-1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8000" y="5705827"/>
            <a:ext cx="8654906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kern="0" spc="-15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개발 내용</a:t>
            </a:r>
            <a:endParaRPr lang="en-US" spc="-1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1230" y="2736064"/>
            <a:ext cx="3826087" cy="31345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8224" y="5222544"/>
            <a:ext cx="9271840" cy="43148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3" name="Object 8">
            <a:extLst>
              <a:ext uri="{FF2B5EF4-FFF2-40B4-BE49-F238E27FC236}">
                <a16:creationId xmlns:a16="http://schemas.microsoft.com/office/drawing/2014/main" id="{3A19AB43-CD02-4F30-AD8B-A107932C0251}"/>
              </a:ext>
            </a:extLst>
          </p:cNvPr>
          <p:cNvSpPr txBox="1"/>
          <p:nvPr/>
        </p:nvSpPr>
        <p:spPr>
          <a:xfrm>
            <a:off x="6870032" y="6657971"/>
            <a:ext cx="8654906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kern="0" spc="-15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문제점 및 보완책</a:t>
            </a:r>
            <a:endParaRPr lang="en-US" spc="-1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38601124-C7F3-41E0-959A-79987556E7AC}"/>
              </a:ext>
            </a:extLst>
          </p:cNvPr>
          <p:cNvSpPr txBox="1"/>
          <p:nvPr/>
        </p:nvSpPr>
        <p:spPr>
          <a:xfrm>
            <a:off x="6888860" y="7610115"/>
            <a:ext cx="8654906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kern="0" spc="-15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데모 시연</a:t>
            </a:r>
            <a:endParaRPr lang="en-US" spc="-1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게임 개요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-114300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77E1F4-F21B-4DFF-AE66-7A2BCECBA55B}"/>
              </a:ext>
            </a:extLst>
          </p:cNvPr>
          <p:cNvSpPr/>
          <p:nvPr/>
        </p:nvSpPr>
        <p:spPr>
          <a:xfrm>
            <a:off x="2031271" y="7146245"/>
            <a:ext cx="10353391" cy="2726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1079500" algn="l"/>
                <a:tab pos="1701800" algn="l"/>
              </a:tabLst>
              <a:defRPr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rPr>
              <a:t>세계 대전이 한창인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rPr>
              <a:t>전쟁통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rPr>
              <a:t> 속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rPr>
              <a:t>..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rPr>
              <a:t> 탱크 안에서 팀원들과 낙오되었다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rPr>
              <a:t>.</a:t>
            </a:r>
          </a:p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1079500" algn="l"/>
                <a:tab pos="1701800" algn="l"/>
              </a:tabLst>
              <a:defRPr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  <a:cs typeface="+mj-cs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1079500" algn="l"/>
                <a:tab pos="1701800" algn="l"/>
              </a:tabLst>
              <a:defRPr/>
            </a:pP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움직이는 탱크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안에서 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0000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1079500" algn="l"/>
                <a:tab pos="1701800" algn="l"/>
              </a:tabLst>
              <a:defRPr/>
            </a:pPr>
            <a:r>
              <a:rPr lang="ko-KR" altLang="en-US" sz="3200" u="sng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적군의 진영에 들어가 목표물을 처치하여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위기를 벗어나라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!</a:t>
            </a:r>
          </a:p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1079500" algn="l"/>
                <a:tab pos="1701800" algn="l"/>
              </a:tabLst>
              <a:defRPr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VR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롤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플레잉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탱크 디펜스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!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47B3487-C93E-42C2-A014-3A1C6D7CE2CB}"/>
              </a:ext>
            </a:extLst>
          </p:cNvPr>
          <p:cNvGrpSpPr/>
          <p:nvPr/>
        </p:nvGrpSpPr>
        <p:grpSpPr>
          <a:xfrm>
            <a:off x="2372009" y="2399584"/>
            <a:ext cx="9878289" cy="4746661"/>
            <a:chOff x="3456711" y="3327073"/>
            <a:chExt cx="7142045" cy="2836437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436AF714-C624-48B9-A515-BBBB0DF2A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2445" y="3657789"/>
              <a:ext cx="2172111" cy="2505721"/>
            </a:xfrm>
            <a:prstGeom prst="rect">
              <a:avLst/>
            </a:prstGeom>
          </p:spPr>
        </p:pic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070F9921-3F7C-41AF-9712-A3B4473F0F55}"/>
                </a:ext>
              </a:extLst>
            </p:cNvPr>
            <p:cNvSpPr/>
            <p:nvPr/>
          </p:nvSpPr>
          <p:spPr>
            <a:xfrm rot="559867">
              <a:off x="5378497" y="4750932"/>
              <a:ext cx="360040" cy="360040"/>
            </a:xfrm>
            <a:prstGeom prst="rightArrow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id="{A953F379-A8F3-42A4-A09B-02EC3EA25B07}"/>
                </a:ext>
              </a:extLst>
            </p:cNvPr>
            <p:cNvSpPr/>
            <p:nvPr/>
          </p:nvSpPr>
          <p:spPr>
            <a:xfrm rot="2499909">
              <a:off x="5517472" y="3799439"/>
              <a:ext cx="360040" cy="360040"/>
            </a:xfrm>
            <a:prstGeom prst="rightArrow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화살표: 오른쪽 52">
              <a:extLst>
                <a:ext uri="{FF2B5EF4-FFF2-40B4-BE49-F238E27FC236}">
                  <a16:creationId xmlns:a16="http://schemas.microsoft.com/office/drawing/2014/main" id="{2CA55C70-FFC3-4504-A164-9BE0B7D0A7E2}"/>
                </a:ext>
              </a:extLst>
            </p:cNvPr>
            <p:cNvSpPr/>
            <p:nvPr/>
          </p:nvSpPr>
          <p:spPr>
            <a:xfrm rot="5400000">
              <a:off x="6618195" y="3327073"/>
              <a:ext cx="360040" cy="360040"/>
            </a:xfrm>
            <a:prstGeom prst="rightArrow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오른쪽 53">
              <a:extLst>
                <a:ext uri="{FF2B5EF4-FFF2-40B4-BE49-F238E27FC236}">
                  <a16:creationId xmlns:a16="http://schemas.microsoft.com/office/drawing/2014/main" id="{A35374EC-9B5D-43E3-AF39-044F45CDCB81}"/>
                </a:ext>
              </a:extLst>
            </p:cNvPr>
            <p:cNvSpPr/>
            <p:nvPr/>
          </p:nvSpPr>
          <p:spPr>
            <a:xfrm rot="9703522">
              <a:off x="8072649" y="4651232"/>
              <a:ext cx="360040" cy="360040"/>
            </a:xfrm>
            <a:prstGeom prst="rightArrow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7475AE1E-4F4A-4C7C-8D42-A55124DFB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797051">
              <a:off x="3456711" y="3342683"/>
              <a:ext cx="1691641" cy="1101425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4170354A-086B-4439-BEED-84F703020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flipH="1">
              <a:off x="9025477" y="4318372"/>
              <a:ext cx="1573279" cy="1101425"/>
            </a:xfrm>
            <a:prstGeom prst="rect">
              <a:avLst/>
            </a:prstGeom>
          </p:spPr>
        </p:pic>
        <p:sp>
          <p:nvSpPr>
            <p:cNvPr id="57" name="화살표: 오른쪽 56">
              <a:extLst>
                <a:ext uri="{FF2B5EF4-FFF2-40B4-BE49-F238E27FC236}">
                  <a16:creationId xmlns:a16="http://schemas.microsoft.com/office/drawing/2014/main" id="{5FD7C82B-3131-4F16-9EA2-E030854FA4CE}"/>
                </a:ext>
              </a:extLst>
            </p:cNvPr>
            <p:cNvSpPr/>
            <p:nvPr/>
          </p:nvSpPr>
          <p:spPr>
            <a:xfrm rot="7509901">
              <a:off x="7657238" y="3757939"/>
              <a:ext cx="360040" cy="360040"/>
            </a:xfrm>
            <a:prstGeom prst="rightArrow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DBEAF5D3-5C7C-46F0-8DB2-E9F8CC5A50CE}"/>
                </a:ext>
              </a:extLst>
            </p:cNvPr>
            <p:cNvSpPr/>
            <p:nvPr/>
          </p:nvSpPr>
          <p:spPr>
            <a:xfrm>
              <a:off x="6918369" y="3963552"/>
              <a:ext cx="532992" cy="365996"/>
            </a:xfrm>
            <a:prstGeom prst="wedgeRoundRectCallout">
              <a:avLst>
                <a:gd name="adj1" fmla="val -36751"/>
                <a:gd name="adj2" fmla="val 70227"/>
                <a:gd name="adj3" fmla="val 16667"/>
              </a:avLst>
            </a:prstGeom>
            <a:solidFill>
              <a:srgbClr val="EBEBE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말풍선: 모서리가 둥근 사각형 58">
              <a:extLst>
                <a:ext uri="{FF2B5EF4-FFF2-40B4-BE49-F238E27FC236}">
                  <a16:creationId xmlns:a16="http://schemas.microsoft.com/office/drawing/2014/main" id="{F65089BE-FA9A-489F-B111-84705BE5E37F}"/>
                </a:ext>
              </a:extLst>
            </p:cNvPr>
            <p:cNvSpPr/>
            <p:nvPr/>
          </p:nvSpPr>
          <p:spPr>
            <a:xfrm>
              <a:off x="6068298" y="3786379"/>
              <a:ext cx="658999" cy="532028"/>
            </a:xfrm>
            <a:prstGeom prst="wedgeRoundRectCallout">
              <a:avLst>
                <a:gd name="adj1" fmla="val 23383"/>
                <a:gd name="adj2" fmla="val 72803"/>
                <a:gd name="adj3" fmla="val 16667"/>
              </a:avLst>
            </a:prstGeom>
            <a:solidFill>
              <a:srgbClr val="F7F7F7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F4936461-2E15-4F10-85EC-BB5D4652E1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3729" r="233"/>
            <a:stretch/>
          </p:blipFill>
          <p:spPr>
            <a:xfrm>
              <a:off x="6156122" y="3821591"/>
              <a:ext cx="494165" cy="462166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C8CE01B5-82BC-4A0B-9395-7B0B3FAEEF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4610" b="17217"/>
            <a:stretch/>
          </p:blipFill>
          <p:spPr>
            <a:xfrm>
              <a:off x="6953129" y="4054414"/>
              <a:ext cx="463473" cy="1848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게임 조작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-106504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02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77E1F4-F21B-4DFF-AE66-7A2BCECBA55B}"/>
              </a:ext>
            </a:extLst>
          </p:cNvPr>
          <p:cNvSpPr/>
          <p:nvPr/>
        </p:nvSpPr>
        <p:spPr>
          <a:xfrm>
            <a:off x="1949987" y="8572500"/>
            <a:ext cx="103533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캐릭터 이동 </a:t>
            </a:r>
            <a:r>
              <a:rPr lang="en-US" altLang="ko-KR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: (L)</a:t>
            </a:r>
            <a:r>
              <a:rPr lang="en-US" altLang="ko-KR" sz="28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Thumbstick</a:t>
            </a:r>
            <a:endParaRPr lang="en-US" altLang="ko-KR" sz="28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ko-KR" altLang="en-US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오브젝트 상호작용</a:t>
            </a:r>
            <a:r>
              <a:rPr lang="en-US" altLang="ko-KR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(Grab)</a:t>
            </a:r>
            <a:r>
              <a:rPr lang="ko-KR" altLang="en-US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: (L)Grip Button, (R)Grip Button</a:t>
            </a:r>
          </a:p>
          <a:p>
            <a:r>
              <a:rPr lang="ko-KR" altLang="en-US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사격</a:t>
            </a:r>
            <a:r>
              <a:rPr lang="en-US" altLang="ko-KR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포격 </a:t>
            </a:r>
            <a:r>
              <a:rPr lang="en-US" altLang="ko-KR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:  (R)Trigger</a:t>
            </a:r>
            <a:endParaRPr lang="ko-KR" altLang="en-US" sz="28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662D112-4595-454A-A14B-469C1DBF6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924" y="1958964"/>
            <a:ext cx="10233515" cy="64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0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6246731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기술 요소와 중점 연구 분야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61" y="-106504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03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AF6B880-1FF5-47E2-8CC5-590BC5E3325E}"/>
              </a:ext>
            </a:extLst>
          </p:cNvPr>
          <p:cNvGrpSpPr/>
          <p:nvPr/>
        </p:nvGrpSpPr>
        <p:grpSpPr>
          <a:xfrm>
            <a:off x="609600" y="1990758"/>
            <a:ext cx="12192000" cy="3920178"/>
            <a:chOff x="5907070" y="2859950"/>
            <a:chExt cx="3094677" cy="3920178"/>
          </a:xfrm>
        </p:grpSpPr>
        <p:sp>
          <p:nvSpPr>
            <p:cNvPr id="9" name="직사각형 125">
              <a:extLst>
                <a:ext uri="{FF2B5EF4-FFF2-40B4-BE49-F238E27FC236}">
                  <a16:creationId xmlns:a16="http://schemas.microsoft.com/office/drawing/2014/main" id="{907A568E-3237-4A19-9172-B072C9362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1359" y="2859950"/>
              <a:ext cx="2966101" cy="6463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>
                <a:tabLst>
                  <a:tab pos="1079500" algn="l"/>
                  <a:tab pos="1701800" algn="l"/>
                </a:tabLst>
                <a:defRPr/>
              </a:pPr>
              <a:r>
                <a:rPr lang="ko-KR" altLang="en-US" sz="3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클라이언트</a:t>
              </a:r>
              <a:endPara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6801761-D958-4245-B43B-DAC289E05F97}"/>
                </a:ext>
              </a:extLst>
            </p:cNvPr>
            <p:cNvSpPr/>
            <p:nvPr/>
          </p:nvSpPr>
          <p:spPr>
            <a:xfrm>
              <a:off x="5907070" y="3474608"/>
              <a:ext cx="3094677" cy="33055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Unity3D</a:t>
              </a: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 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엔진 개발 능력 함양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ko-KR" altLang="en-US" sz="3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오큘러스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 리프트와 컨트롤러로 즐길 수 있는 </a:t>
              </a: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VR</a:t>
              </a: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 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게임 제작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SRP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를 이용한 렌더링 파이프라인 최적화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ko-KR" altLang="en-US" sz="3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레이마칭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 기법을 이용한 볼륨 렌더링 구현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역기구학을 이용한 상호작용 애니메이션 구현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1D9B3F-917D-494D-A8EA-A9D351A2E104}"/>
              </a:ext>
            </a:extLst>
          </p:cNvPr>
          <p:cNvGrpSpPr/>
          <p:nvPr/>
        </p:nvGrpSpPr>
        <p:grpSpPr>
          <a:xfrm>
            <a:off x="609600" y="6756237"/>
            <a:ext cx="12192000" cy="2584428"/>
            <a:chOff x="5907070" y="2859950"/>
            <a:chExt cx="3094677" cy="2584428"/>
          </a:xfrm>
        </p:grpSpPr>
        <p:sp>
          <p:nvSpPr>
            <p:cNvPr id="12" name="직사각형 125">
              <a:extLst>
                <a:ext uri="{FF2B5EF4-FFF2-40B4-BE49-F238E27FC236}">
                  <a16:creationId xmlns:a16="http://schemas.microsoft.com/office/drawing/2014/main" id="{B2653832-6F22-438E-9A5B-D9014C1B0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1359" y="2859950"/>
              <a:ext cx="2966101" cy="6463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>
                <a:tabLst>
                  <a:tab pos="1079500" algn="l"/>
                  <a:tab pos="1701800" algn="l"/>
                </a:tabLst>
                <a:defRPr/>
              </a:pPr>
              <a:r>
                <a:rPr lang="ko-KR" altLang="en-US" sz="3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서버</a:t>
              </a:r>
              <a:endPara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2DB6F13-FD7B-4C8F-868A-39828C2225BD}"/>
                </a:ext>
              </a:extLst>
            </p:cNvPr>
            <p:cNvSpPr/>
            <p:nvPr/>
          </p:nvSpPr>
          <p:spPr>
            <a:xfrm>
              <a:off x="5907070" y="3474608"/>
              <a:ext cx="3094677" cy="19697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Overlapped IO</a:t>
              </a: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 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를 이용한 윈도우 소켓 프로그래밍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멀티 스레드를 이용한 캐릭터 오브젝트 동기화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en-US" altLang="ko-KR" sz="3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MsSQL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을 이용한 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랭킹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 시스템 구현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00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7084931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구성원 역할 분담 및 향후 개발 일정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-106504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04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aphicFrame>
        <p:nvGraphicFramePr>
          <p:cNvPr id="14" name="표 2">
            <a:extLst>
              <a:ext uri="{FF2B5EF4-FFF2-40B4-BE49-F238E27FC236}">
                <a16:creationId xmlns:a16="http://schemas.microsoft.com/office/drawing/2014/main" id="{7D31234A-0004-499B-B91C-BA3F76791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689671"/>
              </p:ext>
            </p:extLst>
          </p:nvPr>
        </p:nvGraphicFramePr>
        <p:xfrm>
          <a:off x="124838" y="3128423"/>
          <a:ext cx="13591162" cy="65441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7127">
                  <a:extLst>
                    <a:ext uri="{9D8B030D-6E8A-4147-A177-3AD203B41FA5}">
                      <a16:colId xmlns:a16="http://schemas.microsoft.com/office/drawing/2014/main" val="3837139612"/>
                    </a:ext>
                  </a:extLst>
                </a:gridCol>
                <a:gridCol w="2609504">
                  <a:extLst>
                    <a:ext uri="{9D8B030D-6E8A-4147-A177-3AD203B41FA5}">
                      <a16:colId xmlns:a16="http://schemas.microsoft.com/office/drawing/2014/main" val="4147158790"/>
                    </a:ext>
                  </a:extLst>
                </a:gridCol>
                <a:gridCol w="1087293">
                  <a:extLst>
                    <a:ext uri="{9D8B030D-6E8A-4147-A177-3AD203B41FA5}">
                      <a16:colId xmlns:a16="http://schemas.microsoft.com/office/drawing/2014/main" val="3979535894"/>
                    </a:ext>
                  </a:extLst>
                </a:gridCol>
                <a:gridCol w="1087293">
                  <a:extLst>
                    <a:ext uri="{9D8B030D-6E8A-4147-A177-3AD203B41FA5}">
                      <a16:colId xmlns:a16="http://schemas.microsoft.com/office/drawing/2014/main" val="713917619"/>
                    </a:ext>
                  </a:extLst>
                </a:gridCol>
                <a:gridCol w="1196022">
                  <a:extLst>
                    <a:ext uri="{9D8B030D-6E8A-4147-A177-3AD203B41FA5}">
                      <a16:colId xmlns:a16="http://schemas.microsoft.com/office/drawing/2014/main" val="3330078778"/>
                    </a:ext>
                  </a:extLst>
                </a:gridCol>
                <a:gridCol w="1196022">
                  <a:extLst>
                    <a:ext uri="{9D8B030D-6E8A-4147-A177-3AD203B41FA5}">
                      <a16:colId xmlns:a16="http://schemas.microsoft.com/office/drawing/2014/main" val="3657012194"/>
                    </a:ext>
                  </a:extLst>
                </a:gridCol>
                <a:gridCol w="1087293">
                  <a:extLst>
                    <a:ext uri="{9D8B030D-6E8A-4147-A177-3AD203B41FA5}">
                      <a16:colId xmlns:a16="http://schemas.microsoft.com/office/drawing/2014/main" val="3338944600"/>
                    </a:ext>
                  </a:extLst>
                </a:gridCol>
                <a:gridCol w="1087293">
                  <a:extLst>
                    <a:ext uri="{9D8B030D-6E8A-4147-A177-3AD203B41FA5}">
                      <a16:colId xmlns:a16="http://schemas.microsoft.com/office/drawing/2014/main" val="3752590932"/>
                    </a:ext>
                  </a:extLst>
                </a:gridCol>
                <a:gridCol w="1196022">
                  <a:extLst>
                    <a:ext uri="{9D8B030D-6E8A-4147-A177-3AD203B41FA5}">
                      <a16:colId xmlns:a16="http://schemas.microsoft.com/office/drawing/2014/main" val="4120432673"/>
                    </a:ext>
                  </a:extLst>
                </a:gridCol>
                <a:gridCol w="1087293">
                  <a:extLst>
                    <a:ext uri="{9D8B030D-6E8A-4147-A177-3AD203B41FA5}">
                      <a16:colId xmlns:a16="http://schemas.microsoft.com/office/drawing/2014/main" val="792900902"/>
                    </a:ext>
                  </a:extLst>
                </a:gridCol>
              </a:tblGrid>
              <a:tr h="36980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항목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1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2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3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4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5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6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7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8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15811"/>
                  </a:ext>
                </a:extLst>
              </a:tr>
              <a:tr h="3698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박두환</a:t>
                      </a:r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 </a:t>
                      </a:r>
                      <a:endParaRPr lang="en-US" altLang="ko-KR" sz="2000" b="1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</a:t>
                      </a:r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클라이언트</a:t>
                      </a:r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, </a:t>
                      </a:r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그래픽</a:t>
                      </a:r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)</a:t>
                      </a:r>
                      <a:endParaRPr lang="ko-KR" altLang="en-US" sz="2000" b="1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캐릭터 </a:t>
                      </a:r>
                      <a:r>
                        <a:rPr lang="ko-KR" altLang="en-US" sz="1600" dirty="0" err="1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텍스쳐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장애물 모델링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470643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오브젝트 간 상호작용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09945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맵 제작 및 기능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318234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애니메이션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52745"/>
                  </a:ext>
                </a:extLst>
              </a:tr>
              <a:tr h="600927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SRP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를 통한 렌더링 파이프라인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13457"/>
                  </a:ext>
                </a:extLst>
              </a:tr>
              <a:tr h="369801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김동엽 </a:t>
                      </a:r>
                      <a:endParaRPr lang="en-US" altLang="ko-KR" sz="2000" b="1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</a:t>
                      </a:r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클라이언트</a:t>
                      </a:r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)</a:t>
                      </a:r>
                      <a:endParaRPr lang="ko-KR" altLang="en-US" sz="2000" b="1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메인 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28675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VR 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기기 연동 및 처리 로직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159268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씬 전환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73631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적 구현 및 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AI</a:t>
                      </a:r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928145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VR UI</a:t>
                      </a:r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42627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이펙트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591463"/>
                  </a:ext>
                </a:extLst>
              </a:tr>
              <a:tr h="36980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손채영</a:t>
                      </a:r>
                      <a:endParaRPr lang="en-US" altLang="ko-KR" sz="2000" b="1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 </a:t>
                      </a:r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</a:t>
                      </a:r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서버</a:t>
                      </a:r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)</a:t>
                      </a:r>
                      <a:endParaRPr lang="ko-KR" altLang="en-US" sz="2000" b="1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서버 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150999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통신 처리 및 동기화</a:t>
                      </a:r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725558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랭킹 시스템</a:t>
                      </a:r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530073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04041"/>
                  </a:ext>
                </a:extLst>
              </a:tr>
              <a:tr h="392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최적화 및 디버깅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208437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50BEEF-6F8F-44A1-94FD-0155365BA2CC}"/>
              </a:ext>
            </a:extLst>
          </p:cNvPr>
          <p:cNvSpPr/>
          <p:nvPr/>
        </p:nvSpPr>
        <p:spPr>
          <a:xfrm>
            <a:off x="4725234" y="7813308"/>
            <a:ext cx="3351966" cy="1859297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DAD53-7C86-492A-9BB8-7185599E8039}"/>
              </a:ext>
            </a:extLst>
          </p:cNvPr>
          <p:cNvSpPr/>
          <p:nvPr/>
        </p:nvSpPr>
        <p:spPr>
          <a:xfrm>
            <a:off x="4725234" y="5573011"/>
            <a:ext cx="3351966" cy="2240297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5BA69D-C1BB-4C0A-BC86-8905A066D05F}"/>
              </a:ext>
            </a:extLst>
          </p:cNvPr>
          <p:cNvSpPr/>
          <p:nvPr/>
        </p:nvSpPr>
        <p:spPr>
          <a:xfrm>
            <a:off x="4725234" y="3488955"/>
            <a:ext cx="3351966" cy="2092625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955044-A7DD-4E15-BF92-95877423167B}"/>
              </a:ext>
            </a:extLst>
          </p:cNvPr>
          <p:cNvSpPr/>
          <p:nvPr/>
        </p:nvSpPr>
        <p:spPr>
          <a:xfrm>
            <a:off x="8077200" y="3488955"/>
            <a:ext cx="5638800" cy="6183649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3236A3-2569-4967-85F9-3C720C60389B}"/>
              </a:ext>
            </a:extLst>
          </p:cNvPr>
          <p:cNvSpPr/>
          <p:nvPr/>
        </p:nvSpPr>
        <p:spPr>
          <a:xfrm>
            <a:off x="9192638" y="1914114"/>
            <a:ext cx="1285824" cy="42006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A4A041-BDC1-473C-B6FB-22B3E2DA75C0}"/>
              </a:ext>
            </a:extLst>
          </p:cNvPr>
          <p:cNvSpPr/>
          <p:nvPr/>
        </p:nvSpPr>
        <p:spPr>
          <a:xfrm>
            <a:off x="9192638" y="1353766"/>
            <a:ext cx="1243013" cy="414116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5E4DF-488E-4540-8F8F-EE5628066F50}"/>
              </a:ext>
            </a:extLst>
          </p:cNvPr>
          <p:cNvSpPr txBox="1"/>
          <p:nvPr/>
        </p:nvSpPr>
        <p:spPr>
          <a:xfrm>
            <a:off x="10564238" y="1347976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: </a:t>
            </a:r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완료 및 진행 중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0706CA-D5F0-4B98-B0AF-7128109A77F3}"/>
              </a:ext>
            </a:extLst>
          </p:cNvPr>
          <p:cNvSpPr txBox="1"/>
          <p:nvPr/>
        </p:nvSpPr>
        <p:spPr>
          <a:xfrm>
            <a:off x="10564238" y="1869708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: </a:t>
            </a:r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123380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개발 내용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-106504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05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F66DE1F-05B1-4A4B-8696-3C60611E5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04" y="2956417"/>
            <a:ext cx="4985110" cy="27295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E73F9F-B3FB-4EA8-A65E-05D35D27941F}"/>
              </a:ext>
            </a:extLst>
          </p:cNvPr>
          <p:cNvSpPr txBox="1"/>
          <p:nvPr/>
        </p:nvSpPr>
        <p:spPr>
          <a:xfrm>
            <a:off x="612619" y="5783081"/>
            <a:ext cx="4361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캐릭터 이동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오브젝트 상호작용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(Grab)</a:t>
            </a:r>
            <a:endParaRPr lang="ko-KR" altLang="en-US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12C1440-17E4-49B3-8752-CD9FEDCFA55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504" y="6684453"/>
            <a:ext cx="4985111" cy="27367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63968E-E708-47AC-ADC0-888884B25233}"/>
              </a:ext>
            </a:extLst>
          </p:cNvPr>
          <p:cNvSpPr txBox="1"/>
          <p:nvPr/>
        </p:nvSpPr>
        <p:spPr>
          <a:xfrm>
            <a:off x="1213551" y="9477271"/>
            <a:ext cx="4361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포격 시 불꽃 이펙트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라이팅</a:t>
            </a:r>
            <a:endParaRPr lang="ko-KR" altLang="en-US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8582023-AB20-4E2E-A9AE-F22637F5F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1985754"/>
            <a:ext cx="7574291" cy="69440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4785940-3CAB-4370-AF01-0E2801AFFE68}"/>
              </a:ext>
            </a:extLst>
          </p:cNvPr>
          <p:cNvSpPr txBox="1"/>
          <p:nvPr/>
        </p:nvSpPr>
        <p:spPr>
          <a:xfrm>
            <a:off x="7011747" y="9032060"/>
            <a:ext cx="667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특정 오브젝트에 상호 작용 시 탱크 내부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&lt;-&gt;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외부 씬 전환</a:t>
            </a:r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58AA3F26-9A6E-4B0F-BDB3-92789B145AEB}"/>
              </a:ext>
            </a:extLst>
          </p:cNvPr>
          <p:cNvSpPr txBox="1"/>
          <p:nvPr/>
        </p:nvSpPr>
        <p:spPr>
          <a:xfrm>
            <a:off x="76070" y="1675956"/>
            <a:ext cx="4898413" cy="9449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600" kern="0" spc="-4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클라이언트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401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개발 내용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-106504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05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sp>
        <p:nvSpPr>
          <p:cNvPr id="23" name="Object 2">
            <a:extLst>
              <a:ext uri="{FF2B5EF4-FFF2-40B4-BE49-F238E27FC236}">
                <a16:creationId xmlns:a16="http://schemas.microsoft.com/office/drawing/2014/main" id="{58AA3F26-9A6E-4B0F-BDB3-92789B145AEB}"/>
              </a:ext>
            </a:extLst>
          </p:cNvPr>
          <p:cNvSpPr txBox="1"/>
          <p:nvPr/>
        </p:nvSpPr>
        <p:spPr>
          <a:xfrm>
            <a:off x="127886" y="1675956"/>
            <a:ext cx="4898413" cy="9449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600" kern="0" spc="-4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서버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5932850-77E0-4BAA-B8C6-6AE28FCE28A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366" y="2819526"/>
            <a:ext cx="11239268" cy="641286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D54034A-BEB0-412D-86A2-8456C8304605}"/>
              </a:ext>
            </a:extLst>
          </p:cNvPr>
          <p:cNvSpPr txBox="1"/>
          <p:nvPr/>
        </p:nvSpPr>
        <p:spPr>
          <a:xfrm>
            <a:off x="1821946" y="9459999"/>
            <a:ext cx="10072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Overlapped </a:t>
            </a:r>
            <a:r>
              <a:rPr lang="en-US" altLang="ko-KR" sz="20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io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자체 서버 제작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접속 동기화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위치 동기화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로비 시스템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-&gt;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같은 기술로 추후 클라이언트에 적용 예정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96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3960731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문제점 및 보완책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-106504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06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sp>
        <p:nvSpPr>
          <p:cNvPr id="8" name="Object 2">
            <a:extLst>
              <a:ext uri="{FF2B5EF4-FFF2-40B4-BE49-F238E27FC236}">
                <a16:creationId xmlns:a16="http://schemas.microsoft.com/office/drawing/2014/main" id="{1276B8AE-C71B-495C-91AF-A7C6131B06CF}"/>
              </a:ext>
            </a:extLst>
          </p:cNvPr>
          <p:cNvSpPr txBox="1"/>
          <p:nvPr/>
        </p:nvSpPr>
        <p:spPr>
          <a:xfrm>
            <a:off x="91310" y="4838700"/>
            <a:ext cx="4898413" cy="9449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600" kern="0" spc="-4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클라이언트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47621-8BBC-4109-A515-38257D2F0669}"/>
              </a:ext>
            </a:extLst>
          </p:cNvPr>
          <p:cNvSpPr txBox="1"/>
          <p:nvPr/>
        </p:nvSpPr>
        <p:spPr>
          <a:xfrm>
            <a:off x="228600" y="5783619"/>
            <a:ext cx="1303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Oculus </a:t>
            </a:r>
            <a:r>
              <a:rPr lang="ko-KR" altLang="en-US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에셋에서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 제공해주는 로컬 아바타 </a:t>
            </a:r>
            <a:r>
              <a:rPr lang="ko-KR" altLang="en-US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프리팹의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매터리얼이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lwrp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환경에서 제대로 표현되지 않는 문제</a:t>
            </a:r>
            <a:endParaRPr lang="en-US" altLang="ko-KR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임의로 </a:t>
            </a:r>
            <a:r>
              <a:rPr lang="en-US" altLang="ko-KR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lwrp</a:t>
            </a:r>
            <a:r>
              <a:rPr lang="ko-KR" altLang="en-US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쉐이더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 기반의 </a:t>
            </a:r>
            <a:r>
              <a:rPr lang="ko-KR" altLang="en-US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매터리얼을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 만들어 적용시켰음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2294387F-AA06-4014-A4C9-795B52FC7511}"/>
              </a:ext>
            </a:extLst>
          </p:cNvPr>
          <p:cNvSpPr txBox="1"/>
          <p:nvPr/>
        </p:nvSpPr>
        <p:spPr>
          <a:xfrm>
            <a:off x="91310" y="2010119"/>
            <a:ext cx="4898413" cy="9449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600" kern="0" spc="-4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그래픽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4EB08A55-4A77-4475-8503-266EC24C06A7}"/>
              </a:ext>
            </a:extLst>
          </p:cNvPr>
          <p:cNvSpPr txBox="1"/>
          <p:nvPr/>
        </p:nvSpPr>
        <p:spPr>
          <a:xfrm>
            <a:off x="91310" y="7667281"/>
            <a:ext cx="4898413" cy="9449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600" kern="0" spc="-4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서버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021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353</Words>
  <Application>Microsoft Office PowerPoint</Application>
  <PresentationFormat>사용자 지정</PresentationFormat>
  <Paragraphs>101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a고딕13</vt:lpstr>
      <vt:lpstr>a뉴굴림1</vt:lpstr>
      <vt:lpstr>a로케트</vt:lpstr>
      <vt:lpstr>a아티스트M</vt:lpstr>
      <vt:lpstr>a타이틀고딕2</vt:lpstr>
      <vt:lpstr>Bebas Neue</vt:lpstr>
      <vt:lpstr>에스코어 드림 5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 cy</cp:lastModifiedBy>
  <cp:revision>9</cp:revision>
  <dcterms:created xsi:type="dcterms:W3CDTF">2020-03-21T20:51:35Z</dcterms:created>
  <dcterms:modified xsi:type="dcterms:W3CDTF">2020-05-07T13:52:30Z</dcterms:modified>
</cp:coreProperties>
</file>