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7" r:id="rId2"/>
    <p:sldId id="258" r:id="rId3"/>
    <p:sldId id="259" r:id="rId4"/>
    <p:sldId id="270" r:id="rId5"/>
    <p:sldId id="260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embeddedFontLst>
    <p:embeddedFont>
      <p:font typeface="a고딕11" panose="02020600000000000000" pitchFamily="18" charset="-127"/>
      <p:regular r:id="rId13"/>
    </p:embeddedFont>
    <p:embeddedFont>
      <p:font typeface="a고딕13" panose="02020600000000000000" pitchFamily="18" charset="-127"/>
      <p:regular r:id="rId14"/>
    </p:embeddedFont>
    <p:embeddedFont>
      <p:font typeface="a고딕15" panose="02020600000000000000" pitchFamily="18" charset="-127"/>
      <p:regular r:id="rId15"/>
    </p:embeddedFont>
    <p:embeddedFont>
      <p:font typeface="a타이틀고딕2" panose="02020600000000000000" pitchFamily="18" charset="-12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6699"/>
    <a:srgbClr val="C61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1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5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83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5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9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5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79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2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7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37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2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10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7E18-F8AC-4002-8F62-2FC00CB349D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5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970256" y="3951140"/>
            <a:ext cx="2217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ko-KR" altLang="en-US" sz="12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게임공학과 </a:t>
            </a:r>
            <a:r>
              <a:rPr lang="en-US" altLang="ko-KR" sz="12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2014180022 </a:t>
            </a:r>
            <a:r>
              <a:rPr lang="ko-KR" altLang="en-US" sz="12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박하은</a:t>
            </a:r>
            <a:endParaRPr lang="en-US" altLang="ko-KR" sz="12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0" latinLnBrk="0">
              <a:defRPr/>
            </a:pPr>
            <a:r>
              <a:rPr lang="ko-KR" altLang="en-US" sz="12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게임공학과 </a:t>
            </a:r>
            <a:r>
              <a:rPr lang="en-US" altLang="ko-KR" sz="12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2015182016 </a:t>
            </a:r>
            <a:r>
              <a:rPr lang="ko-KR" altLang="en-US" sz="1200" kern="0" dirty="0" err="1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손채영</a:t>
            </a:r>
            <a:endParaRPr lang="en-US" altLang="ko-KR" sz="12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493202" y="2484230"/>
            <a:ext cx="9256304" cy="1773840"/>
            <a:chOff x="1531302" y="2484230"/>
            <a:chExt cx="9256304" cy="1773840"/>
          </a:xfrm>
        </p:grpSpPr>
        <p:sp>
          <p:nvSpPr>
            <p:cNvPr id="26" name="왼쪽 대괄호 25"/>
            <p:cNvSpPr/>
            <p:nvPr/>
          </p:nvSpPr>
          <p:spPr>
            <a:xfrm flipH="1">
              <a:off x="10405630" y="3375794"/>
              <a:ext cx="381976" cy="787400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cxnSp>
          <p:nvCxnSpPr>
            <p:cNvPr id="27" name="직선 연결선 26"/>
            <p:cNvCxnSpPr>
              <a:endCxn id="26" idx="0"/>
            </p:cNvCxnSpPr>
            <p:nvPr/>
          </p:nvCxnSpPr>
          <p:spPr>
            <a:xfrm>
              <a:off x="1913278" y="3375794"/>
              <a:ext cx="8492352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0225630" y="4078070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 flipH="1">
              <a:off x="3259472" y="2484230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36" name="왼쪽 대괄호 35"/>
            <p:cNvSpPr/>
            <p:nvPr/>
          </p:nvSpPr>
          <p:spPr>
            <a:xfrm>
              <a:off x="1531302" y="2574230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cxnSp>
          <p:nvCxnSpPr>
            <p:cNvPr id="39" name="직선 연결선 38"/>
            <p:cNvCxnSpPr>
              <a:cxnSpLocks/>
            </p:cNvCxnSpPr>
            <p:nvPr/>
          </p:nvCxnSpPr>
          <p:spPr>
            <a:xfrm flipH="1">
              <a:off x="1913278" y="2574231"/>
              <a:ext cx="1346194" cy="1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3468484" y="2150299"/>
            <a:ext cx="750431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48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수도권 자전거 정보 알림</a:t>
            </a:r>
            <a:r>
              <a:rPr lang="en-US" altLang="ko-KR" sz="48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e</a:t>
            </a:r>
          </a:p>
          <a:p>
            <a:pPr lvl="0" latinLnBrk="0">
              <a:defRPr/>
            </a:pPr>
            <a:r>
              <a:rPr lang="en-US" altLang="ko-KR" sz="14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2020 </a:t>
            </a:r>
            <a:r>
              <a:rPr lang="ko-KR" altLang="en-US" sz="1400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스크립트 언어 기획 발표</a:t>
            </a:r>
            <a:endParaRPr lang="ko-KR" altLang="en-US" sz="96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02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cxnSpLocks/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423152-7D37-4517-A28D-62EC383FA683}"/>
              </a:ext>
            </a:extLst>
          </p:cNvPr>
          <p:cNvSpPr/>
          <p:nvPr/>
        </p:nvSpPr>
        <p:spPr>
          <a:xfrm>
            <a:off x="1180996" y="440060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일정</a:t>
            </a:r>
            <a:endParaRPr lang="ko-KR" altLang="en-US" sz="6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DF05BFE-507A-49EF-927F-8584EDD33ED9}"/>
              </a:ext>
            </a:extLst>
          </p:cNvPr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8" name="양쪽 모서리가 둥근 사각형 2">
              <a:extLst>
                <a:ext uri="{FF2B5EF4-FFF2-40B4-BE49-F238E27FC236}">
                  <a16:creationId xmlns:a16="http://schemas.microsoft.com/office/drawing/2014/main" id="{550A5151-3BD2-4F7C-8D9F-845CDE149E4D}"/>
                </a:ext>
              </a:extLst>
            </p:cNvPr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양쪽 모서리가 둥근 사각형 7">
              <a:extLst>
                <a:ext uri="{FF2B5EF4-FFF2-40B4-BE49-F238E27FC236}">
                  <a16:creationId xmlns:a16="http://schemas.microsoft.com/office/drawing/2014/main" id="{4C24735F-F502-4B4E-AB2C-A2783113AD33}"/>
                </a:ext>
              </a:extLst>
            </p:cNvPr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왼쪽 대괄호 43">
              <a:extLst>
                <a:ext uri="{FF2B5EF4-FFF2-40B4-BE49-F238E27FC236}">
                  <a16:creationId xmlns:a16="http://schemas.microsoft.com/office/drawing/2014/main" id="{33383C02-220E-4070-A716-865F0D62EC0C}"/>
                </a:ext>
              </a:extLst>
            </p:cNvPr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88CD80-C83E-4BB3-905B-C0193337515B}"/>
                </a:ext>
              </a:extLst>
            </p:cNvPr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13C65A-AC68-4304-A912-CEEB9EE154E0}"/>
                </a:ext>
              </a:extLst>
            </p:cNvPr>
            <p:cNvCxnSpPr>
              <a:stCxn id="47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왼쪽 대괄호 46">
              <a:extLst>
                <a:ext uri="{FF2B5EF4-FFF2-40B4-BE49-F238E27FC236}">
                  <a16:creationId xmlns:a16="http://schemas.microsoft.com/office/drawing/2014/main" id="{CE8C0003-5AAB-4673-A311-F638C3CAC917}"/>
                </a:ext>
              </a:extLst>
            </p:cNvPr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A588D22-E2D4-4C1E-BAC9-9F9796A03AC3}"/>
                </a:ext>
              </a:extLst>
            </p:cNvPr>
            <p:cNvCxnSpPr>
              <a:endCxn id="50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51D83B9-9D13-4EE2-BE5D-89F046430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3389" y="659073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양쪽 모서리가 둥근 사각형 30">
              <a:extLst>
                <a:ext uri="{FF2B5EF4-FFF2-40B4-BE49-F238E27FC236}">
                  <a16:creationId xmlns:a16="http://schemas.microsoft.com/office/drawing/2014/main" id="{B70F4A8C-F7D0-4121-9AC1-FCDC66965EE9}"/>
                </a:ext>
              </a:extLst>
            </p:cNvPr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7E3C6DC-5D8D-4AB3-A539-785658D96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29958"/>
              </p:ext>
            </p:extLst>
          </p:nvPr>
        </p:nvGraphicFramePr>
        <p:xfrm>
          <a:off x="1180996" y="1578725"/>
          <a:ext cx="9900861" cy="38913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7371">
                  <a:extLst>
                    <a:ext uri="{9D8B030D-6E8A-4147-A177-3AD203B41FA5}">
                      <a16:colId xmlns:a16="http://schemas.microsoft.com/office/drawing/2014/main" val="654190645"/>
                    </a:ext>
                  </a:extLst>
                </a:gridCol>
                <a:gridCol w="4379053">
                  <a:extLst>
                    <a:ext uri="{9D8B030D-6E8A-4147-A177-3AD203B41FA5}">
                      <a16:colId xmlns:a16="http://schemas.microsoft.com/office/drawing/2014/main" val="3931482209"/>
                    </a:ext>
                  </a:extLst>
                </a:gridCol>
                <a:gridCol w="3934437">
                  <a:extLst>
                    <a:ext uri="{9D8B030D-6E8A-4147-A177-3AD203B41FA5}">
                      <a16:colId xmlns:a16="http://schemas.microsoft.com/office/drawing/2014/main" val="282442947"/>
                    </a:ext>
                  </a:extLst>
                </a:gridCol>
              </a:tblGrid>
              <a:tr h="560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주차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계획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세부 계획</a:t>
                      </a:r>
                    </a:p>
                  </a:txBody>
                  <a:tcPr marL="79711" marR="79711" marT="39856" marB="39856" anchor="ctr"/>
                </a:tc>
                <a:extLst>
                  <a:ext uri="{0D108BD9-81ED-4DB2-BD59-A6C34878D82A}">
                    <a16:rowId xmlns:a16="http://schemas.microsoft.com/office/drawing/2014/main" val="574095114"/>
                  </a:ext>
                </a:extLst>
              </a:tr>
              <a:tr h="590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(5/21 – 5/27)</a:t>
                      </a:r>
                      <a:endParaRPr lang="ko-KR" altLang="en-US" sz="14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애플리케이션 기획 및 발표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주제 결정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Open API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조사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기획 발표</a:t>
                      </a:r>
                    </a:p>
                  </a:txBody>
                  <a:tcPr marL="79711" marR="79711" marT="39856" marB="39856" anchor="ctr"/>
                </a:tc>
                <a:extLst>
                  <a:ext uri="{0D108BD9-81ED-4DB2-BD59-A6C34878D82A}">
                    <a16:rowId xmlns:a16="http://schemas.microsoft.com/office/drawing/2014/main" val="578782484"/>
                  </a:ext>
                </a:extLst>
              </a:tr>
              <a:tr h="779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2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(5/28 – 6/3)</a:t>
                      </a:r>
                      <a:endParaRPr lang="ko-KR" altLang="en-US" sz="14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프레임워크 구성 및 애플리케이션 제작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tkinter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배치 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기능 구현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-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지역 기반 자전거 보관소 정보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/>
                </a:tc>
                <a:extLst>
                  <a:ext uri="{0D108BD9-81ED-4DB2-BD59-A6C34878D82A}">
                    <a16:rowId xmlns:a16="http://schemas.microsoft.com/office/drawing/2014/main" val="2423118379"/>
                  </a:ext>
                </a:extLst>
              </a:tr>
              <a:tr h="779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3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(6/4 – 6/10)</a:t>
                      </a:r>
                      <a:endParaRPr lang="ko-KR" altLang="en-US" sz="14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애플리케이션 기능 제작 및 발표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기능 구현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-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지역 기반 자전거 보관소 정보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중간 시연 발표</a:t>
                      </a:r>
                    </a:p>
                  </a:txBody>
                  <a:tcPr marL="79711" marR="79711" marT="39856" marB="39856" anchor="ctr"/>
                </a:tc>
                <a:extLst>
                  <a:ext uri="{0D108BD9-81ED-4DB2-BD59-A6C34878D82A}">
                    <a16:rowId xmlns:a16="http://schemas.microsoft.com/office/drawing/2014/main" val="1440234334"/>
                  </a:ext>
                </a:extLst>
              </a:tr>
              <a:tr h="590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4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(6/11 – 6/17)</a:t>
                      </a:r>
                      <a:endParaRPr lang="ko-KR" altLang="en-US" sz="14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애플리케이션 기능 제작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기능 구현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- 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도로 정보 및 사고 다발</a:t>
                      </a:r>
                    </a:p>
                  </a:txBody>
                  <a:tcPr marL="79711" marR="79711" marT="39856" marB="39856" anchor="ctr"/>
                </a:tc>
                <a:extLst>
                  <a:ext uri="{0D108BD9-81ED-4DB2-BD59-A6C34878D82A}">
                    <a16:rowId xmlns:a16="http://schemas.microsoft.com/office/drawing/2014/main" val="1881001578"/>
                  </a:ext>
                </a:extLst>
              </a:tr>
              <a:tr h="590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5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(6/18 – 6/23)</a:t>
                      </a:r>
                      <a:endParaRPr lang="ko-KR" altLang="en-US" sz="14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애플리케이션 기능 제작 및 발표 </a:t>
                      </a:r>
                    </a:p>
                  </a:txBody>
                  <a:tcPr marL="79711" marR="79711" marT="39856" marB="398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기능 구현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–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공공 자전거 대여</a:t>
                      </a:r>
                      <a:endParaRPr lang="en-US" altLang="ko-KR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최종 구현 발표</a:t>
                      </a:r>
                    </a:p>
                  </a:txBody>
                  <a:tcPr marL="79711" marR="79711" marT="39856" marB="39856" anchor="ctr"/>
                </a:tc>
                <a:extLst>
                  <a:ext uri="{0D108BD9-81ED-4DB2-BD59-A6C34878D82A}">
                    <a16:rowId xmlns:a16="http://schemas.microsoft.com/office/drawing/2014/main" val="37846283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D066FC-9F6D-40AB-B227-7F92C5EBE64B}"/>
              </a:ext>
            </a:extLst>
          </p:cNvPr>
          <p:cNvSpPr/>
          <p:nvPr/>
        </p:nvSpPr>
        <p:spPr>
          <a:xfrm>
            <a:off x="1180996" y="5577963"/>
            <a:ext cx="2612572" cy="824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기획 발표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due 5/25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중간 시연 발표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due 6/9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최종 구현 발표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due 6/23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 rot="16200000">
            <a:off x="3335905" y="-1896837"/>
            <a:ext cx="5340191" cy="10556921"/>
          </a:xfrm>
          <a:prstGeom prst="round2SameRect">
            <a:avLst>
              <a:gd name="adj1" fmla="val 7868"/>
              <a:gd name="adj2" fmla="val 0"/>
            </a:avLst>
          </a:prstGeom>
          <a:pattFill prst="dot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103473-80CE-4C6C-B919-BB9945A1CF6F}"/>
              </a:ext>
            </a:extLst>
          </p:cNvPr>
          <p:cNvSpPr/>
          <p:nvPr/>
        </p:nvSpPr>
        <p:spPr>
          <a:xfrm>
            <a:off x="4120308" y="2966124"/>
            <a:ext cx="3771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48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감사합니다 </a:t>
            </a:r>
            <a:r>
              <a:rPr lang="en-US" altLang="ko-KR" sz="48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  <a:sym typeface="Wingdings" panose="05000000000000000000" pitchFamily="2" charset="2"/>
              </a:rPr>
              <a:t></a:t>
            </a:r>
            <a:endParaRPr lang="ko-KR" altLang="en-US" sz="8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62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832907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목차</a:t>
            </a:r>
            <a:endParaRPr lang="ko-KR" altLang="en-US" sz="6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34734"/>
              </p:ext>
            </p:extLst>
          </p:nvPr>
        </p:nvGraphicFramePr>
        <p:xfrm>
          <a:off x="1486098" y="1982024"/>
          <a:ext cx="9659476" cy="302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3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/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01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프로그램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/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02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사용 </a:t>
                      </a:r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OPEN API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/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03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상세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/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04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UI </a:t>
                      </a:r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/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05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고딕15" panose="02020600000000000000" pitchFamily="18" charset="-127"/>
                          <a:ea typeface="a고딕15" panose="02020600000000000000" pitchFamily="18" charset="-127"/>
                        </a:rPr>
                        <a:t>개발 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고딕15" panose="02020600000000000000" pitchFamily="18" charset="-127"/>
                        <a:ea typeface="a고딕15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32668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790631" y="665940"/>
            <a:ext cx="10736920" cy="5657935"/>
            <a:chOff x="799020" y="667419"/>
            <a:chExt cx="10736920" cy="5657935"/>
          </a:xfrm>
        </p:grpSpPr>
        <p:sp>
          <p:nvSpPr>
            <p:cNvPr id="8" name="양쪽 모서리가 둥근 사각형 7"/>
            <p:cNvSpPr/>
            <p:nvPr/>
          </p:nvSpPr>
          <p:spPr>
            <a:xfrm>
              <a:off x="799020" y="667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757418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757419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542080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542080"/>
              <a:ext cx="381976" cy="390587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26" name="왼쪽 대괄호 25"/>
            <p:cNvSpPr/>
            <p:nvPr/>
          </p:nvSpPr>
          <p:spPr>
            <a:xfrm flipH="1">
              <a:off x="11153964" y="5447954"/>
              <a:ext cx="381976" cy="787400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cxnSp>
          <p:nvCxnSpPr>
            <p:cNvPr id="27" name="직선 연결선 26"/>
            <p:cNvCxnSpPr>
              <a:endCxn id="26" idx="0"/>
            </p:cNvCxnSpPr>
            <p:nvPr/>
          </p:nvCxnSpPr>
          <p:spPr>
            <a:xfrm>
              <a:off x="1180997" y="5444467"/>
              <a:ext cx="9972967" cy="3487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0973963" y="6145354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grpSp>
          <p:nvGrpSpPr>
            <p:cNvPr id="35" name="Group 4"/>
            <p:cNvGrpSpPr>
              <a:grpSpLocks noChangeAspect="1"/>
            </p:cNvGrpSpPr>
            <p:nvPr/>
          </p:nvGrpSpPr>
          <p:grpSpPr bwMode="auto">
            <a:xfrm>
              <a:off x="10496322" y="1056673"/>
              <a:ext cx="263387" cy="16316"/>
              <a:chOff x="6384" y="671"/>
              <a:chExt cx="226" cy="14"/>
            </a:xfrm>
          </p:grpSpPr>
          <p:sp>
            <p:nvSpPr>
              <p:cNvPr id="44" name="Freeform 11"/>
              <p:cNvSpPr>
                <a:spLocks/>
              </p:cNvSpPr>
              <p:nvPr/>
            </p:nvSpPr>
            <p:spPr bwMode="auto">
              <a:xfrm>
                <a:off x="6384" y="671"/>
                <a:ext cx="14" cy="14"/>
              </a:xfrm>
              <a:custGeom>
                <a:avLst/>
                <a:gdLst>
                  <a:gd name="T0" fmla="*/ 55 w 55"/>
                  <a:gd name="T1" fmla="*/ 28 h 57"/>
                  <a:gd name="T2" fmla="*/ 53 w 55"/>
                  <a:gd name="T3" fmla="*/ 40 h 57"/>
                  <a:gd name="T4" fmla="*/ 38 w 55"/>
                  <a:gd name="T5" fmla="*/ 54 h 57"/>
                  <a:gd name="T6" fmla="*/ 27 w 55"/>
                  <a:gd name="T7" fmla="*/ 57 h 57"/>
                  <a:gd name="T8" fmla="*/ 15 w 55"/>
                  <a:gd name="T9" fmla="*/ 54 h 57"/>
                  <a:gd name="T10" fmla="*/ 1 w 55"/>
                  <a:gd name="T11" fmla="*/ 40 h 57"/>
                  <a:gd name="T12" fmla="*/ 0 w 55"/>
                  <a:gd name="T13" fmla="*/ 28 h 57"/>
                  <a:gd name="T14" fmla="*/ 1 w 55"/>
                  <a:gd name="T15" fmla="*/ 17 h 57"/>
                  <a:gd name="T16" fmla="*/ 15 w 55"/>
                  <a:gd name="T17" fmla="*/ 2 h 57"/>
                  <a:gd name="T18" fmla="*/ 27 w 55"/>
                  <a:gd name="T19" fmla="*/ 0 h 57"/>
                  <a:gd name="T20" fmla="*/ 38 w 55"/>
                  <a:gd name="T21" fmla="*/ 2 h 57"/>
                  <a:gd name="T22" fmla="*/ 53 w 55"/>
                  <a:gd name="T23" fmla="*/ 17 h 57"/>
                  <a:gd name="T24" fmla="*/ 55 w 55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7">
                    <a:moveTo>
                      <a:pt x="55" y="28"/>
                    </a:moveTo>
                    <a:lnTo>
                      <a:pt x="53" y="40"/>
                    </a:lnTo>
                    <a:lnTo>
                      <a:pt x="38" y="54"/>
                    </a:lnTo>
                    <a:lnTo>
                      <a:pt x="27" y="57"/>
                    </a:lnTo>
                    <a:lnTo>
                      <a:pt x="15" y="54"/>
                    </a:lnTo>
                    <a:lnTo>
                      <a:pt x="1" y="40"/>
                    </a:lnTo>
                    <a:lnTo>
                      <a:pt x="0" y="28"/>
                    </a:lnTo>
                    <a:lnTo>
                      <a:pt x="1" y="17"/>
                    </a:lnTo>
                    <a:lnTo>
                      <a:pt x="15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3" y="17"/>
                    </a:lnTo>
                    <a:lnTo>
                      <a:pt x="55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6596" y="671"/>
                <a:ext cx="14" cy="14"/>
              </a:xfrm>
              <a:custGeom>
                <a:avLst/>
                <a:gdLst>
                  <a:gd name="T0" fmla="*/ 57 w 57"/>
                  <a:gd name="T1" fmla="*/ 28 h 57"/>
                  <a:gd name="T2" fmla="*/ 55 w 57"/>
                  <a:gd name="T3" fmla="*/ 40 h 57"/>
                  <a:gd name="T4" fmla="*/ 40 w 57"/>
                  <a:gd name="T5" fmla="*/ 54 h 57"/>
                  <a:gd name="T6" fmla="*/ 29 w 57"/>
                  <a:gd name="T7" fmla="*/ 57 h 57"/>
                  <a:gd name="T8" fmla="*/ 17 w 57"/>
                  <a:gd name="T9" fmla="*/ 54 h 57"/>
                  <a:gd name="T10" fmla="*/ 3 w 57"/>
                  <a:gd name="T11" fmla="*/ 40 h 57"/>
                  <a:gd name="T12" fmla="*/ 0 w 57"/>
                  <a:gd name="T13" fmla="*/ 28 h 57"/>
                  <a:gd name="T14" fmla="*/ 3 w 57"/>
                  <a:gd name="T15" fmla="*/ 17 h 57"/>
                  <a:gd name="T16" fmla="*/ 17 w 57"/>
                  <a:gd name="T17" fmla="*/ 2 h 57"/>
                  <a:gd name="T18" fmla="*/ 29 w 57"/>
                  <a:gd name="T19" fmla="*/ 0 h 57"/>
                  <a:gd name="T20" fmla="*/ 40 w 57"/>
                  <a:gd name="T21" fmla="*/ 2 h 57"/>
                  <a:gd name="T22" fmla="*/ 55 w 57"/>
                  <a:gd name="T23" fmla="*/ 17 h 57"/>
                  <a:gd name="T24" fmla="*/ 57 w 57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57">
                    <a:moveTo>
                      <a:pt x="57" y="28"/>
                    </a:moveTo>
                    <a:lnTo>
                      <a:pt x="55" y="40"/>
                    </a:lnTo>
                    <a:lnTo>
                      <a:pt x="40" y="54"/>
                    </a:lnTo>
                    <a:lnTo>
                      <a:pt x="29" y="57"/>
                    </a:lnTo>
                    <a:lnTo>
                      <a:pt x="17" y="54"/>
                    </a:lnTo>
                    <a:lnTo>
                      <a:pt x="3" y="40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17" y="2"/>
                    </a:lnTo>
                    <a:lnTo>
                      <a:pt x="29" y="0"/>
                    </a:lnTo>
                    <a:lnTo>
                      <a:pt x="40" y="2"/>
                    </a:lnTo>
                    <a:lnTo>
                      <a:pt x="55" y="17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52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5" y="440060"/>
            <a:ext cx="8407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프로그램 소개</a:t>
            </a:r>
            <a:endParaRPr lang="ko-KR" altLang="en-US" sz="6000" kern="0" dirty="0">
              <a:solidFill>
                <a:srgbClr val="00B0F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3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06FBE90-E794-4C64-BFE4-760EAE39B71F}"/>
              </a:ext>
            </a:extLst>
          </p:cNvPr>
          <p:cNvSpPr/>
          <p:nvPr/>
        </p:nvSpPr>
        <p:spPr>
          <a:xfrm>
            <a:off x="1478220" y="5905993"/>
            <a:ext cx="9235561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수도권에서 자전거를 보다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편리하게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안전하게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타고 싶은 사람들을 위한 프로그램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!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64" name="그림 63" descr="지도이(가) 표시된 사진&#10;&#10;자동 생성된 설명">
            <a:extLst>
              <a:ext uri="{FF2B5EF4-FFF2-40B4-BE49-F238E27FC236}">
                <a16:creationId xmlns:a16="http://schemas.microsoft.com/office/drawing/2014/main" id="{00DA9F0B-5D49-4D2C-8332-82BEAA5ED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" t="7023" r="2355" b="7011"/>
          <a:stretch/>
        </p:blipFill>
        <p:spPr>
          <a:xfrm>
            <a:off x="3428675" y="1344817"/>
            <a:ext cx="5334650" cy="36144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8A94F9E-2E3B-47DA-BCDF-502108618463}"/>
              </a:ext>
            </a:extLst>
          </p:cNvPr>
          <p:cNvSpPr txBox="1"/>
          <p:nvPr/>
        </p:nvSpPr>
        <p:spPr>
          <a:xfrm>
            <a:off x="799019" y="6527021"/>
            <a:ext cx="3721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이미지 출처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(https://www.pinterest.co.kr/pin/317855686180984696)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CDDFB9-6E70-494F-8885-854D7E4AC2BC}"/>
              </a:ext>
            </a:extLst>
          </p:cNvPr>
          <p:cNvSpPr/>
          <p:nvPr/>
        </p:nvSpPr>
        <p:spPr>
          <a:xfrm>
            <a:off x="3209466" y="5205599"/>
            <a:ext cx="75043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40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수도권 자전거 정보 알림</a:t>
            </a:r>
            <a:r>
              <a:rPr lang="en-US" altLang="ko-KR" sz="40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e</a:t>
            </a:r>
            <a:endParaRPr lang="ko-KR" altLang="en-US" sz="8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87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5" y="440060"/>
            <a:ext cx="8407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프로그램 소개</a:t>
            </a:r>
            <a:endParaRPr lang="ko-KR" altLang="en-US" sz="6000" kern="0" dirty="0">
              <a:solidFill>
                <a:srgbClr val="00B0F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743389" y="659073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8A94F9E-2E3B-47DA-BCDF-502108618463}"/>
              </a:ext>
            </a:extLst>
          </p:cNvPr>
          <p:cNvSpPr txBox="1"/>
          <p:nvPr/>
        </p:nvSpPr>
        <p:spPr>
          <a:xfrm>
            <a:off x="799019" y="6527021"/>
            <a:ext cx="37215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기사 출처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(http://news.kbs.co.kr/news/view.do?ncd=3532929)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EEA866F-725D-4A8C-9379-D9EB3978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93" y="1349287"/>
            <a:ext cx="4235242" cy="3459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507BFFF9-4B45-41FA-86A6-5AAD0275B285}"/>
              </a:ext>
            </a:extLst>
          </p:cNvPr>
          <p:cNvSpPr/>
          <p:nvPr/>
        </p:nvSpPr>
        <p:spPr>
          <a:xfrm flipH="1">
            <a:off x="7460514" y="3157565"/>
            <a:ext cx="2202688" cy="1318044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정보 제공</a:t>
            </a: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724B48F9-A299-4221-9DFE-2547BB546357}"/>
              </a:ext>
            </a:extLst>
          </p:cNvPr>
          <p:cNvSpPr/>
          <p:nvPr/>
        </p:nvSpPr>
        <p:spPr>
          <a:xfrm flipH="1">
            <a:off x="9846708" y="2127729"/>
            <a:ext cx="1370317" cy="744721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자전거 보관소</a:t>
            </a: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33EFB784-D220-468C-861B-C0C985E71CB6}"/>
              </a:ext>
            </a:extLst>
          </p:cNvPr>
          <p:cNvSpPr/>
          <p:nvPr/>
        </p:nvSpPr>
        <p:spPr>
          <a:xfrm flipH="1">
            <a:off x="9843202" y="3071866"/>
            <a:ext cx="1373824" cy="744721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자전거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도로 길</a:t>
            </a:r>
          </a:p>
        </p:txBody>
      </p:sp>
      <p:sp>
        <p:nvSpPr>
          <p:cNvPr id="28" name="사각형: 둥근 대각선 방향 모서리 27">
            <a:extLst>
              <a:ext uri="{FF2B5EF4-FFF2-40B4-BE49-F238E27FC236}">
                <a16:creationId xmlns:a16="http://schemas.microsoft.com/office/drawing/2014/main" id="{ADA08D35-7B17-48D9-81C8-CE0703DC939A}"/>
              </a:ext>
            </a:extLst>
          </p:cNvPr>
          <p:cNvSpPr/>
          <p:nvPr/>
        </p:nvSpPr>
        <p:spPr>
          <a:xfrm flipH="1">
            <a:off x="9843201" y="5020435"/>
            <a:ext cx="1373824" cy="744721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공공 자전거 대여 정보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66A663-8C46-49C9-BB04-94AD4F32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489" y="3816587"/>
            <a:ext cx="4890385" cy="256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사각형: 둥근 대각선 방향 모서리 29">
            <a:extLst>
              <a:ext uri="{FF2B5EF4-FFF2-40B4-BE49-F238E27FC236}">
                <a16:creationId xmlns:a16="http://schemas.microsoft.com/office/drawing/2014/main" id="{E1F33644-4609-4AEF-9719-56508E35AA7C}"/>
              </a:ext>
            </a:extLst>
          </p:cNvPr>
          <p:cNvSpPr/>
          <p:nvPr/>
        </p:nvSpPr>
        <p:spPr>
          <a:xfrm flipH="1">
            <a:off x="9843202" y="3992680"/>
            <a:ext cx="1373824" cy="83374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자전거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사고 다발 지역 알림</a:t>
            </a:r>
          </a:p>
        </p:txBody>
      </p:sp>
    </p:spTree>
    <p:extLst>
      <p:ext uri="{BB962C8B-B14F-4D97-AF65-F5344CB8AC3E}">
        <p14:creationId xmlns:p14="http://schemas.microsoft.com/office/powerpoint/2010/main" val="163173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047092" y="1639787"/>
            <a:ext cx="5622476" cy="42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전국 자전거 보관소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(WMS/WFS)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EB7E894E-351A-40C0-818D-36728EFA7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18135"/>
              </p:ext>
            </p:extLst>
          </p:nvPr>
        </p:nvGraphicFramePr>
        <p:xfrm>
          <a:off x="1324011" y="2217345"/>
          <a:ext cx="4479069" cy="120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529">
                  <a:extLst>
                    <a:ext uri="{9D8B030D-6E8A-4147-A177-3AD203B41FA5}">
                      <a16:colId xmlns:a16="http://schemas.microsoft.com/office/drawing/2014/main" val="1085082647"/>
                    </a:ext>
                  </a:extLst>
                </a:gridCol>
                <a:gridCol w="3547540">
                  <a:extLst>
                    <a:ext uri="{9D8B030D-6E8A-4147-A177-3AD203B41FA5}">
                      <a16:colId xmlns:a16="http://schemas.microsoft.com/office/drawing/2014/main" val="3802845817"/>
                    </a:ext>
                  </a:extLst>
                </a:gridCol>
              </a:tblGrid>
              <a:tr h="26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정보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전국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120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여개의 등산로 지도를 공간정보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지도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로 표현할 수 있도록 오픈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API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형태로 제공</a:t>
                      </a:r>
                      <a:endParaRPr lang="en-US" altLang="ko-K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4782"/>
                  </a:ext>
                </a:extLst>
              </a:tr>
              <a:tr h="2459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유형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LINK</a:t>
                      </a:r>
                      <a:endParaRPr lang="ko-KR" altLang="en-US" sz="11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297832"/>
                  </a:ext>
                </a:extLst>
              </a:tr>
              <a:tr h="2459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데이터 포맷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XML</a:t>
                      </a:r>
                      <a:endParaRPr lang="ko-KR" altLang="en-US" sz="11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211886"/>
                  </a:ext>
                </a:extLst>
              </a:tr>
              <a:tr h="245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URL</a:t>
                      </a:r>
                      <a:endParaRPr lang="ko-KR" altLang="en-US" sz="11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http://dev.vworld.kr/dev/v4dv_wmsguide2_s001.do</a:t>
                      </a:r>
                      <a:endParaRPr lang="ko-KR" altLang="en-US" sz="11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361548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222EA702-66DB-4C95-A4B3-BFB0B12E65BD}"/>
              </a:ext>
            </a:extLst>
          </p:cNvPr>
          <p:cNvSpPr/>
          <p:nvPr/>
        </p:nvSpPr>
        <p:spPr>
          <a:xfrm>
            <a:off x="1047092" y="3934772"/>
            <a:ext cx="5622476" cy="42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자전거 길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(WMS/WFS)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50" name="표 5">
            <a:extLst>
              <a:ext uri="{FF2B5EF4-FFF2-40B4-BE49-F238E27FC236}">
                <a16:creationId xmlns:a16="http://schemas.microsoft.com/office/drawing/2014/main" id="{7C701E71-2BA3-467A-A14F-17927CB47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08895"/>
              </p:ext>
            </p:extLst>
          </p:nvPr>
        </p:nvGraphicFramePr>
        <p:xfrm>
          <a:off x="1324010" y="4411248"/>
          <a:ext cx="447906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138">
                  <a:extLst>
                    <a:ext uri="{9D8B030D-6E8A-4147-A177-3AD203B41FA5}">
                      <a16:colId xmlns:a16="http://schemas.microsoft.com/office/drawing/2014/main" val="1085082647"/>
                    </a:ext>
                  </a:extLst>
                </a:gridCol>
                <a:gridCol w="3556931">
                  <a:extLst>
                    <a:ext uri="{9D8B030D-6E8A-4147-A177-3AD203B41FA5}">
                      <a16:colId xmlns:a16="http://schemas.microsoft.com/office/drawing/2014/main" val="3802845817"/>
                    </a:ext>
                  </a:extLst>
                </a:gridCol>
              </a:tblGrid>
              <a:tr h="26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정보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등산로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등산로 시설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둘레길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링크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산책로 분기점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자건거길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노드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자전거길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자전거 보관소 정보를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WMS/WFS OGC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표준 공간정보로 제공</a:t>
                      </a:r>
                      <a:endParaRPr lang="en-US" altLang="ko-K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4782"/>
                  </a:ext>
                </a:extLst>
              </a:tr>
              <a:tr h="2459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유형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LINK</a:t>
                      </a:r>
                      <a:endParaRPr lang="ko-KR" altLang="en-US" sz="11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297832"/>
                  </a:ext>
                </a:extLst>
              </a:tr>
              <a:tr h="2459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데이터 포맷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XML</a:t>
                      </a:r>
                      <a:endParaRPr lang="ko-KR" altLang="en-US" sz="11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211886"/>
                  </a:ext>
                </a:extLst>
              </a:tr>
              <a:tr h="245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URL</a:t>
                      </a:r>
                      <a:endParaRPr lang="ko-KR" altLang="en-US" sz="11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http://dev.vworld.kr/dev/v4dv_wmsguide2_s001.do</a:t>
                      </a:r>
                      <a:endParaRPr lang="ko-KR" altLang="en-US" sz="11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361548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70994ED5-94A4-492B-B534-66DFE8F2B1B9}"/>
              </a:ext>
            </a:extLst>
          </p:cNvPr>
          <p:cNvSpPr/>
          <p:nvPr/>
        </p:nvSpPr>
        <p:spPr>
          <a:xfrm>
            <a:off x="6501334" y="1639787"/>
            <a:ext cx="5622476" cy="42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자전거 사고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다발지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현황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52" name="표 5">
            <a:extLst>
              <a:ext uri="{FF2B5EF4-FFF2-40B4-BE49-F238E27FC236}">
                <a16:creationId xmlns:a16="http://schemas.microsoft.com/office/drawing/2014/main" id="{13FF7B7A-A5BB-49D5-97C7-978265EB5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41217"/>
              </p:ext>
            </p:extLst>
          </p:nvPr>
        </p:nvGraphicFramePr>
        <p:xfrm>
          <a:off x="6797451" y="2190294"/>
          <a:ext cx="4479069" cy="153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529">
                  <a:extLst>
                    <a:ext uri="{9D8B030D-6E8A-4147-A177-3AD203B41FA5}">
                      <a16:colId xmlns:a16="http://schemas.microsoft.com/office/drawing/2014/main" val="1085082647"/>
                    </a:ext>
                  </a:extLst>
                </a:gridCol>
                <a:gridCol w="3547540">
                  <a:extLst>
                    <a:ext uri="{9D8B030D-6E8A-4147-A177-3AD203B41FA5}">
                      <a16:colId xmlns:a16="http://schemas.microsoft.com/office/drawing/2014/main" val="3802845817"/>
                    </a:ext>
                  </a:extLst>
                </a:gridCol>
              </a:tblGrid>
              <a:tr h="26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정보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경기도 내의 교통사고 현황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자전거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무단횡단 등과 같은 사고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다발지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 등의 정보를 제공</a:t>
                      </a:r>
                      <a:endParaRPr lang="en-US" altLang="ko-K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4782"/>
                  </a:ext>
                </a:extLst>
              </a:tr>
              <a:tr h="2459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유형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LINK</a:t>
                      </a:r>
                      <a:endParaRPr lang="ko-KR" altLang="en-US" sz="11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297832"/>
                  </a:ext>
                </a:extLst>
              </a:tr>
              <a:tr h="2459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데이터 포맷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XML</a:t>
                      </a:r>
                      <a:endParaRPr lang="ko-KR" altLang="en-US" sz="11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211886"/>
                  </a:ext>
                </a:extLst>
              </a:tr>
              <a:tr h="245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URL</a:t>
                      </a:r>
                      <a:endParaRPr lang="ko-KR" altLang="en-US" sz="11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https://data.gg.go.kr/portal/data/service/selectServicePage.do?page=1&amp;sortColumn=&amp;sortDirection=&amp;infId=8LBVOBJ5390LGDRBWGU620954436&amp;infSeq=3</a:t>
                      </a:r>
                      <a:endParaRPr lang="ko-KR" altLang="en-US" sz="11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361548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35DE550A-1040-4A7F-9111-511D3F5938A7}"/>
              </a:ext>
            </a:extLst>
          </p:cNvPr>
          <p:cNvSpPr/>
          <p:nvPr/>
        </p:nvSpPr>
        <p:spPr>
          <a:xfrm>
            <a:off x="6501334" y="3934772"/>
            <a:ext cx="5622476" cy="42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공공 자전거 운영 현황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54" name="표 5">
            <a:extLst>
              <a:ext uri="{FF2B5EF4-FFF2-40B4-BE49-F238E27FC236}">
                <a16:creationId xmlns:a16="http://schemas.microsoft.com/office/drawing/2014/main" id="{519A16FE-1218-43CB-94E4-543A96C6B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56343"/>
              </p:ext>
            </p:extLst>
          </p:nvPr>
        </p:nvGraphicFramePr>
        <p:xfrm>
          <a:off x="6797451" y="4411248"/>
          <a:ext cx="4479069" cy="153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138">
                  <a:extLst>
                    <a:ext uri="{9D8B030D-6E8A-4147-A177-3AD203B41FA5}">
                      <a16:colId xmlns:a16="http://schemas.microsoft.com/office/drawing/2014/main" val="1085082647"/>
                    </a:ext>
                  </a:extLst>
                </a:gridCol>
                <a:gridCol w="3556931">
                  <a:extLst>
                    <a:ext uri="{9D8B030D-6E8A-4147-A177-3AD203B41FA5}">
                      <a16:colId xmlns:a16="http://schemas.microsoft.com/office/drawing/2014/main" val="3802845817"/>
                    </a:ext>
                  </a:extLst>
                </a:gridCol>
              </a:tblGrid>
              <a:tr h="26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정보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경기도 내의 공공 자전거 운영 현황 및 자전거 도로 집계 현황 등의 정보를 제공</a:t>
                      </a:r>
                      <a:endParaRPr lang="en-US" altLang="ko-K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4782"/>
                  </a:ext>
                </a:extLst>
              </a:tr>
              <a:tr h="2459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유형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LINK</a:t>
                      </a:r>
                      <a:endParaRPr lang="ko-KR" altLang="en-US" sz="11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297832"/>
                  </a:ext>
                </a:extLst>
              </a:tr>
              <a:tr h="2459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데이터 포맷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XML</a:t>
                      </a:r>
                      <a:endParaRPr lang="ko-KR" altLang="en-US" sz="11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211886"/>
                  </a:ext>
                </a:extLst>
              </a:tr>
              <a:tr h="245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URL</a:t>
                      </a:r>
                      <a:endParaRPr lang="ko-KR" altLang="en-US" sz="11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a고딕11" panose="02020600000000000000" pitchFamily="18" charset="-127"/>
                          <a:ea typeface="a고딕11" panose="02020600000000000000" pitchFamily="18" charset="-127"/>
                        </a:rPr>
                        <a:t>https://data.gg.go.kr/portal/data/service/selectServicePage.do?page=1&amp;sortColumn=&amp;sortDirection=&amp;infId=L6L20ID3THW695NL77HV1944917&amp;infSeq=3</a:t>
                      </a:r>
                      <a:endParaRPr lang="ko-KR" altLang="en-US" sz="1100" dirty="0"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361548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A27A9A71-E2D3-45FA-9715-F7B835759D6E}"/>
              </a:ext>
            </a:extLst>
          </p:cNvPr>
          <p:cNvSpPr/>
          <p:nvPr/>
        </p:nvSpPr>
        <p:spPr>
          <a:xfrm>
            <a:off x="1180996" y="440060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사용 </a:t>
            </a:r>
            <a:r>
              <a:rPr lang="en-US" altLang="ko-KR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OPEN API </a:t>
            </a:r>
            <a:r>
              <a:rPr lang="ko-KR" altLang="en-US" sz="1000" kern="0" dirty="0">
                <a:solidFill>
                  <a:srgbClr val="00B0F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활용할 데이터 정보</a:t>
            </a:r>
            <a:endParaRPr lang="ko-KR" altLang="en-US" sz="6000" kern="0" dirty="0">
              <a:solidFill>
                <a:srgbClr val="00B0F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92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cxnSpLocks/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423152-7D37-4517-A28D-62EC383FA683}"/>
              </a:ext>
            </a:extLst>
          </p:cNvPr>
          <p:cNvSpPr/>
          <p:nvPr/>
        </p:nvSpPr>
        <p:spPr>
          <a:xfrm>
            <a:off x="1180996" y="440060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상세 기능 </a:t>
            </a:r>
            <a:endParaRPr lang="ko-KR" altLang="en-US" sz="6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0" name="자유형 48">
            <a:extLst>
              <a:ext uri="{FF2B5EF4-FFF2-40B4-BE49-F238E27FC236}">
                <a16:creationId xmlns:a16="http://schemas.microsoft.com/office/drawing/2014/main" id="{00523747-4D8E-48BC-9F2A-33DAE258AEA9}"/>
              </a:ext>
            </a:extLst>
          </p:cNvPr>
          <p:cNvSpPr/>
          <p:nvPr/>
        </p:nvSpPr>
        <p:spPr>
          <a:xfrm>
            <a:off x="1421105" y="1617571"/>
            <a:ext cx="1903921" cy="492845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49">
            <a:extLst>
              <a:ext uri="{FF2B5EF4-FFF2-40B4-BE49-F238E27FC236}">
                <a16:creationId xmlns:a16="http://schemas.microsoft.com/office/drawing/2014/main" id="{45BAE655-CC1B-454B-9B3C-01D26156265B}"/>
              </a:ext>
            </a:extLst>
          </p:cNvPr>
          <p:cNvSpPr/>
          <p:nvPr/>
        </p:nvSpPr>
        <p:spPr>
          <a:xfrm>
            <a:off x="1188736" y="2097524"/>
            <a:ext cx="2335892" cy="1843047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DF9E58-1D52-4278-9D72-CA3C43169FAB}"/>
              </a:ext>
            </a:extLst>
          </p:cNvPr>
          <p:cNvSpPr/>
          <p:nvPr/>
        </p:nvSpPr>
        <p:spPr>
          <a:xfrm>
            <a:off x="1525852" y="2210546"/>
            <a:ext cx="1639709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지도 연동</a:t>
            </a:r>
            <a:endParaRPr lang="en-US" altLang="ko-KR" sz="2400" b="1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F4FA1-DFDF-48AB-9529-BD972B5A3C0E}"/>
              </a:ext>
            </a:extLst>
          </p:cNvPr>
          <p:cNvSpPr txBox="1"/>
          <p:nvPr/>
        </p:nvSpPr>
        <p:spPr>
          <a:xfrm>
            <a:off x="1180996" y="2931115"/>
            <a:ext cx="2335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검색한 주소에 따라 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화면에 지도를 출력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31C6C6-8957-401A-9427-BD0DDD952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91" y="1217922"/>
            <a:ext cx="893833" cy="893833"/>
          </a:xfrm>
          <a:prstGeom prst="rect">
            <a:avLst/>
          </a:prstGeom>
        </p:spPr>
      </p:pic>
      <p:sp>
        <p:nvSpPr>
          <p:cNvPr id="39" name="자유형 48">
            <a:extLst>
              <a:ext uri="{FF2B5EF4-FFF2-40B4-BE49-F238E27FC236}">
                <a16:creationId xmlns:a16="http://schemas.microsoft.com/office/drawing/2014/main" id="{0852916E-83F9-4E5C-9077-E4C3B4C0F459}"/>
              </a:ext>
            </a:extLst>
          </p:cNvPr>
          <p:cNvSpPr/>
          <p:nvPr/>
        </p:nvSpPr>
        <p:spPr>
          <a:xfrm>
            <a:off x="3202550" y="3991029"/>
            <a:ext cx="1885393" cy="488049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49">
            <a:extLst>
              <a:ext uri="{FF2B5EF4-FFF2-40B4-BE49-F238E27FC236}">
                <a16:creationId xmlns:a16="http://schemas.microsoft.com/office/drawing/2014/main" id="{B71F94ED-D96B-4582-95B1-13507B3C2F13}"/>
              </a:ext>
            </a:extLst>
          </p:cNvPr>
          <p:cNvSpPr/>
          <p:nvPr/>
        </p:nvSpPr>
        <p:spPr>
          <a:xfrm>
            <a:off x="2989004" y="4468592"/>
            <a:ext cx="2313163" cy="1825114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6F84BD-84B9-4483-BFD5-F8776E169024}"/>
              </a:ext>
            </a:extLst>
          </p:cNvPr>
          <p:cNvSpPr/>
          <p:nvPr/>
        </p:nvSpPr>
        <p:spPr>
          <a:xfrm>
            <a:off x="3250094" y="4603696"/>
            <a:ext cx="162375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이미지</a:t>
            </a:r>
            <a:endParaRPr lang="en-US" altLang="ko-KR" sz="2400" b="1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39C4A2-2378-4F27-9E84-8EFD5E2C540B}"/>
              </a:ext>
            </a:extLst>
          </p:cNvPr>
          <p:cNvSpPr txBox="1"/>
          <p:nvPr/>
        </p:nvSpPr>
        <p:spPr>
          <a:xfrm>
            <a:off x="2988666" y="5292463"/>
            <a:ext cx="231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근처에 사고 다발 지역이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있을 때 경고 이미지 출력</a:t>
            </a:r>
          </a:p>
        </p:txBody>
      </p:sp>
      <p:sp>
        <p:nvSpPr>
          <p:cNvPr id="56" name="자유형 48">
            <a:extLst>
              <a:ext uri="{FF2B5EF4-FFF2-40B4-BE49-F238E27FC236}">
                <a16:creationId xmlns:a16="http://schemas.microsoft.com/office/drawing/2014/main" id="{32FB6B2D-877A-49A9-AD72-A1805E16F326}"/>
              </a:ext>
            </a:extLst>
          </p:cNvPr>
          <p:cNvSpPr/>
          <p:nvPr/>
        </p:nvSpPr>
        <p:spPr>
          <a:xfrm>
            <a:off x="5236856" y="1602270"/>
            <a:ext cx="1903921" cy="492845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49">
            <a:extLst>
              <a:ext uri="{FF2B5EF4-FFF2-40B4-BE49-F238E27FC236}">
                <a16:creationId xmlns:a16="http://schemas.microsoft.com/office/drawing/2014/main" id="{50147215-40BC-4F51-A81C-B7388AA7783B}"/>
              </a:ext>
            </a:extLst>
          </p:cNvPr>
          <p:cNvSpPr/>
          <p:nvPr/>
        </p:nvSpPr>
        <p:spPr>
          <a:xfrm>
            <a:off x="5010335" y="2101461"/>
            <a:ext cx="2335892" cy="1843047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0E94C3-516A-4C73-B5D7-5037270D59D9}"/>
              </a:ext>
            </a:extLst>
          </p:cNvPr>
          <p:cNvSpPr/>
          <p:nvPr/>
        </p:nvSpPr>
        <p:spPr>
          <a:xfrm>
            <a:off x="5302137" y="2210963"/>
            <a:ext cx="1639709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검색</a:t>
            </a:r>
            <a:endParaRPr lang="en-US" altLang="ko-KR" sz="2400" b="1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0A4F4F-0FE6-44EA-8B79-6ABB8DB2032B}"/>
              </a:ext>
            </a:extLst>
          </p:cNvPr>
          <p:cNvSpPr txBox="1"/>
          <p:nvPr/>
        </p:nvSpPr>
        <p:spPr>
          <a:xfrm>
            <a:off x="5020869" y="2905314"/>
            <a:ext cx="2335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주소를 검색했을 때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관련된 정보 리스트 출력</a:t>
            </a:r>
          </a:p>
        </p:txBody>
      </p:sp>
      <p:sp>
        <p:nvSpPr>
          <p:cNvPr id="66" name="자유형 48">
            <a:extLst>
              <a:ext uri="{FF2B5EF4-FFF2-40B4-BE49-F238E27FC236}">
                <a16:creationId xmlns:a16="http://schemas.microsoft.com/office/drawing/2014/main" id="{CE1CDF9E-3579-434B-A820-515290B7567D}"/>
              </a:ext>
            </a:extLst>
          </p:cNvPr>
          <p:cNvSpPr/>
          <p:nvPr/>
        </p:nvSpPr>
        <p:spPr>
          <a:xfrm>
            <a:off x="7167339" y="3991029"/>
            <a:ext cx="1885395" cy="488049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49">
            <a:extLst>
              <a:ext uri="{FF2B5EF4-FFF2-40B4-BE49-F238E27FC236}">
                <a16:creationId xmlns:a16="http://schemas.microsoft.com/office/drawing/2014/main" id="{93064E30-F962-4907-98D1-ABF7F5AD7EB9}"/>
              </a:ext>
            </a:extLst>
          </p:cNvPr>
          <p:cNvSpPr/>
          <p:nvPr/>
        </p:nvSpPr>
        <p:spPr>
          <a:xfrm>
            <a:off x="6953794" y="4473142"/>
            <a:ext cx="2313163" cy="1825114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A68B8AC-FD51-4DFE-A194-8F985DD9DE5A}"/>
              </a:ext>
            </a:extLst>
          </p:cNvPr>
          <p:cNvSpPr/>
          <p:nvPr/>
        </p:nvSpPr>
        <p:spPr>
          <a:xfrm>
            <a:off x="7298158" y="4667664"/>
            <a:ext cx="162375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갱신</a:t>
            </a:r>
            <a:endParaRPr lang="en-US" altLang="ko-KR" sz="2400" b="1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DF3855-B1C4-4C67-84FF-33DD18B076A4}"/>
              </a:ext>
            </a:extLst>
          </p:cNvPr>
          <p:cNvSpPr txBox="1"/>
          <p:nvPr/>
        </p:nvSpPr>
        <p:spPr>
          <a:xfrm>
            <a:off x="6953454" y="5403979"/>
            <a:ext cx="2313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인터넷을 연결하여 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최근 업데이트된 정보 갱신</a:t>
            </a:r>
          </a:p>
        </p:txBody>
      </p:sp>
      <p:sp>
        <p:nvSpPr>
          <p:cNvPr id="82" name="자유형 48">
            <a:extLst>
              <a:ext uri="{FF2B5EF4-FFF2-40B4-BE49-F238E27FC236}">
                <a16:creationId xmlns:a16="http://schemas.microsoft.com/office/drawing/2014/main" id="{1FDDF36E-021E-4EAF-83EA-380750B82601}"/>
              </a:ext>
            </a:extLst>
          </p:cNvPr>
          <p:cNvSpPr/>
          <p:nvPr/>
        </p:nvSpPr>
        <p:spPr>
          <a:xfrm>
            <a:off x="9264612" y="1640312"/>
            <a:ext cx="1885395" cy="488049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 49">
            <a:extLst>
              <a:ext uri="{FF2B5EF4-FFF2-40B4-BE49-F238E27FC236}">
                <a16:creationId xmlns:a16="http://schemas.microsoft.com/office/drawing/2014/main" id="{D3030EC8-CAAD-476D-9FD0-09C456C44AAA}"/>
              </a:ext>
            </a:extLst>
          </p:cNvPr>
          <p:cNvSpPr/>
          <p:nvPr/>
        </p:nvSpPr>
        <p:spPr>
          <a:xfrm>
            <a:off x="9051066" y="2133113"/>
            <a:ext cx="2313163" cy="1825114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B819346-5818-49F0-ADB0-763464DD6F66}"/>
              </a:ext>
            </a:extLst>
          </p:cNvPr>
          <p:cNvSpPr/>
          <p:nvPr/>
        </p:nvSpPr>
        <p:spPr>
          <a:xfrm>
            <a:off x="9286947" y="2222907"/>
            <a:ext cx="1771408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Gmail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C76547-5EEA-4A61-A5F4-ACD5BCCABA33}"/>
              </a:ext>
            </a:extLst>
          </p:cNvPr>
          <p:cNvSpPr txBox="1"/>
          <p:nvPr/>
        </p:nvSpPr>
        <p:spPr>
          <a:xfrm>
            <a:off x="9040530" y="2934846"/>
            <a:ext cx="231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공공 자전거 대여 정보를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이메일로 송신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7E6D389-2E14-44B5-8C2C-890A6AF53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183" y="3668494"/>
            <a:ext cx="803819" cy="803819"/>
          </a:xfrm>
          <a:prstGeom prst="rect">
            <a:avLst/>
          </a:prstGeom>
        </p:spPr>
      </p:pic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AB3771C2-3017-4081-B06D-20CF3D0C45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19" y="1272747"/>
            <a:ext cx="798172" cy="79817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D71F454-D193-43E7-BB16-8695A70D4E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420" y="3654430"/>
            <a:ext cx="889232" cy="889232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84A8A1DA-433D-45C3-B11E-CD9CD7086C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412" y="1420791"/>
            <a:ext cx="679794" cy="6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2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cxnSpLocks/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423152-7D37-4517-A28D-62EC383FA683}"/>
              </a:ext>
            </a:extLst>
          </p:cNvPr>
          <p:cNvSpPr/>
          <p:nvPr/>
        </p:nvSpPr>
        <p:spPr>
          <a:xfrm>
            <a:off x="1180996" y="440060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UI </a:t>
            </a: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예시 </a:t>
            </a:r>
            <a:r>
              <a:rPr lang="en-US" altLang="ko-KR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-</a:t>
            </a: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Ⅰ</a:t>
            </a:r>
            <a:endParaRPr lang="ko-KR" altLang="en-US" sz="6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DF05BFE-507A-49EF-927F-8584EDD33ED9}"/>
              </a:ext>
            </a:extLst>
          </p:cNvPr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8" name="양쪽 모서리가 둥근 사각형 2">
              <a:extLst>
                <a:ext uri="{FF2B5EF4-FFF2-40B4-BE49-F238E27FC236}">
                  <a16:creationId xmlns:a16="http://schemas.microsoft.com/office/drawing/2014/main" id="{550A5151-3BD2-4F7C-8D9F-845CDE149E4D}"/>
                </a:ext>
              </a:extLst>
            </p:cNvPr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양쪽 모서리가 둥근 사각형 7">
              <a:extLst>
                <a:ext uri="{FF2B5EF4-FFF2-40B4-BE49-F238E27FC236}">
                  <a16:creationId xmlns:a16="http://schemas.microsoft.com/office/drawing/2014/main" id="{4C24735F-F502-4B4E-AB2C-A2783113AD33}"/>
                </a:ext>
              </a:extLst>
            </p:cNvPr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왼쪽 대괄호 43">
              <a:extLst>
                <a:ext uri="{FF2B5EF4-FFF2-40B4-BE49-F238E27FC236}">
                  <a16:creationId xmlns:a16="http://schemas.microsoft.com/office/drawing/2014/main" id="{33383C02-220E-4070-A716-865F0D62EC0C}"/>
                </a:ext>
              </a:extLst>
            </p:cNvPr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88CD80-C83E-4BB3-905B-C0193337515B}"/>
                </a:ext>
              </a:extLst>
            </p:cNvPr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13C65A-AC68-4304-A912-CEEB9EE154E0}"/>
                </a:ext>
              </a:extLst>
            </p:cNvPr>
            <p:cNvCxnSpPr>
              <a:stCxn id="47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왼쪽 대괄호 46">
              <a:extLst>
                <a:ext uri="{FF2B5EF4-FFF2-40B4-BE49-F238E27FC236}">
                  <a16:creationId xmlns:a16="http://schemas.microsoft.com/office/drawing/2014/main" id="{CE8C0003-5AAB-4673-A311-F638C3CAC917}"/>
                </a:ext>
              </a:extLst>
            </p:cNvPr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A588D22-E2D4-4C1E-BAC9-9F9796A03AC3}"/>
                </a:ext>
              </a:extLst>
            </p:cNvPr>
            <p:cNvCxnSpPr>
              <a:endCxn id="50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51D83B9-9D13-4EE2-BE5D-89F046430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3389" y="659073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양쪽 모서리가 둥근 사각형 30">
              <a:extLst>
                <a:ext uri="{FF2B5EF4-FFF2-40B4-BE49-F238E27FC236}">
                  <a16:creationId xmlns:a16="http://schemas.microsoft.com/office/drawing/2014/main" id="{B70F4A8C-F7D0-4121-9AC1-FCDC66965EE9}"/>
                </a:ext>
              </a:extLst>
            </p:cNvPr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5EF2200-FC19-407A-ABEC-407C2754F37F}"/>
              </a:ext>
            </a:extLst>
          </p:cNvPr>
          <p:cNvSpPr/>
          <p:nvPr/>
        </p:nvSpPr>
        <p:spPr>
          <a:xfrm>
            <a:off x="1180996" y="1099697"/>
            <a:ext cx="3014490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1.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자전거 보관소 정보 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94556C-0426-4E68-A2F2-2D9CA3D328FA}"/>
              </a:ext>
            </a:extLst>
          </p:cNvPr>
          <p:cNvSpPr/>
          <p:nvPr/>
        </p:nvSpPr>
        <p:spPr>
          <a:xfrm>
            <a:off x="1065171" y="1630286"/>
            <a:ext cx="9686377" cy="46881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2C9A1765-8945-4192-B819-D5DB4647A653}"/>
              </a:ext>
            </a:extLst>
          </p:cNvPr>
          <p:cNvSpPr/>
          <p:nvPr/>
        </p:nvSpPr>
        <p:spPr>
          <a:xfrm>
            <a:off x="1237606" y="1755898"/>
            <a:ext cx="3225338" cy="56346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수도권 자전거 관련 정보 </a:t>
            </a:r>
            <a:r>
              <a:rPr lang="ko-KR" altLang="en-US" dirty="0" err="1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알리미</a:t>
            </a:r>
            <a:endParaRPr lang="ko-KR" altLang="en-US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B767339D-9501-4A4C-A0CE-949D66EE46CD}"/>
              </a:ext>
            </a:extLst>
          </p:cNvPr>
          <p:cNvSpPr/>
          <p:nvPr/>
        </p:nvSpPr>
        <p:spPr>
          <a:xfrm>
            <a:off x="1237606" y="2426339"/>
            <a:ext cx="2185102" cy="585926"/>
          </a:xfrm>
          <a:prstGeom prst="rect">
            <a:avLst/>
          </a:prstGeom>
          <a:solidFill>
            <a:srgbClr val="FFC000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보관소 정보</a:t>
            </a:r>
          </a:p>
        </p:txBody>
      </p:sp>
      <p:sp>
        <p:nvSpPr>
          <p:cNvPr id="79" name="Rectangle 5">
            <a:extLst>
              <a:ext uri="{FF2B5EF4-FFF2-40B4-BE49-F238E27FC236}">
                <a16:creationId xmlns:a16="http://schemas.microsoft.com/office/drawing/2014/main" id="{B72816B1-41A3-42C1-8C3E-B927F4912ED3}"/>
              </a:ext>
            </a:extLst>
          </p:cNvPr>
          <p:cNvSpPr/>
          <p:nvPr/>
        </p:nvSpPr>
        <p:spPr>
          <a:xfrm>
            <a:off x="3688858" y="2423748"/>
            <a:ext cx="2185102" cy="58592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자전거 도로 정보</a:t>
            </a:r>
          </a:p>
        </p:txBody>
      </p:sp>
      <p:sp>
        <p:nvSpPr>
          <p:cNvPr id="80" name="Rectangle 5">
            <a:extLst>
              <a:ext uri="{FF2B5EF4-FFF2-40B4-BE49-F238E27FC236}">
                <a16:creationId xmlns:a16="http://schemas.microsoft.com/office/drawing/2014/main" id="{6C9532D3-CC21-4188-9F0E-4AD308EAC961}"/>
              </a:ext>
            </a:extLst>
          </p:cNvPr>
          <p:cNvSpPr/>
          <p:nvPr/>
        </p:nvSpPr>
        <p:spPr>
          <a:xfrm>
            <a:off x="6140110" y="2423748"/>
            <a:ext cx="2185102" cy="58592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공공 자전거 대여 정보</a:t>
            </a:r>
          </a:p>
        </p:txBody>
      </p:sp>
      <p:sp>
        <p:nvSpPr>
          <p:cNvPr id="81" name="Rectangle 5">
            <a:extLst>
              <a:ext uri="{FF2B5EF4-FFF2-40B4-BE49-F238E27FC236}">
                <a16:creationId xmlns:a16="http://schemas.microsoft.com/office/drawing/2014/main" id="{BAB6CB83-3F79-46DE-9938-DAA97ADFBDAD}"/>
              </a:ext>
            </a:extLst>
          </p:cNvPr>
          <p:cNvSpPr/>
          <p:nvPr/>
        </p:nvSpPr>
        <p:spPr>
          <a:xfrm>
            <a:off x="5980451" y="1935134"/>
            <a:ext cx="1678698" cy="39088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사고다발지역 정보 제공</a:t>
            </a:r>
          </a:p>
        </p:txBody>
      </p:sp>
      <p:sp>
        <p:nvSpPr>
          <p:cNvPr id="95" name="Rectangle 11">
            <a:extLst>
              <a:ext uri="{FF2B5EF4-FFF2-40B4-BE49-F238E27FC236}">
                <a16:creationId xmlns:a16="http://schemas.microsoft.com/office/drawing/2014/main" id="{3C70FB56-BBDA-4EFD-AC9A-A7033076BCA6}"/>
              </a:ext>
            </a:extLst>
          </p:cNvPr>
          <p:cNvSpPr/>
          <p:nvPr/>
        </p:nvSpPr>
        <p:spPr>
          <a:xfrm>
            <a:off x="1180996" y="3119241"/>
            <a:ext cx="9472109" cy="308499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97" name="Rectangle 12">
            <a:extLst>
              <a:ext uri="{FF2B5EF4-FFF2-40B4-BE49-F238E27FC236}">
                <a16:creationId xmlns:a16="http://schemas.microsoft.com/office/drawing/2014/main" id="{01C50997-68AD-47BB-BE93-5A783B3F8175}"/>
              </a:ext>
            </a:extLst>
          </p:cNvPr>
          <p:cNvSpPr/>
          <p:nvPr/>
        </p:nvSpPr>
        <p:spPr>
          <a:xfrm>
            <a:off x="1422921" y="3474347"/>
            <a:ext cx="4187669" cy="248574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7E5D42D7-42CA-4A06-A3DD-DFB8AEF2DFF1}"/>
              </a:ext>
            </a:extLst>
          </p:cNvPr>
          <p:cNvSpPr/>
          <p:nvPr/>
        </p:nvSpPr>
        <p:spPr>
          <a:xfrm>
            <a:off x="6037263" y="3474347"/>
            <a:ext cx="4288110" cy="248574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99" name="Rectangle 14">
            <a:extLst>
              <a:ext uri="{FF2B5EF4-FFF2-40B4-BE49-F238E27FC236}">
                <a16:creationId xmlns:a16="http://schemas.microsoft.com/office/drawing/2014/main" id="{CC60D7FD-C68F-4BDE-BC4C-163547CEBE3A}"/>
              </a:ext>
            </a:extLst>
          </p:cNvPr>
          <p:cNvSpPr/>
          <p:nvPr/>
        </p:nvSpPr>
        <p:spPr>
          <a:xfrm>
            <a:off x="1553204" y="3589757"/>
            <a:ext cx="3870955" cy="28852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</a:t>
            </a:r>
            <a:r>
              <a:rPr lang="en-US" altLang="ko-KR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군</a:t>
            </a:r>
            <a:r>
              <a:rPr lang="en-US" altLang="ko-KR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동 주소 및 역 이름 검색</a:t>
            </a:r>
          </a:p>
        </p:txBody>
      </p:sp>
      <p:sp>
        <p:nvSpPr>
          <p:cNvPr id="100" name="Rectangle 15">
            <a:extLst>
              <a:ext uri="{FF2B5EF4-FFF2-40B4-BE49-F238E27FC236}">
                <a16:creationId xmlns:a16="http://schemas.microsoft.com/office/drawing/2014/main" id="{3A88FE00-A3B0-4DDE-AFAB-EC61FE02A2A2}"/>
              </a:ext>
            </a:extLst>
          </p:cNvPr>
          <p:cNvSpPr/>
          <p:nvPr/>
        </p:nvSpPr>
        <p:spPr>
          <a:xfrm>
            <a:off x="6483880" y="3705167"/>
            <a:ext cx="3369491" cy="207737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보관소 지도 이미지</a:t>
            </a:r>
          </a:p>
        </p:txBody>
      </p:sp>
      <p:sp>
        <p:nvSpPr>
          <p:cNvPr id="101" name="Rectangle 17">
            <a:extLst>
              <a:ext uri="{FF2B5EF4-FFF2-40B4-BE49-F238E27FC236}">
                <a16:creationId xmlns:a16="http://schemas.microsoft.com/office/drawing/2014/main" id="{FA13081B-2719-475B-80EB-7CB8FFE29F2E}"/>
              </a:ext>
            </a:extLst>
          </p:cNvPr>
          <p:cNvSpPr/>
          <p:nvPr/>
        </p:nvSpPr>
        <p:spPr>
          <a:xfrm>
            <a:off x="1553204" y="4146830"/>
            <a:ext cx="3870955" cy="163571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검색된 보관소 정보 주소 리스트</a:t>
            </a:r>
            <a:endParaRPr lang="en-US" altLang="ko-KR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*</a:t>
            </a:r>
            <a:r>
              <a:rPr lang="ko-KR" altLang="en-US" sz="14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리스트 요소 클릭 시 </a:t>
            </a:r>
            <a:r>
              <a:rPr lang="ko-KR" altLang="en-US" sz="1400" dirty="0">
                <a:solidFill>
                  <a:srgbClr val="C0000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지도 갱신</a:t>
            </a:r>
          </a:p>
        </p:txBody>
      </p:sp>
      <p:cxnSp>
        <p:nvCxnSpPr>
          <p:cNvPr id="102" name="Straight Arrow Connector 19">
            <a:extLst>
              <a:ext uri="{FF2B5EF4-FFF2-40B4-BE49-F238E27FC236}">
                <a16:creationId xmlns:a16="http://schemas.microsoft.com/office/drawing/2014/main" id="{DA2ACD1B-95D1-423B-B76C-7D737C31A50F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5424159" y="4743855"/>
            <a:ext cx="1059721" cy="239206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9">
            <a:extLst>
              <a:ext uri="{FF2B5EF4-FFF2-40B4-BE49-F238E27FC236}">
                <a16:creationId xmlns:a16="http://schemas.microsoft.com/office/drawing/2014/main" id="{C73B04B0-B944-4019-A3FB-2D5A4CEB2317}"/>
              </a:ext>
            </a:extLst>
          </p:cNvPr>
          <p:cNvCxnSpPr>
            <a:cxnSpLocks/>
          </p:cNvCxnSpPr>
          <p:nvPr/>
        </p:nvCxnSpPr>
        <p:spPr>
          <a:xfrm flipV="1">
            <a:off x="5638563" y="2124942"/>
            <a:ext cx="321547" cy="301397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67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cxnSpLocks/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423152-7D37-4517-A28D-62EC383FA683}"/>
              </a:ext>
            </a:extLst>
          </p:cNvPr>
          <p:cNvSpPr/>
          <p:nvPr/>
        </p:nvSpPr>
        <p:spPr>
          <a:xfrm>
            <a:off x="1180996" y="440060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UI </a:t>
            </a: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예시 </a:t>
            </a:r>
            <a:r>
              <a:rPr lang="en-US" altLang="ko-KR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-</a:t>
            </a: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Ⅱ</a:t>
            </a:r>
            <a:endParaRPr lang="ko-KR" altLang="en-US" sz="6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DF05BFE-507A-49EF-927F-8584EDD33ED9}"/>
              </a:ext>
            </a:extLst>
          </p:cNvPr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8" name="양쪽 모서리가 둥근 사각형 2">
              <a:extLst>
                <a:ext uri="{FF2B5EF4-FFF2-40B4-BE49-F238E27FC236}">
                  <a16:creationId xmlns:a16="http://schemas.microsoft.com/office/drawing/2014/main" id="{550A5151-3BD2-4F7C-8D9F-845CDE149E4D}"/>
                </a:ext>
              </a:extLst>
            </p:cNvPr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양쪽 모서리가 둥근 사각형 7">
              <a:extLst>
                <a:ext uri="{FF2B5EF4-FFF2-40B4-BE49-F238E27FC236}">
                  <a16:creationId xmlns:a16="http://schemas.microsoft.com/office/drawing/2014/main" id="{4C24735F-F502-4B4E-AB2C-A2783113AD33}"/>
                </a:ext>
              </a:extLst>
            </p:cNvPr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왼쪽 대괄호 43">
              <a:extLst>
                <a:ext uri="{FF2B5EF4-FFF2-40B4-BE49-F238E27FC236}">
                  <a16:creationId xmlns:a16="http://schemas.microsoft.com/office/drawing/2014/main" id="{33383C02-220E-4070-A716-865F0D62EC0C}"/>
                </a:ext>
              </a:extLst>
            </p:cNvPr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88CD80-C83E-4BB3-905B-C0193337515B}"/>
                </a:ext>
              </a:extLst>
            </p:cNvPr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13C65A-AC68-4304-A912-CEEB9EE154E0}"/>
                </a:ext>
              </a:extLst>
            </p:cNvPr>
            <p:cNvCxnSpPr>
              <a:stCxn id="47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왼쪽 대괄호 46">
              <a:extLst>
                <a:ext uri="{FF2B5EF4-FFF2-40B4-BE49-F238E27FC236}">
                  <a16:creationId xmlns:a16="http://schemas.microsoft.com/office/drawing/2014/main" id="{CE8C0003-5AAB-4673-A311-F638C3CAC917}"/>
                </a:ext>
              </a:extLst>
            </p:cNvPr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A588D22-E2D4-4C1E-BAC9-9F9796A03AC3}"/>
                </a:ext>
              </a:extLst>
            </p:cNvPr>
            <p:cNvCxnSpPr>
              <a:endCxn id="50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51D83B9-9D13-4EE2-BE5D-89F046430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3389" y="659073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양쪽 모서리가 둥근 사각형 30">
              <a:extLst>
                <a:ext uri="{FF2B5EF4-FFF2-40B4-BE49-F238E27FC236}">
                  <a16:creationId xmlns:a16="http://schemas.microsoft.com/office/drawing/2014/main" id="{B70F4A8C-F7D0-4121-9AC1-FCDC66965EE9}"/>
                </a:ext>
              </a:extLst>
            </p:cNvPr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5EF2200-FC19-407A-ABEC-407C2754F37F}"/>
              </a:ext>
            </a:extLst>
          </p:cNvPr>
          <p:cNvSpPr/>
          <p:nvPr/>
        </p:nvSpPr>
        <p:spPr>
          <a:xfrm>
            <a:off x="1180996" y="1115280"/>
            <a:ext cx="3014490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2.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자전거 도로 정보 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94556C-0426-4E68-A2F2-2D9CA3D328FA}"/>
              </a:ext>
            </a:extLst>
          </p:cNvPr>
          <p:cNvSpPr/>
          <p:nvPr/>
        </p:nvSpPr>
        <p:spPr>
          <a:xfrm>
            <a:off x="1065171" y="1630286"/>
            <a:ext cx="9686377" cy="46881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2C9A1765-8945-4192-B819-D5DB4647A653}"/>
              </a:ext>
            </a:extLst>
          </p:cNvPr>
          <p:cNvSpPr/>
          <p:nvPr/>
        </p:nvSpPr>
        <p:spPr>
          <a:xfrm>
            <a:off x="1237606" y="1755898"/>
            <a:ext cx="3225338" cy="56346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수도권 자전거 관련 정보 </a:t>
            </a:r>
            <a:r>
              <a:rPr lang="ko-KR" altLang="en-US" dirty="0" err="1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알리미</a:t>
            </a:r>
            <a:endParaRPr lang="ko-KR" altLang="en-US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B767339D-9501-4A4C-A0CE-949D66EE46CD}"/>
              </a:ext>
            </a:extLst>
          </p:cNvPr>
          <p:cNvSpPr/>
          <p:nvPr/>
        </p:nvSpPr>
        <p:spPr>
          <a:xfrm>
            <a:off x="1237606" y="2426339"/>
            <a:ext cx="2185102" cy="585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보관소 정보</a:t>
            </a:r>
          </a:p>
        </p:txBody>
      </p:sp>
      <p:sp>
        <p:nvSpPr>
          <p:cNvPr id="79" name="Rectangle 5">
            <a:extLst>
              <a:ext uri="{FF2B5EF4-FFF2-40B4-BE49-F238E27FC236}">
                <a16:creationId xmlns:a16="http://schemas.microsoft.com/office/drawing/2014/main" id="{B72816B1-41A3-42C1-8C3E-B927F4912ED3}"/>
              </a:ext>
            </a:extLst>
          </p:cNvPr>
          <p:cNvSpPr/>
          <p:nvPr/>
        </p:nvSpPr>
        <p:spPr>
          <a:xfrm>
            <a:off x="3688858" y="2423748"/>
            <a:ext cx="2185102" cy="585926"/>
          </a:xfrm>
          <a:prstGeom prst="rect">
            <a:avLst/>
          </a:prstGeom>
          <a:solidFill>
            <a:srgbClr val="FFC000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자전거 도로 정보</a:t>
            </a:r>
          </a:p>
        </p:txBody>
      </p:sp>
      <p:sp>
        <p:nvSpPr>
          <p:cNvPr id="80" name="Rectangle 5">
            <a:extLst>
              <a:ext uri="{FF2B5EF4-FFF2-40B4-BE49-F238E27FC236}">
                <a16:creationId xmlns:a16="http://schemas.microsoft.com/office/drawing/2014/main" id="{6C9532D3-CC21-4188-9F0E-4AD308EAC961}"/>
              </a:ext>
            </a:extLst>
          </p:cNvPr>
          <p:cNvSpPr/>
          <p:nvPr/>
        </p:nvSpPr>
        <p:spPr>
          <a:xfrm>
            <a:off x="6140110" y="2423748"/>
            <a:ext cx="2185102" cy="58592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공공 자전거 대여 정보</a:t>
            </a:r>
          </a:p>
        </p:txBody>
      </p:sp>
      <p:sp>
        <p:nvSpPr>
          <p:cNvPr id="81" name="Rectangle 5">
            <a:extLst>
              <a:ext uri="{FF2B5EF4-FFF2-40B4-BE49-F238E27FC236}">
                <a16:creationId xmlns:a16="http://schemas.microsoft.com/office/drawing/2014/main" id="{BAB6CB83-3F79-46DE-9938-DAA97ADFBDAD}"/>
              </a:ext>
            </a:extLst>
          </p:cNvPr>
          <p:cNvSpPr/>
          <p:nvPr/>
        </p:nvSpPr>
        <p:spPr>
          <a:xfrm>
            <a:off x="5980451" y="1935134"/>
            <a:ext cx="1678698" cy="39088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사고다발지역 정보 제공</a:t>
            </a:r>
          </a:p>
        </p:txBody>
      </p:sp>
      <p:sp>
        <p:nvSpPr>
          <p:cNvPr id="95" name="Rectangle 11">
            <a:extLst>
              <a:ext uri="{FF2B5EF4-FFF2-40B4-BE49-F238E27FC236}">
                <a16:creationId xmlns:a16="http://schemas.microsoft.com/office/drawing/2014/main" id="{3C70FB56-BBDA-4EFD-AC9A-A7033076BCA6}"/>
              </a:ext>
            </a:extLst>
          </p:cNvPr>
          <p:cNvSpPr/>
          <p:nvPr/>
        </p:nvSpPr>
        <p:spPr>
          <a:xfrm>
            <a:off x="1180996" y="3119241"/>
            <a:ext cx="9472109" cy="308499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97" name="Rectangle 12">
            <a:extLst>
              <a:ext uri="{FF2B5EF4-FFF2-40B4-BE49-F238E27FC236}">
                <a16:creationId xmlns:a16="http://schemas.microsoft.com/office/drawing/2014/main" id="{01C50997-68AD-47BB-BE93-5A783B3F8175}"/>
              </a:ext>
            </a:extLst>
          </p:cNvPr>
          <p:cNvSpPr/>
          <p:nvPr/>
        </p:nvSpPr>
        <p:spPr>
          <a:xfrm>
            <a:off x="1422921" y="3474347"/>
            <a:ext cx="4187669" cy="248574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7E5D42D7-42CA-4A06-A3DD-DFB8AEF2DFF1}"/>
              </a:ext>
            </a:extLst>
          </p:cNvPr>
          <p:cNvSpPr/>
          <p:nvPr/>
        </p:nvSpPr>
        <p:spPr>
          <a:xfrm>
            <a:off x="6037263" y="3474347"/>
            <a:ext cx="4288110" cy="248574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99" name="Rectangle 14">
            <a:extLst>
              <a:ext uri="{FF2B5EF4-FFF2-40B4-BE49-F238E27FC236}">
                <a16:creationId xmlns:a16="http://schemas.microsoft.com/office/drawing/2014/main" id="{CC60D7FD-C68F-4BDE-BC4C-163547CEBE3A}"/>
              </a:ext>
            </a:extLst>
          </p:cNvPr>
          <p:cNvSpPr/>
          <p:nvPr/>
        </p:nvSpPr>
        <p:spPr>
          <a:xfrm>
            <a:off x="1553204" y="3589757"/>
            <a:ext cx="3870955" cy="28852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수도권 내 시</a:t>
            </a:r>
            <a:r>
              <a:rPr lang="en-US" altLang="ko-KR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군</a:t>
            </a:r>
            <a:r>
              <a:rPr lang="en-US" altLang="ko-KR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동 검색</a:t>
            </a:r>
          </a:p>
        </p:txBody>
      </p:sp>
      <p:sp>
        <p:nvSpPr>
          <p:cNvPr id="100" name="Rectangle 15">
            <a:extLst>
              <a:ext uri="{FF2B5EF4-FFF2-40B4-BE49-F238E27FC236}">
                <a16:creationId xmlns:a16="http://schemas.microsoft.com/office/drawing/2014/main" id="{3A88FE00-A3B0-4DDE-AFAB-EC61FE02A2A2}"/>
              </a:ext>
            </a:extLst>
          </p:cNvPr>
          <p:cNvSpPr/>
          <p:nvPr/>
        </p:nvSpPr>
        <p:spPr>
          <a:xfrm>
            <a:off x="6483880" y="3705167"/>
            <a:ext cx="3369491" cy="207737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도로 위치 지도</a:t>
            </a:r>
            <a:endParaRPr lang="en-US" altLang="ko-KR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*</a:t>
            </a:r>
            <a:r>
              <a:rPr lang="ko-KR" altLang="en-US" sz="14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사고 다발 지역일 시 </a:t>
            </a:r>
            <a:r>
              <a:rPr lang="ko-KR" altLang="en-US" sz="1400" dirty="0">
                <a:solidFill>
                  <a:srgbClr val="C0000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경고 이미지 </a:t>
            </a:r>
            <a:r>
              <a:rPr lang="ko-KR" altLang="en-US" sz="14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출력</a:t>
            </a:r>
            <a:endParaRPr lang="en-US" altLang="ko-KR" sz="14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1" name="Rectangle 17">
            <a:extLst>
              <a:ext uri="{FF2B5EF4-FFF2-40B4-BE49-F238E27FC236}">
                <a16:creationId xmlns:a16="http://schemas.microsoft.com/office/drawing/2014/main" id="{FA13081B-2719-475B-80EB-7CB8FFE29F2E}"/>
              </a:ext>
            </a:extLst>
          </p:cNvPr>
          <p:cNvSpPr/>
          <p:nvPr/>
        </p:nvSpPr>
        <p:spPr>
          <a:xfrm>
            <a:off x="1553204" y="4146830"/>
            <a:ext cx="3870955" cy="163571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검색된 보관소 정보 주소 리스트</a:t>
            </a:r>
            <a:endParaRPr lang="en-US" altLang="ko-KR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*</a:t>
            </a:r>
            <a:r>
              <a:rPr lang="ko-KR" altLang="en-US" sz="14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리스트 요소 클릭 시 </a:t>
            </a:r>
            <a:r>
              <a:rPr lang="ko-KR" altLang="en-US" sz="1400" dirty="0">
                <a:solidFill>
                  <a:srgbClr val="C0000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지도 갱신</a:t>
            </a:r>
          </a:p>
        </p:txBody>
      </p:sp>
      <p:cxnSp>
        <p:nvCxnSpPr>
          <p:cNvPr id="102" name="Straight Arrow Connector 19">
            <a:extLst>
              <a:ext uri="{FF2B5EF4-FFF2-40B4-BE49-F238E27FC236}">
                <a16:creationId xmlns:a16="http://schemas.microsoft.com/office/drawing/2014/main" id="{DA2ACD1B-95D1-423B-B76C-7D737C31A50F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5424159" y="4743855"/>
            <a:ext cx="1059721" cy="197261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9">
            <a:extLst>
              <a:ext uri="{FF2B5EF4-FFF2-40B4-BE49-F238E27FC236}">
                <a16:creationId xmlns:a16="http://schemas.microsoft.com/office/drawing/2014/main" id="{C73B04B0-B944-4019-A3FB-2D5A4CEB2317}"/>
              </a:ext>
            </a:extLst>
          </p:cNvPr>
          <p:cNvCxnSpPr>
            <a:cxnSpLocks/>
          </p:cNvCxnSpPr>
          <p:nvPr/>
        </p:nvCxnSpPr>
        <p:spPr>
          <a:xfrm flipV="1">
            <a:off x="5638563" y="2124942"/>
            <a:ext cx="321547" cy="301397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56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cxnSpLocks/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423152-7D37-4517-A28D-62EC383FA683}"/>
              </a:ext>
            </a:extLst>
          </p:cNvPr>
          <p:cNvSpPr/>
          <p:nvPr/>
        </p:nvSpPr>
        <p:spPr>
          <a:xfrm>
            <a:off x="1180996" y="440060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UI </a:t>
            </a: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예시 </a:t>
            </a:r>
            <a:r>
              <a:rPr lang="en-US" altLang="ko-KR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- Ⅲ</a:t>
            </a:r>
            <a:r>
              <a:rPr lang="ko-KR" altLang="en-US" sz="3600" b="1" kern="0" dirty="0">
                <a:solidFill>
                  <a:srgbClr val="0070C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endParaRPr lang="ko-KR" altLang="en-US" sz="6000" kern="0" dirty="0">
              <a:solidFill>
                <a:srgbClr val="0070C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DF05BFE-507A-49EF-927F-8584EDD33ED9}"/>
              </a:ext>
            </a:extLst>
          </p:cNvPr>
          <p:cNvGrpSpPr/>
          <p:nvPr/>
        </p:nvGrpSpPr>
        <p:grpSpPr>
          <a:xfrm>
            <a:off x="799020" y="274573"/>
            <a:ext cx="10736921" cy="6307846"/>
            <a:chOff x="799019" y="274573"/>
            <a:chExt cx="10736921" cy="6307846"/>
          </a:xfrm>
        </p:grpSpPr>
        <p:sp>
          <p:nvSpPr>
            <p:cNvPr id="38" name="양쪽 모서리가 둥근 사각형 2">
              <a:extLst>
                <a:ext uri="{FF2B5EF4-FFF2-40B4-BE49-F238E27FC236}">
                  <a16:creationId xmlns:a16="http://schemas.microsoft.com/office/drawing/2014/main" id="{550A5151-3BD2-4F7C-8D9F-845CDE149E4D}"/>
                </a:ext>
              </a:extLst>
            </p:cNvPr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양쪽 모서리가 둥근 사각형 7">
              <a:extLst>
                <a:ext uri="{FF2B5EF4-FFF2-40B4-BE49-F238E27FC236}">
                  <a16:creationId xmlns:a16="http://schemas.microsoft.com/office/drawing/2014/main" id="{4C24735F-F502-4B4E-AB2C-A2783113AD33}"/>
                </a:ext>
              </a:extLst>
            </p:cNvPr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왼쪽 대괄호 43">
              <a:extLst>
                <a:ext uri="{FF2B5EF4-FFF2-40B4-BE49-F238E27FC236}">
                  <a16:creationId xmlns:a16="http://schemas.microsoft.com/office/drawing/2014/main" id="{33383C02-220E-4070-A716-865F0D62EC0C}"/>
                </a:ext>
              </a:extLst>
            </p:cNvPr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88CD80-C83E-4BB3-905B-C0193337515B}"/>
                </a:ext>
              </a:extLst>
            </p:cNvPr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13C65A-AC68-4304-A912-CEEB9EE154E0}"/>
                </a:ext>
              </a:extLst>
            </p:cNvPr>
            <p:cNvCxnSpPr>
              <a:stCxn id="47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왼쪽 대괄호 46">
              <a:extLst>
                <a:ext uri="{FF2B5EF4-FFF2-40B4-BE49-F238E27FC236}">
                  <a16:creationId xmlns:a16="http://schemas.microsoft.com/office/drawing/2014/main" id="{CE8C0003-5AAB-4673-A311-F638C3CAC917}"/>
                </a:ext>
              </a:extLst>
            </p:cNvPr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A588D22-E2D4-4C1E-BAC9-9F9796A03AC3}"/>
                </a:ext>
              </a:extLst>
            </p:cNvPr>
            <p:cNvCxnSpPr>
              <a:endCxn id="50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51D83B9-9D13-4EE2-BE5D-89F046430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3389" y="659073"/>
              <a:ext cx="16316" cy="16316"/>
            </a:xfrm>
            <a:custGeom>
              <a:avLst/>
              <a:gdLst>
                <a:gd name="T0" fmla="*/ 57 w 57"/>
                <a:gd name="T1" fmla="*/ 28 h 57"/>
                <a:gd name="T2" fmla="*/ 55 w 57"/>
                <a:gd name="T3" fmla="*/ 40 h 57"/>
                <a:gd name="T4" fmla="*/ 40 w 57"/>
                <a:gd name="T5" fmla="*/ 54 h 57"/>
                <a:gd name="T6" fmla="*/ 29 w 57"/>
                <a:gd name="T7" fmla="*/ 57 h 57"/>
                <a:gd name="T8" fmla="*/ 17 w 57"/>
                <a:gd name="T9" fmla="*/ 54 h 57"/>
                <a:gd name="T10" fmla="*/ 3 w 57"/>
                <a:gd name="T11" fmla="*/ 40 h 57"/>
                <a:gd name="T12" fmla="*/ 0 w 57"/>
                <a:gd name="T13" fmla="*/ 28 h 57"/>
                <a:gd name="T14" fmla="*/ 3 w 57"/>
                <a:gd name="T15" fmla="*/ 17 h 57"/>
                <a:gd name="T16" fmla="*/ 17 w 57"/>
                <a:gd name="T17" fmla="*/ 2 h 57"/>
                <a:gd name="T18" fmla="*/ 29 w 57"/>
                <a:gd name="T19" fmla="*/ 0 h 57"/>
                <a:gd name="T20" fmla="*/ 40 w 57"/>
                <a:gd name="T21" fmla="*/ 2 h 57"/>
                <a:gd name="T22" fmla="*/ 55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5" y="40"/>
                  </a:lnTo>
                  <a:lnTo>
                    <a:pt x="40" y="54"/>
                  </a:lnTo>
                  <a:lnTo>
                    <a:pt x="29" y="57"/>
                  </a:lnTo>
                  <a:lnTo>
                    <a:pt x="17" y="54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5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양쪽 모서리가 둥근 사각형 30">
              <a:extLst>
                <a:ext uri="{FF2B5EF4-FFF2-40B4-BE49-F238E27FC236}">
                  <a16:creationId xmlns:a16="http://schemas.microsoft.com/office/drawing/2014/main" id="{B70F4A8C-F7D0-4121-9AC1-FCDC66965EE9}"/>
                </a:ext>
              </a:extLst>
            </p:cNvPr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5EF2200-FC19-407A-ABEC-407C2754F37F}"/>
              </a:ext>
            </a:extLst>
          </p:cNvPr>
          <p:cNvSpPr/>
          <p:nvPr/>
        </p:nvSpPr>
        <p:spPr>
          <a:xfrm>
            <a:off x="1180996" y="1115280"/>
            <a:ext cx="3014490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3.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공공 자전거 대여 정보 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94556C-0426-4E68-A2F2-2D9CA3D328FA}"/>
              </a:ext>
            </a:extLst>
          </p:cNvPr>
          <p:cNvSpPr/>
          <p:nvPr/>
        </p:nvSpPr>
        <p:spPr>
          <a:xfrm>
            <a:off x="1065171" y="1630286"/>
            <a:ext cx="9686377" cy="46881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2C9A1765-8945-4192-B819-D5DB4647A653}"/>
              </a:ext>
            </a:extLst>
          </p:cNvPr>
          <p:cNvSpPr/>
          <p:nvPr/>
        </p:nvSpPr>
        <p:spPr>
          <a:xfrm>
            <a:off x="1237606" y="1755898"/>
            <a:ext cx="3225338" cy="56346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수도권 자전거 관련 정보 </a:t>
            </a:r>
            <a:r>
              <a:rPr lang="ko-KR" altLang="en-US" dirty="0" err="1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알리미</a:t>
            </a:r>
            <a:endParaRPr lang="ko-KR" altLang="en-US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B767339D-9501-4A4C-A0CE-949D66EE46CD}"/>
              </a:ext>
            </a:extLst>
          </p:cNvPr>
          <p:cNvSpPr/>
          <p:nvPr/>
        </p:nvSpPr>
        <p:spPr>
          <a:xfrm>
            <a:off x="1237606" y="2426339"/>
            <a:ext cx="2185102" cy="585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보관소 정보</a:t>
            </a:r>
          </a:p>
        </p:txBody>
      </p:sp>
      <p:sp>
        <p:nvSpPr>
          <p:cNvPr id="79" name="Rectangle 5">
            <a:extLst>
              <a:ext uri="{FF2B5EF4-FFF2-40B4-BE49-F238E27FC236}">
                <a16:creationId xmlns:a16="http://schemas.microsoft.com/office/drawing/2014/main" id="{B72816B1-41A3-42C1-8C3E-B927F4912ED3}"/>
              </a:ext>
            </a:extLst>
          </p:cNvPr>
          <p:cNvSpPr/>
          <p:nvPr/>
        </p:nvSpPr>
        <p:spPr>
          <a:xfrm>
            <a:off x="3688858" y="2423748"/>
            <a:ext cx="2185102" cy="585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자전거 도로 정보</a:t>
            </a:r>
          </a:p>
        </p:txBody>
      </p:sp>
      <p:sp>
        <p:nvSpPr>
          <p:cNvPr id="80" name="Rectangle 5">
            <a:extLst>
              <a:ext uri="{FF2B5EF4-FFF2-40B4-BE49-F238E27FC236}">
                <a16:creationId xmlns:a16="http://schemas.microsoft.com/office/drawing/2014/main" id="{6C9532D3-CC21-4188-9F0E-4AD308EAC961}"/>
              </a:ext>
            </a:extLst>
          </p:cNvPr>
          <p:cNvSpPr/>
          <p:nvPr/>
        </p:nvSpPr>
        <p:spPr>
          <a:xfrm>
            <a:off x="6140110" y="2423748"/>
            <a:ext cx="2185102" cy="585926"/>
          </a:xfrm>
          <a:prstGeom prst="rect">
            <a:avLst/>
          </a:prstGeom>
          <a:solidFill>
            <a:srgbClr val="FFC000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공공 자전거 대여 정보</a:t>
            </a:r>
          </a:p>
        </p:txBody>
      </p:sp>
      <p:sp>
        <p:nvSpPr>
          <p:cNvPr id="81" name="Rectangle 5">
            <a:extLst>
              <a:ext uri="{FF2B5EF4-FFF2-40B4-BE49-F238E27FC236}">
                <a16:creationId xmlns:a16="http://schemas.microsoft.com/office/drawing/2014/main" id="{BAB6CB83-3F79-46DE-9938-DAA97ADFBDAD}"/>
              </a:ext>
            </a:extLst>
          </p:cNvPr>
          <p:cNvSpPr/>
          <p:nvPr/>
        </p:nvSpPr>
        <p:spPr>
          <a:xfrm>
            <a:off x="5980451" y="1935134"/>
            <a:ext cx="1678698" cy="39088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사고다발지역 정보 제공</a:t>
            </a:r>
          </a:p>
        </p:txBody>
      </p:sp>
      <p:sp>
        <p:nvSpPr>
          <p:cNvPr id="95" name="Rectangle 11">
            <a:extLst>
              <a:ext uri="{FF2B5EF4-FFF2-40B4-BE49-F238E27FC236}">
                <a16:creationId xmlns:a16="http://schemas.microsoft.com/office/drawing/2014/main" id="{3C70FB56-BBDA-4EFD-AC9A-A7033076BCA6}"/>
              </a:ext>
            </a:extLst>
          </p:cNvPr>
          <p:cNvSpPr/>
          <p:nvPr/>
        </p:nvSpPr>
        <p:spPr>
          <a:xfrm>
            <a:off x="1180996" y="3119241"/>
            <a:ext cx="9472109" cy="308499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97" name="Rectangle 12">
            <a:extLst>
              <a:ext uri="{FF2B5EF4-FFF2-40B4-BE49-F238E27FC236}">
                <a16:creationId xmlns:a16="http://schemas.microsoft.com/office/drawing/2014/main" id="{01C50997-68AD-47BB-BE93-5A783B3F8175}"/>
              </a:ext>
            </a:extLst>
          </p:cNvPr>
          <p:cNvSpPr/>
          <p:nvPr/>
        </p:nvSpPr>
        <p:spPr>
          <a:xfrm>
            <a:off x="1422921" y="3474347"/>
            <a:ext cx="4187669" cy="248574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7E5D42D7-42CA-4A06-A3DD-DFB8AEF2DFF1}"/>
              </a:ext>
            </a:extLst>
          </p:cNvPr>
          <p:cNvSpPr/>
          <p:nvPr/>
        </p:nvSpPr>
        <p:spPr>
          <a:xfrm>
            <a:off x="6037263" y="3474347"/>
            <a:ext cx="4288110" cy="248574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99" name="Rectangle 14">
            <a:extLst>
              <a:ext uri="{FF2B5EF4-FFF2-40B4-BE49-F238E27FC236}">
                <a16:creationId xmlns:a16="http://schemas.microsoft.com/office/drawing/2014/main" id="{CC60D7FD-C68F-4BDE-BC4C-163547CEBE3A}"/>
              </a:ext>
            </a:extLst>
          </p:cNvPr>
          <p:cNvSpPr/>
          <p:nvPr/>
        </p:nvSpPr>
        <p:spPr>
          <a:xfrm>
            <a:off x="1553204" y="3589757"/>
            <a:ext cx="3870955" cy="28852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수도권 내 시</a:t>
            </a:r>
            <a:r>
              <a:rPr lang="en-US" altLang="ko-KR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군</a:t>
            </a:r>
            <a:r>
              <a:rPr lang="en-US" altLang="ko-KR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동 검색</a:t>
            </a:r>
          </a:p>
        </p:txBody>
      </p:sp>
      <p:sp>
        <p:nvSpPr>
          <p:cNvPr id="100" name="Rectangle 15">
            <a:extLst>
              <a:ext uri="{FF2B5EF4-FFF2-40B4-BE49-F238E27FC236}">
                <a16:creationId xmlns:a16="http://schemas.microsoft.com/office/drawing/2014/main" id="{3A88FE00-A3B0-4DDE-AFAB-EC61FE02A2A2}"/>
              </a:ext>
            </a:extLst>
          </p:cNvPr>
          <p:cNvSpPr/>
          <p:nvPr/>
        </p:nvSpPr>
        <p:spPr>
          <a:xfrm>
            <a:off x="6483880" y="3705167"/>
            <a:ext cx="3369491" cy="207737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해당 정보 위치를 지도 이미지로 출력</a:t>
            </a:r>
            <a:endParaRPr lang="en-US" altLang="ko-KR" sz="14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cxnSp>
        <p:nvCxnSpPr>
          <p:cNvPr id="102" name="Straight Arrow Connector 19">
            <a:extLst>
              <a:ext uri="{FF2B5EF4-FFF2-40B4-BE49-F238E27FC236}">
                <a16:creationId xmlns:a16="http://schemas.microsoft.com/office/drawing/2014/main" id="{DA2ACD1B-95D1-423B-B76C-7D737C31A50F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5424159" y="4743855"/>
            <a:ext cx="1059721" cy="197261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9">
            <a:extLst>
              <a:ext uri="{FF2B5EF4-FFF2-40B4-BE49-F238E27FC236}">
                <a16:creationId xmlns:a16="http://schemas.microsoft.com/office/drawing/2014/main" id="{C73B04B0-B944-4019-A3FB-2D5A4CEB2317}"/>
              </a:ext>
            </a:extLst>
          </p:cNvPr>
          <p:cNvCxnSpPr>
            <a:cxnSpLocks/>
          </p:cNvCxnSpPr>
          <p:nvPr/>
        </p:nvCxnSpPr>
        <p:spPr>
          <a:xfrm flipV="1">
            <a:off x="5638563" y="2124942"/>
            <a:ext cx="321547" cy="301397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17">
            <a:extLst>
              <a:ext uri="{FF2B5EF4-FFF2-40B4-BE49-F238E27FC236}">
                <a16:creationId xmlns:a16="http://schemas.microsoft.com/office/drawing/2014/main" id="{57C22F56-CCB0-4AD2-84D3-7F6E485DF3F3}"/>
              </a:ext>
            </a:extLst>
          </p:cNvPr>
          <p:cNvSpPr/>
          <p:nvPr/>
        </p:nvSpPr>
        <p:spPr>
          <a:xfrm>
            <a:off x="1553204" y="4146830"/>
            <a:ext cx="3870955" cy="163571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검색된 자전거 대여 정보 주소 리스트</a:t>
            </a:r>
            <a:endParaRPr lang="en-US" altLang="ko-KR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32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674</Words>
  <Application>Microsoft Office PowerPoint</Application>
  <PresentationFormat>와이드스크린</PresentationFormat>
  <Paragraphs>145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a타이틀고딕2</vt:lpstr>
      <vt:lpstr>a고딕15</vt:lpstr>
      <vt:lpstr>Arial</vt:lpstr>
      <vt:lpstr>Wingdings</vt:lpstr>
      <vt:lpstr>a고딕13</vt:lpstr>
      <vt:lpstr>Calibri</vt:lpstr>
      <vt:lpstr>Calibri Light</vt:lpstr>
      <vt:lpstr>a고딕11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 cy</cp:lastModifiedBy>
  <cp:revision>32</cp:revision>
  <dcterms:created xsi:type="dcterms:W3CDTF">2020-05-07T03:52:24Z</dcterms:created>
  <dcterms:modified xsi:type="dcterms:W3CDTF">2020-05-23T12:08:44Z</dcterms:modified>
</cp:coreProperties>
</file>