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7" r:id="rId2"/>
    <p:sldId id="258" r:id="rId3"/>
    <p:sldId id="259" r:id="rId4"/>
    <p:sldId id="270" r:id="rId5"/>
    <p:sldId id="271" r:id="rId6"/>
    <p:sldId id="265" r:id="rId7"/>
    <p:sldId id="272" r:id="rId8"/>
    <p:sldId id="268" r:id="rId9"/>
    <p:sldId id="273" r:id="rId10"/>
    <p:sldId id="269" r:id="rId11"/>
  </p:sldIdLst>
  <p:sldSz cx="12192000" cy="6858000"/>
  <p:notesSz cx="6858000" cy="9144000"/>
  <p:embeddedFontLst>
    <p:embeddedFont>
      <p:font typeface="a고딕11" panose="02020600000000000000" pitchFamily="18" charset="-127"/>
      <p:regular r:id="rId12"/>
    </p:embeddedFont>
    <p:embeddedFont>
      <p:font typeface="a고딕12" panose="02020600000000000000" pitchFamily="18" charset="-127"/>
      <p:regular r:id="rId13"/>
    </p:embeddedFont>
    <p:embeddedFont>
      <p:font typeface="a고딕13" panose="02020600000000000000" pitchFamily="18" charset="-127"/>
      <p:regular r:id="rId14"/>
    </p:embeddedFont>
    <p:embeddedFont>
      <p:font typeface="a고딕15" panose="02020600000000000000" pitchFamily="18" charset="-12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6699"/>
    <a:srgbClr val="C61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5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83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5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9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5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79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2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7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7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2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0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7E18-F8AC-4002-8F62-2FC00CB349D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5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92703" y="3908303"/>
            <a:ext cx="2217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ko-KR" altLang="en-US" sz="12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게임공학과 </a:t>
            </a:r>
            <a:r>
              <a:rPr lang="en-US" altLang="ko-KR" sz="12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2014180022 </a:t>
            </a:r>
            <a:r>
              <a:rPr lang="ko-KR" altLang="en-US" sz="12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박하은</a:t>
            </a:r>
            <a:endParaRPr lang="en-US" altLang="ko-KR" sz="12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0" latinLnBrk="0">
              <a:defRPr/>
            </a:pPr>
            <a:r>
              <a:rPr lang="ko-KR" altLang="en-US" sz="12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게임공학과 </a:t>
            </a:r>
            <a:r>
              <a:rPr lang="en-US" altLang="ko-KR" sz="12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2015182016 </a:t>
            </a:r>
            <a:r>
              <a:rPr lang="ko-KR" altLang="en-US" sz="1200" kern="0" dirty="0" err="1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손채영</a:t>
            </a:r>
            <a:endParaRPr lang="en-US" altLang="ko-KR" sz="12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493202" y="2484230"/>
            <a:ext cx="9256304" cy="1773840"/>
            <a:chOff x="1531302" y="2484230"/>
            <a:chExt cx="9256304" cy="1773840"/>
          </a:xfrm>
        </p:grpSpPr>
        <p:sp>
          <p:nvSpPr>
            <p:cNvPr id="26" name="왼쪽 대괄호 25"/>
            <p:cNvSpPr/>
            <p:nvPr/>
          </p:nvSpPr>
          <p:spPr>
            <a:xfrm flipH="1">
              <a:off x="10405630" y="3375794"/>
              <a:ext cx="381976" cy="787400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cxnSp>
          <p:nvCxnSpPr>
            <p:cNvPr id="27" name="직선 연결선 26"/>
            <p:cNvCxnSpPr>
              <a:endCxn id="26" idx="0"/>
            </p:cNvCxnSpPr>
            <p:nvPr/>
          </p:nvCxnSpPr>
          <p:spPr>
            <a:xfrm>
              <a:off x="1913278" y="3375794"/>
              <a:ext cx="8492352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0225630" y="4078070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flipH="1">
              <a:off x="3259472" y="2484230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531302" y="2574230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cxnSp>
          <p:nvCxnSpPr>
            <p:cNvPr id="39" name="직선 연결선 38"/>
            <p:cNvCxnSpPr>
              <a:cxnSpLocks/>
            </p:cNvCxnSpPr>
            <p:nvPr/>
          </p:nvCxnSpPr>
          <p:spPr>
            <a:xfrm flipH="1">
              <a:off x="1913278" y="2574231"/>
              <a:ext cx="1346194" cy="1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3468484" y="2150299"/>
            <a:ext cx="750431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48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수도권 자전거 정보 알림</a:t>
            </a:r>
            <a:r>
              <a:rPr lang="en-US" altLang="ko-KR" sz="48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</a:t>
            </a:r>
          </a:p>
          <a:p>
            <a:pPr lvl="0" latinLnBrk="0">
              <a:defRPr/>
            </a:pPr>
            <a:r>
              <a:rPr lang="en-US" altLang="ko-KR" sz="14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2020 </a:t>
            </a:r>
            <a:r>
              <a:rPr lang="ko-KR" altLang="en-US" sz="14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스크립트 언어 </a:t>
            </a:r>
            <a:r>
              <a:rPr lang="ko-KR" altLang="en-US" sz="1400" b="1" kern="0" dirty="0">
                <a:solidFill>
                  <a:schemeClr val="accent1">
                    <a:lumMod val="7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최종 발표</a:t>
            </a:r>
            <a:endParaRPr lang="ko-KR" altLang="en-US" sz="9600" b="1" kern="0" dirty="0">
              <a:solidFill>
                <a:schemeClr val="accent1">
                  <a:lumMod val="7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0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 rot="16200000">
            <a:off x="3335905" y="-1896837"/>
            <a:ext cx="5340191" cy="10556921"/>
          </a:xfrm>
          <a:prstGeom prst="round2SameRect">
            <a:avLst>
              <a:gd name="adj1" fmla="val 7868"/>
              <a:gd name="adj2" fmla="val 0"/>
            </a:avLst>
          </a:prstGeom>
          <a:pattFill prst="dot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103473-80CE-4C6C-B919-BB9945A1CF6F}"/>
              </a:ext>
            </a:extLst>
          </p:cNvPr>
          <p:cNvSpPr/>
          <p:nvPr/>
        </p:nvSpPr>
        <p:spPr>
          <a:xfrm>
            <a:off x="1946224" y="2741155"/>
            <a:ext cx="8299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ko-KR" altLang="en-US" sz="48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시연으로 넘어가겠습니다</a:t>
            </a:r>
            <a:r>
              <a:rPr lang="en-US" altLang="ko-KR" sz="48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pPr lvl="0" algn="ctr" latinLnBrk="0">
              <a:defRPr/>
            </a:pPr>
            <a:r>
              <a:rPr lang="ko-KR" altLang="en-US" sz="48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감사합니다 </a:t>
            </a:r>
            <a:r>
              <a:rPr lang="en-US" altLang="ko-KR" sz="48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  <a:sym typeface="Wingdings" panose="05000000000000000000" pitchFamily="2" charset="2"/>
              </a:rPr>
              <a:t></a:t>
            </a:r>
            <a:endParaRPr lang="ko-KR" altLang="en-US" sz="8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62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832907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목차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04055"/>
              </p:ext>
            </p:extLst>
          </p:nvPr>
        </p:nvGraphicFramePr>
        <p:xfrm>
          <a:off x="1180996" y="1678526"/>
          <a:ext cx="9659476" cy="363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01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프로그램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02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구현 기능 및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03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구현 예시</a:t>
                      </a:r>
                      <a:endParaRPr lang="en-US" altLang="ko-KR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04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개발 일정</a:t>
                      </a:r>
                      <a:endParaRPr lang="en-US" altLang="ko-KR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019825"/>
                  </a:ext>
                </a:extLst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05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GitHub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298424"/>
                  </a:ext>
                </a:extLst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06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시연</a:t>
                      </a:r>
                      <a:endParaRPr lang="en-US" altLang="ko-KR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9248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790631" y="665940"/>
            <a:ext cx="10736920" cy="5657935"/>
            <a:chOff x="799020" y="667419"/>
            <a:chExt cx="10736920" cy="5657935"/>
          </a:xfrm>
        </p:grpSpPr>
        <p:sp>
          <p:nvSpPr>
            <p:cNvPr id="8" name="양쪽 모서리가 둥근 사각형 7"/>
            <p:cNvSpPr/>
            <p:nvPr/>
          </p:nvSpPr>
          <p:spPr>
            <a:xfrm>
              <a:off x="799020" y="667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757418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757419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542080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542080"/>
              <a:ext cx="381976" cy="390587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26" name="왼쪽 대괄호 25"/>
            <p:cNvSpPr/>
            <p:nvPr/>
          </p:nvSpPr>
          <p:spPr>
            <a:xfrm flipH="1">
              <a:off x="11153964" y="5447954"/>
              <a:ext cx="381976" cy="787400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cxnSp>
          <p:nvCxnSpPr>
            <p:cNvPr id="27" name="직선 연결선 26"/>
            <p:cNvCxnSpPr>
              <a:endCxn id="26" idx="0"/>
            </p:cNvCxnSpPr>
            <p:nvPr/>
          </p:nvCxnSpPr>
          <p:spPr>
            <a:xfrm>
              <a:off x="1180997" y="5444467"/>
              <a:ext cx="9972967" cy="3487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0973963" y="6145354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grpSp>
          <p:nvGrpSpPr>
            <p:cNvPr id="35" name="Group 4"/>
            <p:cNvGrpSpPr>
              <a:grpSpLocks noChangeAspect="1"/>
            </p:cNvGrpSpPr>
            <p:nvPr/>
          </p:nvGrpSpPr>
          <p:grpSpPr bwMode="auto">
            <a:xfrm>
              <a:off x="10496322" y="1056673"/>
              <a:ext cx="263387" cy="16316"/>
              <a:chOff x="6384" y="671"/>
              <a:chExt cx="226" cy="14"/>
            </a:xfrm>
          </p:grpSpPr>
          <p:sp>
            <p:nvSpPr>
              <p:cNvPr id="44" name="Freeform 11"/>
              <p:cNvSpPr>
                <a:spLocks/>
              </p:cNvSpPr>
              <p:nvPr/>
            </p:nvSpPr>
            <p:spPr bwMode="auto">
              <a:xfrm>
                <a:off x="6384" y="671"/>
                <a:ext cx="14" cy="14"/>
              </a:xfrm>
              <a:custGeom>
                <a:avLst/>
                <a:gdLst>
                  <a:gd name="T0" fmla="*/ 55 w 55"/>
                  <a:gd name="T1" fmla="*/ 28 h 57"/>
                  <a:gd name="T2" fmla="*/ 53 w 55"/>
                  <a:gd name="T3" fmla="*/ 40 h 57"/>
                  <a:gd name="T4" fmla="*/ 38 w 55"/>
                  <a:gd name="T5" fmla="*/ 54 h 57"/>
                  <a:gd name="T6" fmla="*/ 27 w 55"/>
                  <a:gd name="T7" fmla="*/ 57 h 57"/>
                  <a:gd name="T8" fmla="*/ 15 w 55"/>
                  <a:gd name="T9" fmla="*/ 54 h 57"/>
                  <a:gd name="T10" fmla="*/ 1 w 55"/>
                  <a:gd name="T11" fmla="*/ 40 h 57"/>
                  <a:gd name="T12" fmla="*/ 0 w 55"/>
                  <a:gd name="T13" fmla="*/ 28 h 57"/>
                  <a:gd name="T14" fmla="*/ 1 w 55"/>
                  <a:gd name="T15" fmla="*/ 17 h 57"/>
                  <a:gd name="T16" fmla="*/ 15 w 55"/>
                  <a:gd name="T17" fmla="*/ 2 h 57"/>
                  <a:gd name="T18" fmla="*/ 27 w 55"/>
                  <a:gd name="T19" fmla="*/ 0 h 57"/>
                  <a:gd name="T20" fmla="*/ 38 w 55"/>
                  <a:gd name="T21" fmla="*/ 2 h 57"/>
                  <a:gd name="T22" fmla="*/ 53 w 55"/>
                  <a:gd name="T23" fmla="*/ 17 h 57"/>
                  <a:gd name="T24" fmla="*/ 55 w 55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7">
                    <a:moveTo>
                      <a:pt x="55" y="28"/>
                    </a:moveTo>
                    <a:lnTo>
                      <a:pt x="53" y="40"/>
                    </a:lnTo>
                    <a:lnTo>
                      <a:pt x="38" y="54"/>
                    </a:lnTo>
                    <a:lnTo>
                      <a:pt x="27" y="57"/>
                    </a:lnTo>
                    <a:lnTo>
                      <a:pt x="15" y="54"/>
                    </a:lnTo>
                    <a:lnTo>
                      <a:pt x="1" y="40"/>
                    </a:lnTo>
                    <a:lnTo>
                      <a:pt x="0" y="28"/>
                    </a:lnTo>
                    <a:lnTo>
                      <a:pt x="1" y="17"/>
                    </a:lnTo>
                    <a:lnTo>
                      <a:pt x="15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3" y="17"/>
                    </a:lnTo>
                    <a:lnTo>
                      <a:pt x="55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6596" y="671"/>
                <a:ext cx="14" cy="14"/>
              </a:xfrm>
              <a:custGeom>
                <a:avLst/>
                <a:gdLst>
                  <a:gd name="T0" fmla="*/ 57 w 57"/>
                  <a:gd name="T1" fmla="*/ 28 h 57"/>
                  <a:gd name="T2" fmla="*/ 55 w 57"/>
                  <a:gd name="T3" fmla="*/ 40 h 57"/>
                  <a:gd name="T4" fmla="*/ 40 w 57"/>
                  <a:gd name="T5" fmla="*/ 54 h 57"/>
                  <a:gd name="T6" fmla="*/ 29 w 57"/>
                  <a:gd name="T7" fmla="*/ 57 h 57"/>
                  <a:gd name="T8" fmla="*/ 17 w 57"/>
                  <a:gd name="T9" fmla="*/ 54 h 57"/>
                  <a:gd name="T10" fmla="*/ 3 w 57"/>
                  <a:gd name="T11" fmla="*/ 40 h 57"/>
                  <a:gd name="T12" fmla="*/ 0 w 57"/>
                  <a:gd name="T13" fmla="*/ 28 h 57"/>
                  <a:gd name="T14" fmla="*/ 3 w 57"/>
                  <a:gd name="T15" fmla="*/ 17 h 57"/>
                  <a:gd name="T16" fmla="*/ 17 w 57"/>
                  <a:gd name="T17" fmla="*/ 2 h 57"/>
                  <a:gd name="T18" fmla="*/ 29 w 57"/>
                  <a:gd name="T19" fmla="*/ 0 h 57"/>
                  <a:gd name="T20" fmla="*/ 40 w 57"/>
                  <a:gd name="T21" fmla="*/ 2 h 57"/>
                  <a:gd name="T22" fmla="*/ 55 w 57"/>
                  <a:gd name="T23" fmla="*/ 17 h 57"/>
                  <a:gd name="T24" fmla="*/ 57 w 57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57">
                    <a:moveTo>
                      <a:pt x="57" y="28"/>
                    </a:moveTo>
                    <a:lnTo>
                      <a:pt x="55" y="40"/>
                    </a:lnTo>
                    <a:lnTo>
                      <a:pt x="40" y="54"/>
                    </a:lnTo>
                    <a:lnTo>
                      <a:pt x="29" y="57"/>
                    </a:lnTo>
                    <a:lnTo>
                      <a:pt x="17" y="54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17" y="2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5" y="17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52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5" y="440060"/>
            <a:ext cx="8407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프로그램 소개</a:t>
            </a:r>
            <a:endParaRPr lang="ko-KR" altLang="en-US" sz="6000" kern="0" dirty="0">
              <a:solidFill>
                <a:srgbClr val="00B0F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3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06FBE90-E794-4C64-BFE4-760EAE39B71F}"/>
              </a:ext>
            </a:extLst>
          </p:cNvPr>
          <p:cNvSpPr/>
          <p:nvPr/>
        </p:nvSpPr>
        <p:spPr>
          <a:xfrm>
            <a:off x="5763861" y="2582900"/>
            <a:ext cx="5390103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수도권에서 자전거를 보다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편리하고 안전하게 타고 싶은 사람들을 위한 상세 정보 제공</a:t>
            </a:r>
          </a:p>
        </p:txBody>
      </p:sp>
      <p:pic>
        <p:nvPicPr>
          <p:cNvPr id="64" name="그림 63" descr="지도이(가) 표시된 사진&#10;&#10;자동 생성된 설명">
            <a:extLst>
              <a:ext uri="{FF2B5EF4-FFF2-40B4-BE49-F238E27FC236}">
                <a16:creationId xmlns:a16="http://schemas.microsoft.com/office/drawing/2014/main" id="{00DA9F0B-5D49-4D2C-8332-82BEAA5ED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" t="7023" r="2355" b="7011"/>
          <a:stretch/>
        </p:blipFill>
        <p:spPr>
          <a:xfrm>
            <a:off x="1248902" y="2677131"/>
            <a:ext cx="4071595" cy="27586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8A94F9E-2E3B-47DA-BCDF-502108618463}"/>
              </a:ext>
            </a:extLst>
          </p:cNvPr>
          <p:cNvSpPr txBox="1"/>
          <p:nvPr/>
        </p:nvSpPr>
        <p:spPr>
          <a:xfrm>
            <a:off x="799019" y="6527021"/>
            <a:ext cx="3721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이미지 출처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(https://www.pinterest.co.kr/pin/317855686180984696)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CDDFB9-6E70-494F-8885-854D7E4AC2BC}"/>
              </a:ext>
            </a:extLst>
          </p:cNvPr>
          <p:cNvSpPr/>
          <p:nvPr/>
        </p:nvSpPr>
        <p:spPr>
          <a:xfrm>
            <a:off x="3216792" y="1276343"/>
            <a:ext cx="75043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40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수도권 자전거 정보 알림</a:t>
            </a:r>
            <a:r>
              <a:rPr lang="en-US" altLang="ko-KR" sz="40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</a:t>
            </a:r>
            <a:endParaRPr lang="ko-KR" altLang="en-US" sz="8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C875EF-B8EB-42F0-8E04-3833F1A2C386}"/>
              </a:ext>
            </a:extLst>
          </p:cNvPr>
          <p:cNvSpPr/>
          <p:nvPr/>
        </p:nvSpPr>
        <p:spPr>
          <a:xfrm>
            <a:off x="5763862" y="3767086"/>
            <a:ext cx="5179236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자전거 </a:t>
            </a:r>
            <a:r>
              <a:rPr lang="ko-KR" altLang="en-US" sz="20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보관소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자전거 </a:t>
            </a:r>
            <a:r>
              <a:rPr lang="ko-KR" altLang="en-US" sz="20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사고 </a:t>
            </a:r>
            <a:r>
              <a:rPr lang="ko-KR" altLang="en-US" sz="2000" dirty="0" err="1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다발지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공공 자전거 </a:t>
            </a:r>
            <a:r>
              <a:rPr lang="ko-KR" altLang="en-US" sz="20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대여 정보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검색 프로그램 제작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AF3E0F-6120-4064-A546-6F3DF5F7E3AB}"/>
              </a:ext>
            </a:extLst>
          </p:cNvPr>
          <p:cNvSpPr/>
          <p:nvPr/>
        </p:nvSpPr>
        <p:spPr>
          <a:xfrm>
            <a:off x="5763862" y="4940889"/>
            <a:ext cx="5179236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원하는 시 인근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의 자전거 관련 정보 검색</a:t>
            </a:r>
          </a:p>
        </p:txBody>
      </p:sp>
    </p:spTree>
    <p:extLst>
      <p:ext uri="{BB962C8B-B14F-4D97-AF65-F5344CB8AC3E}">
        <p14:creationId xmlns:p14="http://schemas.microsoft.com/office/powerpoint/2010/main" val="227687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9020" y="256818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cxnSpLocks/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423152-7D37-4517-A28D-62EC383FA683}"/>
              </a:ext>
            </a:extLst>
          </p:cNvPr>
          <p:cNvSpPr/>
          <p:nvPr/>
        </p:nvSpPr>
        <p:spPr>
          <a:xfrm>
            <a:off x="1180996" y="440060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구현 기능 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0" name="자유형 48">
            <a:extLst>
              <a:ext uri="{FF2B5EF4-FFF2-40B4-BE49-F238E27FC236}">
                <a16:creationId xmlns:a16="http://schemas.microsoft.com/office/drawing/2014/main" id="{00523747-4D8E-48BC-9F2A-33DAE258AEA9}"/>
              </a:ext>
            </a:extLst>
          </p:cNvPr>
          <p:cNvSpPr/>
          <p:nvPr/>
        </p:nvSpPr>
        <p:spPr>
          <a:xfrm>
            <a:off x="4020778" y="1740243"/>
            <a:ext cx="1639709" cy="42445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49">
            <a:extLst>
              <a:ext uri="{FF2B5EF4-FFF2-40B4-BE49-F238E27FC236}">
                <a16:creationId xmlns:a16="http://schemas.microsoft.com/office/drawing/2014/main" id="{45BAE655-CC1B-454B-9B3C-01D26156265B}"/>
              </a:ext>
            </a:extLst>
          </p:cNvPr>
          <p:cNvSpPr/>
          <p:nvPr/>
        </p:nvSpPr>
        <p:spPr>
          <a:xfrm>
            <a:off x="3821760" y="2164696"/>
            <a:ext cx="2005764" cy="1582572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F4FA1-DFDF-48AB-9529-BD972B5A3C0E}"/>
              </a:ext>
            </a:extLst>
          </p:cNvPr>
          <p:cNvSpPr txBox="1"/>
          <p:nvPr/>
        </p:nvSpPr>
        <p:spPr>
          <a:xfrm>
            <a:off x="3693848" y="2765409"/>
            <a:ext cx="2335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검색한 주소에 따라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화면에 지도를 출력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31C6C6-8957-401A-9427-BD0DDD952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88" y="1315358"/>
            <a:ext cx="812644" cy="812644"/>
          </a:xfrm>
          <a:prstGeom prst="rect">
            <a:avLst/>
          </a:prstGeom>
        </p:spPr>
      </p:pic>
      <p:sp>
        <p:nvSpPr>
          <p:cNvPr id="45" name="자유형 48">
            <a:extLst>
              <a:ext uri="{FF2B5EF4-FFF2-40B4-BE49-F238E27FC236}">
                <a16:creationId xmlns:a16="http://schemas.microsoft.com/office/drawing/2014/main" id="{67329D48-4E90-4E07-8DC9-D207D60E0086}"/>
              </a:ext>
            </a:extLst>
          </p:cNvPr>
          <p:cNvSpPr/>
          <p:nvPr/>
        </p:nvSpPr>
        <p:spPr>
          <a:xfrm>
            <a:off x="2345865" y="4153576"/>
            <a:ext cx="1639709" cy="42445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9">
            <a:extLst>
              <a:ext uri="{FF2B5EF4-FFF2-40B4-BE49-F238E27FC236}">
                <a16:creationId xmlns:a16="http://schemas.microsoft.com/office/drawing/2014/main" id="{5051F0FB-5032-4D44-BC88-DC814864AFB9}"/>
              </a:ext>
            </a:extLst>
          </p:cNvPr>
          <p:cNvSpPr/>
          <p:nvPr/>
        </p:nvSpPr>
        <p:spPr>
          <a:xfrm>
            <a:off x="2146847" y="4578029"/>
            <a:ext cx="2005764" cy="1582572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6F84BD-84B9-4483-BFD5-F8776E169024}"/>
              </a:ext>
            </a:extLst>
          </p:cNvPr>
          <p:cNvSpPr/>
          <p:nvPr/>
        </p:nvSpPr>
        <p:spPr>
          <a:xfrm>
            <a:off x="2353842" y="4500181"/>
            <a:ext cx="162375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그래프</a:t>
            </a:r>
            <a:endParaRPr lang="en-US" altLang="ko-KR" sz="2400" b="1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39C4A2-2378-4F27-9E84-8EFD5E2C540B}"/>
              </a:ext>
            </a:extLst>
          </p:cNvPr>
          <p:cNvSpPr txBox="1"/>
          <p:nvPr/>
        </p:nvSpPr>
        <p:spPr>
          <a:xfrm>
            <a:off x="2009138" y="5157063"/>
            <a:ext cx="2313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수도권 내 지역 별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자전거 사고 비율을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차트로 표현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47" name="자유형 48">
            <a:extLst>
              <a:ext uri="{FF2B5EF4-FFF2-40B4-BE49-F238E27FC236}">
                <a16:creationId xmlns:a16="http://schemas.microsoft.com/office/drawing/2014/main" id="{D8BF6F66-4EB8-4B01-83E4-ABC667F20E1C}"/>
              </a:ext>
            </a:extLst>
          </p:cNvPr>
          <p:cNvSpPr/>
          <p:nvPr/>
        </p:nvSpPr>
        <p:spPr>
          <a:xfrm>
            <a:off x="1100988" y="1743367"/>
            <a:ext cx="1639709" cy="42445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9">
            <a:extLst>
              <a:ext uri="{FF2B5EF4-FFF2-40B4-BE49-F238E27FC236}">
                <a16:creationId xmlns:a16="http://schemas.microsoft.com/office/drawing/2014/main" id="{58C06D65-9825-4044-A719-EB09BD90D293}"/>
              </a:ext>
            </a:extLst>
          </p:cNvPr>
          <p:cNvSpPr/>
          <p:nvPr/>
        </p:nvSpPr>
        <p:spPr>
          <a:xfrm>
            <a:off x="901970" y="2167820"/>
            <a:ext cx="2005764" cy="1582572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AB3771C2-3017-4081-B06D-20CF3D0C45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32" y="1362355"/>
            <a:ext cx="758433" cy="758433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87BDC90A-C5BB-4159-8F4B-4A0C9E8E1997}"/>
              </a:ext>
            </a:extLst>
          </p:cNvPr>
          <p:cNvSpPr/>
          <p:nvPr/>
        </p:nvSpPr>
        <p:spPr>
          <a:xfrm>
            <a:off x="1044398" y="2094772"/>
            <a:ext cx="162375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5" panose="02020600000000000000" pitchFamily="18" charset="-127"/>
                <a:ea typeface="a고딕15" panose="02020600000000000000" pitchFamily="18" charset="-127"/>
              </a:rPr>
              <a:t>검색</a:t>
            </a:r>
            <a:endParaRPr lang="en-US" altLang="ko-K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CF8009-4611-4955-890C-07499353CFE9}"/>
              </a:ext>
            </a:extLst>
          </p:cNvPr>
          <p:cNvSpPr txBox="1"/>
          <p:nvPr/>
        </p:nvSpPr>
        <p:spPr>
          <a:xfrm>
            <a:off x="748271" y="2699823"/>
            <a:ext cx="231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특정 검색 기준에 따라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다양한 자전거 정보 검색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56F0017-B77B-41B7-8E35-692F4BEEB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408" y="3641946"/>
            <a:ext cx="1038691" cy="1038691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5E70D3FD-0126-4D3E-AF57-84847EFE1D88}"/>
              </a:ext>
            </a:extLst>
          </p:cNvPr>
          <p:cNvSpPr/>
          <p:nvPr/>
        </p:nvSpPr>
        <p:spPr>
          <a:xfrm>
            <a:off x="4003929" y="2146119"/>
            <a:ext cx="162375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지도 연동</a:t>
            </a:r>
            <a:endParaRPr lang="en-US" altLang="ko-KR" sz="2400" b="1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2" name="자유형 48">
            <a:extLst>
              <a:ext uri="{FF2B5EF4-FFF2-40B4-BE49-F238E27FC236}">
                <a16:creationId xmlns:a16="http://schemas.microsoft.com/office/drawing/2014/main" id="{7362A715-3267-4D01-99FA-DD012D2DD1D5}"/>
              </a:ext>
            </a:extLst>
          </p:cNvPr>
          <p:cNvSpPr/>
          <p:nvPr/>
        </p:nvSpPr>
        <p:spPr>
          <a:xfrm>
            <a:off x="5482325" y="4152996"/>
            <a:ext cx="1639709" cy="42445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49">
            <a:extLst>
              <a:ext uri="{FF2B5EF4-FFF2-40B4-BE49-F238E27FC236}">
                <a16:creationId xmlns:a16="http://schemas.microsoft.com/office/drawing/2014/main" id="{45327E4E-308B-4817-8BBA-E656AB3162BE}"/>
              </a:ext>
            </a:extLst>
          </p:cNvPr>
          <p:cNvSpPr/>
          <p:nvPr/>
        </p:nvSpPr>
        <p:spPr>
          <a:xfrm>
            <a:off x="5283307" y="4577449"/>
            <a:ext cx="2005764" cy="1582572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B819346-5818-49F0-ADB0-763464DD6F66}"/>
              </a:ext>
            </a:extLst>
          </p:cNvPr>
          <p:cNvSpPr/>
          <p:nvPr/>
        </p:nvSpPr>
        <p:spPr>
          <a:xfrm>
            <a:off x="5367438" y="4623476"/>
            <a:ext cx="1771408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Gmail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C76547-5EEA-4A61-A5F4-ACD5BCCABA33}"/>
              </a:ext>
            </a:extLst>
          </p:cNvPr>
          <p:cNvSpPr txBox="1"/>
          <p:nvPr/>
        </p:nvSpPr>
        <p:spPr>
          <a:xfrm>
            <a:off x="5104394" y="5285397"/>
            <a:ext cx="231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공공 자전거 대여 정보를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이메일로 송신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84A8A1DA-433D-45C3-B11E-CD9CD7086C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245" y="3790086"/>
            <a:ext cx="679794" cy="679794"/>
          </a:xfrm>
          <a:prstGeom prst="rect">
            <a:avLst/>
          </a:prstGeom>
        </p:spPr>
      </p:pic>
      <p:sp>
        <p:nvSpPr>
          <p:cNvPr id="55" name="자유형 48">
            <a:extLst>
              <a:ext uri="{FF2B5EF4-FFF2-40B4-BE49-F238E27FC236}">
                <a16:creationId xmlns:a16="http://schemas.microsoft.com/office/drawing/2014/main" id="{C48E7663-078F-4C47-A7A4-F0AB6FA33516}"/>
              </a:ext>
            </a:extLst>
          </p:cNvPr>
          <p:cNvSpPr/>
          <p:nvPr/>
        </p:nvSpPr>
        <p:spPr>
          <a:xfrm>
            <a:off x="6985106" y="1749888"/>
            <a:ext cx="1639709" cy="42445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49">
            <a:extLst>
              <a:ext uri="{FF2B5EF4-FFF2-40B4-BE49-F238E27FC236}">
                <a16:creationId xmlns:a16="http://schemas.microsoft.com/office/drawing/2014/main" id="{C543F4DD-905A-4AF3-95CC-3E622FDFDEC4}"/>
              </a:ext>
            </a:extLst>
          </p:cNvPr>
          <p:cNvSpPr/>
          <p:nvPr/>
        </p:nvSpPr>
        <p:spPr>
          <a:xfrm>
            <a:off x="6786088" y="2174341"/>
            <a:ext cx="2005764" cy="1582572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F8B5FF2-A403-4FD9-874C-E5D3C318DC90}"/>
              </a:ext>
            </a:extLst>
          </p:cNvPr>
          <p:cNvSpPr/>
          <p:nvPr/>
        </p:nvSpPr>
        <p:spPr>
          <a:xfrm>
            <a:off x="6822153" y="2138511"/>
            <a:ext cx="1921633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텔레그램</a:t>
            </a:r>
            <a:endParaRPr lang="en-US" altLang="ko-KR" sz="2400" b="1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8BF06F6-8309-4548-86AC-37EF02023D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76" y="1323241"/>
            <a:ext cx="764786" cy="76478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E18822F-0B62-49BA-B94D-3AF7F488C6B3}"/>
              </a:ext>
            </a:extLst>
          </p:cNvPr>
          <p:cNvSpPr txBox="1"/>
          <p:nvPr/>
        </p:nvSpPr>
        <p:spPr>
          <a:xfrm>
            <a:off x="6615023" y="2777860"/>
            <a:ext cx="23358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텔레그램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챗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봇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BeautifulSoup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를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이용한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데이터 검색</a:t>
            </a:r>
          </a:p>
        </p:txBody>
      </p:sp>
      <p:sp>
        <p:nvSpPr>
          <p:cNvPr id="64" name="자유형 48">
            <a:extLst>
              <a:ext uri="{FF2B5EF4-FFF2-40B4-BE49-F238E27FC236}">
                <a16:creationId xmlns:a16="http://schemas.microsoft.com/office/drawing/2014/main" id="{EA4E2E35-AA51-4145-9F3F-99DF034764ED}"/>
              </a:ext>
            </a:extLst>
          </p:cNvPr>
          <p:cNvSpPr/>
          <p:nvPr/>
        </p:nvSpPr>
        <p:spPr>
          <a:xfrm>
            <a:off x="8577581" y="4135171"/>
            <a:ext cx="1639709" cy="42445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49">
            <a:extLst>
              <a:ext uri="{FF2B5EF4-FFF2-40B4-BE49-F238E27FC236}">
                <a16:creationId xmlns:a16="http://schemas.microsoft.com/office/drawing/2014/main" id="{AA157E9B-C29E-4E3B-A71D-16ADD04380E2}"/>
              </a:ext>
            </a:extLst>
          </p:cNvPr>
          <p:cNvSpPr/>
          <p:nvPr/>
        </p:nvSpPr>
        <p:spPr>
          <a:xfrm>
            <a:off x="8378563" y="4559624"/>
            <a:ext cx="2005764" cy="1582572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BA9E44AD-A3F5-4C7A-8BA1-71A064A429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161" y="3708298"/>
            <a:ext cx="829662" cy="829662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31CB48-7090-4832-A532-C8129F5C3200}"/>
              </a:ext>
            </a:extLst>
          </p:cNvPr>
          <p:cNvSpPr/>
          <p:nvPr/>
        </p:nvSpPr>
        <p:spPr>
          <a:xfrm>
            <a:off x="8445882" y="4623476"/>
            <a:ext cx="1771408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C++ </a:t>
            </a:r>
            <a:r>
              <a:rPr lang="ko-KR" altLang="en-US" sz="2400" b="1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연동</a:t>
            </a:r>
            <a:endParaRPr lang="en-US" altLang="ko-KR" sz="2400" b="1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5667FA-0025-4E1E-ABC2-D7CD1ADA2D5E}"/>
              </a:ext>
            </a:extLst>
          </p:cNvPr>
          <p:cNvSpPr txBox="1"/>
          <p:nvPr/>
        </p:nvSpPr>
        <p:spPr>
          <a:xfrm>
            <a:off x="8216398" y="5284616"/>
            <a:ext cx="231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C++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로 만들어진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외부 확장 모듈 사용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81" name="자유형 48">
            <a:extLst>
              <a:ext uri="{FF2B5EF4-FFF2-40B4-BE49-F238E27FC236}">
                <a16:creationId xmlns:a16="http://schemas.microsoft.com/office/drawing/2014/main" id="{A76E920E-576E-4C84-BD3C-22B963E90E04}"/>
              </a:ext>
            </a:extLst>
          </p:cNvPr>
          <p:cNvSpPr/>
          <p:nvPr/>
        </p:nvSpPr>
        <p:spPr>
          <a:xfrm>
            <a:off x="10032798" y="1749888"/>
            <a:ext cx="1639709" cy="42445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 49">
            <a:extLst>
              <a:ext uri="{FF2B5EF4-FFF2-40B4-BE49-F238E27FC236}">
                <a16:creationId xmlns:a16="http://schemas.microsoft.com/office/drawing/2014/main" id="{8A3378DA-8C8B-4959-B7C7-E93C0404E21A}"/>
              </a:ext>
            </a:extLst>
          </p:cNvPr>
          <p:cNvSpPr/>
          <p:nvPr/>
        </p:nvSpPr>
        <p:spPr>
          <a:xfrm>
            <a:off x="9833780" y="2174341"/>
            <a:ext cx="2005764" cy="1582572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9D2DB45-B804-4528-856B-98BAF27FC5D6}"/>
              </a:ext>
            </a:extLst>
          </p:cNvPr>
          <p:cNvSpPr/>
          <p:nvPr/>
        </p:nvSpPr>
        <p:spPr>
          <a:xfrm>
            <a:off x="9901099" y="2153760"/>
            <a:ext cx="1771408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배포</a:t>
            </a:r>
            <a:endParaRPr lang="en-US" altLang="ko-KR" sz="2400" b="1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05C2F1-D807-4B4E-A8FF-DF30F028E076}"/>
              </a:ext>
            </a:extLst>
          </p:cNvPr>
          <p:cNvSpPr txBox="1"/>
          <p:nvPr/>
        </p:nvSpPr>
        <p:spPr>
          <a:xfrm>
            <a:off x="9658596" y="2877720"/>
            <a:ext cx="231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Distutils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를 이용한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배포판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제작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75" name="그림 74" descr="검은색, 모니터, 앉아있는, 테이블이(가) 표시된 사진&#10;&#10;자동 생성된 설명">
            <a:extLst>
              <a:ext uri="{FF2B5EF4-FFF2-40B4-BE49-F238E27FC236}">
                <a16:creationId xmlns:a16="http://schemas.microsoft.com/office/drawing/2014/main" id="{A4470412-804D-4604-88CD-9F47559FCD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171" y="1428674"/>
            <a:ext cx="650962" cy="6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6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9020" y="256818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cxnSpLocks/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423152-7D37-4517-A28D-62EC383FA683}"/>
              </a:ext>
            </a:extLst>
          </p:cNvPr>
          <p:cNvSpPr/>
          <p:nvPr/>
        </p:nvSpPr>
        <p:spPr>
          <a:xfrm>
            <a:off x="1180996" y="440060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구현 내용 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5" name="그림 4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2BC0F39F-3F58-4B8A-82E8-126EA14EB8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99" y="2940994"/>
            <a:ext cx="858822" cy="8588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2F1A0C-31D8-4BE8-8940-7C77A882E7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9" t="11513" r="14489" b="14762"/>
          <a:stretch/>
        </p:blipFill>
        <p:spPr>
          <a:xfrm>
            <a:off x="4450933" y="1673303"/>
            <a:ext cx="858822" cy="9348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121A34-5C95-4CBD-8972-BCFDB262E7AD}"/>
              </a:ext>
            </a:extLst>
          </p:cNvPr>
          <p:cNvSpPr/>
          <p:nvPr/>
        </p:nvSpPr>
        <p:spPr>
          <a:xfrm>
            <a:off x="1113587" y="1338475"/>
            <a:ext cx="10332354" cy="499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고딕15" panose="02020600000000000000" pitchFamily="18" charset="-127"/>
                <a:ea typeface="a고딕15" panose="02020600000000000000" pitchFamily="18" charset="-127"/>
              </a:rPr>
              <a:t>API</a:t>
            </a:r>
            <a:r>
              <a:rPr lang="ko-KR" altLang="en-US" b="1" dirty="0">
                <a:latin typeface="a고딕15" panose="02020600000000000000" pitchFamily="18" charset="-127"/>
                <a:ea typeface="a고딕15" panose="02020600000000000000" pitchFamily="18" charset="-127"/>
              </a:rPr>
              <a:t> 연동 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</a:b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경기도 데이터 포털의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‘</a:t>
            </a:r>
            <a:r>
              <a:rPr lang="ko-KR" altLang="en-US" b="1" dirty="0">
                <a:latin typeface="a고딕15" panose="02020600000000000000" pitchFamily="18" charset="-127"/>
                <a:ea typeface="a고딕15" panose="02020600000000000000" pitchFamily="18" charset="-127"/>
              </a:rPr>
              <a:t>자전거 보관소 조회 </a:t>
            </a:r>
            <a:r>
              <a:rPr lang="en-US" altLang="ko-KR" b="1" dirty="0">
                <a:latin typeface="a고딕15" panose="02020600000000000000" pitchFamily="18" charset="-127"/>
                <a:ea typeface="a고딕15" panose="02020600000000000000" pitchFamily="18" charset="-127"/>
              </a:rPr>
              <a:t>API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’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를 활용하여 보관소 이름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도로명 주소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지번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</a:b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주소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전화번호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위도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경도 등을 얻어 올 수 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</a:b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– ‘</a:t>
            </a:r>
            <a:r>
              <a:rPr lang="en-US" altLang="ko-KR" b="1" dirty="0">
                <a:latin typeface="a고딕15" panose="02020600000000000000" pitchFamily="18" charset="-127"/>
                <a:ea typeface="a고딕15" panose="02020600000000000000" pitchFamily="18" charset="-127"/>
              </a:rPr>
              <a:t>Google Map API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’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를 활용하여 위에서 얻어온 위도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경도를 기반으로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Map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을 띄운다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latinLnBrk="1">
              <a:lnSpc>
                <a:spcPct val="20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고딕15" panose="02020600000000000000" pitchFamily="18" charset="-127"/>
                <a:ea typeface="a고딕15" panose="02020600000000000000" pitchFamily="18" charset="-127"/>
              </a:rPr>
              <a:t>API </a:t>
            </a:r>
            <a:r>
              <a:rPr lang="ko-KR" altLang="en-US" b="1" dirty="0">
                <a:latin typeface="a고딕15" panose="02020600000000000000" pitchFamily="18" charset="-127"/>
                <a:ea typeface="a고딕15" panose="02020600000000000000" pitchFamily="18" charset="-127"/>
              </a:rPr>
              <a:t>기반 기능 구현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	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구 기반으로 검색 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2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차적으로 동을 입력하여 보관소들을 나열 할 수 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 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</a:b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	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나열된 보관소들을 클릭 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Google Map API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와 연동해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Google Map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을 띄운다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0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cxnSpLocks/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423152-7D37-4517-A28D-62EC383FA683}"/>
              </a:ext>
            </a:extLst>
          </p:cNvPr>
          <p:cNvSpPr/>
          <p:nvPr/>
        </p:nvSpPr>
        <p:spPr>
          <a:xfrm>
            <a:off x="1180996" y="440060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구현 예시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DF05BFE-507A-49EF-927F-8584EDD33ED9}"/>
              </a:ext>
            </a:extLst>
          </p:cNvPr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8" name="양쪽 모서리가 둥근 사각형 2">
              <a:extLst>
                <a:ext uri="{FF2B5EF4-FFF2-40B4-BE49-F238E27FC236}">
                  <a16:creationId xmlns:a16="http://schemas.microsoft.com/office/drawing/2014/main" id="{550A5151-3BD2-4F7C-8D9F-845CDE149E4D}"/>
                </a:ext>
              </a:extLst>
            </p:cNvPr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양쪽 모서리가 둥근 사각형 7">
              <a:extLst>
                <a:ext uri="{FF2B5EF4-FFF2-40B4-BE49-F238E27FC236}">
                  <a16:creationId xmlns:a16="http://schemas.microsoft.com/office/drawing/2014/main" id="{4C24735F-F502-4B4E-AB2C-A2783113AD33}"/>
                </a:ext>
              </a:extLst>
            </p:cNvPr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왼쪽 대괄호 43">
              <a:extLst>
                <a:ext uri="{FF2B5EF4-FFF2-40B4-BE49-F238E27FC236}">
                  <a16:creationId xmlns:a16="http://schemas.microsoft.com/office/drawing/2014/main" id="{33383C02-220E-4070-A716-865F0D62EC0C}"/>
                </a:ext>
              </a:extLst>
            </p:cNvPr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88CD80-C83E-4BB3-905B-C0193337515B}"/>
                </a:ext>
              </a:extLst>
            </p:cNvPr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13C65A-AC68-4304-A912-CEEB9EE154E0}"/>
                </a:ext>
              </a:extLst>
            </p:cNvPr>
            <p:cNvCxnSpPr>
              <a:stCxn id="47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CE8C0003-5AAB-4673-A311-F638C3CAC917}"/>
                </a:ext>
              </a:extLst>
            </p:cNvPr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A588D22-E2D4-4C1E-BAC9-9F9796A03AC3}"/>
                </a:ext>
              </a:extLst>
            </p:cNvPr>
            <p:cNvCxnSpPr>
              <a:endCxn id="50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51D83B9-9D13-4EE2-BE5D-89F04643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3389" y="659073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양쪽 모서리가 둥근 사각형 30">
              <a:extLst>
                <a:ext uri="{FF2B5EF4-FFF2-40B4-BE49-F238E27FC236}">
                  <a16:creationId xmlns:a16="http://schemas.microsoft.com/office/drawing/2014/main" id="{B70F4A8C-F7D0-4121-9AC1-FCDC66965EE9}"/>
                </a:ext>
              </a:extLst>
            </p:cNvPr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95F3144-0404-46E7-BC17-0AFA06A6E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2" y="1735251"/>
            <a:ext cx="5025057" cy="3919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93B47B-3A41-4504-9FDC-29C6D7E78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920" y="1735251"/>
            <a:ext cx="5039092" cy="3937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84657E-CD40-46DF-90B6-788BFCD10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748" y="417389"/>
            <a:ext cx="3566436" cy="2163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7CFE527-ADB3-47AB-A8DB-D0E9A7CBB939}"/>
              </a:ext>
            </a:extLst>
          </p:cNvPr>
          <p:cNvCxnSpPr>
            <a:cxnSpLocks/>
          </p:cNvCxnSpPr>
          <p:nvPr/>
        </p:nvCxnSpPr>
        <p:spPr>
          <a:xfrm flipH="1" flipV="1">
            <a:off x="10561739" y="2508308"/>
            <a:ext cx="92279" cy="15519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01EA840B-EB18-4116-B974-CA1F816187B4}"/>
              </a:ext>
            </a:extLst>
          </p:cNvPr>
          <p:cNvSpPr/>
          <p:nvPr/>
        </p:nvSpPr>
        <p:spPr>
          <a:xfrm>
            <a:off x="9789953" y="4925804"/>
            <a:ext cx="654342" cy="5280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74A26E-69D7-404A-9F63-DE665E9B12AB}"/>
              </a:ext>
            </a:extLst>
          </p:cNvPr>
          <p:cNvSpPr txBox="1"/>
          <p:nvPr/>
        </p:nvSpPr>
        <p:spPr>
          <a:xfrm>
            <a:off x="10270322" y="5339821"/>
            <a:ext cx="978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C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줌인</a:t>
            </a:r>
            <a:r>
              <a:rPr lang="en-US" altLang="ko-KR" sz="1050" b="1" dirty="0">
                <a:solidFill>
                  <a:srgbClr val="C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1050" b="1" dirty="0" err="1">
                <a:solidFill>
                  <a:srgbClr val="C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줌아웃</a:t>
            </a:r>
            <a:endParaRPr lang="ko-KR" altLang="en-US" sz="1050" b="1" dirty="0">
              <a:solidFill>
                <a:srgbClr val="C00000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67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cxnSpLocks/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423152-7D37-4517-A28D-62EC383FA683}"/>
              </a:ext>
            </a:extLst>
          </p:cNvPr>
          <p:cNvSpPr/>
          <p:nvPr/>
        </p:nvSpPr>
        <p:spPr>
          <a:xfrm>
            <a:off x="1180996" y="440060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구현 예시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DF05BFE-507A-49EF-927F-8584EDD33ED9}"/>
              </a:ext>
            </a:extLst>
          </p:cNvPr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8" name="양쪽 모서리가 둥근 사각형 2">
              <a:extLst>
                <a:ext uri="{FF2B5EF4-FFF2-40B4-BE49-F238E27FC236}">
                  <a16:creationId xmlns:a16="http://schemas.microsoft.com/office/drawing/2014/main" id="{550A5151-3BD2-4F7C-8D9F-845CDE149E4D}"/>
                </a:ext>
              </a:extLst>
            </p:cNvPr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양쪽 모서리가 둥근 사각형 7">
              <a:extLst>
                <a:ext uri="{FF2B5EF4-FFF2-40B4-BE49-F238E27FC236}">
                  <a16:creationId xmlns:a16="http://schemas.microsoft.com/office/drawing/2014/main" id="{4C24735F-F502-4B4E-AB2C-A2783113AD33}"/>
                </a:ext>
              </a:extLst>
            </p:cNvPr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왼쪽 대괄호 43">
              <a:extLst>
                <a:ext uri="{FF2B5EF4-FFF2-40B4-BE49-F238E27FC236}">
                  <a16:creationId xmlns:a16="http://schemas.microsoft.com/office/drawing/2014/main" id="{33383C02-220E-4070-A716-865F0D62EC0C}"/>
                </a:ext>
              </a:extLst>
            </p:cNvPr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88CD80-C83E-4BB3-905B-C0193337515B}"/>
                </a:ext>
              </a:extLst>
            </p:cNvPr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13C65A-AC68-4304-A912-CEEB9EE154E0}"/>
                </a:ext>
              </a:extLst>
            </p:cNvPr>
            <p:cNvCxnSpPr>
              <a:stCxn id="47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CE8C0003-5AAB-4673-A311-F638C3CAC917}"/>
                </a:ext>
              </a:extLst>
            </p:cNvPr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A588D22-E2D4-4C1E-BAC9-9F9796A03AC3}"/>
                </a:ext>
              </a:extLst>
            </p:cNvPr>
            <p:cNvCxnSpPr>
              <a:endCxn id="50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51D83B9-9D13-4EE2-BE5D-89F04643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3389" y="659073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양쪽 모서리가 둥근 사각형 30">
              <a:extLst>
                <a:ext uri="{FF2B5EF4-FFF2-40B4-BE49-F238E27FC236}">
                  <a16:creationId xmlns:a16="http://schemas.microsoft.com/office/drawing/2014/main" id="{B70F4A8C-F7D0-4121-9AC1-FCDC66965EE9}"/>
                </a:ext>
              </a:extLst>
            </p:cNvPr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F275634-F9D8-4D51-BDA6-616CB555D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65" y="1771018"/>
            <a:ext cx="5043635" cy="393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7836A63-DAB5-411E-86B6-16EEE5BE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982" y="1844645"/>
            <a:ext cx="4705289" cy="3509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83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cxnSpLocks/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423152-7D37-4517-A28D-62EC383FA683}"/>
              </a:ext>
            </a:extLst>
          </p:cNvPr>
          <p:cNvSpPr/>
          <p:nvPr/>
        </p:nvSpPr>
        <p:spPr>
          <a:xfrm>
            <a:off x="1180996" y="440060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일정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DF05BFE-507A-49EF-927F-8584EDD33ED9}"/>
              </a:ext>
            </a:extLst>
          </p:cNvPr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8" name="양쪽 모서리가 둥근 사각형 2">
              <a:extLst>
                <a:ext uri="{FF2B5EF4-FFF2-40B4-BE49-F238E27FC236}">
                  <a16:creationId xmlns:a16="http://schemas.microsoft.com/office/drawing/2014/main" id="{550A5151-3BD2-4F7C-8D9F-845CDE149E4D}"/>
                </a:ext>
              </a:extLst>
            </p:cNvPr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양쪽 모서리가 둥근 사각형 7">
              <a:extLst>
                <a:ext uri="{FF2B5EF4-FFF2-40B4-BE49-F238E27FC236}">
                  <a16:creationId xmlns:a16="http://schemas.microsoft.com/office/drawing/2014/main" id="{4C24735F-F502-4B4E-AB2C-A2783113AD33}"/>
                </a:ext>
              </a:extLst>
            </p:cNvPr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왼쪽 대괄호 43">
              <a:extLst>
                <a:ext uri="{FF2B5EF4-FFF2-40B4-BE49-F238E27FC236}">
                  <a16:creationId xmlns:a16="http://schemas.microsoft.com/office/drawing/2014/main" id="{33383C02-220E-4070-A716-865F0D62EC0C}"/>
                </a:ext>
              </a:extLst>
            </p:cNvPr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88CD80-C83E-4BB3-905B-C0193337515B}"/>
                </a:ext>
              </a:extLst>
            </p:cNvPr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13C65A-AC68-4304-A912-CEEB9EE154E0}"/>
                </a:ext>
              </a:extLst>
            </p:cNvPr>
            <p:cNvCxnSpPr>
              <a:stCxn id="47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CE8C0003-5AAB-4673-A311-F638C3CAC917}"/>
                </a:ext>
              </a:extLst>
            </p:cNvPr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A588D22-E2D4-4C1E-BAC9-9F9796A03AC3}"/>
                </a:ext>
              </a:extLst>
            </p:cNvPr>
            <p:cNvCxnSpPr>
              <a:endCxn id="50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51D83B9-9D13-4EE2-BE5D-89F04643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3389" y="659073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양쪽 모서리가 둥근 사각형 30">
              <a:extLst>
                <a:ext uri="{FF2B5EF4-FFF2-40B4-BE49-F238E27FC236}">
                  <a16:creationId xmlns:a16="http://schemas.microsoft.com/office/drawing/2014/main" id="{B70F4A8C-F7D0-4121-9AC1-FCDC66965EE9}"/>
                </a:ext>
              </a:extLst>
            </p:cNvPr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32133ED9-8475-41C9-9B2B-E1ECED28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84612"/>
              </p:ext>
            </p:extLst>
          </p:nvPr>
        </p:nvGraphicFramePr>
        <p:xfrm>
          <a:off x="1180995" y="1455552"/>
          <a:ext cx="9900862" cy="43702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960">
                  <a:extLst>
                    <a:ext uri="{9D8B030D-6E8A-4147-A177-3AD203B41FA5}">
                      <a16:colId xmlns:a16="http://schemas.microsoft.com/office/drawing/2014/main" val="654190645"/>
                    </a:ext>
                  </a:extLst>
                </a:gridCol>
                <a:gridCol w="3346089">
                  <a:extLst>
                    <a:ext uri="{9D8B030D-6E8A-4147-A177-3AD203B41FA5}">
                      <a16:colId xmlns:a16="http://schemas.microsoft.com/office/drawing/2014/main" val="3931482209"/>
                    </a:ext>
                  </a:extLst>
                </a:gridCol>
                <a:gridCol w="4042064">
                  <a:extLst>
                    <a:ext uri="{9D8B030D-6E8A-4147-A177-3AD203B41FA5}">
                      <a16:colId xmlns:a16="http://schemas.microsoft.com/office/drawing/2014/main" val="282442947"/>
                    </a:ext>
                  </a:extLst>
                </a:gridCol>
                <a:gridCol w="1376749">
                  <a:extLst>
                    <a:ext uri="{9D8B030D-6E8A-4147-A177-3AD203B41FA5}">
                      <a16:colId xmlns:a16="http://schemas.microsoft.com/office/drawing/2014/main" val="2793424704"/>
                    </a:ext>
                  </a:extLst>
                </a:gridCol>
              </a:tblGrid>
              <a:tr h="560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계획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세부 계획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2060"/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진행도</a:t>
                      </a:r>
                    </a:p>
                  </a:txBody>
                  <a:tcPr marL="79711" marR="79711" marT="39856" marB="39856" anchor="ctr"/>
                </a:tc>
                <a:extLst>
                  <a:ext uri="{0D108BD9-81ED-4DB2-BD59-A6C34878D82A}">
                    <a16:rowId xmlns:a16="http://schemas.microsoft.com/office/drawing/2014/main" val="574095114"/>
                  </a:ext>
                </a:extLst>
              </a:tr>
              <a:tr h="590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(5/21 – 5/27)</a:t>
                      </a:r>
                      <a:endParaRPr lang="ko-KR" altLang="en-US" sz="14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애플리케이션 기획 및 발표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주제 결정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Open API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조사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기획 발표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2060"/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100%</a:t>
                      </a:r>
                      <a:endParaRPr lang="ko-KR" altLang="en-US" sz="1600" dirty="0">
                        <a:solidFill>
                          <a:srgbClr val="002060"/>
                        </a:solidFill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extLst>
                  <a:ext uri="{0D108BD9-81ED-4DB2-BD59-A6C34878D82A}">
                    <a16:rowId xmlns:a16="http://schemas.microsoft.com/office/drawing/2014/main" val="578782484"/>
                  </a:ext>
                </a:extLst>
              </a:tr>
              <a:tr h="779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(5/28 – 6/3)</a:t>
                      </a:r>
                      <a:endParaRPr lang="ko-KR" altLang="en-US" sz="14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프레임워크 구성 및 애플리케이션 제작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tkinter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배치 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기능 구현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지역 기반 자전거 보관소 정보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2060"/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100%</a:t>
                      </a:r>
                      <a:endParaRPr lang="ko-KR" altLang="en-US" sz="1600" dirty="0">
                        <a:solidFill>
                          <a:srgbClr val="002060"/>
                        </a:solidFill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extLst>
                  <a:ext uri="{0D108BD9-81ED-4DB2-BD59-A6C34878D82A}">
                    <a16:rowId xmlns:a16="http://schemas.microsoft.com/office/drawing/2014/main" val="2423118379"/>
                  </a:ext>
                </a:extLst>
              </a:tr>
              <a:tr h="779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3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(6/4 – 6/10)</a:t>
                      </a:r>
                      <a:endParaRPr lang="ko-KR" altLang="en-US" sz="14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애플리케이션 기능 제작 및 발표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기능 구현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지역 기반 자전거 보관소 정보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중간 시연 발표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2060"/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100%</a:t>
                      </a:r>
                      <a:endParaRPr lang="ko-KR" altLang="en-US" sz="1600" dirty="0">
                        <a:solidFill>
                          <a:srgbClr val="002060"/>
                        </a:solidFill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extLst>
                  <a:ext uri="{0D108BD9-81ED-4DB2-BD59-A6C34878D82A}">
                    <a16:rowId xmlns:a16="http://schemas.microsoft.com/office/drawing/2014/main" val="1440234334"/>
                  </a:ext>
                </a:extLst>
              </a:tr>
              <a:tr h="590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4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(6/11 – 6/17)</a:t>
                      </a:r>
                      <a:endParaRPr lang="ko-KR" altLang="en-US" sz="14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애플리케이션 기능 제작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기능 구현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 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도로 정보 및 사고 다발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2060"/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100%</a:t>
                      </a:r>
                      <a:endParaRPr lang="ko-KR" altLang="en-US" sz="1600" dirty="0">
                        <a:solidFill>
                          <a:srgbClr val="002060"/>
                        </a:solidFill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extLst>
                  <a:ext uri="{0D108BD9-81ED-4DB2-BD59-A6C34878D82A}">
                    <a16:rowId xmlns:a16="http://schemas.microsoft.com/office/drawing/2014/main" val="1881001578"/>
                  </a:ext>
                </a:extLst>
              </a:tr>
              <a:tr h="590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5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(6/18 – 6/23)</a:t>
                      </a:r>
                      <a:endParaRPr lang="ko-KR" altLang="en-US" sz="14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애플리케이션 기능 제작 및 발표 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기능 구현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–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공공 자전거 대여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최종 구현 발표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2060"/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100%</a:t>
                      </a:r>
                      <a:endParaRPr lang="ko-KR" altLang="en-US" sz="1600" dirty="0">
                        <a:solidFill>
                          <a:srgbClr val="002060"/>
                        </a:solidFill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extLst>
                  <a:ext uri="{0D108BD9-81ED-4DB2-BD59-A6C34878D82A}">
                    <a16:rowId xmlns:a16="http://schemas.microsoft.com/office/drawing/2014/main" val="37846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cxnSpLocks/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423152-7D37-4517-A28D-62EC383FA683}"/>
              </a:ext>
            </a:extLst>
          </p:cNvPr>
          <p:cNvSpPr/>
          <p:nvPr/>
        </p:nvSpPr>
        <p:spPr>
          <a:xfrm>
            <a:off x="1180996" y="440060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GitHub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DF05BFE-507A-49EF-927F-8584EDD33ED9}"/>
              </a:ext>
            </a:extLst>
          </p:cNvPr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8" name="양쪽 모서리가 둥근 사각형 2">
              <a:extLst>
                <a:ext uri="{FF2B5EF4-FFF2-40B4-BE49-F238E27FC236}">
                  <a16:creationId xmlns:a16="http://schemas.microsoft.com/office/drawing/2014/main" id="{550A5151-3BD2-4F7C-8D9F-845CDE149E4D}"/>
                </a:ext>
              </a:extLst>
            </p:cNvPr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양쪽 모서리가 둥근 사각형 7">
              <a:extLst>
                <a:ext uri="{FF2B5EF4-FFF2-40B4-BE49-F238E27FC236}">
                  <a16:creationId xmlns:a16="http://schemas.microsoft.com/office/drawing/2014/main" id="{4C24735F-F502-4B4E-AB2C-A2783113AD33}"/>
                </a:ext>
              </a:extLst>
            </p:cNvPr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왼쪽 대괄호 43">
              <a:extLst>
                <a:ext uri="{FF2B5EF4-FFF2-40B4-BE49-F238E27FC236}">
                  <a16:creationId xmlns:a16="http://schemas.microsoft.com/office/drawing/2014/main" id="{33383C02-220E-4070-A716-865F0D62EC0C}"/>
                </a:ext>
              </a:extLst>
            </p:cNvPr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88CD80-C83E-4BB3-905B-C0193337515B}"/>
                </a:ext>
              </a:extLst>
            </p:cNvPr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13C65A-AC68-4304-A912-CEEB9EE154E0}"/>
                </a:ext>
              </a:extLst>
            </p:cNvPr>
            <p:cNvCxnSpPr>
              <a:stCxn id="47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CE8C0003-5AAB-4673-A311-F638C3CAC917}"/>
                </a:ext>
              </a:extLst>
            </p:cNvPr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A588D22-E2D4-4C1E-BAC9-9F9796A03AC3}"/>
                </a:ext>
              </a:extLst>
            </p:cNvPr>
            <p:cNvCxnSpPr>
              <a:endCxn id="50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51D83B9-9D13-4EE2-BE5D-89F04643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3389" y="659073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양쪽 모서리가 둥근 사각형 30">
              <a:extLst>
                <a:ext uri="{FF2B5EF4-FFF2-40B4-BE49-F238E27FC236}">
                  <a16:creationId xmlns:a16="http://schemas.microsoft.com/office/drawing/2014/main" id="{B70F4A8C-F7D0-4121-9AC1-FCDC66965EE9}"/>
                </a:ext>
              </a:extLst>
            </p:cNvPr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A44A041-49FF-4FDC-9FD4-35F0E4DE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8" y="1416292"/>
            <a:ext cx="10556922" cy="472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0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392</Words>
  <Application>Microsoft Office PowerPoint</Application>
  <PresentationFormat>와이드스크린</PresentationFormat>
  <Paragraphs>91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a고딕13</vt:lpstr>
      <vt:lpstr>a고딕12</vt:lpstr>
      <vt:lpstr>Arial</vt:lpstr>
      <vt:lpstr>a고딕15</vt:lpstr>
      <vt:lpstr>a고딕11</vt:lpstr>
      <vt:lpstr>Wingdings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 cy</cp:lastModifiedBy>
  <cp:revision>48</cp:revision>
  <dcterms:created xsi:type="dcterms:W3CDTF">2020-05-07T03:52:24Z</dcterms:created>
  <dcterms:modified xsi:type="dcterms:W3CDTF">2020-06-23T09:33:08Z</dcterms:modified>
</cp:coreProperties>
</file>