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3"/>
  </p:sldMasterIdLst>
  <p:notesMasterIdLst>
    <p:notesMasterId r:id="rId18"/>
  </p:notesMasterIdLst>
  <p:sldIdLst>
    <p:sldId id="36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8" r:id="rId13"/>
    <p:sldId id="256" r:id="rId14"/>
    <p:sldId id="267" r:id="rId15"/>
    <p:sldId id="318" r:id="rId16"/>
    <p:sldId id="369" r:id="rId17"/>
    <p:sldId id="319" r:id="rId19"/>
    <p:sldId id="322" r:id="rId20"/>
    <p:sldId id="370" r:id="rId21"/>
    <p:sldId id="278" r:id="rId22"/>
    <p:sldId id="371" r:id="rId23"/>
    <p:sldId id="372" r:id="rId24"/>
    <p:sldId id="323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25" r:id="rId34"/>
    <p:sldId id="381" r:id="rId35"/>
    <p:sldId id="382" r:id="rId36"/>
    <p:sldId id="330" r:id="rId37"/>
    <p:sldId id="331" r:id="rId38"/>
    <p:sldId id="334" r:id="rId39"/>
    <p:sldId id="335" r:id="rId40"/>
    <p:sldId id="383" r:id="rId41"/>
    <p:sldId id="384" r:id="rId42"/>
    <p:sldId id="337" r:id="rId43"/>
    <p:sldId id="385" r:id="rId44"/>
    <p:sldId id="386" r:id="rId45"/>
    <p:sldId id="338" r:id="rId46"/>
    <p:sldId id="388" r:id="rId47"/>
    <p:sldId id="389" r:id="rId48"/>
    <p:sldId id="390" r:id="rId49"/>
    <p:sldId id="391" r:id="rId50"/>
    <p:sldId id="392" r:id="rId51"/>
    <p:sldId id="393" r:id="rId52"/>
    <p:sldId id="396" r:id="rId53"/>
    <p:sldId id="397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0033CC"/>
    <a:srgbClr val="0000FF"/>
    <a:srgbClr val="0000CC"/>
    <a:srgbClr val="99CCFF"/>
    <a:srgbClr val="DDDDDD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632" y="-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8F80F-AB8C-40D2-9379-7D1DD58CD62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掌握！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各种 影响电子商务的因素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双向推动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商业模式很重要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仔细的去了解 消费者决策过程与此有关（</a:t>
            </a:r>
            <a:r>
              <a:rPr lang="en-US" altLang="zh-CN"/>
              <a:t>B2C</a:t>
            </a:r>
            <a:r>
              <a:rPr lang="zh-CN" altLang="en-US"/>
              <a:t>中 重要内容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一对多 多对一：私有</a:t>
            </a:r>
            <a:endParaRPr lang="zh-CN" altLang="en-US"/>
          </a:p>
          <a:p>
            <a:r>
              <a:rPr lang="zh-CN" altLang="en-US"/>
              <a:t>多对多：公共网络市场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掌握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8F80F-AB8C-40D2-9379-7D1DD58CD62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对上张图的解释 掌握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掌握</a:t>
            </a:r>
            <a:endParaRPr lang="zh-CN" altLang="en-US"/>
          </a:p>
          <a:p>
            <a:r>
              <a:rPr lang="zh-CN" altLang="en-US"/>
              <a:t>马云起家就是</a:t>
            </a:r>
            <a:r>
              <a:rPr lang="en-US" altLang="zh-CN"/>
              <a:t>C2C</a:t>
            </a:r>
            <a:r>
              <a:rPr lang="zh-CN" altLang="en-US"/>
              <a:t>的交易平台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了解 有助于记忆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我们的重点是讲业务</a:t>
            </a:r>
            <a:endParaRPr lang="zh-CN" altLang="en-US"/>
          </a:p>
          <a:p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7D8F80F-AB8C-40D2-9379-7D1DD58CD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F0116-8583-4DFC-AD6A-0A72C5F5D4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CAFB7-4796-4059-871B-6A986A235C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FAB42-9632-4A06-9BFD-C327D9E74B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638" y="550863"/>
            <a:ext cx="82375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6375" y="2754313"/>
            <a:ext cx="5697538" cy="60801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170613"/>
            <a:ext cx="1905000" cy="4587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746375" y="6196013"/>
            <a:ext cx="3981450" cy="4587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46938" y="6196013"/>
            <a:ext cx="1676400" cy="458787"/>
          </a:xfrm>
        </p:spPr>
        <p:txBody>
          <a:bodyPr/>
          <a:lstStyle>
            <a:lvl1pPr>
              <a:defRPr sz="1400"/>
            </a:lvl1pPr>
          </a:lstStyle>
          <a:p>
            <a:fld id="{D0761577-2EE2-4A1D-A69B-237DE59CEA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3ECAF-68CD-45C7-9149-FA57409012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FF79F-115B-4303-BB7B-0B72F122B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8F63E-A215-4F24-87B5-47CE1ED2A2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28B56-0DDB-417F-BDF9-0055439D54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53CD8-BF77-4968-BA29-8B74C7BBE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9BC9D-296B-4812-AB35-111EE331C4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8B76C-4F99-4266-A6B7-3F8FAD33D6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4B13D-74E8-4F5F-BB24-1D56CFC101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79487-03B8-49F7-A939-890D9DFD0B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E0467-A314-455F-A6DE-A427CAFED4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7513" y="138113"/>
            <a:ext cx="2195512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7800" y="138113"/>
            <a:ext cx="6437313" cy="5921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CBB92-38AC-475A-83D1-EE12F7BFA1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9C67-6107-492C-841E-163068A1DA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B2703-EC05-4DE0-B183-262C812C31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579FD-7B86-4F71-ACAD-C773218EB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6B4E0-42AB-4C23-BB65-23CABDEB3D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5E4F0-84A8-42CA-AD65-17922D1917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40560-1EB4-46E8-8B6F-86B52D5E82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4E26B-54E9-4324-9B43-23B0F81D83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+mn-lt"/>
                <a:ea typeface="宋体" charset="-122"/>
              </a:defRPr>
            </a:lvl1pPr>
          </a:lstStyle>
          <a:p>
            <a:fld id="{8C2C18BF-3E60-487F-98FA-431ADE74C42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38113"/>
            <a:ext cx="7343775" cy="846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652588"/>
            <a:ext cx="8785225" cy="4406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988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>
              <a:defRPr sz="1300"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EC 2006</a:t>
            </a:r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7538" y="6248400"/>
            <a:ext cx="289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ctr">
              <a:defRPr sz="1300"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Prentice Hall</a:t>
            </a:r>
            <a:endParaRPr lang="en-US" altLang="zh-CN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0725" y="62214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r">
              <a:defRPr sz="1300">
                <a:latin typeface="+mn-lt"/>
                <a:ea typeface="宋体" charset="-122"/>
              </a:defRPr>
            </a:lvl1pPr>
          </a:lstStyle>
          <a:p>
            <a:fld id="{9FA2BA79-5573-42F7-B84F-4283E3E16A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3.jpe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www.wasu.cn/Play/show/id/4813481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424066" y="230162"/>
            <a:ext cx="6248400" cy="197963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103" r="-26103"/>
            </a:stretch>
          </a:blipFill>
          <a:ln>
            <a:noFill/>
          </a:ln>
          <a:effectLst>
            <a:outerShdw blurRad="165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F8F8F8"/>
                </a:solidFill>
                <a:ea typeface="微软雅黑" pitchFamily="34" charset="-122"/>
              </a:rPr>
              <a:t>Part</a:t>
            </a:r>
            <a:r>
              <a:rPr lang="zh-CN" altLang="en-US" sz="4000" dirty="0">
                <a:solidFill>
                  <a:srgbClr val="F8F8F8"/>
                </a:solidFill>
                <a:ea typeface="微软雅黑" pitchFamily="34" charset="-122"/>
              </a:rPr>
              <a:t> </a:t>
            </a:r>
            <a:r>
              <a:rPr lang="en-US" altLang="zh-CN" sz="4000" dirty="0" smtClean="0">
                <a:solidFill>
                  <a:srgbClr val="F8F8F8"/>
                </a:solidFill>
                <a:ea typeface="微软雅黑" pitchFamily="34" charset="-122"/>
              </a:rPr>
              <a:t>1</a:t>
            </a:r>
            <a:endParaRPr lang="en-US" altLang="zh-CN" sz="4000" dirty="0">
              <a:solidFill>
                <a:srgbClr val="F8F8F8"/>
              </a:solidFill>
              <a:ea typeface="微软雅黑" pitchFamily="34" charset="-122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8F8F8"/>
                </a:solidFill>
                <a:ea typeface="微软雅黑" pitchFamily="34" charset="-122"/>
              </a:rPr>
              <a:t>电子商务与网络市场</a:t>
            </a:r>
            <a:endParaRPr lang="zh-CN" altLang="en-US" sz="3200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11" name="文本框 2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3492083"/>
            <a:ext cx="8153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defPPr>
              <a:defRPr lang="en-US"/>
            </a:defPPr>
            <a:lvl1pPr eaLnBrk="1" hangingPunct="1">
              <a:spcAft>
                <a:spcPts val="0"/>
              </a:spcAft>
              <a:buFont typeface="Arial" pitchFamily="34" charset="0"/>
              <a:buNone/>
              <a:defRPr sz="3000" b="1">
                <a:latin typeface="+mn-lt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电子商务</a:t>
            </a:r>
            <a:r>
              <a:rPr lang="zh-CN" altLang="en-US" dirty="0"/>
              <a:t>导论</a:t>
            </a:r>
            <a:endParaRPr lang="zh-CN" altLang="en-US" dirty="0"/>
          </a:p>
        </p:txBody>
      </p:sp>
      <p:sp>
        <p:nvSpPr>
          <p:cNvPr id="15" name="文本框 2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4476333"/>
            <a:ext cx="8153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defPPr>
              <a:defRPr lang="en-US"/>
            </a:defPPr>
            <a:lvl1pPr eaLnBrk="1" hangingPunct="1">
              <a:spcAft>
                <a:spcPts val="0"/>
              </a:spcAft>
              <a:buFont typeface="Arial" pitchFamily="34" charset="0"/>
              <a:buNone/>
              <a:defRPr sz="3000" b="1">
                <a:latin typeface="+mn-lt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电子商务</a:t>
            </a:r>
            <a:r>
              <a:rPr lang="zh-CN" altLang="en-US" dirty="0"/>
              <a:t>技术、基础设施及工具</a:t>
            </a:r>
            <a:endParaRPr lang="zh-CN" altLang="en-US" dirty="0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76200" y="2553792"/>
            <a:ext cx="731361" cy="731361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103" r="-2610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8F8F8"/>
                </a:solidFill>
                <a:ea typeface="微软雅黑" pitchFamily="34" charset="-122"/>
              </a:rPr>
              <a:t>01</a:t>
            </a:r>
            <a:endParaRPr lang="zh-CN" altLang="en-US" sz="32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7"/>
            </p:custDataLst>
          </p:nvPr>
        </p:nvSpPr>
        <p:spPr>
          <a:xfrm>
            <a:off x="76200" y="3556914"/>
            <a:ext cx="731361" cy="731361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103" r="-2610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8F8F8"/>
                </a:solidFill>
                <a:ea typeface="微软雅黑" pitchFamily="34" charset="-122"/>
              </a:rPr>
              <a:t>02</a:t>
            </a:r>
            <a:endParaRPr lang="zh-CN" altLang="en-US" sz="32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76200" y="4560036"/>
            <a:ext cx="731361" cy="731361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103" r="-2610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8F8F8"/>
                </a:solidFill>
                <a:ea typeface="微软雅黑" pitchFamily="34" charset="-122"/>
              </a:rPr>
              <a:t>03</a:t>
            </a:r>
            <a:endParaRPr lang="zh-CN" altLang="en-US" sz="32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27" name="文本框 2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38200" y="2491958"/>
            <a:ext cx="8153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000" b="1" dirty="0" smtClean="0">
                <a:latin typeface="+mn-lt"/>
                <a:ea typeface="+mn-ea"/>
              </a:rPr>
              <a:t>案例：瓶装矿泉水从原料到消费者的过程</a:t>
            </a:r>
            <a:endParaRPr lang="zh-CN" altLang="en-US" sz="3000" b="1" dirty="0">
              <a:latin typeface="+mn-lt"/>
              <a:ea typeface="+mn-ea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0"/>
            <a:ext cx="8632825" cy="852487"/>
          </a:xfrm>
        </p:spPr>
        <p:txBody>
          <a:bodyPr/>
          <a:lstStyle/>
          <a:p>
            <a:pPr lvl="1"/>
            <a:r>
              <a:rPr lang="zh-CN" altLang="en-US" sz="4400" dirty="0"/>
              <a:t>案例总结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685800"/>
            <a:ext cx="8785225" cy="60198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>
                <a:ea typeface="+mn-ea"/>
                <a:cs typeface="+mn-cs"/>
              </a:rPr>
              <a:t>从原材料到消费者构成</a:t>
            </a:r>
            <a:r>
              <a:rPr lang="zh-CN" altLang="en-US" sz="2400" b="1" dirty="0" smtClean="0">
                <a:ea typeface="+mn-ea"/>
                <a:cs typeface="+mn-cs"/>
              </a:rPr>
              <a:t>完整、复杂的链条，</a:t>
            </a:r>
            <a:r>
              <a:rPr lang="zh-CN" altLang="en-US" sz="2400" b="1" dirty="0">
                <a:ea typeface="+mn-ea"/>
                <a:cs typeface="+mn-cs"/>
              </a:rPr>
              <a:t>消费者</a:t>
            </a:r>
            <a:r>
              <a:rPr lang="zh-CN" altLang="en-US" sz="2400" b="1" dirty="0" smtClean="0">
                <a:ea typeface="+mn-ea"/>
                <a:cs typeface="+mn-cs"/>
              </a:rPr>
              <a:t>是链条的</a:t>
            </a:r>
            <a:r>
              <a:rPr lang="zh-CN" altLang="en-US" sz="2400" b="1" dirty="0">
                <a:ea typeface="+mn-ea"/>
                <a:cs typeface="+mn-cs"/>
              </a:rPr>
              <a:t>终端</a:t>
            </a:r>
            <a:r>
              <a:rPr lang="zh-CN" altLang="en-US" sz="2400" b="1" dirty="0" smtClean="0">
                <a:ea typeface="+mn-ea"/>
                <a:cs typeface="+mn-cs"/>
              </a:rPr>
              <a:t>，是价值的</a:t>
            </a:r>
            <a:r>
              <a:rPr lang="zh-CN" altLang="en-US" sz="2400" b="1" dirty="0">
                <a:ea typeface="+mn-ea"/>
                <a:cs typeface="+mn-cs"/>
              </a:rPr>
              <a:t>最终实现</a:t>
            </a: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/>
              <a:t>该链条存在多个实体，如原材料供应商、生产厂、中间环节、消费者</a:t>
            </a: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从整体上，该价值链可以分为：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企业之间的</a:t>
            </a:r>
            <a:r>
              <a:rPr lang="zh-CN" altLang="en-US" sz="2000" b="1" dirty="0" smtClean="0"/>
              <a:t>活动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企业与消费者之间的活动</a:t>
            </a:r>
            <a:endParaRPr lang="zh-CN" altLang="en-US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从矿泉水生产厂角度观察链条，可以划分为三个部分：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上游：原材料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生产</a:t>
            </a:r>
            <a:r>
              <a:rPr lang="zh-CN" altLang="en-US" sz="2000" b="1" dirty="0" smtClean="0"/>
              <a:t>厂本身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下游</a:t>
            </a:r>
            <a:endParaRPr lang="en-US" altLang="zh-CN" sz="20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 smtClean="0"/>
              <a:t>生产厂与中间环节</a:t>
            </a:r>
            <a:endParaRPr lang="en-US" altLang="zh-CN" sz="17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/>
              <a:t>生产</a:t>
            </a:r>
            <a:r>
              <a:rPr lang="zh-CN" altLang="en-US" sz="1700" b="1" dirty="0" smtClean="0"/>
              <a:t>厂与消费者</a:t>
            </a:r>
            <a:endParaRPr lang="en-US" altLang="zh-CN" sz="17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 smtClean="0"/>
              <a:t>中间环节与消费者</a:t>
            </a: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该链条存在物流、资金流和信息流，而信息流控制了物流和资金流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8237537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电子商务</a:t>
            </a:r>
            <a:r>
              <a:rPr lang="zh-CN" altLang="en-US" dirty="0"/>
              <a:t>导论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066800"/>
            <a:ext cx="8915400" cy="56388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p"/>
            </a:pPr>
            <a:r>
              <a:rPr lang="zh-CN" altLang="en-US" b="1" dirty="0" smtClean="0">
                <a:ea typeface="宋体" charset="-122"/>
              </a:rPr>
              <a:t>本章目标</a:t>
            </a:r>
            <a:endParaRPr lang="en-US" altLang="zh-CN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电子商务定义与及其分类</a:t>
            </a:r>
            <a:endParaRPr lang="en-US" altLang="zh-CN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电子商务内容与框架</a:t>
            </a:r>
            <a:endParaRPr lang="en-US" altLang="zh-CN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电子商务交易的种类</a:t>
            </a:r>
            <a:endParaRPr lang="en-US" altLang="zh-CN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电子商务</a:t>
            </a:r>
            <a:r>
              <a:rPr lang="en-US" altLang="zh-CN" b="1" dirty="0" smtClean="0">
                <a:ea typeface="宋体" charset="-122"/>
              </a:rPr>
              <a:t>2.0</a:t>
            </a:r>
            <a:endParaRPr lang="en-US" altLang="zh-CN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社交网络</a:t>
            </a:r>
            <a:endParaRPr lang="en-US" altLang="zh-CN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数字社会的要素</a:t>
            </a:r>
            <a:endParaRPr lang="en-US" altLang="zh-CN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电子商务时代企业的压力与动力</a:t>
            </a:r>
            <a:endParaRPr lang="en-US" altLang="zh-CN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电子商务的商业模式</a:t>
            </a:r>
            <a:endParaRPr lang="en-US" altLang="zh-CN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补充商业模式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电子商务给企业、消费者与社会带来的作用</a:t>
            </a:r>
            <a:endParaRPr lang="en-US" altLang="zh-CN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>
                <a:ea typeface="宋体" charset="-122"/>
              </a:rPr>
              <a:t>电子商务活动的局限</a:t>
            </a:r>
            <a:endParaRPr lang="en-US" altLang="zh-CN" b="1" dirty="0" smtClean="0">
              <a:ea typeface="宋体" charset="-122"/>
            </a:endParaRPr>
          </a:p>
          <a:p>
            <a:pPr algn="l">
              <a:buFont typeface="Arial" pitchFamily="34" charset="0"/>
              <a:buChar char="•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1905000" y="381000"/>
            <a:ext cx="731361" cy="73136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103" r="-2610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8F8F8"/>
                </a:solidFill>
                <a:ea typeface="微软雅黑" pitchFamily="34" charset="-122"/>
              </a:rPr>
              <a:t>02</a:t>
            </a:r>
            <a:endParaRPr lang="zh-CN" altLang="en-US" sz="32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8556625" cy="846137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电子商务概念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715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ea typeface="宋体" charset="-122"/>
              </a:rPr>
              <a:t>电子商务的两种定义</a:t>
            </a:r>
            <a:endParaRPr lang="en-US" altLang="zh-CN" sz="28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2400" b="1" dirty="0" smtClean="0">
                <a:ea typeface="宋体" charset="-122"/>
              </a:rPr>
              <a:t>Electronic Commerce </a:t>
            </a:r>
            <a:r>
              <a:rPr lang="zh-CN" altLang="en-US" sz="2400" b="1" dirty="0" smtClean="0">
                <a:ea typeface="宋体" charset="-122"/>
              </a:rPr>
              <a:t>（</a:t>
            </a:r>
            <a:r>
              <a:rPr lang="en-US" altLang="zh-CN" sz="2400" b="1" dirty="0" smtClean="0">
                <a:ea typeface="宋体" charset="-122"/>
              </a:rPr>
              <a:t>EC</a:t>
            </a:r>
            <a:r>
              <a:rPr lang="zh-CN" altLang="en-US" sz="2400" b="1" dirty="0" smtClean="0">
                <a:ea typeface="宋体" charset="-122"/>
              </a:rPr>
              <a:t>）： 通过包括互联网在内的计算机网络，实现商品买卖、交换、配送、服务信息的过程</a:t>
            </a:r>
            <a:endParaRPr lang="en-US" altLang="zh-CN" sz="24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>
                <a:ea typeface="宋体" charset="-122"/>
              </a:rPr>
              <a:t>商品，商品交易，新环境</a:t>
            </a:r>
            <a:r>
              <a:rPr lang="en-US" altLang="zh-CN" sz="2000" b="1" dirty="0">
                <a:ea typeface="宋体" charset="-122"/>
              </a:rPr>
              <a:t>—</a:t>
            </a:r>
            <a:r>
              <a:rPr lang="zh-CN" altLang="en-US" sz="2000" b="1" dirty="0">
                <a:ea typeface="宋体" charset="-122"/>
              </a:rPr>
              <a:t>网络，过程</a:t>
            </a:r>
            <a:endParaRPr lang="en-US" altLang="zh-CN" sz="2000" b="1" dirty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狭义理解为商业伙伴之间的电子交易</a:t>
            </a:r>
            <a:r>
              <a:rPr lang="zh-CN" altLang="en-US" sz="2000" b="1" dirty="0" smtClean="0"/>
              <a:t>活动</a:t>
            </a:r>
            <a:endParaRPr lang="en-US" altLang="zh-CN" sz="21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2400" b="1" dirty="0" smtClean="0">
                <a:ea typeface="宋体" charset="-122"/>
              </a:rPr>
              <a:t>E-Business</a:t>
            </a:r>
            <a:r>
              <a:rPr lang="zh-CN" altLang="en-US" sz="2400" b="1" dirty="0" smtClean="0">
                <a:ea typeface="宋体" charset="-122"/>
              </a:rPr>
              <a:t>（</a:t>
            </a:r>
            <a:r>
              <a:rPr lang="en-US" altLang="zh-CN" sz="2400" b="1" dirty="0" smtClean="0">
                <a:ea typeface="宋体" charset="-122"/>
              </a:rPr>
              <a:t>EB</a:t>
            </a:r>
            <a:r>
              <a:rPr lang="zh-CN" altLang="en-US" sz="2400" b="1" dirty="0" smtClean="0">
                <a:ea typeface="宋体" charset="-122"/>
              </a:rPr>
              <a:t>）：不仅仅是指商品、服务的买卖，也包括客户服务，与商业伙伴的协调、合作，利用网络开展学习活动，以及组织内部的电子信息交换</a:t>
            </a:r>
            <a:endParaRPr lang="en-US" altLang="zh-CN" sz="24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>
                <a:ea typeface="宋体" charset="-122"/>
              </a:rPr>
              <a:t>与</a:t>
            </a:r>
            <a:r>
              <a:rPr lang="en-US" altLang="zh-CN" sz="2100" b="1" dirty="0">
                <a:ea typeface="宋体" charset="-122"/>
              </a:rPr>
              <a:t>EC</a:t>
            </a:r>
            <a:r>
              <a:rPr lang="zh-CN" altLang="en-US" sz="2100" b="1" dirty="0" smtClean="0">
                <a:ea typeface="宋体" charset="-122"/>
              </a:rPr>
              <a:t>相比</a:t>
            </a:r>
            <a:endParaRPr lang="en-US" altLang="zh-CN" sz="2100" b="1" dirty="0" smtClean="0">
              <a:ea typeface="宋体" charset="-122"/>
            </a:endParaRPr>
          </a:p>
          <a:p>
            <a:pPr lvl="3">
              <a:buFont typeface="Wingdings" pitchFamily="2" charset="2"/>
              <a:buChar char="ü"/>
            </a:pPr>
            <a:r>
              <a:rPr lang="zh-CN" altLang="en-US" sz="1700" b="1" dirty="0" smtClean="0">
                <a:ea typeface="宋体" charset="-122"/>
              </a:rPr>
              <a:t>更加广义，因此可以理解为是广义电子商务</a:t>
            </a:r>
            <a:endParaRPr lang="en-US" altLang="zh-CN" sz="1700" b="1" dirty="0" smtClean="0">
              <a:ea typeface="宋体" charset="-122"/>
            </a:endParaRPr>
          </a:p>
          <a:p>
            <a:pPr lvl="3">
              <a:buFont typeface="Wingdings" pitchFamily="2" charset="2"/>
              <a:buChar char="ü"/>
            </a:pPr>
            <a:r>
              <a:rPr lang="en-US" altLang="zh-CN" sz="1700" b="1" dirty="0" smtClean="0">
                <a:ea typeface="宋体" charset="-122"/>
              </a:rPr>
              <a:t>EC</a:t>
            </a:r>
            <a:r>
              <a:rPr lang="zh-CN" altLang="en-US" sz="1700" b="1" dirty="0">
                <a:ea typeface="宋体" charset="-122"/>
              </a:rPr>
              <a:t>主要指售前、售中、售后活动的售</a:t>
            </a:r>
            <a:r>
              <a:rPr lang="zh-CN" altLang="en-US" sz="1700" b="1" dirty="0" smtClean="0">
                <a:ea typeface="宋体" charset="-122"/>
              </a:rPr>
              <a:t>中活动，而</a:t>
            </a:r>
            <a:r>
              <a:rPr lang="en-US" altLang="zh-CN" sz="1700" b="1" dirty="0" smtClean="0">
                <a:ea typeface="宋体" charset="-122"/>
              </a:rPr>
              <a:t>EB</a:t>
            </a:r>
            <a:r>
              <a:rPr lang="zh-CN" altLang="en-US" sz="1700" b="1" dirty="0" smtClean="0">
                <a:ea typeface="宋体" charset="-122"/>
              </a:rPr>
              <a:t>则包括了</a:t>
            </a:r>
            <a:r>
              <a:rPr lang="zh-CN" altLang="en-US" sz="1700" b="1" dirty="0">
                <a:ea typeface="宋体" charset="-122"/>
              </a:rPr>
              <a:t>售前、售中、</a:t>
            </a:r>
            <a:r>
              <a:rPr lang="zh-CN" altLang="en-US" sz="1700" b="1" dirty="0" smtClean="0">
                <a:ea typeface="宋体" charset="-122"/>
              </a:rPr>
              <a:t>售后的全部活动</a:t>
            </a:r>
            <a:endParaRPr lang="en-US" altLang="zh-CN" sz="1700" b="1" dirty="0">
              <a:ea typeface="宋体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ea typeface="宋体" charset="-122"/>
              </a:rPr>
              <a:t>本课程理解电子商务为广义电子商务（</a:t>
            </a:r>
            <a:r>
              <a:rPr lang="en-US" altLang="zh-CN" sz="2800" b="1" dirty="0" smtClean="0">
                <a:ea typeface="宋体" charset="-122"/>
              </a:rPr>
              <a:t>EB</a:t>
            </a:r>
            <a:r>
              <a:rPr lang="zh-CN" altLang="en-US" sz="2800" b="1" dirty="0" smtClean="0">
                <a:ea typeface="宋体" charset="-122"/>
              </a:rPr>
              <a:t>），或者不区分</a:t>
            </a:r>
            <a:r>
              <a:rPr lang="en-US" altLang="zh-CN" sz="2800" b="1" dirty="0" smtClean="0">
                <a:ea typeface="宋体" charset="-122"/>
              </a:rPr>
              <a:t>EC</a:t>
            </a:r>
            <a:r>
              <a:rPr lang="zh-CN" altLang="en-US" sz="2800" b="1" dirty="0" smtClean="0">
                <a:ea typeface="宋体" charset="-122"/>
              </a:rPr>
              <a:t>与</a:t>
            </a:r>
            <a:r>
              <a:rPr lang="en-US" altLang="zh-CN" sz="2800" b="1" dirty="0" smtClean="0">
                <a:ea typeface="宋体" charset="-122"/>
              </a:rPr>
              <a:t>EB</a:t>
            </a:r>
            <a:endParaRPr lang="en-US" altLang="zh-CN" sz="2800" b="1" dirty="0" smtClean="0">
              <a:ea typeface="宋体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b="1" dirty="0">
                <a:ea typeface="宋体" charset="-122"/>
              </a:rPr>
              <a:t>电子商务</a:t>
            </a:r>
            <a:r>
              <a:rPr lang="en-US" altLang="zh-CN" sz="2800" b="1" dirty="0">
                <a:ea typeface="宋体" charset="-122"/>
              </a:rPr>
              <a:t>=</a:t>
            </a:r>
            <a:r>
              <a:rPr lang="zh-CN" altLang="en-US" sz="2800" b="1" dirty="0">
                <a:ea typeface="宋体" charset="-122"/>
              </a:rPr>
              <a:t>商务电子化，商务是</a:t>
            </a:r>
            <a:r>
              <a:rPr lang="zh-CN" altLang="en-US" sz="2800" b="1" dirty="0" smtClean="0">
                <a:ea typeface="宋体" charset="-122"/>
              </a:rPr>
              <a:t>源、本</a:t>
            </a:r>
            <a:r>
              <a:rPr lang="zh-CN" altLang="en-US" sz="2800" b="1" dirty="0">
                <a:ea typeface="宋体" charset="-122"/>
              </a:rPr>
              <a:t>，电子是工具</a:t>
            </a:r>
            <a:r>
              <a:rPr lang="en-US" altLang="zh-CN" sz="2800" b="1" dirty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</a:rPr>
              <a:t>	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556625" cy="846137"/>
          </a:xfrm>
        </p:spPr>
        <p:txBody>
          <a:bodyPr/>
          <a:lstStyle/>
          <a:p>
            <a:r>
              <a:rPr lang="zh-CN" altLang="en-US" dirty="0" smtClean="0"/>
              <a:t>完全与不完全的电子商务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304800" y="1143000"/>
            <a:ext cx="3829048" cy="525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电子商务涉及三个方面：</a:t>
            </a: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商品</a:t>
            </a:r>
            <a:r>
              <a:rPr kumimoji="0" lang="en-US" altLang="zh-CN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产品、服务和信息（信息也可以理解为一种服务）；</a:t>
            </a: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参与者</a:t>
            </a:r>
            <a:r>
              <a:rPr kumimoji="0" lang="en-US" altLang="zh-CN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代理人；交易的</a:t>
            </a: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过程</a:t>
            </a: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三个维度的数字化：至少有一个维度是数字化，可以认为是电子商务</a:t>
            </a:r>
            <a:endParaRPr kumimoji="0" lang="en-US" altLang="zh-CN" sz="2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完全电子商务</a:t>
            </a:r>
            <a:endParaRPr kumimoji="0" lang="en-US" altLang="zh-CN" sz="2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不完全电子商务</a:t>
            </a:r>
            <a:endParaRPr kumimoji="0" lang="en-US" altLang="zh-CN" sz="2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9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图片 7" descr="电子商务的维度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4810" y="1562102"/>
            <a:ext cx="4714908" cy="4081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632825" cy="846137"/>
          </a:xfrm>
        </p:spPr>
        <p:txBody>
          <a:bodyPr/>
          <a:lstStyle/>
          <a:p>
            <a:r>
              <a:rPr lang="zh-CN" altLang="en-US" dirty="0" smtClean="0"/>
              <a:t>电子商务的组织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785225" cy="44069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b="1" dirty="0" smtClean="0"/>
              <a:t>纯粹的实体组织（企业），只进行实体商务活动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/>
              <a:t>非电子商务组织</a:t>
            </a:r>
            <a:endParaRPr lang="en-US" altLang="zh-CN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b="1" dirty="0" smtClean="0"/>
              <a:t>虚拟组织：只开展电子商务活动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/>
              <a:t>纯电子商务组织</a:t>
            </a:r>
            <a:endParaRPr lang="en-US" altLang="zh-CN" b="1" dirty="0"/>
          </a:p>
          <a:p>
            <a:pPr>
              <a:buFont typeface="Wingdings" pitchFamily="2" charset="2"/>
              <a:buChar char="p"/>
            </a:pPr>
            <a:r>
              <a:rPr lang="zh-CN" altLang="en-US" b="1" dirty="0" smtClean="0"/>
              <a:t>混合组织：既开展实体商务活动，也开展电子商务活动。有可能：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/>
              <a:t>实体商务活动为主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/>
              <a:t>电子商务活动为主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632825" cy="846137"/>
          </a:xfrm>
        </p:spPr>
        <p:txBody>
          <a:bodyPr/>
          <a:lstStyle/>
          <a:p>
            <a:r>
              <a:rPr lang="zh-CN" altLang="en-US" dirty="0" smtClean="0"/>
              <a:t>电子市场与电子商务网络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85225" cy="44069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b="1" dirty="0" smtClean="0"/>
              <a:t>电子市场：开展电子商务活动的场所，虚拟空间</a:t>
            </a:r>
            <a:endParaRPr lang="en-US" altLang="zh-CN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b="1" dirty="0" smtClean="0"/>
              <a:t>电子商务网络：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/>
              <a:t>内</a:t>
            </a:r>
            <a:r>
              <a:rPr lang="zh-CN" altLang="en-US" b="1" dirty="0" smtClean="0"/>
              <a:t>联网（</a:t>
            </a:r>
            <a:r>
              <a:rPr lang="en-US" altLang="zh-CN" b="1" dirty="0" smtClean="0"/>
              <a:t>Intranet</a:t>
            </a:r>
            <a:r>
              <a:rPr lang="zh-CN" altLang="en-US" b="1" dirty="0" smtClean="0"/>
              <a:t>）：覆盖企业或支付机构的内部网络，但依然使用互联网工具，如浏览器、互联网标准等</a:t>
            </a:r>
            <a:endParaRPr lang="en-US" altLang="zh-CN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如单个企业内部各职能部门互联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/>
              <a:t>外</a:t>
            </a:r>
            <a:r>
              <a:rPr lang="zh-CN" altLang="en-US" b="1" dirty="0" smtClean="0"/>
              <a:t>联网（</a:t>
            </a:r>
            <a:r>
              <a:rPr lang="en-US" altLang="zh-CN" b="1" dirty="0" smtClean="0"/>
              <a:t>Extranet</a:t>
            </a:r>
            <a:r>
              <a:rPr lang="zh-CN" altLang="en-US" b="1" dirty="0" smtClean="0"/>
              <a:t>）：利用互联网（</a:t>
            </a:r>
            <a:r>
              <a:rPr lang="en-US" altLang="zh-CN" b="1" dirty="0" smtClean="0"/>
              <a:t>Internet</a:t>
            </a:r>
            <a:r>
              <a:rPr lang="zh-CN" altLang="en-US" b="1" dirty="0" smtClean="0"/>
              <a:t>）将多家组织的内联网安全互联的网络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785225" cy="1157287"/>
          </a:xfrm>
        </p:spPr>
        <p:txBody>
          <a:bodyPr/>
          <a:lstStyle/>
          <a:p>
            <a:r>
              <a:rPr lang="zh-CN" altLang="en-US" dirty="0" smtClean="0"/>
              <a:t>电子商务框架与内容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7800" y="1371600"/>
            <a:ext cx="2793999" cy="5029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框架是对电子商务的完整理解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电子商务涉及的领域广泛，包括各种类型的活动、组织和技术；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/>
              <a:t>电子商务框架分成三层：应用层、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个支持领域和基础设施（软件、硬件和网络）</a:t>
            </a: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/>
              <a:t>网络计算是电子商务最重要的基础设施</a:t>
            </a:r>
            <a:endParaRPr lang="zh-CN" altLang="en-US" sz="2000" b="1" dirty="0"/>
          </a:p>
        </p:txBody>
      </p:sp>
      <p:pic>
        <p:nvPicPr>
          <p:cNvPr id="6" name="图片 5" descr="电子商务框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600200"/>
            <a:ext cx="5891242" cy="4286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785225" cy="700087"/>
          </a:xfrm>
        </p:spPr>
        <p:txBody>
          <a:bodyPr/>
          <a:lstStyle/>
          <a:p>
            <a:r>
              <a:rPr lang="zh-CN" altLang="en-US" dirty="0" smtClean="0"/>
              <a:t>电子商务框架与内容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400" y="762000"/>
            <a:ext cx="8737600" cy="6019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电子商务应用：各种具体的电子商务应用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支持领域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人员：买家、卖家、中间商、信息系统与技术专家、其他各种员工及形形色色的参与者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公共政策：政府制定的法律、法规、政策等，权威行业协会制定的与公共政策相关的技术标准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市场营销与广告：与其他商务活动一样，电子商务也需要营销和广告支持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支持服务：各种支持系统，如内容开发、支付、配送等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业务伙伴：电子商务合伙经营、信息沟通、产业联盟等合作方式中的商务伙伴</a:t>
            </a:r>
            <a:endParaRPr lang="en-US" altLang="zh-CN" sz="20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 smtClean="0"/>
              <a:t>供应</a:t>
            </a:r>
            <a:r>
              <a:rPr lang="zh-CN" altLang="en-US" sz="1700" b="1" dirty="0"/>
              <a:t>链中企业与供应商、客户与各种商务</a:t>
            </a:r>
            <a:r>
              <a:rPr lang="zh-CN" altLang="en-US" sz="1700" b="1" dirty="0" smtClean="0"/>
              <a:t>伙伴</a:t>
            </a:r>
            <a:endParaRPr lang="en-US" altLang="zh-CN" sz="17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基础设施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硬件、软件、网络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管理基础设施的人员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涉及企业对基础设施的计划、组织、改进，制定战略，重构流程，以优化电子商务的商业模式和战略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76200"/>
            <a:ext cx="8404225" cy="623887"/>
          </a:xfrm>
        </p:spPr>
        <p:txBody>
          <a:bodyPr/>
          <a:lstStyle/>
          <a:p>
            <a:r>
              <a:rPr lang="zh-CN" altLang="en-US" dirty="0" smtClean="0"/>
              <a:t>电子商务分类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685800"/>
            <a:ext cx="8785225" cy="6096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>
                <a:ea typeface="宋体" charset="-122"/>
              </a:rPr>
              <a:t>按交易性质或交易参与者之间的关系分类：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>
                <a:ea typeface="宋体" charset="-122"/>
              </a:rPr>
              <a:t>企业间电子商务</a:t>
            </a:r>
            <a:r>
              <a:rPr lang="en-US" altLang="zh-CN" sz="1600" b="1" dirty="0" smtClean="0">
                <a:ea typeface="宋体" charset="-122"/>
              </a:rPr>
              <a:t> </a:t>
            </a:r>
            <a:r>
              <a:rPr lang="en-US" altLang="zh-CN" sz="1600" b="1" dirty="0">
                <a:ea typeface="宋体" charset="-122"/>
              </a:rPr>
              <a:t>(B2B</a:t>
            </a:r>
            <a:r>
              <a:rPr lang="en-US" altLang="zh-CN" sz="1600" b="1" dirty="0" smtClean="0">
                <a:ea typeface="宋体" charset="-122"/>
              </a:rPr>
              <a:t>)</a:t>
            </a:r>
            <a:r>
              <a:rPr lang="zh-CN" altLang="en-US" sz="1600" b="1" dirty="0" smtClean="0">
                <a:ea typeface="宋体" charset="-122"/>
              </a:rPr>
              <a:t>模式：参与交易者都是企业或其他组织形式</a:t>
            </a:r>
            <a:endParaRPr lang="en-US" altLang="zh-CN" sz="16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>
                <a:ea typeface="宋体" charset="-122"/>
              </a:rPr>
              <a:t>企业与消费者电子商务</a:t>
            </a:r>
            <a:r>
              <a:rPr lang="en-US" altLang="zh-CN" sz="1600" b="1" dirty="0" smtClean="0">
                <a:ea typeface="宋体" charset="-122"/>
              </a:rPr>
              <a:t> </a:t>
            </a:r>
            <a:r>
              <a:rPr lang="en-US" altLang="zh-CN" sz="1600" b="1" dirty="0">
                <a:ea typeface="宋体" charset="-122"/>
              </a:rPr>
              <a:t>(B2C</a:t>
            </a:r>
            <a:r>
              <a:rPr lang="en-US" altLang="zh-CN" sz="1600" b="1" dirty="0" smtClean="0">
                <a:ea typeface="宋体" charset="-122"/>
              </a:rPr>
              <a:t>)</a:t>
            </a:r>
            <a:r>
              <a:rPr lang="zh-CN" altLang="en-US" sz="1600" b="1" dirty="0" smtClean="0">
                <a:ea typeface="宋体" charset="-122"/>
              </a:rPr>
              <a:t>：</a:t>
            </a:r>
            <a:r>
              <a:rPr lang="zh-CN" altLang="en-US" sz="1600" b="1" dirty="0">
                <a:ea typeface="宋体" charset="-122"/>
              </a:rPr>
              <a:t>企业面向个体消费者提供产品、</a:t>
            </a:r>
            <a:r>
              <a:rPr lang="zh-CN" altLang="en-US" sz="1600" b="1" dirty="0" smtClean="0">
                <a:ea typeface="宋体" charset="-122"/>
              </a:rPr>
              <a:t>服务</a:t>
            </a:r>
            <a:endParaRPr lang="en-US" altLang="zh-CN" sz="16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>
                <a:ea typeface="宋体" charset="-122"/>
              </a:rPr>
              <a:t>企业对企业对消费者电子商务</a:t>
            </a:r>
            <a:r>
              <a:rPr lang="en-US" altLang="zh-CN" sz="1600" b="1" dirty="0" smtClean="0">
                <a:ea typeface="宋体" charset="-122"/>
              </a:rPr>
              <a:t> (</a:t>
            </a:r>
            <a:r>
              <a:rPr lang="en-US" altLang="zh-CN" sz="1600" b="1" dirty="0">
                <a:ea typeface="宋体" charset="-122"/>
              </a:rPr>
              <a:t>B2B2C</a:t>
            </a:r>
            <a:r>
              <a:rPr lang="en-US" altLang="zh-CN" sz="1600" b="1" dirty="0" smtClean="0">
                <a:ea typeface="宋体" charset="-122"/>
              </a:rPr>
              <a:t>)</a:t>
            </a:r>
            <a:r>
              <a:rPr lang="zh-CN" altLang="en-US" sz="1600" b="1" dirty="0" smtClean="0">
                <a:ea typeface="宋体" charset="-122"/>
              </a:rPr>
              <a:t>：企业将产品、服务提供给客户企业，客户企业再将产品、服务提供给自己的客户。两种子类：</a:t>
            </a:r>
            <a:endParaRPr lang="en-US" altLang="zh-CN" sz="16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 smtClean="0">
                <a:ea typeface="宋体" charset="-122"/>
              </a:rPr>
              <a:t>产品与服务：</a:t>
            </a:r>
            <a:r>
              <a:rPr lang="en-US" altLang="zh-CN" sz="1400" b="1" dirty="0" smtClean="0">
                <a:ea typeface="宋体" charset="-122"/>
              </a:rPr>
              <a:t>B1—&gt;B2</a:t>
            </a:r>
            <a:r>
              <a:rPr lang="en-US" altLang="zh-CN" sz="1400" b="1" dirty="0">
                <a:ea typeface="宋体" charset="-122"/>
              </a:rPr>
              <a:t> </a:t>
            </a:r>
            <a:r>
              <a:rPr lang="en-US" altLang="zh-CN" sz="1400" b="1" dirty="0" smtClean="0">
                <a:ea typeface="宋体" charset="-122"/>
              </a:rPr>
              <a:t>—&gt;C</a:t>
            </a:r>
            <a:endParaRPr lang="en-US" altLang="zh-CN" sz="14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 smtClean="0">
                <a:ea typeface="宋体" charset="-122"/>
              </a:rPr>
              <a:t>产品与服务：</a:t>
            </a:r>
            <a:r>
              <a:rPr lang="en-US" altLang="zh-CN" sz="1400" b="1" dirty="0" smtClean="0">
                <a:ea typeface="宋体" charset="-122"/>
              </a:rPr>
              <a:t>B2</a:t>
            </a:r>
            <a:r>
              <a:rPr lang="zh-CN" altLang="en-US" sz="1400" b="1" dirty="0" smtClean="0">
                <a:ea typeface="宋体" charset="-122"/>
              </a:rPr>
              <a:t>向</a:t>
            </a:r>
            <a:r>
              <a:rPr lang="en-US" altLang="zh-CN" sz="1400" b="1" dirty="0" smtClean="0">
                <a:ea typeface="宋体" charset="-122"/>
              </a:rPr>
              <a:t>B1</a:t>
            </a:r>
            <a:r>
              <a:rPr lang="zh-CN" altLang="en-US" sz="1400" b="1" dirty="0" smtClean="0">
                <a:ea typeface="宋体" charset="-122"/>
              </a:rPr>
              <a:t>采购，</a:t>
            </a:r>
            <a:r>
              <a:rPr lang="en-US" altLang="zh-CN" sz="1400" b="1" dirty="0" smtClean="0">
                <a:ea typeface="宋体" charset="-122"/>
              </a:rPr>
              <a:t>B1</a:t>
            </a:r>
            <a:r>
              <a:rPr lang="en-US" altLang="zh-CN" sz="1400" b="1" dirty="0">
                <a:ea typeface="宋体" charset="-122"/>
              </a:rPr>
              <a:t> </a:t>
            </a:r>
            <a:r>
              <a:rPr lang="en-US" altLang="zh-CN" sz="1400" b="1" dirty="0" smtClean="0">
                <a:ea typeface="宋体" charset="-122"/>
              </a:rPr>
              <a:t>—&gt;C</a:t>
            </a:r>
            <a:endParaRPr lang="en-US" altLang="zh-CN" sz="14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>
                <a:ea typeface="宋体" charset="-122"/>
              </a:rPr>
              <a:t>消费者对企业电子商务</a:t>
            </a:r>
            <a:r>
              <a:rPr lang="en-US" altLang="zh-CN" sz="1600" b="1" dirty="0">
                <a:ea typeface="宋体" charset="-122"/>
              </a:rPr>
              <a:t> (C2B)</a:t>
            </a:r>
            <a:r>
              <a:rPr lang="zh-CN" altLang="en-US" sz="1600" b="1" dirty="0">
                <a:ea typeface="宋体" charset="-122"/>
              </a:rPr>
              <a:t>：</a:t>
            </a:r>
            <a:endParaRPr lang="en-US" altLang="zh-CN" sz="1600" b="1" dirty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>
                <a:ea typeface="宋体" charset="-122"/>
              </a:rPr>
              <a:t>个人利用互联网将产品服务销售给组织</a:t>
            </a:r>
            <a:endParaRPr lang="en-US" altLang="zh-CN" sz="1400" b="1" dirty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>
                <a:ea typeface="宋体" charset="-122"/>
              </a:rPr>
              <a:t>个人委托商家销售自己的产品、服务</a:t>
            </a:r>
            <a:endParaRPr lang="en-US" altLang="zh-CN" sz="14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>
                <a:ea typeface="宋体" charset="-122"/>
              </a:rPr>
              <a:t>消费者对消费者电子商务</a:t>
            </a:r>
            <a:r>
              <a:rPr lang="en-US" altLang="zh-CN" sz="1600" b="1" dirty="0">
                <a:ea typeface="宋体" charset="-122"/>
              </a:rPr>
              <a:t> (C2C)</a:t>
            </a:r>
            <a:r>
              <a:rPr lang="zh-CN" altLang="en-US" sz="1600" b="1" dirty="0">
                <a:ea typeface="宋体" charset="-122"/>
              </a:rPr>
              <a:t>：消费者直接与其他消费者进行交易</a:t>
            </a:r>
            <a:endParaRPr lang="en-US" altLang="zh-CN" sz="16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>
                <a:ea typeface="宋体" charset="-122"/>
              </a:rPr>
              <a:t>企业内电子商务（</a:t>
            </a:r>
            <a:r>
              <a:rPr lang="en-US" altLang="zh-CN" sz="1600" b="1" dirty="0" err="1">
                <a:ea typeface="宋体" charset="-122"/>
              </a:rPr>
              <a:t>intrabusiness</a:t>
            </a:r>
            <a:r>
              <a:rPr lang="en-US" altLang="zh-CN" sz="1600" b="1" dirty="0">
                <a:ea typeface="宋体" charset="-122"/>
              </a:rPr>
              <a:t> EC</a:t>
            </a:r>
            <a:r>
              <a:rPr lang="zh-CN" altLang="en-US" sz="1600" b="1" dirty="0">
                <a:ea typeface="宋体" charset="-122"/>
              </a:rPr>
              <a:t>）：包括组织内部所有电子商务活动，组织内的机构或个人利用网络进行产品、服务和信息的交换</a:t>
            </a:r>
            <a:endParaRPr lang="en-US" altLang="zh-CN" sz="16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>
                <a:ea typeface="宋体" charset="-122"/>
              </a:rPr>
              <a:t>企业对员工电子商务</a:t>
            </a:r>
            <a:r>
              <a:rPr lang="en-US" altLang="zh-CN" sz="1600" b="1" dirty="0">
                <a:ea typeface="宋体" charset="-122"/>
              </a:rPr>
              <a:t> (B2E)</a:t>
            </a:r>
            <a:r>
              <a:rPr lang="zh-CN" altLang="en-US" sz="1600" b="1" dirty="0">
                <a:ea typeface="宋体" charset="-122"/>
              </a:rPr>
              <a:t>：组织通过网络将产品、服务、信息等递送给员工</a:t>
            </a:r>
            <a:endParaRPr lang="en-US" altLang="zh-CN" sz="1600" b="1" dirty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1400" b="1" dirty="0" err="1">
                <a:ea typeface="宋体" charset="-122"/>
              </a:rPr>
              <a:t>intrabusiness</a:t>
            </a:r>
            <a:r>
              <a:rPr lang="en-US" altLang="zh-CN" sz="1400" b="1" dirty="0">
                <a:ea typeface="宋体" charset="-122"/>
              </a:rPr>
              <a:t> EC</a:t>
            </a:r>
            <a:r>
              <a:rPr lang="zh-CN" altLang="en-US" sz="1400" b="1" dirty="0">
                <a:ea typeface="宋体" charset="-122"/>
              </a:rPr>
              <a:t>的一个子集</a:t>
            </a:r>
            <a:endParaRPr lang="en-US" altLang="zh-CN" sz="14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>
                <a:ea typeface="宋体" charset="-122"/>
              </a:rPr>
              <a:t>协同商务（</a:t>
            </a:r>
            <a:r>
              <a:rPr lang="en-US" altLang="zh-CN" sz="1600" b="1" dirty="0">
                <a:ea typeface="宋体" charset="-122"/>
              </a:rPr>
              <a:t>collaborative commerce </a:t>
            </a:r>
            <a:r>
              <a:rPr lang="zh-CN" altLang="en-US" sz="1600" b="1" dirty="0">
                <a:ea typeface="宋体" charset="-122"/>
              </a:rPr>
              <a:t>，</a:t>
            </a:r>
            <a:r>
              <a:rPr lang="en-US" altLang="zh-CN" sz="1600" b="1" dirty="0">
                <a:ea typeface="宋体" charset="-122"/>
              </a:rPr>
              <a:t>c-commerce)</a:t>
            </a:r>
            <a:r>
              <a:rPr lang="zh-CN" altLang="en-US" sz="1600" b="1" dirty="0">
                <a:ea typeface="宋体" charset="-122"/>
              </a:rPr>
              <a:t>：个人或群体利用网络沟通，协同工作</a:t>
            </a:r>
            <a:endParaRPr lang="en-US" altLang="zh-CN" sz="16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>
                <a:ea typeface="宋体" charset="-122"/>
              </a:rPr>
              <a:t>电子政务（</a:t>
            </a:r>
            <a:r>
              <a:rPr lang="en-US" altLang="zh-CN" sz="1600" b="1" dirty="0">
                <a:ea typeface="宋体" charset="-122"/>
              </a:rPr>
              <a:t>e-government</a:t>
            </a:r>
            <a:r>
              <a:rPr lang="zh-CN" altLang="en-US" sz="1600" b="1" dirty="0">
                <a:ea typeface="宋体" charset="-122"/>
              </a:rPr>
              <a:t>，</a:t>
            </a:r>
            <a:r>
              <a:rPr lang="en-US" altLang="zh-CN" sz="1600" b="1" dirty="0">
                <a:ea typeface="宋体" charset="-122"/>
              </a:rPr>
              <a:t>EG</a:t>
            </a:r>
            <a:r>
              <a:rPr lang="zh-CN" altLang="en-US" sz="1600" b="1" dirty="0">
                <a:ea typeface="宋体" charset="-122"/>
              </a:rPr>
              <a:t>）：</a:t>
            </a:r>
            <a:endParaRPr lang="en-US" altLang="zh-CN" sz="1600" b="1" dirty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>
                <a:ea typeface="宋体" charset="-122"/>
              </a:rPr>
              <a:t>政府机构利用网络向企业（</a:t>
            </a:r>
            <a:r>
              <a:rPr lang="en-US" altLang="zh-CN" sz="1400" b="1" dirty="0">
                <a:ea typeface="宋体" charset="-122"/>
              </a:rPr>
              <a:t>G2B</a:t>
            </a:r>
            <a:r>
              <a:rPr lang="zh-CN" altLang="en-US" sz="1400" b="1" dirty="0">
                <a:ea typeface="宋体" charset="-122"/>
              </a:rPr>
              <a:t>）或个人（</a:t>
            </a:r>
            <a:r>
              <a:rPr lang="en-US" altLang="zh-CN" sz="1400" b="1" dirty="0">
                <a:ea typeface="宋体" charset="-122"/>
              </a:rPr>
              <a:t>G2C</a:t>
            </a:r>
            <a:r>
              <a:rPr lang="zh-CN" altLang="en-US" sz="1400" b="1" dirty="0">
                <a:ea typeface="宋体" charset="-122"/>
              </a:rPr>
              <a:t>）提供商品、服务和</a:t>
            </a:r>
            <a:r>
              <a:rPr lang="zh-CN" altLang="en-US" sz="1400" b="1" dirty="0" smtClean="0">
                <a:ea typeface="宋体" charset="-122"/>
              </a:rPr>
              <a:t>信息</a:t>
            </a:r>
            <a:endParaRPr lang="en-US" altLang="zh-CN" sz="14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 smtClean="0">
                <a:ea typeface="宋体" charset="-122"/>
              </a:rPr>
              <a:t>从企业、个人购买商品、服务、信息</a:t>
            </a:r>
            <a:endParaRPr lang="en-US" altLang="zh-CN" sz="14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 smtClean="0">
                <a:ea typeface="宋体" charset="-122"/>
              </a:rPr>
              <a:t>政府机构之间利用网络开展商务活动（</a:t>
            </a:r>
            <a:r>
              <a:rPr lang="en-US" altLang="zh-CN" sz="1400" b="1" dirty="0" smtClean="0">
                <a:ea typeface="宋体" charset="-122"/>
              </a:rPr>
              <a:t>G2G</a:t>
            </a:r>
            <a:r>
              <a:rPr lang="zh-CN" altLang="en-US" sz="1400" b="1" dirty="0" smtClean="0">
                <a:ea typeface="宋体" charset="-122"/>
              </a:rPr>
              <a:t>）</a:t>
            </a:r>
            <a:endParaRPr lang="en-US" altLang="zh-CN" sz="1400" b="1" dirty="0">
              <a:ea typeface="宋体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z="2000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76200"/>
            <a:ext cx="8404225" cy="623887"/>
          </a:xfrm>
        </p:spPr>
        <p:txBody>
          <a:bodyPr/>
          <a:lstStyle/>
          <a:p>
            <a:r>
              <a:rPr lang="zh-CN" altLang="en-US" dirty="0" smtClean="0"/>
              <a:t>电子商务的各种交易形式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3276600" y="1524000"/>
            <a:ext cx="1905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/>
              <a:t>企业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KSO_Shape"/>
          <p:cNvSpPr/>
          <p:nvPr/>
        </p:nvSpPr>
        <p:spPr>
          <a:xfrm rot="10800000">
            <a:off x="1609892" y="3577389"/>
            <a:ext cx="425450" cy="381000"/>
          </a:xfrm>
          <a:custGeom>
            <a:avLst/>
            <a:gdLst>
              <a:gd name="connsiteX0" fmla="*/ 1056922 w 2632041"/>
              <a:gd name="connsiteY0" fmla="*/ 0 h 3744416"/>
              <a:gd name="connsiteX1" fmla="*/ 2113844 w 2632041"/>
              <a:gd name="connsiteY1" fmla="*/ 1056922 h 3744416"/>
              <a:gd name="connsiteX2" fmla="*/ 2113843 w 2632041"/>
              <a:gd name="connsiteY2" fmla="*/ 2023929 h 3744416"/>
              <a:gd name="connsiteX3" fmla="*/ 2620710 w 2632041"/>
              <a:gd name="connsiteY3" fmla="*/ 1728192 h 3744416"/>
              <a:gd name="connsiteX4" fmla="*/ 2632041 w 2632041"/>
              <a:gd name="connsiteY4" fmla="*/ 1728192 h 3744416"/>
              <a:gd name="connsiteX5" fmla="*/ 1920947 w 2632041"/>
              <a:gd name="connsiteY5" fmla="*/ 2954219 h 3744416"/>
              <a:gd name="connsiteX6" fmla="*/ 1209850 w 2632041"/>
              <a:gd name="connsiteY6" fmla="*/ 1728192 h 3744416"/>
              <a:gd name="connsiteX7" fmla="*/ 1221182 w 2632041"/>
              <a:gd name="connsiteY7" fmla="*/ 1728192 h 3744416"/>
              <a:gd name="connsiteX8" fmla="*/ 1726854 w 2632041"/>
              <a:gd name="connsiteY8" fmla="*/ 2023232 h 3744416"/>
              <a:gd name="connsiteX9" fmla="*/ 1726854 w 2632041"/>
              <a:gd name="connsiteY9" fmla="*/ 1056922 h 3744416"/>
              <a:gd name="connsiteX10" fmla="*/ 1191936 w 2632041"/>
              <a:gd name="connsiteY10" fmla="*/ 400600 h 3744416"/>
              <a:gd name="connsiteX11" fmla="*/ 1056922 w 2632041"/>
              <a:gd name="connsiteY11" fmla="*/ 386989 h 3744416"/>
              <a:gd name="connsiteX12" fmla="*/ 921907 w 2632041"/>
              <a:gd name="connsiteY12" fmla="*/ 400600 h 3744416"/>
              <a:gd name="connsiteX13" fmla="*/ 386989 w 2632041"/>
              <a:gd name="connsiteY13" fmla="*/ 1056922 h 3744416"/>
              <a:gd name="connsiteX14" fmla="*/ 386989 w 2632041"/>
              <a:gd name="connsiteY14" fmla="*/ 3744416 h 3744416"/>
              <a:gd name="connsiteX15" fmla="*/ 0 w 2632041"/>
              <a:gd name="connsiteY15" fmla="*/ 3744416 h 3744416"/>
              <a:gd name="connsiteX16" fmla="*/ 0 w 2632041"/>
              <a:gd name="connsiteY16" fmla="*/ 1056922 h 3744416"/>
              <a:gd name="connsiteX17" fmla="*/ 1056922 w 2632041"/>
              <a:gd name="connsiteY17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2041" h="3744416">
                <a:moveTo>
                  <a:pt x="1056922" y="0"/>
                </a:moveTo>
                <a:cubicBezTo>
                  <a:pt x="1640644" y="0"/>
                  <a:pt x="2113844" y="473200"/>
                  <a:pt x="2113844" y="1056922"/>
                </a:cubicBezTo>
                <a:lnTo>
                  <a:pt x="2113843" y="2023929"/>
                </a:lnTo>
                <a:lnTo>
                  <a:pt x="2620710" y="1728192"/>
                </a:lnTo>
                <a:lnTo>
                  <a:pt x="2632041" y="1728192"/>
                </a:lnTo>
                <a:lnTo>
                  <a:pt x="1920947" y="2954219"/>
                </a:lnTo>
                <a:lnTo>
                  <a:pt x="1209850" y="1728192"/>
                </a:lnTo>
                <a:lnTo>
                  <a:pt x="1221182" y="1728192"/>
                </a:lnTo>
                <a:lnTo>
                  <a:pt x="1726854" y="2023232"/>
                </a:lnTo>
                <a:lnTo>
                  <a:pt x="1726854" y="1056922"/>
                </a:lnTo>
                <a:cubicBezTo>
                  <a:pt x="1726854" y="733177"/>
                  <a:pt x="1497213" y="463068"/>
                  <a:pt x="1191936" y="400600"/>
                </a:cubicBezTo>
                <a:lnTo>
                  <a:pt x="1056922" y="386989"/>
                </a:lnTo>
                <a:lnTo>
                  <a:pt x="921907" y="400600"/>
                </a:lnTo>
                <a:cubicBezTo>
                  <a:pt x="616630" y="463068"/>
                  <a:pt x="386989" y="733177"/>
                  <a:pt x="386989" y="1056922"/>
                </a:cubicBezTo>
                <a:lnTo>
                  <a:pt x="386989" y="3744416"/>
                </a:lnTo>
                <a:lnTo>
                  <a:pt x="0" y="3744416"/>
                </a:lnTo>
                <a:lnTo>
                  <a:pt x="0" y="1056922"/>
                </a:lnTo>
                <a:cubicBezTo>
                  <a:pt x="0" y="473200"/>
                  <a:pt x="473200" y="0"/>
                  <a:pt x="105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76600" y="4572000"/>
            <a:ext cx="1905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/>
              <a:t>政府机构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5715000" y="2971800"/>
            <a:ext cx="1905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/>
              <a:t>员工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1066800" y="2971800"/>
            <a:ext cx="1905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/>
              <a:t>消费者</a:t>
            </a:r>
            <a:endParaRPr lang="zh-CN" altLang="en-US" b="1" dirty="0"/>
          </a:p>
        </p:txBody>
      </p:sp>
      <p:cxnSp>
        <p:nvCxnSpPr>
          <p:cNvPr id="4" name="直接连接符 3"/>
          <p:cNvCxnSpPr>
            <a:stCxn id="2" idx="2"/>
            <a:endCxn id="6" idx="0"/>
          </p:cNvCxnSpPr>
          <p:nvPr/>
        </p:nvCxnSpPr>
        <p:spPr bwMode="auto">
          <a:xfrm>
            <a:off x="4229100" y="2133600"/>
            <a:ext cx="0" cy="2438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8" idx="0"/>
            <a:endCxn id="2" idx="1"/>
          </p:cNvCxnSpPr>
          <p:nvPr/>
        </p:nvCxnSpPr>
        <p:spPr bwMode="auto">
          <a:xfrm flipV="1">
            <a:off x="2019300" y="1828800"/>
            <a:ext cx="1257300" cy="1143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8" idx="2"/>
            <a:endCxn id="6" idx="1"/>
          </p:cNvCxnSpPr>
          <p:nvPr/>
        </p:nvCxnSpPr>
        <p:spPr bwMode="auto">
          <a:xfrm>
            <a:off x="2019300" y="3581400"/>
            <a:ext cx="1257300" cy="1295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3"/>
            <a:endCxn id="7" idx="2"/>
          </p:cNvCxnSpPr>
          <p:nvPr/>
        </p:nvCxnSpPr>
        <p:spPr bwMode="auto">
          <a:xfrm flipV="1">
            <a:off x="5181600" y="3581400"/>
            <a:ext cx="1485900" cy="1295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2" idx="3"/>
            <a:endCxn id="7" idx="0"/>
          </p:cNvCxnSpPr>
          <p:nvPr/>
        </p:nvCxnSpPr>
        <p:spPr bwMode="auto">
          <a:xfrm>
            <a:off x="5181600" y="1828800"/>
            <a:ext cx="1485900" cy="1143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KSO_Shape"/>
          <p:cNvSpPr/>
          <p:nvPr/>
        </p:nvSpPr>
        <p:spPr>
          <a:xfrm rot="5400000">
            <a:off x="5239690" y="1632284"/>
            <a:ext cx="341020" cy="457200"/>
          </a:xfrm>
          <a:custGeom>
            <a:avLst/>
            <a:gdLst>
              <a:gd name="connsiteX0" fmla="*/ 1056922 w 2632041"/>
              <a:gd name="connsiteY0" fmla="*/ 0 h 3744416"/>
              <a:gd name="connsiteX1" fmla="*/ 2113844 w 2632041"/>
              <a:gd name="connsiteY1" fmla="*/ 1056922 h 3744416"/>
              <a:gd name="connsiteX2" fmla="*/ 2113843 w 2632041"/>
              <a:gd name="connsiteY2" fmla="*/ 2023929 h 3744416"/>
              <a:gd name="connsiteX3" fmla="*/ 2620710 w 2632041"/>
              <a:gd name="connsiteY3" fmla="*/ 1728192 h 3744416"/>
              <a:gd name="connsiteX4" fmla="*/ 2632041 w 2632041"/>
              <a:gd name="connsiteY4" fmla="*/ 1728192 h 3744416"/>
              <a:gd name="connsiteX5" fmla="*/ 1920947 w 2632041"/>
              <a:gd name="connsiteY5" fmla="*/ 2954219 h 3744416"/>
              <a:gd name="connsiteX6" fmla="*/ 1209850 w 2632041"/>
              <a:gd name="connsiteY6" fmla="*/ 1728192 h 3744416"/>
              <a:gd name="connsiteX7" fmla="*/ 1221182 w 2632041"/>
              <a:gd name="connsiteY7" fmla="*/ 1728192 h 3744416"/>
              <a:gd name="connsiteX8" fmla="*/ 1726854 w 2632041"/>
              <a:gd name="connsiteY8" fmla="*/ 2023232 h 3744416"/>
              <a:gd name="connsiteX9" fmla="*/ 1726854 w 2632041"/>
              <a:gd name="connsiteY9" fmla="*/ 1056922 h 3744416"/>
              <a:gd name="connsiteX10" fmla="*/ 1191936 w 2632041"/>
              <a:gd name="connsiteY10" fmla="*/ 400600 h 3744416"/>
              <a:gd name="connsiteX11" fmla="*/ 1056922 w 2632041"/>
              <a:gd name="connsiteY11" fmla="*/ 386989 h 3744416"/>
              <a:gd name="connsiteX12" fmla="*/ 921907 w 2632041"/>
              <a:gd name="connsiteY12" fmla="*/ 400600 h 3744416"/>
              <a:gd name="connsiteX13" fmla="*/ 386989 w 2632041"/>
              <a:gd name="connsiteY13" fmla="*/ 1056922 h 3744416"/>
              <a:gd name="connsiteX14" fmla="*/ 386989 w 2632041"/>
              <a:gd name="connsiteY14" fmla="*/ 3744416 h 3744416"/>
              <a:gd name="connsiteX15" fmla="*/ 0 w 2632041"/>
              <a:gd name="connsiteY15" fmla="*/ 3744416 h 3744416"/>
              <a:gd name="connsiteX16" fmla="*/ 0 w 2632041"/>
              <a:gd name="connsiteY16" fmla="*/ 1056922 h 3744416"/>
              <a:gd name="connsiteX17" fmla="*/ 1056922 w 2632041"/>
              <a:gd name="connsiteY17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2041" h="3744416">
                <a:moveTo>
                  <a:pt x="1056922" y="0"/>
                </a:moveTo>
                <a:cubicBezTo>
                  <a:pt x="1640644" y="0"/>
                  <a:pt x="2113844" y="473200"/>
                  <a:pt x="2113844" y="1056922"/>
                </a:cubicBezTo>
                <a:lnTo>
                  <a:pt x="2113843" y="2023929"/>
                </a:lnTo>
                <a:lnTo>
                  <a:pt x="2620710" y="1728192"/>
                </a:lnTo>
                <a:lnTo>
                  <a:pt x="2632041" y="1728192"/>
                </a:lnTo>
                <a:lnTo>
                  <a:pt x="1920947" y="2954219"/>
                </a:lnTo>
                <a:lnTo>
                  <a:pt x="1209850" y="1728192"/>
                </a:lnTo>
                <a:lnTo>
                  <a:pt x="1221182" y="1728192"/>
                </a:lnTo>
                <a:lnTo>
                  <a:pt x="1726854" y="2023232"/>
                </a:lnTo>
                <a:lnTo>
                  <a:pt x="1726854" y="1056922"/>
                </a:lnTo>
                <a:cubicBezTo>
                  <a:pt x="1726854" y="733177"/>
                  <a:pt x="1497213" y="463068"/>
                  <a:pt x="1191936" y="400600"/>
                </a:cubicBezTo>
                <a:lnTo>
                  <a:pt x="1056922" y="386989"/>
                </a:lnTo>
                <a:lnTo>
                  <a:pt x="921907" y="400600"/>
                </a:lnTo>
                <a:cubicBezTo>
                  <a:pt x="616630" y="463068"/>
                  <a:pt x="386989" y="733177"/>
                  <a:pt x="386989" y="1056922"/>
                </a:cubicBezTo>
                <a:lnTo>
                  <a:pt x="386989" y="3744416"/>
                </a:lnTo>
                <a:lnTo>
                  <a:pt x="0" y="3744416"/>
                </a:lnTo>
                <a:lnTo>
                  <a:pt x="0" y="1056922"/>
                </a:lnTo>
                <a:cubicBezTo>
                  <a:pt x="0" y="473200"/>
                  <a:pt x="473200" y="0"/>
                  <a:pt x="105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KSO_Shape"/>
          <p:cNvSpPr/>
          <p:nvPr/>
        </p:nvSpPr>
        <p:spPr>
          <a:xfrm>
            <a:off x="4038600" y="1263566"/>
            <a:ext cx="533400" cy="260434"/>
          </a:xfrm>
          <a:custGeom>
            <a:avLst/>
            <a:gdLst>
              <a:gd name="connsiteX0" fmla="*/ 1056922 w 2632041"/>
              <a:gd name="connsiteY0" fmla="*/ 0 h 3744416"/>
              <a:gd name="connsiteX1" fmla="*/ 2113844 w 2632041"/>
              <a:gd name="connsiteY1" fmla="*/ 1056922 h 3744416"/>
              <a:gd name="connsiteX2" fmla="*/ 2113843 w 2632041"/>
              <a:gd name="connsiteY2" fmla="*/ 2023929 h 3744416"/>
              <a:gd name="connsiteX3" fmla="*/ 2620710 w 2632041"/>
              <a:gd name="connsiteY3" fmla="*/ 1728192 h 3744416"/>
              <a:gd name="connsiteX4" fmla="*/ 2632041 w 2632041"/>
              <a:gd name="connsiteY4" fmla="*/ 1728192 h 3744416"/>
              <a:gd name="connsiteX5" fmla="*/ 1920947 w 2632041"/>
              <a:gd name="connsiteY5" fmla="*/ 2954219 h 3744416"/>
              <a:gd name="connsiteX6" fmla="*/ 1209850 w 2632041"/>
              <a:gd name="connsiteY6" fmla="*/ 1728192 h 3744416"/>
              <a:gd name="connsiteX7" fmla="*/ 1221182 w 2632041"/>
              <a:gd name="connsiteY7" fmla="*/ 1728192 h 3744416"/>
              <a:gd name="connsiteX8" fmla="*/ 1726854 w 2632041"/>
              <a:gd name="connsiteY8" fmla="*/ 2023232 h 3744416"/>
              <a:gd name="connsiteX9" fmla="*/ 1726854 w 2632041"/>
              <a:gd name="connsiteY9" fmla="*/ 1056922 h 3744416"/>
              <a:gd name="connsiteX10" fmla="*/ 1191936 w 2632041"/>
              <a:gd name="connsiteY10" fmla="*/ 400600 h 3744416"/>
              <a:gd name="connsiteX11" fmla="*/ 1056922 w 2632041"/>
              <a:gd name="connsiteY11" fmla="*/ 386989 h 3744416"/>
              <a:gd name="connsiteX12" fmla="*/ 921907 w 2632041"/>
              <a:gd name="connsiteY12" fmla="*/ 400600 h 3744416"/>
              <a:gd name="connsiteX13" fmla="*/ 386989 w 2632041"/>
              <a:gd name="connsiteY13" fmla="*/ 1056922 h 3744416"/>
              <a:gd name="connsiteX14" fmla="*/ 386989 w 2632041"/>
              <a:gd name="connsiteY14" fmla="*/ 3744416 h 3744416"/>
              <a:gd name="connsiteX15" fmla="*/ 0 w 2632041"/>
              <a:gd name="connsiteY15" fmla="*/ 3744416 h 3744416"/>
              <a:gd name="connsiteX16" fmla="*/ 0 w 2632041"/>
              <a:gd name="connsiteY16" fmla="*/ 1056922 h 3744416"/>
              <a:gd name="connsiteX17" fmla="*/ 1056922 w 2632041"/>
              <a:gd name="connsiteY17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2041" h="3744416">
                <a:moveTo>
                  <a:pt x="1056922" y="0"/>
                </a:moveTo>
                <a:cubicBezTo>
                  <a:pt x="1640644" y="0"/>
                  <a:pt x="2113844" y="473200"/>
                  <a:pt x="2113844" y="1056922"/>
                </a:cubicBezTo>
                <a:lnTo>
                  <a:pt x="2113843" y="2023929"/>
                </a:lnTo>
                <a:lnTo>
                  <a:pt x="2620710" y="1728192"/>
                </a:lnTo>
                <a:lnTo>
                  <a:pt x="2632041" y="1728192"/>
                </a:lnTo>
                <a:lnTo>
                  <a:pt x="1920947" y="2954219"/>
                </a:lnTo>
                <a:lnTo>
                  <a:pt x="1209850" y="1728192"/>
                </a:lnTo>
                <a:lnTo>
                  <a:pt x="1221182" y="1728192"/>
                </a:lnTo>
                <a:lnTo>
                  <a:pt x="1726854" y="2023232"/>
                </a:lnTo>
                <a:lnTo>
                  <a:pt x="1726854" y="1056922"/>
                </a:lnTo>
                <a:cubicBezTo>
                  <a:pt x="1726854" y="733177"/>
                  <a:pt x="1497213" y="463068"/>
                  <a:pt x="1191936" y="400600"/>
                </a:cubicBezTo>
                <a:lnTo>
                  <a:pt x="1056922" y="386989"/>
                </a:lnTo>
                <a:lnTo>
                  <a:pt x="921907" y="400600"/>
                </a:lnTo>
                <a:cubicBezTo>
                  <a:pt x="616630" y="463068"/>
                  <a:pt x="386989" y="733177"/>
                  <a:pt x="386989" y="1056922"/>
                </a:cubicBezTo>
                <a:lnTo>
                  <a:pt x="386989" y="3744416"/>
                </a:lnTo>
                <a:lnTo>
                  <a:pt x="0" y="3744416"/>
                </a:lnTo>
                <a:lnTo>
                  <a:pt x="0" y="1056922"/>
                </a:lnTo>
                <a:cubicBezTo>
                  <a:pt x="0" y="473200"/>
                  <a:pt x="473200" y="0"/>
                  <a:pt x="105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KSO_Shape"/>
          <p:cNvSpPr/>
          <p:nvPr/>
        </p:nvSpPr>
        <p:spPr>
          <a:xfrm rot="10800000">
            <a:off x="4016375" y="5165683"/>
            <a:ext cx="425450" cy="381000"/>
          </a:xfrm>
          <a:custGeom>
            <a:avLst/>
            <a:gdLst>
              <a:gd name="connsiteX0" fmla="*/ 1056922 w 2632041"/>
              <a:gd name="connsiteY0" fmla="*/ 0 h 3744416"/>
              <a:gd name="connsiteX1" fmla="*/ 2113844 w 2632041"/>
              <a:gd name="connsiteY1" fmla="*/ 1056922 h 3744416"/>
              <a:gd name="connsiteX2" fmla="*/ 2113843 w 2632041"/>
              <a:gd name="connsiteY2" fmla="*/ 2023929 h 3744416"/>
              <a:gd name="connsiteX3" fmla="*/ 2620710 w 2632041"/>
              <a:gd name="connsiteY3" fmla="*/ 1728192 h 3744416"/>
              <a:gd name="connsiteX4" fmla="*/ 2632041 w 2632041"/>
              <a:gd name="connsiteY4" fmla="*/ 1728192 h 3744416"/>
              <a:gd name="connsiteX5" fmla="*/ 1920947 w 2632041"/>
              <a:gd name="connsiteY5" fmla="*/ 2954219 h 3744416"/>
              <a:gd name="connsiteX6" fmla="*/ 1209850 w 2632041"/>
              <a:gd name="connsiteY6" fmla="*/ 1728192 h 3744416"/>
              <a:gd name="connsiteX7" fmla="*/ 1221182 w 2632041"/>
              <a:gd name="connsiteY7" fmla="*/ 1728192 h 3744416"/>
              <a:gd name="connsiteX8" fmla="*/ 1726854 w 2632041"/>
              <a:gd name="connsiteY8" fmla="*/ 2023232 h 3744416"/>
              <a:gd name="connsiteX9" fmla="*/ 1726854 w 2632041"/>
              <a:gd name="connsiteY9" fmla="*/ 1056922 h 3744416"/>
              <a:gd name="connsiteX10" fmla="*/ 1191936 w 2632041"/>
              <a:gd name="connsiteY10" fmla="*/ 400600 h 3744416"/>
              <a:gd name="connsiteX11" fmla="*/ 1056922 w 2632041"/>
              <a:gd name="connsiteY11" fmla="*/ 386989 h 3744416"/>
              <a:gd name="connsiteX12" fmla="*/ 921907 w 2632041"/>
              <a:gd name="connsiteY12" fmla="*/ 400600 h 3744416"/>
              <a:gd name="connsiteX13" fmla="*/ 386989 w 2632041"/>
              <a:gd name="connsiteY13" fmla="*/ 1056922 h 3744416"/>
              <a:gd name="connsiteX14" fmla="*/ 386989 w 2632041"/>
              <a:gd name="connsiteY14" fmla="*/ 3744416 h 3744416"/>
              <a:gd name="connsiteX15" fmla="*/ 0 w 2632041"/>
              <a:gd name="connsiteY15" fmla="*/ 3744416 h 3744416"/>
              <a:gd name="connsiteX16" fmla="*/ 0 w 2632041"/>
              <a:gd name="connsiteY16" fmla="*/ 1056922 h 3744416"/>
              <a:gd name="connsiteX17" fmla="*/ 1056922 w 2632041"/>
              <a:gd name="connsiteY17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2041" h="3744416">
                <a:moveTo>
                  <a:pt x="1056922" y="0"/>
                </a:moveTo>
                <a:cubicBezTo>
                  <a:pt x="1640644" y="0"/>
                  <a:pt x="2113844" y="473200"/>
                  <a:pt x="2113844" y="1056922"/>
                </a:cubicBezTo>
                <a:lnTo>
                  <a:pt x="2113843" y="2023929"/>
                </a:lnTo>
                <a:lnTo>
                  <a:pt x="2620710" y="1728192"/>
                </a:lnTo>
                <a:lnTo>
                  <a:pt x="2632041" y="1728192"/>
                </a:lnTo>
                <a:lnTo>
                  <a:pt x="1920947" y="2954219"/>
                </a:lnTo>
                <a:lnTo>
                  <a:pt x="1209850" y="1728192"/>
                </a:lnTo>
                <a:lnTo>
                  <a:pt x="1221182" y="1728192"/>
                </a:lnTo>
                <a:lnTo>
                  <a:pt x="1726854" y="2023232"/>
                </a:lnTo>
                <a:lnTo>
                  <a:pt x="1726854" y="1056922"/>
                </a:lnTo>
                <a:cubicBezTo>
                  <a:pt x="1726854" y="733177"/>
                  <a:pt x="1497213" y="463068"/>
                  <a:pt x="1191936" y="400600"/>
                </a:cubicBezTo>
                <a:lnTo>
                  <a:pt x="1056922" y="386989"/>
                </a:lnTo>
                <a:lnTo>
                  <a:pt x="921907" y="400600"/>
                </a:lnTo>
                <a:cubicBezTo>
                  <a:pt x="616630" y="463068"/>
                  <a:pt x="386989" y="733177"/>
                  <a:pt x="386989" y="1056922"/>
                </a:cubicBezTo>
                <a:lnTo>
                  <a:pt x="386989" y="3744416"/>
                </a:lnTo>
                <a:lnTo>
                  <a:pt x="0" y="3744416"/>
                </a:lnTo>
                <a:lnTo>
                  <a:pt x="0" y="1056922"/>
                </a:lnTo>
                <a:cubicBezTo>
                  <a:pt x="0" y="473200"/>
                  <a:pt x="473200" y="0"/>
                  <a:pt x="105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365010">
            <a:off x="5900432" y="225538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B2E</a:t>
            </a:r>
            <a:endParaRPr lang="zh-CN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589839" y="395839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C2C</a:t>
            </a:r>
            <a:endParaRPr lang="zh-CN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16374" y="554695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G2G</a:t>
            </a:r>
            <a:endParaRPr lang="zh-CN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29100" y="4229100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G2B</a:t>
            </a:r>
            <a:endParaRPr lang="zh-CN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20168" y="2209800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B2G</a:t>
            </a:r>
            <a:endParaRPr lang="zh-CN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16374" y="994838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B2B</a:t>
            </a:r>
            <a:endParaRPr lang="zh-CN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38800" y="160020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ea typeface="宋体" charset="-122"/>
              </a:rPr>
              <a:t>企业内电子商务</a:t>
            </a:r>
            <a:endParaRPr lang="en-US" altLang="zh-CN" sz="1200" b="1" dirty="0" smtClean="0">
              <a:ea typeface="宋体" charset="-122"/>
            </a:endParaRPr>
          </a:p>
          <a:p>
            <a:r>
              <a:rPr lang="en-US" altLang="zh-CN" sz="1200" b="1" dirty="0" err="1" smtClean="0">
                <a:ea typeface="宋体" charset="-122"/>
              </a:rPr>
              <a:t>intrabusiness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b="1" dirty="0">
                <a:ea typeface="宋体" charset="-122"/>
              </a:rPr>
              <a:t>EC</a:t>
            </a:r>
            <a:endParaRPr lang="zh-CN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9136404">
            <a:off x="1916954" y="256553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C2B</a:t>
            </a:r>
            <a:endParaRPr lang="zh-CN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19108129">
            <a:off x="2726380" y="178486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B2C</a:t>
            </a:r>
            <a:endParaRPr lang="zh-CN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 rot="2747787">
            <a:off x="2676423" y="455704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G2C</a:t>
            </a:r>
            <a:endParaRPr lang="zh-CN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 rot="19131143">
            <a:off x="5219940" y="43488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G2E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632825" cy="1233487"/>
          </a:xfrm>
        </p:spPr>
        <p:txBody>
          <a:bodyPr/>
          <a:lstStyle/>
          <a:p>
            <a:pPr algn="ctr"/>
            <a:r>
              <a:rPr lang="zh-CN" altLang="en-US" sz="3200" dirty="0" smtClean="0"/>
              <a:t>瓶装矿泉水</a:t>
            </a:r>
            <a:r>
              <a:rPr lang="zh-CN" altLang="en-US" sz="3200" dirty="0"/>
              <a:t>从原料到消费者的过程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3600" b="1" dirty="0" smtClean="0"/>
              <a:t>瓶装矿泉水的组成</a:t>
            </a:r>
            <a:endParaRPr lang="en-US" altLang="zh-CN" sz="36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3600" b="1" dirty="0"/>
              <a:t>瓶装矿泉水</a:t>
            </a:r>
            <a:r>
              <a:rPr lang="zh-CN" altLang="en-US" sz="3600" b="1" dirty="0" smtClean="0"/>
              <a:t>从原料到消费者的过程</a:t>
            </a:r>
            <a:endParaRPr lang="en-US" altLang="zh-CN" sz="36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800" b="1" dirty="0" smtClean="0"/>
              <a:t>原材料购买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800" b="1" dirty="0" smtClean="0"/>
              <a:t>瓶装矿泉水生产过程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800" b="1" dirty="0"/>
              <a:t>瓶装矿泉水</a:t>
            </a:r>
            <a:r>
              <a:rPr lang="zh-CN" altLang="en-US" sz="2800" b="1" dirty="0" smtClean="0"/>
              <a:t>销售过程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800" b="1" dirty="0" smtClean="0"/>
              <a:t>物流过程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800" b="1" dirty="0" smtClean="0"/>
              <a:t>支付、结算过程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3600" b="1" dirty="0" smtClean="0"/>
              <a:t>案例总结</a:t>
            </a:r>
            <a:endParaRPr lang="en-US" altLang="zh-CN" sz="3600" b="1" dirty="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404199" y="381000"/>
            <a:ext cx="731361" cy="73136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103" r="-2610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8F8F8"/>
                </a:solidFill>
                <a:ea typeface="微软雅黑" pitchFamily="34" charset="-122"/>
              </a:rPr>
              <a:t>01</a:t>
            </a:r>
            <a:endParaRPr lang="zh-CN" altLang="en-US" sz="32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76200"/>
            <a:ext cx="8404225" cy="623887"/>
          </a:xfrm>
        </p:spPr>
        <p:txBody>
          <a:bodyPr/>
          <a:lstStyle/>
          <a:p>
            <a:r>
              <a:rPr lang="zh-CN" altLang="en-US" dirty="0" smtClean="0"/>
              <a:t>电子商务发展简史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685800"/>
            <a:ext cx="8785225" cy="6096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>
                <a:ea typeface="宋体" charset="-122"/>
              </a:rPr>
              <a:t>互联网发展：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1969</a:t>
            </a:r>
            <a:r>
              <a:rPr lang="zh-CN" altLang="en-US" sz="1600" b="1" dirty="0" smtClean="0">
                <a:ea typeface="宋体" charset="-122"/>
              </a:rPr>
              <a:t>年，实验室中开始互联网应用</a:t>
            </a:r>
            <a:endParaRPr lang="en-US" altLang="zh-CN" sz="16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1990</a:t>
            </a:r>
            <a:r>
              <a:rPr lang="zh-CN" altLang="en-US" sz="1600" b="1" dirty="0" smtClean="0">
                <a:ea typeface="宋体" charset="-122"/>
              </a:rPr>
              <a:t>年，</a:t>
            </a:r>
            <a:r>
              <a:rPr lang="en-US" altLang="zh-CN" sz="1600" b="1" dirty="0" smtClean="0">
                <a:ea typeface="宋体" charset="-122"/>
              </a:rPr>
              <a:t>WWW</a:t>
            </a:r>
            <a:r>
              <a:rPr lang="zh-CN" altLang="en-US" sz="1600" b="1" dirty="0" smtClean="0">
                <a:ea typeface="宋体" charset="-122"/>
              </a:rPr>
              <a:t>出现</a:t>
            </a:r>
            <a:endParaRPr lang="en-US" altLang="zh-CN" sz="16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2005</a:t>
            </a:r>
            <a:r>
              <a:rPr lang="zh-CN" altLang="en-US" sz="1600" b="1" dirty="0" smtClean="0">
                <a:ea typeface="宋体" charset="-122"/>
              </a:rPr>
              <a:t>年，社交网络出现</a:t>
            </a:r>
            <a:endParaRPr lang="en-US" altLang="zh-CN" sz="1400" b="1" dirty="0">
              <a:ea typeface="宋体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>
                <a:ea typeface="宋体" charset="-122"/>
              </a:rPr>
              <a:t>电子商务发展</a:t>
            </a:r>
            <a:endParaRPr lang="en-US" altLang="zh-CN" sz="20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20</a:t>
            </a:r>
            <a:r>
              <a:rPr lang="zh-CN" altLang="en-US" sz="1600" b="1" dirty="0" smtClean="0">
                <a:ea typeface="宋体" charset="-122"/>
              </a:rPr>
              <a:t>世纪</a:t>
            </a:r>
            <a:r>
              <a:rPr lang="en-US" altLang="zh-CN" sz="1600" b="1" dirty="0" smtClean="0">
                <a:ea typeface="宋体" charset="-122"/>
              </a:rPr>
              <a:t>70</a:t>
            </a:r>
            <a:r>
              <a:rPr lang="zh-CN" altLang="en-US" sz="1600" b="1" dirty="0" smtClean="0">
                <a:ea typeface="宋体" charset="-122"/>
              </a:rPr>
              <a:t>年代：电子资金划拨，将资金从一个企业转移到另一个企业，企业是大企业、大金融机构</a:t>
            </a:r>
            <a:endParaRPr lang="en-US" altLang="zh-CN" sz="16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>
                <a:ea typeface="宋体" charset="-122"/>
              </a:rPr>
              <a:t>随后，电子数据交换（</a:t>
            </a:r>
            <a:r>
              <a:rPr lang="en-US" altLang="zh-CN" sz="1600" b="1" dirty="0" smtClean="0">
                <a:ea typeface="宋体" charset="-122"/>
              </a:rPr>
              <a:t>EDI</a:t>
            </a:r>
            <a:r>
              <a:rPr lang="zh-CN" altLang="en-US" sz="1600" b="1" dirty="0" smtClean="0">
                <a:ea typeface="宋体" charset="-122"/>
              </a:rPr>
              <a:t>）出现，以电子方式传输各类文件，财务文件</a:t>
            </a:r>
            <a:r>
              <a:rPr lang="en-US" altLang="zh-CN" sz="1600" b="1" dirty="0" smtClean="0">
                <a:ea typeface="宋体" charset="-122"/>
              </a:rPr>
              <a:t>—&gt;</a:t>
            </a:r>
            <a:r>
              <a:rPr lang="zh-CN" altLang="en-US" sz="1600" b="1" dirty="0" smtClean="0">
                <a:ea typeface="宋体" charset="-122"/>
              </a:rPr>
              <a:t>各种电子文本文件</a:t>
            </a:r>
            <a:endParaRPr lang="en-US" altLang="zh-CN" sz="16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1300" b="1" dirty="0" smtClean="0">
                <a:ea typeface="宋体" charset="-122"/>
              </a:rPr>
              <a:t>EDI</a:t>
            </a:r>
            <a:r>
              <a:rPr lang="zh-CN" altLang="en-US" sz="1300" b="1" dirty="0" smtClean="0">
                <a:ea typeface="宋体" charset="-122"/>
              </a:rPr>
              <a:t>使企业认识到信息技术的战略意义</a:t>
            </a:r>
            <a:endParaRPr lang="en-US" altLang="zh-CN" sz="13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1300" b="1" dirty="0" smtClean="0">
                <a:ea typeface="宋体" charset="-122"/>
              </a:rPr>
              <a:t>EDI</a:t>
            </a:r>
            <a:r>
              <a:rPr lang="zh-CN" altLang="en-US" sz="1300" b="1" dirty="0" smtClean="0">
                <a:ea typeface="宋体" charset="-122"/>
              </a:rPr>
              <a:t>使应用网络的企业大幅增加，从金融机构扩展到制造业、零售业、服务业以及其他行业</a:t>
            </a:r>
            <a:endParaRPr lang="en-US" altLang="zh-CN" sz="13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1300" b="1" dirty="0" smtClean="0">
                <a:ea typeface="宋体" charset="-122"/>
              </a:rPr>
              <a:t>EDI</a:t>
            </a:r>
            <a:r>
              <a:rPr lang="zh-CN" altLang="en-US" sz="1300" b="1" dirty="0" smtClean="0">
                <a:ea typeface="宋体" charset="-122"/>
              </a:rPr>
              <a:t>促进了电子商务的应用形式，如预定酒店、在线股票交易等</a:t>
            </a:r>
            <a:endParaRPr lang="en-US" altLang="zh-CN" sz="13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20</a:t>
            </a:r>
            <a:r>
              <a:rPr lang="zh-CN" altLang="en-US" sz="1600" b="1" dirty="0" smtClean="0">
                <a:ea typeface="宋体" charset="-122"/>
              </a:rPr>
              <a:t>世纪</a:t>
            </a:r>
            <a:r>
              <a:rPr lang="en-US" altLang="zh-CN" sz="1600" b="1" dirty="0" smtClean="0">
                <a:ea typeface="宋体" charset="-122"/>
              </a:rPr>
              <a:t>90</a:t>
            </a:r>
            <a:r>
              <a:rPr lang="zh-CN" altLang="en-US" sz="1600" b="1" dirty="0" smtClean="0">
                <a:ea typeface="宋体" charset="-122"/>
              </a:rPr>
              <a:t>年代初，互联网商业化应用，电子商务正式出现，竞争与经营压力</a:t>
            </a:r>
            <a:endParaRPr lang="en-US" altLang="zh-CN" sz="1600" b="1" dirty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 smtClean="0">
                <a:ea typeface="宋体" charset="-122"/>
              </a:rPr>
              <a:t>电子商务应用突飞猛进，诞生大批网络新兴企业</a:t>
            </a:r>
            <a:endParaRPr lang="en-US" altLang="zh-CN" sz="1400" b="1" dirty="0" smtClean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 smtClean="0">
                <a:ea typeface="宋体" charset="-122"/>
              </a:rPr>
              <a:t>新的网络，新的标准，大量电子商务软件</a:t>
            </a:r>
            <a:endParaRPr lang="en-US" altLang="zh-CN" sz="14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1995</a:t>
            </a:r>
            <a:r>
              <a:rPr lang="zh-CN" altLang="en-US" sz="1600" b="1" dirty="0" smtClean="0">
                <a:ea typeface="宋体" charset="-122"/>
              </a:rPr>
              <a:t>年后，企业网站大量出现，大中型企业和组织建立网站，方便员工、商业伙伴和公众获取信息</a:t>
            </a:r>
            <a:endParaRPr lang="en-US" altLang="zh-CN" sz="16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1999</a:t>
            </a:r>
            <a:r>
              <a:rPr lang="zh-CN" altLang="en-US" sz="1600" b="1" dirty="0" smtClean="0">
                <a:ea typeface="宋体" charset="-122"/>
              </a:rPr>
              <a:t>年，</a:t>
            </a:r>
            <a:r>
              <a:rPr lang="en-US" altLang="zh-CN" sz="1600" b="1" dirty="0" smtClean="0">
                <a:ea typeface="宋体" charset="-122"/>
              </a:rPr>
              <a:t>B2C</a:t>
            </a:r>
            <a:r>
              <a:rPr lang="zh-CN" altLang="en-US" sz="1600" b="1" dirty="0" smtClean="0">
                <a:ea typeface="宋体" charset="-122"/>
              </a:rPr>
              <a:t>转向</a:t>
            </a:r>
            <a:r>
              <a:rPr lang="en-US" altLang="zh-CN" sz="1600" b="1" dirty="0" smtClean="0">
                <a:ea typeface="宋体" charset="-122"/>
              </a:rPr>
              <a:t>B2B</a:t>
            </a:r>
            <a:endParaRPr lang="en-US" altLang="zh-CN" sz="16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2001</a:t>
            </a:r>
            <a:r>
              <a:rPr lang="zh-CN" altLang="en-US" sz="1600" b="1" dirty="0" smtClean="0">
                <a:ea typeface="宋体" charset="-122"/>
              </a:rPr>
              <a:t>年，</a:t>
            </a:r>
            <a:r>
              <a:rPr lang="en-US" altLang="zh-CN" sz="1600" b="1" dirty="0" smtClean="0">
                <a:ea typeface="宋体" charset="-122"/>
              </a:rPr>
              <a:t>B2B</a:t>
            </a:r>
            <a:r>
              <a:rPr lang="zh-CN" altLang="en-US" sz="1600" b="1" dirty="0" smtClean="0">
                <a:ea typeface="宋体" charset="-122"/>
              </a:rPr>
              <a:t>转向</a:t>
            </a:r>
            <a:r>
              <a:rPr lang="en-US" altLang="zh-CN" sz="1600" b="1" dirty="0" smtClean="0">
                <a:ea typeface="宋体" charset="-122"/>
              </a:rPr>
              <a:t>B2E</a:t>
            </a:r>
            <a:r>
              <a:rPr lang="zh-CN" altLang="en-US" sz="1600" b="1" dirty="0" smtClean="0">
                <a:ea typeface="宋体" charset="-122"/>
              </a:rPr>
              <a:t>，协同商务、电子政务、远程教育等</a:t>
            </a:r>
            <a:endParaRPr lang="en-US" altLang="zh-CN" sz="16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2005</a:t>
            </a:r>
            <a:r>
              <a:rPr lang="zh-CN" altLang="en-US" sz="1600" b="1" dirty="0" smtClean="0">
                <a:ea typeface="宋体" charset="-122"/>
              </a:rPr>
              <a:t>年，社交网络出现，随后出现移动商务、无线应用</a:t>
            </a:r>
            <a:endParaRPr lang="en-US" altLang="zh-CN" sz="16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>
                <a:ea typeface="宋体" charset="-122"/>
              </a:rPr>
              <a:t>2009</a:t>
            </a:r>
            <a:r>
              <a:rPr lang="zh-CN" altLang="en-US" sz="1600" b="1" dirty="0" smtClean="0">
                <a:ea typeface="宋体" charset="-122"/>
              </a:rPr>
              <a:t>年，社会商务，代表</a:t>
            </a:r>
            <a:r>
              <a:rPr lang="en-US" altLang="zh-CN" sz="1600" b="1" dirty="0" smtClean="0">
                <a:ea typeface="宋体" charset="-122"/>
              </a:rPr>
              <a:t>Facebook</a:t>
            </a:r>
            <a:r>
              <a:rPr lang="zh-CN" altLang="en-US" sz="1600" b="1" dirty="0" smtClean="0">
                <a:ea typeface="宋体" charset="-122"/>
              </a:rPr>
              <a:t>有了商务活动</a:t>
            </a:r>
            <a:endParaRPr lang="en-US" altLang="zh-CN" sz="2000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8404225" cy="928687"/>
          </a:xfrm>
        </p:spPr>
        <p:txBody>
          <a:bodyPr/>
          <a:lstStyle/>
          <a:p>
            <a:r>
              <a:rPr lang="zh-CN" altLang="en-US" dirty="0" smtClean="0"/>
              <a:t>电子商务的学科交叉性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914400"/>
            <a:ext cx="8785225" cy="5638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多学科交叉特征，主要涉及的学科：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市场营销学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计算机科学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消费者行为学和心理学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金融学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经济学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管理信息系统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会计和审计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管理学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商业法律和道德规范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其他学科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ü"/>
            </a:pPr>
            <a:endParaRPr lang="en-US" altLang="zh-CN" sz="2800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8404225" cy="928687"/>
          </a:xfrm>
        </p:spPr>
        <p:txBody>
          <a:bodyPr/>
          <a:lstStyle/>
          <a:p>
            <a:r>
              <a:rPr lang="zh-CN" altLang="en-US" dirty="0" smtClean="0"/>
              <a:t>电子商务的失误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638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第一波：</a:t>
            </a:r>
            <a:r>
              <a:rPr lang="en-US" altLang="zh-CN" sz="2000" b="1" dirty="0" smtClean="0"/>
              <a:t>1999</a:t>
            </a:r>
            <a:r>
              <a:rPr lang="zh-CN" altLang="en-US" sz="2000" b="1" dirty="0" smtClean="0"/>
              <a:t>年开始，互联网泡沫破裂，很多电子商务公司破产倒闭，尤其是面向普通消费者及开展零售业务的网络公司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依据网络调研企业</a:t>
            </a:r>
            <a:r>
              <a:rPr lang="en-US" altLang="zh-CN" sz="1800" b="1" dirty="0" smtClean="0"/>
              <a:t>Strategic Direction2005</a:t>
            </a:r>
            <a:r>
              <a:rPr lang="zh-CN" altLang="en-US" sz="1800" b="1" dirty="0" smtClean="0"/>
              <a:t>年调研报告：</a:t>
            </a:r>
            <a:endParaRPr lang="en-US" altLang="zh-CN" sz="18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网络公司缺乏财务管理能力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/>
              <a:t>不善于开展互联网环境下的营销活动</a:t>
            </a:r>
            <a:endParaRPr lang="en-US" altLang="zh-CN" sz="16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/>
              <a:t>对库存和配送渠道管理不善，难以应对消费市场的需求波动</a:t>
            </a:r>
            <a:endParaRPr lang="en-US" altLang="zh-CN" sz="16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>
                <a:ea typeface="+mn-ea"/>
                <a:cs typeface="+mn-cs"/>
              </a:rPr>
              <a:t>第二波：</a:t>
            </a:r>
            <a:r>
              <a:rPr lang="en-US" altLang="zh-CN" sz="2000" b="1" dirty="0">
                <a:ea typeface="+mn-ea"/>
                <a:cs typeface="+mn-cs"/>
              </a:rPr>
              <a:t>2008</a:t>
            </a:r>
            <a:r>
              <a:rPr lang="zh-CN" altLang="en-US" sz="2000" b="1" dirty="0">
                <a:ea typeface="+mn-ea"/>
                <a:cs typeface="+mn-cs"/>
              </a:rPr>
              <a:t>年，主要涉及</a:t>
            </a:r>
            <a:r>
              <a:rPr lang="en-US" altLang="zh-CN" sz="2000" b="1" dirty="0">
                <a:ea typeface="+mn-ea"/>
                <a:cs typeface="+mn-cs"/>
              </a:rPr>
              <a:t>Web2.0</a:t>
            </a:r>
            <a:r>
              <a:rPr lang="zh-CN" altLang="en-US" sz="2000" b="1" dirty="0">
                <a:ea typeface="+mn-ea"/>
                <a:cs typeface="+mn-cs"/>
              </a:rPr>
              <a:t>及社交商务概念的网络企业</a:t>
            </a:r>
            <a:endParaRPr lang="en-US" altLang="zh-CN" sz="2000" b="1" dirty="0">
              <a:ea typeface="+mn-ea"/>
              <a:cs typeface="+mn-cs"/>
            </a:endParaRPr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 smtClean="0">
                <a:ea typeface="+mn-ea"/>
                <a:cs typeface="+mn-cs"/>
              </a:rPr>
              <a:t>在失败中前进的电子商务</a:t>
            </a:r>
            <a:endParaRPr lang="en-US" altLang="zh-CN" sz="2000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经营失败的网络企业比例相对</a:t>
            </a:r>
            <a:r>
              <a:rPr lang="zh-CN" altLang="en-US" sz="1800" b="1" dirty="0" smtClean="0"/>
              <a:t>下降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不同的电子商务企业结构不同，商业模式多种多样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虚拟组织</a:t>
            </a:r>
            <a:endParaRPr lang="en-US" altLang="zh-CN" sz="18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在线业务：拓展</a:t>
            </a:r>
            <a:r>
              <a:rPr lang="zh-CN" altLang="en-US" sz="1600" b="1" dirty="0"/>
              <a:t>经营领域，扩大</a:t>
            </a:r>
            <a:r>
              <a:rPr lang="zh-CN" altLang="en-US" sz="1600" b="1" dirty="0" smtClean="0"/>
              <a:t>销售额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开始线下业务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混合组织：线上线下业务结合</a:t>
            </a:r>
            <a:endParaRPr lang="en-US" altLang="zh-CN" sz="2100" b="1" dirty="0" smtClean="0"/>
          </a:p>
          <a:p>
            <a:pPr lvl="1">
              <a:buFont typeface="Wingdings" pitchFamily="2" charset="2"/>
              <a:buChar char="ü"/>
            </a:pPr>
            <a:endParaRPr lang="en-US" altLang="zh-CN" sz="2800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8404225" cy="928687"/>
          </a:xfrm>
        </p:spPr>
        <p:txBody>
          <a:bodyPr/>
          <a:lstStyle/>
          <a:p>
            <a:r>
              <a:rPr lang="zh-CN" altLang="en-US" dirty="0" smtClean="0"/>
              <a:t>电子商务</a:t>
            </a:r>
            <a:r>
              <a:rPr lang="en-US" altLang="zh-CN" dirty="0" smtClean="0"/>
              <a:t>2.0</a:t>
            </a:r>
            <a:r>
              <a:rPr lang="zh-CN" altLang="en-US" dirty="0" smtClean="0"/>
              <a:t>：从社交网络到虚拟世界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638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电子商务</a:t>
            </a:r>
            <a:r>
              <a:rPr lang="en-US" altLang="zh-CN" sz="2000" b="1" dirty="0" smtClean="0"/>
              <a:t>2.0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电子商务</a:t>
            </a:r>
            <a:r>
              <a:rPr lang="en-US" altLang="zh-CN" sz="1800" b="1" dirty="0" smtClean="0"/>
              <a:t>1.0</a:t>
            </a:r>
            <a:r>
              <a:rPr lang="zh-CN" altLang="en-US" sz="1800" b="1" dirty="0" smtClean="0"/>
              <a:t>：主要是网络交易、网络服务，以及以企业为主导的在线合作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电子商务</a:t>
            </a:r>
            <a:r>
              <a:rPr lang="en-US" altLang="zh-CN" sz="1800" b="1" dirty="0" smtClean="0"/>
              <a:t>2.0</a:t>
            </a:r>
            <a:r>
              <a:rPr lang="zh-CN" altLang="en-US" sz="1800" b="1" dirty="0" smtClean="0"/>
              <a:t>：主要体现在</a:t>
            </a:r>
            <a:r>
              <a:rPr lang="en-US" altLang="zh-CN" sz="1800" b="1" dirty="0" smtClean="0"/>
              <a:t>Web2.0</a:t>
            </a:r>
            <a:r>
              <a:rPr lang="zh-CN" altLang="en-US" sz="1800" b="1" dirty="0" smtClean="0"/>
              <a:t>、社交网络、虚拟现实等</a:t>
            </a:r>
            <a:endParaRPr lang="en-US" altLang="zh-CN" sz="2000" b="1" dirty="0">
              <a:ea typeface="+mn-ea"/>
              <a:cs typeface="+mn-cs"/>
            </a:endParaRPr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 smtClean="0">
                <a:ea typeface="+mn-ea"/>
                <a:cs typeface="+mn-cs"/>
              </a:rPr>
              <a:t>传统计算与社交计算</a:t>
            </a:r>
            <a:endParaRPr lang="en-US" altLang="zh-CN" sz="2000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传统计算：</a:t>
            </a:r>
            <a:endParaRPr lang="en-US" altLang="zh-CN" sz="18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关注：企业经营和商务流程，目标是降低成本，提高生产率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管理模式：自上而下的沟通，组织驱动</a:t>
            </a:r>
            <a:r>
              <a:rPr lang="zh-CN" altLang="en-US" sz="1500" b="1" dirty="0"/>
              <a:t>个体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对应计算技术：</a:t>
            </a:r>
            <a:r>
              <a:rPr lang="en-US" altLang="zh-CN" sz="1500" b="1" dirty="0" smtClean="0"/>
              <a:t>Web1.0</a:t>
            </a:r>
            <a:r>
              <a:rPr lang="zh-CN" altLang="en-US" sz="1500" b="1" dirty="0" smtClean="0"/>
              <a:t>，</a:t>
            </a:r>
            <a:r>
              <a:rPr lang="zh-CN" altLang="en-US" sz="1500" b="1" dirty="0"/>
              <a:t> </a:t>
            </a:r>
            <a:r>
              <a:rPr lang="zh-CN" altLang="en-US" sz="1500" b="1" dirty="0" smtClean="0"/>
              <a:t>用户只是</a:t>
            </a:r>
            <a:r>
              <a:rPr lang="zh-CN" altLang="en-US" sz="1500" b="1" dirty="0"/>
              <a:t>信息的消费者</a:t>
            </a:r>
            <a:endParaRPr lang="en-US" altLang="zh-CN" sz="15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社交计算：通过各种计算机技术和网络技术实现信息技术和社会行为的融合</a:t>
            </a:r>
            <a:endParaRPr lang="en-US" altLang="zh-CN" sz="18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/>
              <a:t>关注：改善人与人之间的合作与交流，用户创造</a:t>
            </a:r>
            <a:r>
              <a:rPr lang="zh-CN" altLang="en-US" sz="1500" b="1" dirty="0" smtClean="0"/>
              <a:t>内容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管理模式：自下而上的沟通，个体成为组织的驱动力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在社交计算和社交商务活动中，通过网络相互协作，获取建议，在交往中得到智慧，在社区（如朋友圈，可信任）获取意见，作为购买商品或服务的依据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优势：可以让所有人了解网络用户自己生产的信息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对应计算技术：</a:t>
            </a:r>
            <a:r>
              <a:rPr lang="en-US" altLang="zh-CN" sz="1500" b="1" dirty="0" smtClean="0"/>
              <a:t>Web2.0</a:t>
            </a:r>
            <a:r>
              <a:rPr lang="zh-CN" altLang="en-US" sz="1500" b="1" dirty="0" smtClean="0"/>
              <a:t>，用户</a:t>
            </a:r>
            <a:r>
              <a:rPr lang="zh-CN" altLang="en-US" sz="1500" b="1" dirty="0"/>
              <a:t>是信息的消费者，也是信息的</a:t>
            </a:r>
            <a:r>
              <a:rPr lang="zh-CN" altLang="en-US" sz="1500" b="1" dirty="0" smtClean="0"/>
              <a:t>生产者</a:t>
            </a:r>
            <a:endParaRPr lang="en-US" altLang="zh-CN" sz="2800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8404225" cy="928687"/>
          </a:xfrm>
        </p:spPr>
        <p:txBody>
          <a:bodyPr/>
          <a:lstStyle/>
          <a:p>
            <a:r>
              <a:rPr lang="zh-CN" altLang="en-US" dirty="0" smtClean="0"/>
              <a:t>电子商务</a:t>
            </a:r>
            <a:r>
              <a:rPr lang="en-US" altLang="zh-CN" dirty="0" smtClean="0"/>
              <a:t>2.0</a:t>
            </a:r>
            <a:r>
              <a:rPr lang="zh-CN" altLang="en-US" dirty="0" smtClean="0"/>
              <a:t>：从社交网络到虚拟世界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638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社会社交网络和企业社交网络是近年来电子商务重要应用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社交网络：由多个节点（个人、群体、组织）按照某种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关系</a:t>
            </a:r>
            <a:r>
              <a:rPr lang="zh-CN" altLang="en-US" sz="2000" b="1" dirty="0" smtClean="0"/>
              <a:t>联系在一起，组成的社交圈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社交网络起源于网络社区，是现实世界的虚拟化，引发了很多电子商务创新以及新的商业模式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社交圈的结构往往十分复杂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关系：价值观、愿景、理念、经济交往、友谊、亲密关系、对某种事物的厌恶、冲突、生意往来，</a:t>
            </a:r>
            <a:r>
              <a:rPr lang="en-US" altLang="zh-CN" sz="1800" b="1" dirty="0" smtClean="0"/>
              <a:t>……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社交网络最简单的结构是节点与节点连接的关系</a:t>
            </a:r>
            <a:r>
              <a:rPr lang="zh-CN" altLang="en-US" sz="1800" b="1" dirty="0" smtClean="0"/>
              <a:t>图</a:t>
            </a:r>
            <a:endParaRPr lang="en-US" altLang="zh-CN" sz="18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可以通过社交网络判断参与者个体的社会价值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节点</a:t>
            </a:r>
            <a:r>
              <a:rPr lang="en-US" altLang="zh-CN" sz="1500" b="1" dirty="0" smtClean="0"/>
              <a:t>=</a:t>
            </a:r>
            <a:r>
              <a:rPr lang="zh-CN" altLang="en-US" sz="1500" b="1" dirty="0" smtClean="0"/>
              <a:t>个体（个人、群体、组织）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线条</a:t>
            </a:r>
            <a:r>
              <a:rPr lang="en-US" altLang="zh-CN" sz="1500" b="1" dirty="0" smtClean="0"/>
              <a:t>=</a:t>
            </a:r>
            <a:r>
              <a:rPr lang="zh-CN" altLang="en-US" sz="1500" b="1" dirty="0"/>
              <a:t>个体</a:t>
            </a:r>
            <a:r>
              <a:rPr lang="zh-CN" altLang="en-US" sz="1500" b="1" dirty="0" smtClean="0"/>
              <a:t>之间的连接</a:t>
            </a:r>
            <a:endParaRPr lang="en-US" altLang="zh-CN" sz="15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个体可以在社交网络中创建属于自己的信息，如主页、博客，上传照片、视频、音乐，分享，</a:t>
            </a:r>
            <a:r>
              <a:rPr lang="en-US" altLang="zh-CN" sz="1800" b="1" dirty="0"/>
              <a:t>……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社交网络的用户可以利用交流工具（如即时通信、微博等）</a:t>
            </a:r>
            <a:r>
              <a:rPr lang="zh-CN" altLang="en-US" sz="1800" b="1" dirty="0" smtClean="0"/>
              <a:t>交流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8404225" cy="928687"/>
          </a:xfrm>
        </p:spPr>
        <p:txBody>
          <a:bodyPr/>
          <a:lstStyle/>
          <a:p>
            <a:r>
              <a:rPr lang="zh-CN" altLang="en-US" dirty="0" smtClean="0"/>
              <a:t>电子商务</a:t>
            </a:r>
            <a:r>
              <a:rPr lang="en-US" altLang="zh-CN" dirty="0" smtClean="0"/>
              <a:t>2.0</a:t>
            </a:r>
            <a:r>
              <a:rPr lang="zh-CN" altLang="en-US" dirty="0" smtClean="0"/>
              <a:t>：从社交网络到虚拟世界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638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社会社交网络服务网站：以人为本，提供公共的社会社交网络服务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/>
              <a:t>主要功能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/>
              <a:t>提供网络空间，如用户免费搭建主页</a:t>
            </a:r>
            <a:endParaRPr lang="en-US" altLang="zh-CN" sz="15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/>
              <a:t>提供各种工具，方便用户在网站上开展各种活动</a:t>
            </a:r>
            <a:endParaRPr lang="en-US" altLang="zh-CN" sz="15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/>
              <a:t>便于社交活动</a:t>
            </a:r>
            <a:endParaRPr lang="en-US" altLang="zh-CN" sz="15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/>
              <a:t>企业利用社交网络开展商务</a:t>
            </a:r>
            <a:r>
              <a:rPr lang="zh-CN" altLang="en-US" sz="1500" b="1" dirty="0" smtClean="0"/>
              <a:t>活动</a:t>
            </a:r>
            <a:endParaRPr lang="en-US" altLang="zh-CN" sz="16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企业社交网站：为某个企业提供社交</a:t>
            </a:r>
            <a:r>
              <a:rPr lang="zh-CN" altLang="en-US" sz="2000" b="1" dirty="0"/>
              <a:t>网络</a:t>
            </a:r>
            <a:r>
              <a:rPr lang="zh-CN" altLang="en-US" sz="2000" b="1" dirty="0" smtClean="0"/>
              <a:t>服务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三种类型</a:t>
            </a:r>
            <a:endParaRPr lang="en-US" altLang="zh-CN" sz="18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/>
              <a:t>公用社交网络平台：专门为企业社交网络服务</a:t>
            </a:r>
            <a:endParaRPr lang="en-US" altLang="zh-CN" sz="15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/>
              <a:t>第三方：为企业</a:t>
            </a:r>
            <a:r>
              <a:rPr lang="zh-CN" altLang="en-US" sz="1500" b="1" dirty="0" smtClean="0"/>
              <a:t>专门开发</a:t>
            </a:r>
            <a:r>
              <a:rPr lang="zh-CN" altLang="en-US" sz="1500" b="1" dirty="0"/>
              <a:t>的企业社交网站，并提供维护服务</a:t>
            </a:r>
            <a:endParaRPr lang="en-US" altLang="zh-CN" sz="15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/>
              <a:t>企业自主开发、独立运营的企业社交</a:t>
            </a:r>
            <a:r>
              <a:rPr lang="zh-CN" altLang="en-US" sz="1500" b="1" dirty="0" smtClean="0"/>
              <a:t>网站</a:t>
            </a:r>
            <a:endParaRPr lang="en-US" altLang="zh-CN" sz="15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>
                <a:ea typeface="+mn-ea"/>
                <a:cs typeface="+mn-cs"/>
              </a:rPr>
              <a:t>社交</a:t>
            </a:r>
            <a:r>
              <a:rPr lang="zh-CN" altLang="en-US" sz="2000" b="1" dirty="0" smtClean="0">
                <a:ea typeface="+mn-ea"/>
                <a:cs typeface="+mn-cs"/>
              </a:rPr>
              <a:t>商务：利用社交软件，在社交网络开展电子商务活动</a:t>
            </a:r>
            <a:endParaRPr lang="en-US" altLang="zh-CN" sz="2000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社交商务是电子商务重要发展趋势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38113"/>
            <a:ext cx="8991599" cy="928687"/>
          </a:xfrm>
        </p:spPr>
        <p:txBody>
          <a:bodyPr/>
          <a:lstStyle/>
          <a:p>
            <a:r>
              <a:rPr lang="zh-CN" altLang="en-US" dirty="0"/>
              <a:t>数字世界：数字经济、数字企业和数字社会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638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数字世界大三要素：经济、企业和社会</a:t>
            </a:r>
            <a:endParaRPr lang="en-US" altLang="zh-CN" sz="20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 smtClean="0">
                <a:ea typeface="+mn-ea"/>
                <a:cs typeface="+mn-cs"/>
              </a:rPr>
              <a:t>数字经济：基于数字技术的一种经济，包括数字沟通网络（互联网、内联网、外联网、增值网等）、计算机、软件以及其他各种信息技术</a:t>
            </a:r>
            <a:endParaRPr lang="en-US" altLang="zh-CN" sz="2000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数字经济也称为互联网经济、新经济、网络经济</a:t>
            </a:r>
            <a:r>
              <a:rPr lang="zh-CN" altLang="en-US" sz="1800" b="1" dirty="0" smtClean="0"/>
              <a:t>等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数字经济的特点</a:t>
            </a:r>
            <a:endParaRPr lang="en-US" altLang="zh-CN" sz="18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存在各种数字化产品，如新闻、电子出版物、数据库等</a:t>
            </a:r>
            <a:endParaRPr lang="en-US" altLang="zh-CN" sz="15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企业和消费者可以通过数字货币实现交易，交易的媒介则是联网的计算设备</a:t>
            </a:r>
            <a:endParaRPr lang="en-US" altLang="zh-CN" sz="15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实体商品植入数字化处理设备（如</a:t>
            </a:r>
            <a:r>
              <a:rPr lang="en-US" altLang="zh-CN" sz="1500" b="1" dirty="0" smtClean="0"/>
              <a:t>CPU</a:t>
            </a:r>
            <a:r>
              <a:rPr lang="zh-CN" altLang="en-US" sz="1500" b="1" dirty="0" smtClean="0"/>
              <a:t>），具有各种联网功能</a:t>
            </a:r>
            <a:endParaRPr lang="en-US" altLang="zh-CN" sz="15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商品被赋予（输入）各种信息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对信息进行编码</a:t>
            </a:r>
            <a:endParaRPr lang="en-US" altLang="zh-CN" sz="15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500" b="1" dirty="0" smtClean="0"/>
              <a:t>创新方法对生产和工作进行重组</a:t>
            </a:r>
            <a:endParaRPr lang="en-US" altLang="zh-CN" sz="16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数字经济提供互联网等将计算技术和通信技术集成，产生的信息和技术使电子商务成为可能，促进了企业经营管理的根本变革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数字经济的主要特征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1" y="138113"/>
            <a:ext cx="8991600" cy="928687"/>
          </a:xfrm>
        </p:spPr>
        <p:txBody>
          <a:bodyPr/>
          <a:lstStyle/>
          <a:p>
            <a:r>
              <a:rPr lang="zh-CN" altLang="en-US" dirty="0"/>
              <a:t>数字世界：数字经济、数字企业和数字社会</a:t>
            </a:r>
            <a:endParaRPr lang="en-US" altLang="zh-CN" b="0" dirty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1371600"/>
          <a:ext cx="81534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477000"/>
              </a:tblGrid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应用领域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全球化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全球沟通与合作，全球化电子市场及竞争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数字系统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电视、电话及各种电子设施的数字化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速度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利用数字化的文件、商品、服务，实现实时传输，提高商务流程的速度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信息过载及智能搜索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尽管通过网络传递的信息量越来越大，但是智能搜索工具可以帮助人们找到所需要的信息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市场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市场通过网络运营，实体市场逐步被虚拟市场取代，新型市场的出现加剧了竞争</a:t>
                      </a:r>
                      <a:fld id="{625DE8CA-BB8E-4C51-97AA-4F205A9863B1}" type="slidenum">
                        <a:rPr lang="zh-CN" altLang="en-US" sz="1200" b="1" dirty="0" smtClean="0"/>
                      </a:fld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数字化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音乐、书籍、图片、视频等数字化，使得配送速度加快，配送成本降低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商业模式和流程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新的商业模式及经营流程为企业及行业创造了新机遇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创新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数字化创新和基于网络的创新活动持续、快速发展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淘汰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创新技术越来越多，而旧技术被快速淘汰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机遇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生活、经营的各个环节和角落都蕴藏新的机遇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欺诈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利用网络欺诈手段层出不穷，网络犯罪无处不在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战争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传统战争模式正在被网络战争模式取代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63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组织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传统企业正在转变为数字企业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99060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数字经济的主要</a:t>
            </a:r>
            <a:r>
              <a:rPr lang="zh-CN" altLang="en-US" b="1" dirty="0" smtClean="0"/>
              <a:t>特征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1" y="76200"/>
            <a:ext cx="8915400" cy="623887"/>
          </a:xfrm>
        </p:spPr>
        <p:txBody>
          <a:bodyPr/>
          <a:lstStyle/>
          <a:p>
            <a:r>
              <a:rPr lang="zh-CN" altLang="en-US" dirty="0" smtClean="0"/>
              <a:t>数字世界：数字经济、数字企业和数字社会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8991600" cy="2819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 smtClean="0">
                <a:ea typeface="+mn-ea"/>
                <a:cs typeface="+mn-cs"/>
              </a:rPr>
              <a:t>一般</a:t>
            </a:r>
            <a:r>
              <a:rPr lang="zh-CN" altLang="en-US" sz="2000" b="1" dirty="0">
                <a:ea typeface="+mn-ea"/>
                <a:cs typeface="+mn-cs"/>
              </a:rPr>
              <a:t>理解：利用计算机和信息系统使大部分经营流程自动化运作的企业</a:t>
            </a:r>
            <a:endParaRPr lang="en-US" altLang="zh-CN" sz="2000" b="1" dirty="0">
              <a:ea typeface="+mn-ea"/>
              <a:cs typeface="+mn-cs"/>
            </a:endParaRPr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 smtClean="0">
                <a:ea typeface="+mn-ea"/>
                <a:cs typeface="+mn-cs"/>
              </a:rPr>
              <a:t>数字企业的定义</a:t>
            </a:r>
            <a:r>
              <a:rPr lang="zh-CN" altLang="en-US" sz="2000" b="1" dirty="0">
                <a:ea typeface="+mn-ea"/>
                <a:cs typeface="+mn-cs"/>
              </a:rPr>
              <a:t>：数字企业指的是一种新型商业模式，它利用信息技术实现企业三大目标中的一种或多种。</a:t>
            </a:r>
            <a:endParaRPr lang="en-US" altLang="zh-CN" sz="2000" b="1" dirty="0">
              <a:ea typeface="+mn-ea"/>
              <a:cs typeface="+mn-cs"/>
            </a:endParaRPr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000" b="1" dirty="0">
                <a:ea typeface="+mn-ea"/>
                <a:cs typeface="+mn-cs"/>
              </a:rPr>
              <a:t>企业的三大经营目标</a:t>
            </a:r>
            <a:endParaRPr lang="en-US" altLang="zh-CN" sz="20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更加有效地开发新客户，维系老客户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提高员工的劳动生产率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提高经营效益</a:t>
            </a:r>
            <a:endParaRPr lang="en-US" altLang="zh-CN" sz="1800" b="1" dirty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数字企业与实体企业特征对比</a:t>
            </a:r>
            <a:endParaRPr lang="en-US" altLang="zh-CN" sz="18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2400" y="3352800"/>
          <a:ext cx="8915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057400"/>
                <a:gridCol w="2286000"/>
                <a:gridCol w="2438400"/>
              </a:tblGrid>
              <a:tr h="325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实体企业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数字企业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/>
                        <a:t>实体企业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数字企业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325587"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在实体商店销售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在线销售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纸质招投标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电子招投标（反向竞价）</a:t>
                      </a:r>
                      <a:endParaRPr lang="zh-CN" altLang="en-US" sz="900" b="1" dirty="0"/>
                    </a:p>
                  </a:txBody>
                  <a:tcPr anchor="ctr"/>
                </a:tc>
              </a:tr>
              <a:tr h="357897"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销售有形商品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销售实体商品和数字产品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推式生产模式，需求预测决定生产规模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拉式生产，由订单决定生产</a:t>
                      </a:r>
                      <a:endParaRPr lang="zh-CN" altLang="en-US" sz="900" b="1" dirty="0"/>
                    </a:p>
                  </a:txBody>
                  <a:tcPr anchor="ctr"/>
                </a:tc>
              </a:tr>
              <a:tr h="325587"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企业决定库存规模和生产计划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在线整合库存预测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规模生产（标准化产品）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规模定制，由订单决定生产的产品</a:t>
                      </a:r>
                      <a:endParaRPr lang="zh-CN" altLang="en-US" sz="900" b="1" dirty="0"/>
                    </a:p>
                  </a:txBody>
                  <a:tcPr anchor="ctr"/>
                </a:tc>
              </a:tr>
              <a:tr h="325587"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纸质商品目录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电子商品目录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人员推销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会员式营销，虚拟营销</a:t>
                      </a:r>
                      <a:endParaRPr lang="zh-CN" altLang="en-US" sz="900" b="1" dirty="0"/>
                    </a:p>
                  </a:txBody>
                  <a:tcPr anchor="ctr"/>
                </a:tc>
              </a:tr>
              <a:tr h="325587"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实体市场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虚拟市场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口口相传，广告效应缓慢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病毒营销，主要通过社交网络</a:t>
                      </a:r>
                      <a:endParaRPr lang="zh-CN" altLang="en-US" sz="900" b="1" dirty="0"/>
                    </a:p>
                  </a:txBody>
                  <a:tcPr anchor="ctr"/>
                </a:tc>
              </a:tr>
              <a:tr h="357897"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电话、传真、增值网、传统的</a:t>
                      </a:r>
                      <a:r>
                        <a:rPr lang="en-US" altLang="zh-CN" sz="900" b="1" dirty="0" smtClean="0"/>
                        <a:t>EDI</a:t>
                      </a:r>
                      <a:r>
                        <a:rPr lang="zh-CN" altLang="en-US" sz="900" b="1" dirty="0" smtClean="0"/>
                        <a:t>技术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计算机、移动终端、互联网、外联网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线性的供应链模式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基于集配中心的供应链</a:t>
                      </a:r>
                      <a:endParaRPr lang="zh-CN" altLang="en-US" sz="900" b="1" dirty="0"/>
                    </a:p>
                  </a:txBody>
                  <a:tcPr anchor="ctr"/>
                </a:tc>
              </a:tr>
              <a:tr h="325587"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时间不固定的实体拍卖市场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跨时空的在线拍卖市场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规模生产需要大量资金投入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按订单生产，可以先收款后生产</a:t>
                      </a:r>
                      <a:endParaRPr lang="zh-CN" altLang="en-US" sz="900" b="1" dirty="0"/>
                    </a:p>
                  </a:txBody>
                  <a:tcPr anchor="ctr"/>
                </a:tc>
              </a:tr>
              <a:tr h="325587"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经纪人提供服务，帮助完成交易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虚拟中介，增值服务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实体生产经营需要占压大量资金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生产经营所需要占压资金较少</a:t>
                      </a:r>
                      <a:endParaRPr lang="zh-CN" altLang="en-US" sz="900" b="1" dirty="0"/>
                    </a:p>
                  </a:txBody>
                  <a:tcPr anchor="ctr"/>
                </a:tc>
              </a:tr>
              <a:tr h="357897"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纸质交割单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电子交割单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客户价值诉求往往难以满足（成本</a:t>
                      </a:r>
                      <a:r>
                        <a:rPr lang="en-US" altLang="zh-CN" sz="900" b="1" dirty="0" smtClean="0"/>
                        <a:t>&gt;</a:t>
                      </a:r>
                      <a:r>
                        <a:rPr lang="zh-CN" altLang="en-US" sz="900" b="1" dirty="0" smtClean="0"/>
                        <a:t>收益）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 smtClean="0"/>
                        <a:t>客户价值诉求可以得到满足（成本</a:t>
                      </a:r>
                      <a:r>
                        <a:rPr lang="zh-CN" altLang="en-US" sz="900" b="1" dirty="0" smtClean="0">
                          <a:latin typeface="宋体"/>
                          <a:ea typeface="宋体"/>
                        </a:rPr>
                        <a:t>≤</a:t>
                      </a:r>
                      <a:r>
                        <a:rPr lang="zh-CN" altLang="en-US" sz="900" b="1" dirty="0" smtClean="0"/>
                        <a:t>收益）</a:t>
                      </a:r>
                      <a:endParaRPr lang="zh-CN" altLang="en-US" sz="9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38113"/>
            <a:ext cx="8991599" cy="928687"/>
          </a:xfrm>
        </p:spPr>
        <p:txBody>
          <a:bodyPr/>
          <a:lstStyle/>
          <a:p>
            <a:r>
              <a:rPr lang="zh-CN" altLang="en-US" dirty="0"/>
              <a:t>数字世界：数字经济、数字企业和数字社会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4953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数字社会：</a:t>
            </a:r>
            <a:r>
              <a:rPr lang="zh-CN" altLang="en-US" sz="2400" b="1" dirty="0"/>
              <a:t>人、人的生活方式是数字世界最重要的</a:t>
            </a:r>
            <a:r>
              <a:rPr lang="zh-CN" altLang="en-US" sz="2400" b="1" dirty="0" smtClean="0"/>
              <a:t>因素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数字社会已经、正在、将来继续改变人们生活的各个方面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如生活、娱乐、购物、旅行、就医、教育等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/>
              <a:t>数字化应用已经、正在、将来继续渗透到人们的生活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如数码相机、数字电视、数字汽车等</a:t>
            </a:r>
            <a:endParaRPr lang="en-US" altLang="zh-CN" sz="20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>
                <a:ea typeface="+mn-ea"/>
                <a:cs typeface="+mn-cs"/>
              </a:rPr>
              <a:t>数字社会使得电子商务发展更加</a:t>
            </a:r>
            <a:r>
              <a:rPr lang="zh-CN" altLang="en-US" sz="2400" b="1" dirty="0" smtClean="0">
                <a:ea typeface="+mn-ea"/>
                <a:cs typeface="+mn-cs"/>
              </a:rPr>
              <a:t>迅速</a:t>
            </a:r>
            <a:endParaRPr lang="en-US" altLang="zh-CN" sz="2400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使能</a:t>
            </a:r>
            <a:r>
              <a:rPr lang="zh-CN" altLang="en-US" sz="2000" b="1" dirty="0" smtClean="0"/>
              <a:t>电子商务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632825" cy="1233487"/>
          </a:xfrm>
        </p:spPr>
        <p:txBody>
          <a:bodyPr/>
          <a:lstStyle/>
          <a:p>
            <a:r>
              <a:rPr lang="zh-CN" altLang="en-US" sz="4400" dirty="0"/>
              <a:t>瓶装矿泉水的组成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3600" b="1" dirty="0" smtClean="0"/>
              <a:t>一瓶装泉水的组成</a:t>
            </a:r>
            <a:endParaRPr lang="en-US" altLang="zh-CN" sz="36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3200" b="1" dirty="0" smtClean="0"/>
              <a:t>矿泉水（产生主要价值）</a:t>
            </a:r>
            <a:endParaRPr lang="en-US" altLang="zh-CN" sz="32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3200" b="1" dirty="0" smtClean="0"/>
              <a:t>瓶体</a:t>
            </a:r>
            <a:endParaRPr lang="en-US" altLang="zh-CN" sz="32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3200" b="1" dirty="0" smtClean="0"/>
              <a:t>瓶盖</a:t>
            </a:r>
            <a:endParaRPr lang="en-US" altLang="zh-CN" sz="32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3200" b="1" dirty="0" smtClean="0"/>
              <a:t>标签</a:t>
            </a:r>
            <a:endParaRPr lang="en-US" altLang="zh-CN" sz="32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3200" b="1" dirty="0" smtClean="0"/>
              <a:t>其他信息，如批次、生产日期、保质期等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8556625" cy="846137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商业环境推动电子商务发展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66800"/>
            <a:ext cx="8785225" cy="54102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>
                <a:ea typeface="+mn-ea"/>
                <a:cs typeface="+mn-cs"/>
              </a:rPr>
              <a:t>电子商务的发展受到技术、经济和社会等各种因素的影响，还包括不断变化的全球竞争和经营环境</a:t>
            </a:r>
            <a:endParaRPr lang="en-US" altLang="zh-CN" sz="2400" b="1" dirty="0">
              <a:ea typeface="+mn-ea"/>
              <a:cs typeface="+mn-cs"/>
            </a:endParaRPr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>
                <a:ea typeface="+mn-ea"/>
                <a:cs typeface="+mn-cs"/>
              </a:rPr>
              <a:t>经营环境中的竞争越来越激烈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全球化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客户主动权越来越大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环境变化速度加快，不确定因素增加</a:t>
            </a:r>
            <a:endParaRPr lang="en-US" altLang="zh-CN" sz="2000" b="1" dirty="0" smtClean="0">
              <a:ea typeface="宋体" charset="-122"/>
            </a:endParaRPr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>
                <a:ea typeface="+mn-ea"/>
                <a:cs typeface="+mn-cs"/>
              </a:rPr>
              <a:t>企业的经营压力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宋体" charset="-122"/>
              </a:rPr>
              <a:t>市场和经济压力</a:t>
            </a:r>
            <a:endParaRPr lang="en-US" altLang="zh-CN" sz="2000" b="1" dirty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>
                <a:ea typeface="宋体" charset="-122"/>
              </a:rPr>
              <a:t>激烈</a:t>
            </a:r>
            <a:r>
              <a:rPr lang="zh-CN" altLang="en-US" sz="1600" b="1" dirty="0">
                <a:ea typeface="宋体" charset="-122"/>
              </a:rPr>
              <a:t>的竞争，全球经济，贸易协定约束，有些国家过低的劳动力成本，市场频繁、剧烈的波动，消费者对市场的影响力，政府监管</a:t>
            </a:r>
            <a:endParaRPr lang="en-US" altLang="zh-CN" sz="16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宋体" charset="-122"/>
              </a:rPr>
              <a:t>社会压力</a:t>
            </a:r>
            <a:endParaRPr lang="en-US" altLang="zh-CN" sz="2000" b="1" dirty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>
                <a:ea typeface="宋体" charset="-122"/>
              </a:rPr>
              <a:t>员工结构的变化，政府放松监管导致竞争加剧，政府补贴减少，人们对道德及法律问题的更多关注，企业承担更多的社会责任，政治环境动荡</a:t>
            </a:r>
            <a:endParaRPr lang="en-US" altLang="zh-CN" sz="1600" b="1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宋体" charset="-122"/>
              </a:rPr>
              <a:t>技术压力</a:t>
            </a:r>
            <a:endParaRPr lang="en-US" altLang="zh-CN" sz="2000" b="1" dirty="0">
              <a:ea typeface="宋体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>
                <a:ea typeface="宋体" charset="-122"/>
              </a:rPr>
              <a:t>更多的技术创新，旧技术很快被淘汰，信息爆炸越来越明显，与人力成本相比，技术成本越来越低</a:t>
            </a:r>
            <a:endParaRPr lang="en-US" altLang="zh-CN" sz="1600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8556625" cy="846137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商业环境推动电子商务发展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66800"/>
            <a:ext cx="8785225" cy="914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>
                <a:ea typeface="+mn-ea"/>
                <a:cs typeface="+mn-cs"/>
              </a:rPr>
              <a:t>面对经营环境变化，企业的应对策略，及产生的影响</a:t>
            </a:r>
            <a:endParaRPr lang="en-US" altLang="zh-CN" sz="2400" b="1" dirty="0"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8600" y="1524000"/>
          <a:ext cx="8763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71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应对策略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产生的影响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战略系统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提升在行业中的战略优势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敏捷系统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提升企业灵活应变能力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经营流程管理持续优化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使用网络系统改善经营流程，采用网上采购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客户关系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使用互联网和电子商务商业模式，改善客户关系管理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43325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商务合作及伙伴关系管理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采用合资经营、合伙经营、在线合作、虚拟公司等形式达到双赢目的，甚至与竞争对手合作实现双赢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虚拟市场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利用私有或公共电子市场，提高企业经营效率和效益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缩短产品上市周期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提高产品设计、生产能力，缩短产品上市周期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给员工授权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 smtClean="0"/>
                        <a:t>员工使用计算机辅助决策系统，支持自主、快速决策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按订单生产和规模定制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向众多客户提供个性化产品和服务，并将成本控制在合理范围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企业内部自动化运作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通过电子商务，支持企业的各种经营管理活动自动化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知识管理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利用网络创造、存储、传递信息，提高效率，从而提高企业应变能力和竞争能力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客户选择、客户忠诚度和服务管理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识别最有价值的潜在客户，增强其对产品和服务的需求，提高客户忠诚度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人力资源管理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为特定的岗位选择最合适的员工，支付合理的报酬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产品与服务质量管理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及早发现产品、服务的质量隐患，降低质量风险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财务管理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了解财务工作的意义，以及非财务活动可能造成的影响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研发管理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改进产品、服务质量、效益，保证产品、服务的安全可靠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71949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社交网络管理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利用协同优势，使营销、广告、企业间合作等活动得到创新</a:t>
                      </a:r>
                      <a:endParaRPr lang="zh-CN" alt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8556625" cy="846137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商业环境推动电子商务发展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66800"/>
            <a:ext cx="8785225" cy="54102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>
                <a:ea typeface="+mn-ea"/>
                <a:cs typeface="+mn-cs"/>
              </a:rPr>
              <a:t>企业的经营</a:t>
            </a:r>
            <a:r>
              <a:rPr lang="zh-CN" altLang="en-US" sz="2400" b="1" dirty="0" smtClean="0">
                <a:ea typeface="+mn-ea"/>
                <a:cs typeface="+mn-cs"/>
              </a:rPr>
              <a:t>压力成为推动电子商务</a:t>
            </a:r>
            <a:r>
              <a:rPr lang="zh-CN" altLang="en-US" sz="2400" b="1" dirty="0">
                <a:ea typeface="+mn-ea"/>
                <a:cs typeface="+mn-cs"/>
              </a:rPr>
              <a:t>的</a:t>
            </a:r>
            <a:r>
              <a:rPr lang="zh-CN" altLang="en-US" sz="2400" b="1" dirty="0" smtClean="0">
                <a:ea typeface="+mn-ea"/>
                <a:cs typeface="+mn-cs"/>
              </a:rPr>
              <a:t>发展根本动力</a:t>
            </a:r>
            <a:endParaRPr lang="en-US" altLang="zh-CN" sz="2400" b="1" dirty="0">
              <a:ea typeface="+mn-ea"/>
              <a:cs typeface="+mn-cs"/>
            </a:endParaRPr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>
                <a:ea typeface="+mn-ea"/>
                <a:cs typeface="+mn-cs"/>
              </a:rPr>
              <a:t>而电子商务发展为企业带来各种潜力，主要体现在：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企业间有效的沟通和交流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全球范围寻找商业伙伴，开展交易活动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跨时空，方便快捷地传递信息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快速、实时传递信息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开展价格比较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提供个性化产品和服务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利用富媒体开展广告活动、娱乐活动和社交网络活动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快速得到专家和其他网络用户的咨询服务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企业内外开展各种形式的协作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信息、知识的分享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利用智能化管理提高生产率，降低成本，节约时间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>
                <a:ea typeface="宋体" charset="-122"/>
              </a:rPr>
              <a:t>方便快捷地搜素商务伙伴、竞争者及产品信息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endParaRPr lang="en-US" altLang="zh-CN" sz="2000" b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328025" cy="8461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电子商务的商业模式</a:t>
            </a:r>
            <a:r>
              <a:rPr lang="en-US" altLang="zh-CN" dirty="0" smtClean="0">
                <a:ea typeface="宋体" charset="-122"/>
              </a:rPr>
              <a:t>—</a:t>
            </a:r>
            <a:r>
              <a:rPr lang="zh-CN" altLang="en-US" dirty="0" smtClean="0">
                <a:ea typeface="宋体" charset="-122"/>
              </a:rPr>
              <a:t>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143000"/>
            <a:ext cx="8785225" cy="49164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电子商务是一种商业模式，一种创新的商业模式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商业模式，企业实施其赖以生存的业务活动的方法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企业的商业模式决定了企业在价值链中的位置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价值链是指企业为实现其经营目标，在生产过程的各个阶段中实施的一系列增值活动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补充：商业模式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400" b="1" dirty="0" smtClean="0"/>
          </a:p>
          <a:p>
            <a:pPr>
              <a:buFont typeface="Arial" pitchFamily="34" charset="0"/>
              <a:buChar char="•"/>
            </a:pP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328025" cy="8461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电子商务的商业模式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990600"/>
            <a:ext cx="8785225" cy="55626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电子商务的“原子”商业模式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在线直销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网络招投标平台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电子市场和电子交易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病毒营销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团</a:t>
            </a:r>
            <a:r>
              <a:rPr lang="zh-CN" altLang="en-US" sz="2400" b="1" dirty="0" smtClean="0"/>
              <a:t>购</a:t>
            </a:r>
            <a:endParaRPr lang="en-US" altLang="zh-CN" sz="24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800" b="1" dirty="0" smtClean="0">
                <a:ea typeface="+mn-ea"/>
                <a:cs typeface="+mn-cs"/>
              </a:rPr>
              <a:t>综合模式</a:t>
            </a:r>
            <a:endParaRPr lang="en-US" altLang="zh-CN" sz="2800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由一个以上的“原子”模式</a:t>
            </a:r>
            <a:r>
              <a:rPr lang="zh-CN" altLang="en-US" sz="2400" b="1" dirty="0" smtClean="0"/>
              <a:t>构成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709025" cy="846137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电子商务的优势与面临的壁垒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143000"/>
            <a:ext cx="8785225" cy="5334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企业收益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/>
              <a:t>全球化拓展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降低成本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改进供应链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延长营业时间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客户定制化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创新商业模式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供应商高度专业化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快速进入市场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提高采购效率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改善客户关系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促进低成本产品和服务定制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缩短资本投入到产出的时间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支持流程再造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/>
              <a:t>改善形象、</a:t>
            </a:r>
            <a:r>
              <a:rPr lang="zh-CN" altLang="en-US" sz="1600" b="1" dirty="0" smtClean="0"/>
              <a:t>服务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1600" b="1" dirty="0" smtClean="0"/>
              <a:t>……</a:t>
            </a:r>
            <a:endParaRPr lang="en-US" altLang="zh-CN" sz="1600" b="1" dirty="0"/>
          </a:p>
          <a:p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709025" cy="846137"/>
          </a:xfrm>
        </p:spPr>
        <p:txBody>
          <a:bodyPr/>
          <a:lstStyle/>
          <a:p>
            <a:r>
              <a:rPr lang="zh-CN" altLang="en-US" sz="3200" dirty="0">
                <a:ea typeface="宋体" charset="-122"/>
              </a:rPr>
              <a:t>电子商务的优势与面临</a:t>
            </a:r>
            <a:r>
              <a:rPr lang="zh-CN" altLang="en-US" sz="3200" dirty="0" smtClean="0">
                <a:ea typeface="宋体" charset="-122"/>
              </a:rPr>
              <a:t>的壁垒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143000"/>
            <a:ext cx="8785225" cy="5334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消费者收益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+mn-ea"/>
                <a:cs typeface="+mn-cs"/>
              </a:rPr>
              <a:t>时间：</a:t>
            </a:r>
            <a:r>
              <a:rPr lang="en-US" altLang="zh-CN" sz="2000" b="1" dirty="0">
                <a:ea typeface="+mn-ea"/>
                <a:cs typeface="+mn-cs"/>
              </a:rPr>
              <a:t>365×24</a:t>
            </a:r>
            <a:endParaRPr lang="en-US" altLang="zh-CN" sz="20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+mn-ea"/>
                <a:cs typeface="+mn-cs"/>
              </a:rPr>
              <a:t>更多的选择：供应商、产品、服务，促进竞争，支出减少</a:t>
            </a:r>
            <a:endParaRPr lang="en-US" altLang="zh-CN" sz="20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+mn-ea"/>
                <a:cs typeface="+mn-cs"/>
              </a:rPr>
              <a:t>数字化产品即时交货</a:t>
            </a:r>
            <a:endParaRPr lang="en-US" altLang="zh-CN" sz="20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+mn-ea"/>
                <a:cs typeface="+mn-cs"/>
              </a:rPr>
              <a:t>获取信息便捷，交流更</a:t>
            </a:r>
            <a:r>
              <a:rPr lang="zh-CN" altLang="en-US" sz="2000" b="1" dirty="0" smtClean="0">
                <a:ea typeface="+mn-ea"/>
                <a:cs typeface="+mn-cs"/>
              </a:rPr>
              <a:t>方便</a:t>
            </a:r>
            <a:endParaRPr lang="en-US" altLang="zh-CN" sz="2000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2000" b="1" dirty="0" smtClean="0">
                <a:ea typeface="+mn-ea"/>
                <a:cs typeface="+mn-cs"/>
              </a:rPr>
              <a:t>……</a:t>
            </a:r>
            <a:endParaRPr lang="zh-CN" altLang="en-US" sz="2000" b="1" dirty="0">
              <a:ea typeface="+mn-ea"/>
              <a:cs typeface="+mn-cs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b="1" dirty="0"/>
              <a:t>社会收益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+mn-ea"/>
                <a:cs typeface="+mn-cs"/>
              </a:rPr>
              <a:t>远程办公</a:t>
            </a:r>
            <a:endParaRPr lang="en-US" altLang="zh-CN" sz="20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+mn-ea"/>
                <a:cs typeface="+mn-cs"/>
              </a:rPr>
              <a:t>生活水平提高</a:t>
            </a:r>
            <a:endParaRPr lang="en-US" altLang="zh-CN" sz="20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+mn-ea"/>
                <a:cs typeface="+mn-cs"/>
              </a:rPr>
              <a:t>电子商务促进信息技术进步</a:t>
            </a:r>
            <a:endParaRPr lang="en-US" altLang="zh-CN" sz="20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>
                <a:ea typeface="+mn-ea"/>
                <a:cs typeface="+mn-cs"/>
              </a:rPr>
              <a:t>公共服务更</a:t>
            </a:r>
            <a:r>
              <a:rPr lang="zh-CN" altLang="en-US" sz="2000" b="1" dirty="0" smtClean="0">
                <a:ea typeface="+mn-ea"/>
                <a:cs typeface="+mn-cs"/>
              </a:rPr>
              <a:t>有效</a:t>
            </a:r>
            <a:endParaRPr lang="en-US" altLang="zh-CN" sz="2000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2000" b="1" dirty="0" smtClean="0">
                <a:ea typeface="+mn-ea"/>
                <a:cs typeface="+mn-cs"/>
              </a:rPr>
              <a:t>……</a:t>
            </a:r>
            <a:endParaRPr lang="en-US" altLang="zh-CN" sz="2000" b="1" dirty="0">
              <a:ea typeface="+mn-ea"/>
              <a:cs typeface="+mn-cs"/>
            </a:endParaRPr>
          </a:p>
          <a:p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709025" cy="623887"/>
          </a:xfrm>
        </p:spPr>
        <p:txBody>
          <a:bodyPr/>
          <a:lstStyle/>
          <a:p>
            <a:r>
              <a:rPr lang="zh-CN" altLang="en-US" sz="3200" dirty="0">
                <a:ea typeface="宋体" charset="-122"/>
              </a:rPr>
              <a:t>电子商务的优势与面临</a:t>
            </a:r>
            <a:r>
              <a:rPr lang="zh-CN" altLang="en-US" sz="3200" dirty="0" smtClean="0">
                <a:ea typeface="宋体" charset="-122"/>
              </a:rPr>
              <a:t>的壁垒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785225" cy="5334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面临的壁垒：技术和非技术两类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00" y="1402080"/>
          <a:ext cx="8991600" cy="3779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800600"/>
              </a:tblGrid>
              <a:tr h="3435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技术壁垒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非技术壁垒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质量、安全、可靠性方面缺乏全球标准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安全与隐私问题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带宽依然不够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客户对陌生卖家不信任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软件开发工具不足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人们对看不见、摸不着的交易很难信任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历史遗留系统很难与互联网、电子商务软件集成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许多法律、政策问题还没有解决，或不够清晰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开展电子商务需要较高系统（硬件、软件）建设和维护成本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政府在对电子商务的某些方面限制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互联网接入成本较高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电子商务带来的利益（如网络广告）难以界定，缺乏成熟的界定标准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面对面交易的优势，使得部分客户很难进入虚拟市场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电子商务盈利需要规模效应，但往往很难聚集足够的买家和卖家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网络诈骗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3593"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网络企业容易失败，融资难度大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709025" cy="623887"/>
          </a:xfrm>
        </p:spPr>
        <p:txBody>
          <a:bodyPr/>
          <a:lstStyle/>
          <a:p>
            <a:r>
              <a:rPr lang="zh-CN" altLang="en-US" sz="3200" dirty="0">
                <a:ea typeface="宋体" charset="-122"/>
              </a:rPr>
              <a:t>电子商务的优势与面临</a:t>
            </a:r>
            <a:r>
              <a:rPr lang="zh-CN" altLang="en-US" sz="3200" dirty="0" smtClean="0">
                <a:ea typeface="宋体" charset="-122"/>
              </a:rPr>
              <a:t>的壁垒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785225" cy="5334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这些壁垒可以归结为</a:t>
            </a:r>
            <a:endParaRPr lang="en-US" altLang="zh-CN" sz="2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>
                <a:ea typeface="+mn-ea"/>
                <a:cs typeface="+mn-cs"/>
              </a:rPr>
              <a:t>行业壁垒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>
                <a:ea typeface="+mn-ea"/>
                <a:cs typeface="+mn-cs"/>
              </a:rPr>
              <a:t>内部壁垒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>
                <a:ea typeface="+mn-ea"/>
                <a:cs typeface="+mn-cs"/>
              </a:rPr>
              <a:t>外部壁垒</a:t>
            </a:r>
            <a:endParaRPr lang="zh-CN" altLang="en-US" sz="2400" b="1" dirty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产生壁垒的主要原因</a:t>
            </a:r>
            <a:endParaRPr lang="en-US" altLang="zh-CN" sz="2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>
                <a:ea typeface="+mn-ea"/>
                <a:cs typeface="+mn-cs"/>
              </a:rPr>
              <a:t>对新技术抵制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>
                <a:ea typeface="+mn-ea"/>
                <a:cs typeface="+mn-cs"/>
              </a:rPr>
              <a:t>实施面临困难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>
                <a:ea typeface="+mn-ea"/>
                <a:cs typeface="+mn-cs"/>
              </a:rPr>
              <a:t>缺乏技术力量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>
                <a:ea typeface="+mn-ea"/>
                <a:cs typeface="+mn-cs"/>
              </a:rPr>
              <a:t>缺乏潜在客户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>
                <a:ea typeface="+mn-ea"/>
                <a:cs typeface="+mn-cs"/>
              </a:rPr>
              <a:t>投入成本太高</a:t>
            </a:r>
            <a:endParaRPr lang="zh-CN" altLang="en-US" sz="2400" b="1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709025" cy="846137"/>
          </a:xfrm>
        </p:spPr>
        <p:txBody>
          <a:bodyPr/>
          <a:lstStyle/>
          <a:p>
            <a:pPr algn="ctr"/>
            <a:r>
              <a:rPr lang="zh-CN" altLang="en-US" sz="3200" dirty="0" smtClean="0"/>
              <a:t>电子商务技术、基础设施及工具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066800"/>
            <a:ext cx="8785225" cy="54864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本章目标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电子商务的主要经营形式、流程与支持系统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定义网络市场及其构成要素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网络市场的主要类型及其特征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电子商品</a:t>
            </a:r>
            <a:r>
              <a:rPr lang="zh-CN" altLang="en-US" sz="2400" b="1" dirty="0"/>
              <a:t>目录、</a:t>
            </a:r>
            <a:r>
              <a:rPr lang="zh-CN" altLang="en-US" sz="2400" b="1" dirty="0" smtClean="0"/>
              <a:t>搜索引擎和</a:t>
            </a:r>
            <a:r>
              <a:rPr lang="zh-CN" altLang="en-US" sz="2400" b="1" dirty="0"/>
              <a:t>购物车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网上竞价及其特征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网络拍卖的利与弊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网络物物交换及谈判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虚拟社区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2400" b="1" dirty="0" smtClean="0"/>
              <a:t>Web2.0</a:t>
            </a:r>
            <a:r>
              <a:rPr lang="zh-CN" altLang="en-US" sz="2400" b="1" dirty="0" smtClean="0"/>
              <a:t>工具及其在电子商务中的应用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虚拟世界及其在电子商务中的应用</a:t>
            </a:r>
            <a:endParaRPr lang="en-US" altLang="zh-CN" sz="2400" b="1" dirty="0" smtClean="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685800" y="228600"/>
            <a:ext cx="731361" cy="73136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103" r="-2610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8F8F8"/>
                </a:solidFill>
                <a:ea typeface="微软雅黑" pitchFamily="34" charset="-122"/>
              </a:rPr>
              <a:t>03</a:t>
            </a:r>
            <a:endParaRPr lang="zh-CN" altLang="en-US" sz="32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4400" dirty="0"/>
              <a:t>原材料</a:t>
            </a:r>
            <a:r>
              <a:rPr lang="zh-CN" altLang="en-US" sz="4400" dirty="0" smtClean="0"/>
              <a:t>购买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990600"/>
            <a:ext cx="8785225" cy="5715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b="1" dirty="0" smtClean="0"/>
              <a:t>瓶装水原材料</a:t>
            </a:r>
            <a:r>
              <a:rPr lang="zh-CN" altLang="en-US" b="1" dirty="0"/>
              <a:t>的</a:t>
            </a:r>
            <a:r>
              <a:rPr lang="zh-CN" altLang="en-US" b="1" dirty="0" smtClean="0"/>
              <a:t>大概组成：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/>
              <a:t>原</a:t>
            </a:r>
            <a:r>
              <a:rPr lang="zh-CN" altLang="en-US" b="1" dirty="0" smtClean="0"/>
              <a:t>水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/>
              <a:t>瓶</a:t>
            </a:r>
            <a:r>
              <a:rPr lang="zh-CN" altLang="en-US" b="1" dirty="0" smtClean="0"/>
              <a:t>体塑料：一般为</a:t>
            </a:r>
            <a:r>
              <a:rPr lang="en-US" altLang="zh-CN" b="1" dirty="0" smtClean="0"/>
              <a:t>PET</a:t>
            </a:r>
            <a:r>
              <a:rPr lang="zh-CN" altLang="en-US" b="1" dirty="0" smtClean="0"/>
              <a:t>塑料颗粒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/>
              <a:t>瓶盖塑料：一般</a:t>
            </a:r>
            <a:r>
              <a:rPr lang="zh-CN" altLang="en-US" b="1" dirty="0"/>
              <a:t>为</a:t>
            </a:r>
            <a:r>
              <a:rPr lang="en-US" altLang="zh-CN" b="1" dirty="0"/>
              <a:t>PET</a:t>
            </a:r>
            <a:r>
              <a:rPr lang="zh-CN" altLang="en-US" b="1" dirty="0"/>
              <a:t>塑料</a:t>
            </a:r>
            <a:r>
              <a:rPr lang="zh-CN" altLang="en-US" b="1" dirty="0" smtClean="0"/>
              <a:t>颗粒（可能与瓶体不同）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/>
              <a:t>标签：不同瓶装矿泉水生产商的标签不同，因此一般需要专门委托定制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 smtClean="0"/>
              <a:t>油墨：用来喷涂批次、生产日期、保质期等</a:t>
            </a:r>
            <a:endParaRPr lang="en-US" altLang="zh-CN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/>
              <a:t>其他相关原材料</a:t>
            </a:r>
            <a:endParaRPr lang="en-US" altLang="zh-CN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外包装，如包装盒、包装塑料等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709025" cy="846137"/>
          </a:xfrm>
        </p:spPr>
        <p:txBody>
          <a:bodyPr/>
          <a:lstStyle/>
          <a:p>
            <a:r>
              <a:rPr lang="zh-CN" altLang="en-US" sz="3200" dirty="0" smtClean="0"/>
              <a:t>电子商务活动、相关技术及其关系</a:t>
            </a:r>
            <a:endParaRPr lang="zh-CN" altLang="en-US" sz="3200" dirty="0"/>
          </a:p>
        </p:txBody>
      </p:sp>
      <p:grpSp>
        <p:nvGrpSpPr>
          <p:cNvPr id="64" name="组合 63"/>
          <p:cNvGrpSpPr/>
          <p:nvPr/>
        </p:nvGrpSpPr>
        <p:grpSpPr>
          <a:xfrm>
            <a:off x="2286000" y="914400"/>
            <a:ext cx="4841557" cy="5791200"/>
            <a:chOff x="2438400" y="1066800"/>
            <a:chExt cx="4728411" cy="5638800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2438400" y="14478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信息展示、搜索、比较、分析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438400" y="48768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提升绩效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438400" y="31242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沟通、协调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学习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438400" y="39624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娱乐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438400" y="22860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买卖交易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2438400" y="5666874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其他活动（招聘、客户服务）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5638800" y="10668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电子市场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5638800" y="44196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Web2.0</a:t>
              </a:r>
              <a:r>
                <a:rPr lang="zh-CN" altLang="en-US" sz="1400" b="1" dirty="0" smtClean="0"/>
                <a:t>工具、社交网络服务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5638800" y="27432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电子目录</a:t>
              </a:r>
              <a:r>
                <a:rPr lang="zh-CN" altLang="en-US" sz="1400" b="1" dirty="0"/>
                <a:t>、搜索引擎</a:t>
              </a: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、购物车、电子地图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5638800" y="35814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电子竞价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5638800" y="19050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网络门店、卖场、门户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5638800" y="52578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虚拟世界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642811" y="6096000"/>
              <a:ext cx="1524000" cy="6096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支付、订单处理、安全、支持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9" name="直接箭头连接符 18"/>
            <p:cNvCxnSpPr>
              <a:stCxn id="5" idx="3"/>
              <a:endCxn id="11" idx="1"/>
            </p:cNvCxnSpPr>
            <p:nvPr/>
          </p:nvCxnSpPr>
          <p:spPr bwMode="auto">
            <a:xfrm flipV="1">
              <a:off x="3962400" y="1371600"/>
              <a:ext cx="16764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5" idx="3"/>
              <a:endCxn id="15" idx="1"/>
            </p:cNvCxnSpPr>
            <p:nvPr/>
          </p:nvCxnSpPr>
          <p:spPr bwMode="auto">
            <a:xfrm>
              <a:off x="3962400" y="1752600"/>
              <a:ext cx="16764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>
              <a:stCxn id="5" idx="3"/>
            </p:cNvCxnSpPr>
            <p:nvPr/>
          </p:nvCxnSpPr>
          <p:spPr bwMode="auto">
            <a:xfrm>
              <a:off x="3962400" y="1752600"/>
              <a:ext cx="1680411" cy="1143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直接箭头连接符 24"/>
            <p:cNvCxnSpPr>
              <a:stCxn id="9" idx="3"/>
            </p:cNvCxnSpPr>
            <p:nvPr/>
          </p:nvCxnSpPr>
          <p:spPr bwMode="auto">
            <a:xfrm flipV="1">
              <a:off x="3962400" y="1447800"/>
              <a:ext cx="1676400" cy="1143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9" idx="3"/>
              <a:endCxn id="13" idx="1"/>
            </p:cNvCxnSpPr>
            <p:nvPr/>
          </p:nvCxnSpPr>
          <p:spPr bwMode="auto">
            <a:xfrm>
              <a:off x="3962400" y="2590800"/>
              <a:ext cx="16764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>
              <a:stCxn id="9" idx="3"/>
            </p:cNvCxnSpPr>
            <p:nvPr/>
          </p:nvCxnSpPr>
          <p:spPr bwMode="auto">
            <a:xfrm>
              <a:off x="3962400" y="2590800"/>
              <a:ext cx="1676400" cy="1143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直接箭头连接符 32"/>
            <p:cNvCxnSpPr>
              <a:stCxn id="9" idx="3"/>
            </p:cNvCxnSpPr>
            <p:nvPr/>
          </p:nvCxnSpPr>
          <p:spPr bwMode="auto">
            <a:xfrm>
              <a:off x="3962400" y="2590800"/>
              <a:ext cx="1680411" cy="1905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直接箭头连接符 34"/>
            <p:cNvCxnSpPr>
              <a:stCxn id="7" idx="3"/>
            </p:cNvCxnSpPr>
            <p:nvPr/>
          </p:nvCxnSpPr>
          <p:spPr bwMode="auto">
            <a:xfrm flipV="1">
              <a:off x="3962400" y="3162300"/>
              <a:ext cx="1676400" cy="266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直接箭头连接符 36"/>
            <p:cNvCxnSpPr>
              <a:stCxn id="7" idx="3"/>
            </p:cNvCxnSpPr>
            <p:nvPr/>
          </p:nvCxnSpPr>
          <p:spPr bwMode="auto">
            <a:xfrm>
              <a:off x="3962400" y="3429000"/>
              <a:ext cx="1676400" cy="1143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直接箭头连接符 38"/>
            <p:cNvCxnSpPr>
              <a:stCxn id="7" idx="3"/>
            </p:cNvCxnSpPr>
            <p:nvPr/>
          </p:nvCxnSpPr>
          <p:spPr bwMode="auto">
            <a:xfrm>
              <a:off x="3962400" y="3429000"/>
              <a:ext cx="1676400" cy="1981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直接箭头连接符 40"/>
            <p:cNvCxnSpPr>
              <a:stCxn id="8" idx="3"/>
            </p:cNvCxnSpPr>
            <p:nvPr/>
          </p:nvCxnSpPr>
          <p:spPr bwMode="auto">
            <a:xfrm flipV="1">
              <a:off x="3962400" y="3295650"/>
              <a:ext cx="1676400" cy="9715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直接箭头连接符 43"/>
            <p:cNvCxnSpPr>
              <a:stCxn id="8" idx="3"/>
              <a:endCxn id="12" idx="1"/>
            </p:cNvCxnSpPr>
            <p:nvPr/>
          </p:nvCxnSpPr>
          <p:spPr bwMode="auto">
            <a:xfrm>
              <a:off x="3962400" y="4267200"/>
              <a:ext cx="16764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直接箭头连接符 45"/>
            <p:cNvCxnSpPr>
              <a:stCxn id="8" idx="3"/>
              <a:endCxn id="16" idx="1"/>
            </p:cNvCxnSpPr>
            <p:nvPr/>
          </p:nvCxnSpPr>
          <p:spPr bwMode="auto">
            <a:xfrm>
              <a:off x="3962400" y="4267200"/>
              <a:ext cx="1676400" cy="1295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>
              <a:stCxn id="6" idx="3"/>
            </p:cNvCxnSpPr>
            <p:nvPr/>
          </p:nvCxnSpPr>
          <p:spPr bwMode="auto">
            <a:xfrm flipV="1">
              <a:off x="3962400" y="3352800"/>
              <a:ext cx="1752600" cy="1828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箭头连接符 49"/>
            <p:cNvCxnSpPr>
              <a:stCxn id="6" idx="3"/>
            </p:cNvCxnSpPr>
            <p:nvPr/>
          </p:nvCxnSpPr>
          <p:spPr bwMode="auto">
            <a:xfrm>
              <a:off x="3962400" y="5181600"/>
              <a:ext cx="1676400" cy="4852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>
              <a:stCxn id="6" idx="3"/>
            </p:cNvCxnSpPr>
            <p:nvPr/>
          </p:nvCxnSpPr>
          <p:spPr bwMode="auto">
            <a:xfrm flipV="1">
              <a:off x="3962400" y="4876800"/>
              <a:ext cx="1680411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53"/>
            <p:cNvCxnSpPr>
              <a:stCxn id="10" idx="3"/>
              <a:endCxn id="17" idx="1"/>
            </p:cNvCxnSpPr>
            <p:nvPr/>
          </p:nvCxnSpPr>
          <p:spPr bwMode="auto">
            <a:xfrm>
              <a:off x="3962400" y="5971674"/>
              <a:ext cx="1680411" cy="4291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直接箭头连接符 55"/>
            <p:cNvCxnSpPr>
              <a:stCxn id="10" idx="3"/>
            </p:cNvCxnSpPr>
            <p:nvPr/>
          </p:nvCxnSpPr>
          <p:spPr bwMode="auto">
            <a:xfrm flipV="1">
              <a:off x="3962400" y="5791200"/>
              <a:ext cx="1680411" cy="1804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直接箭头连接符 62"/>
            <p:cNvCxnSpPr>
              <a:stCxn id="10" idx="3"/>
            </p:cNvCxnSpPr>
            <p:nvPr/>
          </p:nvCxnSpPr>
          <p:spPr bwMode="auto">
            <a:xfrm flipV="1">
              <a:off x="3962400" y="5029200"/>
              <a:ext cx="1676400" cy="9424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5" name="TextBox 64"/>
          <p:cNvSpPr txBox="1"/>
          <p:nvPr/>
        </p:nvSpPr>
        <p:spPr>
          <a:xfrm>
            <a:off x="1658779" y="2747486"/>
            <a:ext cx="492443" cy="193899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电子商务活动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79957" y="2743200"/>
            <a:ext cx="492443" cy="193899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电子商务技术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电子商务一般购物流程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914400"/>
            <a:ext cx="65532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市场与网络市场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15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市场与市场的功能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市场：进行商品（信息、货物和服务）交易和管理</a:t>
            </a:r>
            <a:r>
              <a:rPr lang="zh-CN" altLang="en-US" sz="2400" b="1" dirty="0" smtClean="0"/>
              <a:t>的场所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市场在经济活动中居于中心地位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市场的功能：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匹配买方和</a:t>
            </a:r>
            <a:r>
              <a:rPr lang="zh-CN" altLang="en-US" sz="2000" b="1" dirty="0" smtClean="0"/>
              <a:t>卖方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促进与交易</a:t>
            </a:r>
            <a:r>
              <a:rPr lang="zh-CN" altLang="en-US" sz="2000" b="1" dirty="0"/>
              <a:t>有关的信息、货物、</a:t>
            </a:r>
            <a:r>
              <a:rPr lang="zh-CN" altLang="en-US" sz="2000" b="1" dirty="0" smtClean="0"/>
              <a:t>服务和资金的交换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提供制度支持（如法律与政策框架），以规范市场、提升市场效率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网络市场：也称为电子市场、虚拟市场，是买卖双方接触并开展各种类型交易的虚拟空间场所</a:t>
            </a:r>
            <a:endParaRPr lang="en-US" altLang="zh-CN" sz="2800" b="1" dirty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网络市场在数字经济中发挥着最主要的作用，促进了信息、商品、服务和资金的流动和交换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市场与网络市场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15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网络市场的功能</a:t>
            </a:r>
            <a:endParaRPr lang="en-US" altLang="zh-CN" sz="28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" y="1524000"/>
          <a:ext cx="87630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912"/>
                <a:gridCol w="2791752"/>
                <a:gridCol w="3722336"/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匹配买卖双方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促进交易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提供制度支持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确定需要提供的产品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物流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法律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卖方介绍产品特征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将信息、商品、服务递送给买方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商品代码、合同法、争端解决、知识产权保护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不同产品的集成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结算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法规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搜索（买卖双方互相搜索）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向卖方支付货款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规章制度、行业规范、监管、强制执行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价格与产品信息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委托交易服务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信息披露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组织竞价与交易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信任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提供市场信息，如竞争信息、政府监管信息等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匹配产品与买方的偏好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信用体系、声誉、排名代理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价格发现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沟通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价格确定的流程与结果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公布买家要求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实现价格比较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公布常见问题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其他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技术：提供商品目录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提供销售线索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提供</a:t>
                      </a:r>
                      <a:r>
                        <a:rPr lang="en-US" altLang="zh-CN" sz="1200" b="1" dirty="0" smtClean="0"/>
                        <a:t>Web2.0</a:t>
                      </a:r>
                      <a:r>
                        <a:rPr lang="zh-CN" altLang="en-US" sz="1200" b="1" dirty="0" smtClean="0"/>
                        <a:t>工具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</a:tr>
              <a:tr h="34036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200" b="1" dirty="0" smtClean="0"/>
                        <a:t>组织竞价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市场与网络市场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15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网络市场的作用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改变传统交易流程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改变供应链运作方式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技术导致网络市场的形成，使市场发生变化：</a:t>
            </a:r>
            <a:endParaRPr lang="en-US" altLang="zh-CN" sz="2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丰富与交易环境相关的信息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消除买卖双方信息不对称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时间更大程度的分离和接近（实体货物，数字</a:t>
            </a:r>
            <a:r>
              <a:rPr lang="zh-CN" altLang="en-US" sz="2400" b="1" dirty="0" smtClean="0"/>
              <a:t>产品）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消除地理空间限制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提高效率，降低交易成本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市场与网络市场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15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600" b="1" dirty="0" smtClean="0"/>
              <a:t>网络市场的要素及其参与者</a:t>
            </a:r>
            <a:endParaRPr lang="en-US" altLang="zh-CN" sz="26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200" b="1" dirty="0"/>
              <a:t>客户（买方</a:t>
            </a:r>
            <a:r>
              <a:rPr lang="zh-CN" altLang="en-US" sz="2200" b="1" dirty="0" smtClean="0"/>
              <a:t>）：个体客户，组织客户</a:t>
            </a:r>
            <a:endParaRPr lang="en-US" altLang="zh-CN" sz="22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800" b="1" dirty="0" smtClean="0"/>
              <a:t>组织客户占电子商务交易额的</a:t>
            </a:r>
            <a:r>
              <a:rPr lang="en-US" altLang="zh-CN" sz="1800" b="1" dirty="0" smtClean="0"/>
              <a:t>85%</a:t>
            </a:r>
            <a:r>
              <a:rPr lang="zh-CN" altLang="en-US" sz="1800" b="1" dirty="0" smtClean="0"/>
              <a:t>以上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200" b="1" dirty="0"/>
              <a:t>卖方</a:t>
            </a:r>
            <a:endParaRPr lang="en-US" altLang="zh-CN" sz="22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200" b="1" dirty="0"/>
              <a:t>商品（含服务）：实体商品、数字商品</a:t>
            </a:r>
            <a:endParaRPr lang="en-US" altLang="zh-CN" sz="22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200" b="1" dirty="0"/>
              <a:t>基础设施：网络、硬件、软件等</a:t>
            </a:r>
            <a:endParaRPr lang="en-US" altLang="zh-CN" sz="22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200" b="1" dirty="0"/>
              <a:t>前台：客户、卖方使用的界面和工具，如门户网站、电子商品目录、购物车、搜索引擎、竞价引擎、支付平台</a:t>
            </a:r>
            <a:endParaRPr lang="en-US" altLang="zh-CN" sz="22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200" b="1" dirty="0"/>
              <a:t>后台：负责订单整合、订单处理、存货管理、向供货商采购、会计与财务处理、保险、支付、包装、配送等</a:t>
            </a:r>
            <a:endParaRPr lang="en-US" altLang="zh-CN" sz="22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200" b="1" dirty="0"/>
              <a:t>中介：制造商与买方之间的第三方</a:t>
            </a:r>
            <a:endParaRPr lang="en-US" altLang="zh-CN" sz="22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800" b="1" dirty="0"/>
              <a:t>与传统中介相同的网络中介</a:t>
            </a:r>
            <a:endParaRPr lang="en-US" altLang="zh-CN" sz="18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800" b="1" dirty="0"/>
              <a:t>提供某些网络服务中介</a:t>
            </a:r>
            <a:endParaRPr lang="en-US" altLang="zh-CN" sz="18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800" b="1" dirty="0"/>
              <a:t>建立并管理网络市场的中介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200" b="1" dirty="0"/>
              <a:t>支持</a:t>
            </a:r>
            <a:r>
              <a:rPr lang="zh-CN" altLang="en-US" sz="2200" b="1" dirty="0" smtClean="0"/>
              <a:t>服务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市场与网络市场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中介提供的服务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第一种：提供供给、需求、价格、具体要求的相关信息，撮合买卖双方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 smtClean="0"/>
              <a:t>可以自动化操作，可以利用网络市场、信息中介、门户网站来开展，服务费用低廉</a:t>
            </a:r>
            <a:endParaRPr lang="en-US" altLang="zh-CN" sz="21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第二种：提供增值服务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/>
              <a:t>如产品交付、预约、支付、咨询、寻求商务伙伴等</a:t>
            </a:r>
            <a:endParaRPr lang="en-US" altLang="zh-CN" sz="21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/>
              <a:t>需要专业知识和技能</a:t>
            </a:r>
            <a:endParaRPr lang="en-US" altLang="zh-CN" sz="21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/>
              <a:t>要了解行业、产品、技术发展趋势等信息，只能部分自动化操作</a:t>
            </a:r>
            <a:endParaRPr lang="en-US" altLang="zh-CN" sz="2100" b="1" dirty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去</a:t>
            </a:r>
            <a:r>
              <a:rPr lang="zh-CN" altLang="en-US" sz="2800" b="1" dirty="0" smtClean="0"/>
              <a:t>中介：减少或消除第一种中介服务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案例：航空订票</a:t>
            </a:r>
            <a:endParaRPr lang="en-US" altLang="zh-CN" sz="2400" b="1" dirty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二次中介</a:t>
            </a:r>
            <a:endParaRPr lang="en-US" altLang="zh-CN" sz="2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第一种</a:t>
            </a:r>
            <a:r>
              <a:rPr lang="zh-CN" altLang="en-US" sz="2400" b="1" dirty="0" smtClean="0"/>
              <a:t>中介网络化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减少供应链环节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市场与网络市场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网络市场的类型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私有网络市场：一家企业拥有并经营的市场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 smtClean="0"/>
              <a:t>卖方网络市场：一对多，一家企业将商品销售给客户（个人，</a:t>
            </a:r>
            <a:r>
              <a:rPr lang="en-US" altLang="zh-CN" sz="2100" b="1" dirty="0" smtClean="0"/>
              <a:t>B2C</a:t>
            </a:r>
            <a:r>
              <a:rPr lang="zh-CN" altLang="en-US" sz="2100" b="1" dirty="0" smtClean="0"/>
              <a:t>；企业，</a:t>
            </a:r>
            <a:r>
              <a:rPr lang="en-US" altLang="zh-CN" sz="2100" b="1" dirty="0" smtClean="0"/>
              <a:t>B2B</a:t>
            </a:r>
            <a:r>
              <a:rPr lang="zh-CN" altLang="en-US" sz="2100" b="1" dirty="0" smtClean="0"/>
              <a:t>）</a:t>
            </a:r>
            <a:endParaRPr lang="en-US" altLang="zh-CN" sz="21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smtClean="0"/>
              <a:t>买方</a:t>
            </a:r>
            <a:r>
              <a:rPr lang="zh-CN" altLang="en-US" sz="2100" b="1" dirty="0" smtClean="0"/>
              <a:t>网络市场：多对一，一家企业从多个供应商采购，</a:t>
            </a:r>
            <a:r>
              <a:rPr lang="en-US" altLang="zh-CN" sz="2100" b="1" dirty="0" smtClean="0"/>
              <a:t>B2B</a:t>
            </a:r>
            <a:endParaRPr lang="en-US" altLang="zh-CN" sz="21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 smtClean="0"/>
              <a:t>仅对有选择的对象开设，一般不受政府监管</a:t>
            </a:r>
            <a:endParaRPr lang="en-US" altLang="zh-CN" sz="21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公共网络市场（也称交易所）：由第三方开设，由卖方集团或是由买方集团开设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 smtClean="0"/>
              <a:t>开设方：</a:t>
            </a:r>
            <a:r>
              <a:rPr lang="zh-CN" altLang="en-US" sz="2000" b="1" dirty="0"/>
              <a:t>由第三方开设，由卖方集团或是由买方</a:t>
            </a:r>
            <a:r>
              <a:rPr lang="zh-CN" altLang="en-US" sz="2000" b="1" dirty="0" smtClean="0"/>
              <a:t>集团开设</a:t>
            </a:r>
            <a:endParaRPr lang="en-US" altLang="zh-CN" sz="21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 smtClean="0"/>
              <a:t>服务对象：同时为多个买家和</a:t>
            </a:r>
            <a:r>
              <a:rPr lang="en-US" altLang="zh-CN" sz="2100" b="1" dirty="0" smtClean="0"/>
              <a:t>/</a:t>
            </a:r>
            <a:r>
              <a:rPr lang="zh-CN" altLang="en-US" sz="2100" b="1" dirty="0" smtClean="0"/>
              <a:t>或卖家服务</a:t>
            </a:r>
            <a:endParaRPr lang="en-US" altLang="zh-CN" sz="21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100" b="1" dirty="0" smtClean="0"/>
              <a:t>面向公众开放，同时受到政府或交易所业主的监管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 smtClean="0"/>
              <a:t>网络市场的表现形式：店铺、商城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网络店铺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一家企业开设的网站，企业通过网站销售商品和服务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有些网络店铺仅针对某个细分行业，有明确的细分市场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制造商、零售商、个人开设，销售商品或服务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网络店铺涉及的技术：电子目录、搜索引擎、购物车、网络拍卖工具、安排配送、客户服务（提供产品信息及保修服务）</a:t>
            </a:r>
            <a:endParaRPr lang="en-US" altLang="zh-CN" sz="16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/>
              <a:t>网络商城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聚集多个网络店铺的网络场所</a:t>
            </a:r>
            <a:endParaRPr lang="en-US" altLang="zh-CN" sz="20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>
                <a:ea typeface="+mn-ea"/>
                <a:cs typeface="+mn-cs"/>
              </a:rPr>
              <a:t>网络店铺与网络商城的类型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普通型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专卖型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区域型及全</a:t>
            </a:r>
            <a:r>
              <a:rPr lang="zh-CN" altLang="en-US" sz="2000" b="1" dirty="0" smtClean="0"/>
              <a:t>球型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n"/>
            </a:pPr>
            <a:r>
              <a:rPr lang="zh-CN" altLang="en-US" sz="1700" b="1" dirty="0" smtClean="0"/>
              <a:t>区域型：仅面向某个特定的区域</a:t>
            </a:r>
            <a:endParaRPr lang="en-US" altLang="zh-CN" sz="17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纯粹型与混合型</a:t>
            </a:r>
            <a:endParaRPr lang="en-US" altLang="zh-CN" sz="20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/>
              <a:t>仅有网络经营</a:t>
            </a:r>
            <a:endParaRPr lang="en-US" altLang="zh-CN" sz="16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/>
              <a:t>实体与网络混合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 smtClean="0"/>
              <a:t>网络市场中介的作用与价值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200" b="1" dirty="0" smtClean="0"/>
              <a:t>中介形式</a:t>
            </a:r>
            <a:endParaRPr lang="en-US" altLang="zh-CN" sz="22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实体经济中的中介形式：批发商和零售商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线上中介形式：中间商和信息</a:t>
            </a:r>
            <a:r>
              <a:rPr lang="zh-CN" altLang="en-US" sz="1800" b="1" dirty="0" smtClean="0"/>
              <a:t>中介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差异：实体经济中介主要体现在供应链，数字经济中介处于中心地位</a:t>
            </a:r>
            <a:endParaRPr lang="en-US" altLang="zh-CN" sz="18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200" b="1" dirty="0">
                <a:ea typeface="+mn-ea"/>
                <a:cs typeface="+mn-cs"/>
              </a:rPr>
              <a:t>中间商：促成买卖双方交易的个人或企业，线上中间商类型：</a:t>
            </a:r>
            <a:endParaRPr lang="en-US" altLang="zh-CN" sz="22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/>
              <a:t>交易履行公司：帮助客户实现买卖交易的企业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/>
              <a:t>虚拟卖场：帮助客户从不同的网络店铺购物的企业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/>
              <a:t>中介代理：帮助客户寻找网络店铺，并向他们提供交易服务（如融资服务）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/>
              <a:t>比价中介：帮助客户比价价格和服务水平的企业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/>
              <a:t>购物助理：帮助客户利用网络购物，并帮助兑换货币、翻译资料、完成支付和配送等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/>
              <a:t>撮合服务商：为客户提供撮合服务，如帮助客户寻找员工、产品等</a:t>
            </a:r>
            <a:endParaRPr lang="en-US" altLang="zh-CN" sz="16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200" b="1" dirty="0">
                <a:ea typeface="+mn-ea"/>
                <a:cs typeface="+mn-cs"/>
              </a:rPr>
              <a:t>信息中介：专门提供或控制信息，其作用：</a:t>
            </a:r>
            <a:r>
              <a:rPr lang="zh-CN" altLang="en-US" sz="2200" b="1" dirty="0">
                <a:ea typeface="+mn-ea"/>
                <a:cs typeface="+mn-cs"/>
                <a:sym typeface="Wingdings" pitchFamily="2" charset="2"/>
              </a:rPr>
              <a:t>收集信息；加工信息；撮合提供信息的一方和需要信息的一方</a:t>
            </a:r>
            <a:endParaRPr lang="en-US" altLang="zh-CN" sz="2200" b="1" dirty="0">
              <a:ea typeface="+mn-ea"/>
              <a:cs typeface="+mn-cs"/>
              <a:sym typeface="Wingdings" pitchFamily="2" charset="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>
                <a:sym typeface="Wingdings" pitchFamily="2" charset="2"/>
              </a:rPr>
              <a:t>第一类：向客户提供获取有关企业或产品信息的场所，帮助客户决策</a:t>
            </a:r>
            <a:endParaRPr lang="en-US" altLang="zh-CN" sz="1600" b="1" dirty="0">
              <a:sym typeface="Wingdings" pitchFamily="2" charset="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>
                <a:sym typeface="Wingdings" pitchFamily="2" charset="2"/>
              </a:rPr>
              <a:t>第二类：收集客户信息，然后再卖给企业，方便企业开发、推销</a:t>
            </a:r>
            <a:r>
              <a:rPr lang="zh-CN" altLang="en-US" sz="1600" b="1" dirty="0" smtClean="0">
                <a:sym typeface="Wingdings" pitchFamily="2" charset="2"/>
              </a:rPr>
              <a:t>产品。该类中介不一定基于网络</a:t>
            </a:r>
            <a:endParaRPr lang="en-US" altLang="zh-CN" sz="1600" b="1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600" b="1" dirty="0" smtClean="0">
                <a:sym typeface="Wingdings" pitchFamily="2" charset="2"/>
              </a:rPr>
              <a:t>特殊类型：</a:t>
            </a:r>
            <a:r>
              <a:rPr lang="en-US" altLang="zh-CN" sz="1600" b="1" dirty="0" smtClean="0">
                <a:sym typeface="Wingdings" pitchFamily="2" charset="2"/>
              </a:rPr>
              <a:t>B2B</a:t>
            </a:r>
            <a:r>
              <a:rPr lang="zh-CN" altLang="en-US" sz="1600" b="1" dirty="0" smtClean="0">
                <a:sym typeface="Wingdings" pitchFamily="2" charset="2"/>
              </a:rPr>
              <a:t>电子商务的渠道商，将制造商和客户联系在一起，将制造商们的产品整合在一起，在中介自己的网站上展示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4400" dirty="0"/>
              <a:t>瓶装矿泉水生产过程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/>
              <a:t>生产方式：按照订单生产，没有订单、按照预测生产</a:t>
            </a:r>
            <a:endParaRPr lang="en-US" altLang="zh-CN" sz="24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/>
              <a:t>瓶装矿泉水生产过程：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原</a:t>
            </a:r>
            <a:r>
              <a:rPr lang="zh-CN" altLang="en-US" sz="1800" b="1" dirty="0" smtClean="0"/>
              <a:t>水经过过滤、净化、杀菌、消毒等工艺处理，成为合格的可饮用矿泉水，待用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瓶</a:t>
            </a:r>
            <a:r>
              <a:rPr lang="zh-CN" altLang="en-US" sz="1800" b="1" dirty="0" smtClean="0"/>
              <a:t>体成型：</a:t>
            </a:r>
            <a:endParaRPr lang="en-US" altLang="zh-CN" sz="1800" b="1" dirty="0" smtClean="0"/>
          </a:p>
          <a:p>
            <a:pPr lvl="2">
              <a:buFont typeface="Wingdings" pitchFamily="2" charset="2"/>
              <a:buChar char="Ø"/>
            </a:pPr>
            <a:r>
              <a:rPr lang="en-US" altLang="zh-CN" sz="1400" b="1" dirty="0" smtClean="0"/>
              <a:t>PET</a:t>
            </a:r>
            <a:r>
              <a:rPr lang="zh-CN" altLang="en-US" sz="1400" b="1" dirty="0" smtClean="0"/>
              <a:t>塑料颗粒吹塑成型成瓶体</a:t>
            </a:r>
            <a:endParaRPr lang="en-US" altLang="zh-CN" sz="1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/>
              <a:t>瓶</a:t>
            </a:r>
            <a:r>
              <a:rPr lang="zh-CN" altLang="en-US" sz="1400" b="1" dirty="0" smtClean="0"/>
              <a:t>体杀菌消毒</a:t>
            </a:r>
            <a:endParaRPr lang="en-US" altLang="zh-CN" sz="1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/>
              <a:t>检查</a:t>
            </a:r>
            <a:endParaRPr lang="en-US" altLang="zh-CN" sz="1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灌装：将可饮用矿泉水定量注入瓶体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加盖、密封</a:t>
            </a:r>
            <a:endParaRPr lang="en-US" altLang="zh-CN" sz="1800" b="1" dirty="0"/>
          </a:p>
          <a:p>
            <a:pPr lvl="2">
              <a:buFont typeface="Wingdings" pitchFamily="2" charset="2"/>
              <a:buChar char="Ø"/>
            </a:pPr>
            <a:r>
              <a:rPr lang="en-US" altLang="zh-CN" sz="1400" b="1" dirty="0"/>
              <a:t>PET</a:t>
            </a:r>
            <a:r>
              <a:rPr lang="zh-CN" altLang="en-US" sz="1400" b="1" dirty="0"/>
              <a:t>塑料颗粒吹塑成型成瓶盖，杀菌消毒</a:t>
            </a:r>
            <a:endParaRPr lang="en-US" altLang="zh-CN" sz="14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/>
              <a:t>将瓶盖与瓶体对接，密封</a:t>
            </a:r>
            <a:endParaRPr lang="en-US" altLang="zh-CN" sz="14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/>
              <a:t>喷涂生产日期等信息（如有）</a:t>
            </a:r>
            <a:endParaRPr lang="en-US" altLang="zh-CN" sz="1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贴标签、喷涂信息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检查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包装</a:t>
            </a:r>
            <a:endParaRPr lang="en-US" altLang="zh-CN" sz="18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/>
              <a:t>生产过程按照物流单（含物流本身和生产工艺）进行组织</a:t>
            </a:r>
            <a:endParaRPr lang="en-US" altLang="zh-CN" sz="24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/>
              <a:t>视频：</a:t>
            </a:r>
            <a:r>
              <a:rPr lang="en-US" altLang="zh-CN" sz="2400" b="1" dirty="0">
                <a:hlinkClick r:id="rId1"/>
              </a:rPr>
              <a:t>http://www.wasu.cn/Play/show/id/4813481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 smtClean="0"/>
              <a:t>网络市场的商务解决方案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电子目录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组成：产品数据库、目录、展示三部分</a:t>
            </a:r>
            <a:endParaRPr lang="en-US" altLang="zh-CN" sz="1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 smtClean="0"/>
              <a:t>目的：</a:t>
            </a:r>
            <a:endParaRPr lang="en-US" altLang="zh-CN" sz="18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 smtClean="0"/>
              <a:t>销售方：产品和服务促销</a:t>
            </a:r>
            <a:endParaRPr lang="en-US" altLang="zh-CN" sz="1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/>
              <a:t>客户（购买方）：帮助寻找产品和服务信息</a:t>
            </a:r>
            <a:endParaRPr lang="en-US" altLang="zh-CN" sz="1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定制</a:t>
            </a:r>
            <a:r>
              <a:rPr lang="zh-CN" altLang="en-US" sz="2000" b="1" dirty="0" smtClean="0"/>
              <a:t>化：</a:t>
            </a:r>
            <a:r>
              <a:rPr lang="en-US" altLang="zh-CN" sz="2000" b="1" dirty="0" smtClean="0"/>
              <a:t>B2C</a:t>
            </a:r>
            <a:r>
              <a:rPr lang="zh-CN" altLang="en-US" sz="2000" b="1" dirty="0" smtClean="0"/>
              <a:t>很少使用，</a:t>
            </a:r>
            <a:r>
              <a:rPr lang="en-US" altLang="zh-CN" sz="2000" b="1" dirty="0" smtClean="0"/>
              <a:t>B2B</a:t>
            </a:r>
            <a:r>
              <a:rPr lang="zh-CN" altLang="en-US" sz="2000" b="1" dirty="0" smtClean="0"/>
              <a:t>经常使用</a:t>
            </a:r>
            <a:endParaRPr lang="en-US" altLang="zh-CN" sz="16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/>
              <a:t>搜索引擎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与电子商务相关的搜索类型</a:t>
            </a:r>
            <a:endParaRPr lang="en-US" altLang="zh-CN" sz="18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/>
              <a:t>网络搜索</a:t>
            </a:r>
            <a:endParaRPr lang="en-US" altLang="zh-CN" sz="14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400" b="1" dirty="0"/>
              <a:t>企业搜索：在一家企业内确认信息，给信息贴标签，方便搜索，并展示给企业内用户的一种功能。组织内部对搜索技术的应用</a:t>
            </a:r>
            <a:endParaRPr lang="en-US" altLang="zh-CN" sz="1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搜索引擎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智能代理（软件代理）：有别与搜索引擎，不仅搜索与匹配，代理需要智能的部分工作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在线问答：提问与问题库匹配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语音搜索</a:t>
            </a:r>
            <a:endParaRPr lang="en-US" altLang="zh-CN" sz="1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b="1" dirty="0"/>
              <a:t>可视购物搜索引擎</a:t>
            </a:r>
            <a:endParaRPr lang="en-US" altLang="zh-CN" sz="1800" b="1" dirty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/>
              <a:t>购物车：订单处理技术和软件</a:t>
            </a:r>
            <a:r>
              <a:rPr lang="zh-CN" altLang="en-US" sz="2000" b="1" dirty="0" smtClean="0"/>
              <a:t>实现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其他：在线订单跟踪和报告，产品配置，垃圾信息筛选和屏蔽，支付网关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/>
              <a:t>动态定价：网络竞价、物物交换与在线谈判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电子目录销售属于固定价格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在线竞价是电子商务活动的一种重要形式</a:t>
            </a:r>
            <a:endParaRPr lang="en-US" altLang="zh-CN" sz="2800" b="1" dirty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竞价（拍卖）：一种融入竞争手段的市场机制，通过出价动态确定价格</a:t>
            </a:r>
            <a:endParaRPr lang="en-US" altLang="zh-CN" sz="2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正向拍卖：卖方连续请求买方出价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反向拍卖：买方连续请求卖方出价，招标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/>
              <a:t>动态定价：</a:t>
            </a:r>
            <a:endParaRPr lang="en-US" altLang="zh-CN" sz="2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竞价的主要特征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动态定价：商品或服务的价格预先不确定，而根据供求关系的变化上下浮动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 smtClean="0"/>
              <a:t>动态定价：网络竞价、物物交换与在线谈判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网络</a:t>
            </a:r>
            <a:r>
              <a:rPr lang="zh-CN" altLang="en-US" sz="2800" b="1" dirty="0"/>
              <a:t>竞价交易：</a:t>
            </a:r>
            <a:endParaRPr lang="en-US" altLang="zh-CN" sz="28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与实体竞价交易类似，区别在于交易在场所为网络市场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网络竞价交易的类型</a:t>
            </a:r>
            <a:endParaRPr lang="en-US" altLang="zh-CN" sz="24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一个买家，一个卖家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一</a:t>
            </a:r>
            <a:r>
              <a:rPr lang="zh-CN" altLang="en-US" sz="2000" b="1" dirty="0" smtClean="0"/>
              <a:t>个卖家，多个买家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一</a:t>
            </a:r>
            <a:r>
              <a:rPr lang="zh-CN" altLang="en-US" sz="2000" b="1" dirty="0" smtClean="0"/>
              <a:t>个买家，多个卖家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多</a:t>
            </a:r>
            <a:r>
              <a:rPr lang="zh-CN" altLang="en-US" sz="2000" b="1" dirty="0" smtClean="0"/>
              <a:t>个买家，多个卖家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网络竞价带来的影响</a:t>
            </a:r>
            <a:endParaRPr lang="en-US" altLang="zh-CN" sz="24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成为判断价格的社会机制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成为高度可视化的分销机制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成为电子商务的一种原子商业模式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个体消费者可以参与竞拍牟利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/>
              <a:t>动态定价：网络竞价、物物交换与在线谈判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在线物物交换：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实体环境物物交换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/>
              <a:t>最古老的市场交易</a:t>
            </a:r>
            <a:r>
              <a:rPr lang="zh-CN" altLang="en-US" sz="1600" b="1" dirty="0" smtClean="0"/>
              <a:t>形式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如今，物物交换主要发生在企业之间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难题：难以撮合买卖双方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中介费用高：</a:t>
            </a:r>
            <a:r>
              <a:rPr lang="en-US" altLang="zh-CN" sz="1600" b="1" dirty="0" smtClean="0"/>
              <a:t>20%—30%</a:t>
            </a:r>
            <a:r>
              <a:rPr lang="zh-CN" altLang="en-US" sz="1600" b="1" dirty="0" smtClean="0"/>
              <a:t>佣金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在线物物交换</a:t>
            </a:r>
            <a:endParaRPr lang="en-US" altLang="zh-CN" sz="20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/>
              <a:t>交换的商品：固定物（如建筑）、闲置物品等</a:t>
            </a:r>
            <a:endParaRPr lang="en-US" altLang="zh-CN" sz="16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/>
              <a:t>快速匹配</a:t>
            </a:r>
            <a:endParaRPr lang="en-US" altLang="zh-CN" sz="16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物物交换交易所</a:t>
            </a:r>
            <a:endParaRPr lang="en-US" altLang="zh-CN" sz="20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/>
              <a:t>一种中介</a:t>
            </a:r>
            <a:endParaRPr lang="en-US" altLang="zh-CN" sz="16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/>
              <a:t>交换</a:t>
            </a:r>
            <a:r>
              <a:rPr lang="zh-CN" altLang="en-US" sz="1600" b="1" dirty="0" smtClean="0"/>
              <a:t>流程：</a:t>
            </a:r>
            <a:endParaRPr lang="en-US" altLang="zh-CN" sz="1600" b="1" dirty="0" smtClean="0"/>
          </a:p>
          <a:p>
            <a:pPr lvl="3">
              <a:buFont typeface="Wingdings" pitchFamily="2" charset="2"/>
              <a:buChar char="ü"/>
            </a:pPr>
            <a:r>
              <a:rPr lang="zh-CN" altLang="en-US" sz="1400" b="1" dirty="0" smtClean="0"/>
              <a:t>企业告知交易所用于交换的物品</a:t>
            </a:r>
            <a:endParaRPr lang="en-US" altLang="zh-CN" sz="1400" b="1" dirty="0" smtClean="0"/>
          </a:p>
          <a:p>
            <a:pPr lvl="3">
              <a:buFont typeface="Wingdings" pitchFamily="2" charset="2"/>
              <a:buChar char="ü"/>
            </a:pPr>
            <a:r>
              <a:rPr lang="zh-CN" altLang="en-US" sz="1400" b="1" dirty="0" smtClean="0"/>
              <a:t>交易所评估，并支付虚拟货币</a:t>
            </a:r>
            <a:endParaRPr lang="en-US" altLang="zh-CN" sz="1400" b="1" dirty="0" smtClean="0"/>
          </a:p>
          <a:p>
            <a:pPr lvl="3">
              <a:buFont typeface="Wingdings" pitchFamily="2" charset="2"/>
              <a:buChar char="ü"/>
            </a:pPr>
            <a:r>
              <a:rPr lang="zh-CN" altLang="en-US" sz="1400" b="1" dirty="0" smtClean="0"/>
              <a:t>企业用虚拟货币到交易所交换企业需要的物品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/>
              <a:t>在线谈判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另</a:t>
            </a:r>
            <a:r>
              <a:rPr lang="zh-CN" altLang="en-US" sz="2000" b="1" dirty="0" smtClean="0"/>
              <a:t>一种动态定价机制，适合价格高、特殊或购买数量多的商品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买卖双方多伦商榷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谈判内容：价格、支付方式、交货时间、授信额度、售后服务、</a:t>
            </a:r>
            <a:r>
              <a:rPr lang="en-US" altLang="zh-CN" sz="2000" b="1" dirty="0" smtClean="0"/>
              <a:t>……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617537"/>
          </a:xfrm>
        </p:spPr>
        <p:txBody>
          <a:bodyPr/>
          <a:lstStyle/>
          <a:p>
            <a:r>
              <a:rPr lang="zh-CN" altLang="en-US" sz="3200" dirty="0" smtClean="0"/>
              <a:t>社交网络工具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17526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社交软件：支持用户互动、信息分享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共同特点：</a:t>
            </a:r>
            <a:r>
              <a:rPr lang="zh-CN" altLang="en-US" sz="1600" b="1" dirty="0" smtClean="0"/>
              <a:t>开放的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SOA</a:t>
            </a:r>
            <a:r>
              <a:rPr lang="zh-CN" altLang="en-US" sz="1600" b="1" dirty="0" smtClean="0"/>
              <a:t>架构，便于上传数据和媒体信息，</a:t>
            </a:r>
            <a:r>
              <a:rPr lang="en-US" altLang="zh-CN" sz="1600" b="1" dirty="0" smtClean="0"/>
              <a:t>……</a:t>
            </a:r>
            <a:endParaRPr lang="en-US" altLang="zh-CN" sz="16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>
                <a:ea typeface="+mn-ea"/>
                <a:cs typeface="+mn-cs"/>
              </a:rPr>
              <a:t>社交软件的商务应用：病毒营销</a:t>
            </a:r>
            <a:endParaRPr lang="en-US" altLang="zh-CN" sz="2400" b="1" dirty="0" smtClean="0">
              <a:ea typeface="+mn-ea"/>
              <a:cs typeface="+mn-cs"/>
            </a:endParaRPr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>
                <a:ea typeface="+mn-ea"/>
                <a:cs typeface="+mn-cs"/>
              </a:rPr>
              <a:t>常见社交软件</a:t>
            </a:r>
            <a:endParaRPr lang="en-US" altLang="zh-CN" sz="2000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8600" y="2438400"/>
          <a:ext cx="8686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284480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在线沟通工具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社交游戏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即时通讯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传媒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en-US" altLang="zh-CN" sz="1200" b="1" dirty="0" smtClean="0"/>
                        <a:t>VoIP</a:t>
                      </a:r>
                      <a:r>
                        <a:rPr lang="zh-CN" altLang="en-US" sz="1200" b="1" dirty="0" smtClean="0"/>
                        <a:t>，</a:t>
                      </a:r>
                      <a:r>
                        <a:rPr lang="en-US" altLang="zh-CN" sz="1200" b="1" dirty="0" smtClean="0"/>
                        <a:t>Skype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内容管理工具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协同实时编辑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新兴技术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网络论坛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en-US" altLang="zh-CN" sz="1200" b="1" dirty="0" smtClean="0"/>
                        <a:t>P2P</a:t>
                      </a:r>
                      <a:r>
                        <a:rPr lang="zh-CN" altLang="en-US" sz="1200" b="1" dirty="0" smtClean="0"/>
                        <a:t>社交网络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博客、视频博客、微博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en-US" altLang="zh-CN" sz="1200" b="1" dirty="0" smtClean="0"/>
                        <a:t>Web2.0</a:t>
                      </a:r>
                      <a:r>
                        <a:rPr lang="zh-CN" altLang="en-US" sz="1200" b="1" dirty="0" smtClean="0"/>
                        <a:t>移动工具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服务类型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个人应用工具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社交网络服务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个性化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商务社交网络及专业社交网络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定制化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社交网络搜索引擎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搜索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企业社交网络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剪裁工具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社交电视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algn="l" defTabSz="914400" rtl="0" eaLnBrk="1" latinLnBrk="0" hangingPunct="1">
                        <a:buFont typeface="Wingdings" pitchFamily="2" charset="2"/>
                        <a:buChar char="n"/>
                      </a:pPr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聚合网站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媒体分享（如</a:t>
                      </a:r>
                      <a:r>
                        <a:rPr lang="en-US" altLang="zh-CN" sz="1200" b="1" dirty="0" smtClean="0"/>
                        <a:t>YouTube</a:t>
                      </a:r>
                      <a:r>
                        <a:rPr lang="zh-CN" altLang="en-US" sz="1200" b="1" dirty="0" smtClean="0"/>
                        <a:t>）及图片分享（</a:t>
                      </a:r>
                      <a:r>
                        <a:rPr lang="en-US" altLang="zh-CN" sz="1200" b="1" dirty="0" smtClean="0"/>
                        <a:t>Flicker</a:t>
                      </a:r>
                      <a:r>
                        <a:rPr lang="zh-CN" altLang="en-US" sz="1200" b="1" dirty="0" smtClean="0"/>
                        <a:t>）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文档分享工具</a:t>
                      </a:r>
                      <a:endParaRPr lang="zh-CN" altLang="en-US" sz="120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社交标签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Web2.0</a:t>
                      </a:r>
                      <a:r>
                        <a:rPr lang="zh-CN" alt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开发工具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zh-CN" altLang="en-US" sz="1200" b="1" dirty="0" smtClean="0"/>
                        <a:t>虚拟世界，多人网络游戏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n"/>
                      </a:pPr>
                      <a:r>
                        <a:rPr lang="en-US" altLang="zh-CN" sz="1200" b="1" dirty="0" smtClean="0"/>
                        <a:t>Web</a:t>
                      </a:r>
                      <a:r>
                        <a:rPr lang="en-US" altLang="zh-CN" sz="1200" b="1" baseline="0" dirty="0" smtClean="0"/>
                        <a:t> Service</a:t>
                      </a:r>
                      <a:r>
                        <a:rPr lang="zh-CN" altLang="en-US" sz="1200" b="1" baseline="0" dirty="0" smtClean="0"/>
                        <a:t>通用服务平台</a:t>
                      </a:r>
                      <a:endParaRPr lang="zh-CN" alt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 smtClean="0"/>
              <a:t>虚拟社区与社交网络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24384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社区与虚拟社区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社区：有共同兴趣爱好、聚集在一起进行沟通和交流的一群人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虚拟社区：实体社区的虚拟化，即在网络上进行沟通、交流的社区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差异：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交流平台不同：实体，网络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限制不同：时间、地域、组织归属等限制，实体社区受到的限制远多于虚拟社区</a:t>
            </a:r>
            <a:endParaRPr lang="en-US" altLang="zh-CN" sz="16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600" b="1" dirty="0" smtClean="0"/>
              <a:t>互动方式不同：面对面，虚拟空间</a:t>
            </a:r>
            <a:endParaRPr lang="en-US" altLang="zh-CN" sz="16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8600" y="3429000"/>
          <a:ext cx="8763000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社区种类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简介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交易及各种商务活动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促进买卖：结合信息平台和交易平台，致力于某种交易领域，成员主要是买家、卖家和中介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相同目的和兴趣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不开展交易活动，只是就共同感兴趣的问题交换信息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工作或生活中有一定关系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社区成员为某些生活体验而聚集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特定环境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社区成员分享某种特定的环境，例如运动爱好者集聚在某个网站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社交网络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社区成员沟通、合作，创建内容与他人分享，组织团队，共同娱乐等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虚拟世界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社区成员在</a:t>
                      </a:r>
                      <a:r>
                        <a:rPr lang="en-US" altLang="zh-CN" sz="1600" b="1" dirty="0" smtClean="0"/>
                        <a:t>3D</a:t>
                      </a:r>
                      <a:r>
                        <a:rPr lang="zh-CN" altLang="en-US" sz="1600" b="1" dirty="0" smtClean="0"/>
                        <a:t>虚拟环境中有自己的化身，以这些化身进行游戏、经商、交往等</a:t>
                      </a:r>
                      <a:endParaRPr lang="zh-CN" alt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 smtClean="0"/>
              <a:t>虚拟社区与社交网络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47244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常见虚拟社区类型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协会型：实体社区创办的网站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爱好者门户型：为共同的兴趣而创建，例如业余爱好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种族社区型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性别社区型：如女士社区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年轻人社区型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专业社区型：社区成员基本为专业人士，分享特定领域的经验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邻里社区型：覆盖特定或局部范围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社交网络网站：以社交为目的的大型网络社区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虚拟世界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 smtClean="0"/>
              <a:t>虚拟社区与社交网络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商务社交网络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目标：帮助商务沟通，促进商务活动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作用：利用</a:t>
            </a:r>
            <a:r>
              <a:rPr lang="en-US" altLang="zh-CN" sz="2000" b="1" dirty="0" smtClean="0"/>
              <a:t>Web2.0</a:t>
            </a:r>
            <a:r>
              <a:rPr lang="zh-CN" altLang="en-US" sz="2000" b="1" dirty="0" smtClean="0"/>
              <a:t>工具，以一对一方式和客户交往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 smtClean="0"/>
              <a:t>消费者为产品打分、评价</a:t>
            </a:r>
            <a:endParaRPr lang="en-US" altLang="zh-CN" sz="17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 smtClean="0"/>
              <a:t>帮助消费者围绕企业产品开展交流</a:t>
            </a:r>
            <a:endParaRPr lang="en-US" altLang="zh-CN" sz="17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 smtClean="0"/>
              <a:t>雇佣博客写手或安排内容编辑，引导人们写出企业期待的文章、开展讨论</a:t>
            </a:r>
            <a:endParaRPr lang="en-US" altLang="zh-CN" sz="17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 smtClean="0"/>
              <a:t>鼓励客户参与各种类型的竞争与比赛，参与产品、服务、营销方案的设计</a:t>
            </a:r>
            <a:endParaRPr lang="en-US" altLang="zh-CN" sz="17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 smtClean="0"/>
              <a:t>发挥流媒体的作用，鼓励用户制作有关产品、服务的视频，奖励优胜者</a:t>
            </a:r>
            <a:endParaRPr lang="en-US" altLang="zh-CN" sz="17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 smtClean="0"/>
              <a:t>发布有趣的故事、信息</a:t>
            </a:r>
            <a:endParaRPr lang="en-US" altLang="zh-CN" sz="17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>
                <a:ea typeface="+mn-ea"/>
                <a:cs typeface="+mn-cs"/>
              </a:rPr>
              <a:t>移动网络</a:t>
            </a:r>
            <a:r>
              <a:rPr lang="zh-CN" altLang="en-US" sz="2400" b="1" dirty="0">
                <a:ea typeface="+mn-ea"/>
                <a:cs typeface="+mn-cs"/>
              </a:rPr>
              <a:t>社交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网络用户利用移动终端进行沟通交流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形式：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/>
              <a:t>移动企业社交网络</a:t>
            </a:r>
            <a:endParaRPr lang="en-US" altLang="zh-CN" sz="17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1700" b="1" dirty="0"/>
              <a:t>游动社区活动</a:t>
            </a:r>
            <a:endParaRPr lang="en-US" altLang="zh-CN" sz="1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 smtClean="0"/>
              <a:t>虚拟世界与电子商务应用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638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虚拟世界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解释：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一种计算机虚拟环境，用户在其中创建网络社区，进行沟通交流，创造并使用各种</a:t>
            </a:r>
            <a:r>
              <a:rPr lang="zh-CN" altLang="en-US" sz="2000" b="1" dirty="0" smtClean="0"/>
              <a:t>物品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目前虚拟世界一般指</a:t>
            </a:r>
            <a:r>
              <a:rPr lang="en-US" altLang="zh-CN" sz="2000" b="1" dirty="0" smtClean="0"/>
              <a:t>3D</a:t>
            </a:r>
            <a:r>
              <a:rPr lang="zh-CN" altLang="en-US" sz="2000" b="1" dirty="0" smtClean="0"/>
              <a:t>虚拟环境，用户以化身方式存在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虚拟世界按照真实世界或梦幻世界塑造情景和规则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虚拟世界最初在多人网络游戏中出现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化身（</a:t>
            </a:r>
            <a:r>
              <a:rPr lang="en-US" altLang="zh-CN" sz="2400" b="1" dirty="0"/>
              <a:t>avatar</a:t>
            </a:r>
            <a:r>
              <a:rPr lang="zh-CN" altLang="en-US" sz="2400" b="1" dirty="0"/>
              <a:t>）：</a:t>
            </a:r>
            <a:endParaRPr lang="en-US" altLang="zh-CN" sz="24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一种赋予了人物个性的软件代理</a:t>
            </a:r>
            <a:endParaRPr lang="en-US" altLang="zh-CN" sz="20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在虚拟世界，用户利用化身进行交流和沟通，包括声音、文字、图片、视频、卡通图像、手势等</a:t>
            </a:r>
            <a:endParaRPr lang="en-US" altLang="zh-CN" sz="20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使用化身可以使人机界面更加自然、个性化，有助于开展一对一交流，提升客户满意度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1" y="68263"/>
            <a:ext cx="8991600" cy="846137"/>
          </a:xfrm>
        </p:spPr>
        <p:txBody>
          <a:bodyPr/>
          <a:lstStyle/>
          <a:p>
            <a:r>
              <a:rPr lang="zh-CN" altLang="en-US" sz="3200" dirty="0" smtClean="0"/>
              <a:t>虚拟世界与电子商务应用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800" b="1" dirty="0" smtClean="0">
                <a:ea typeface="+mn-ea"/>
                <a:cs typeface="+mn-cs"/>
              </a:rPr>
              <a:t>虚拟</a:t>
            </a:r>
            <a:r>
              <a:rPr lang="zh-CN" altLang="en-US" sz="2800" b="1" dirty="0">
                <a:ea typeface="+mn-ea"/>
                <a:cs typeface="+mn-cs"/>
              </a:rPr>
              <a:t>世界的商务活动</a:t>
            </a:r>
            <a:endParaRPr lang="en-US" altLang="zh-CN" sz="28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虚拟世界是一种新的广告形式和销售方式</a:t>
            </a:r>
            <a:endParaRPr lang="en-US" altLang="zh-CN" sz="24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例如在</a:t>
            </a:r>
            <a:r>
              <a:rPr lang="en-US" altLang="zh-CN" sz="2000" b="1" dirty="0"/>
              <a:t>Second Life</a:t>
            </a:r>
            <a:r>
              <a:rPr lang="zh-CN" altLang="en-US" sz="2000" b="1" dirty="0"/>
              <a:t>网站建立虚拟商店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虚拟世界的商务活动：</a:t>
            </a:r>
            <a:endParaRPr lang="en-US" altLang="zh-CN" sz="24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创建并管理虚拟企业</a:t>
            </a:r>
            <a:endParaRPr lang="en-US" altLang="zh-CN" sz="20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从事常规商务活动</a:t>
            </a:r>
            <a:endParaRPr lang="en-US" altLang="zh-CN" sz="20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建造、管理商业地产</a:t>
            </a:r>
            <a:r>
              <a:rPr lang="zh-CN" altLang="en-US" sz="2000" b="1" dirty="0" smtClean="0"/>
              <a:t>，为在</a:t>
            </a:r>
            <a:r>
              <a:rPr lang="zh-CN" altLang="en-US" sz="2000" b="1" dirty="0"/>
              <a:t>其中赚钱谋生的人提供服务</a:t>
            </a:r>
            <a:endParaRPr lang="en-US" altLang="zh-CN" sz="2000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800" b="1" dirty="0">
                <a:ea typeface="+mn-ea"/>
                <a:cs typeface="+mn-cs"/>
              </a:rPr>
              <a:t>虚拟世界商务活动类型</a:t>
            </a:r>
            <a:endParaRPr lang="en-US" altLang="zh-CN" sz="28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利用虚拟世界拓展实体</a:t>
            </a:r>
            <a:r>
              <a:rPr lang="zh-CN" altLang="en-US" sz="2400" b="1" dirty="0" smtClean="0"/>
              <a:t>业务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/>
              <a:t>虚拟</a:t>
            </a:r>
            <a:r>
              <a:rPr lang="zh-CN" altLang="en-US" sz="2000" b="1" dirty="0" smtClean="0"/>
              <a:t>购物（</a:t>
            </a:r>
            <a:r>
              <a:rPr lang="en-US" altLang="zh-CN" sz="2000" b="1" dirty="0" smtClean="0"/>
              <a:t>P69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利用虚拟世界开展虚拟业务</a:t>
            </a:r>
            <a:endParaRPr lang="en-US" altLang="zh-CN" sz="2400" b="1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000" b="1" dirty="0" smtClean="0"/>
              <a:t>虚拟房地产交易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632825" cy="1233487"/>
          </a:xfrm>
        </p:spPr>
        <p:txBody>
          <a:bodyPr/>
          <a:lstStyle/>
          <a:p>
            <a:pPr lvl="1"/>
            <a:r>
              <a:rPr lang="zh-CN" altLang="en-US" sz="4400" dirty="0"/>
              <a:t>瓶装矿泉水销售过程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219200"/>
            <a:ext cx="8785225" cy="54864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3200" b="1" dirty="0" smtClean="0"/>
              <a:t>销售方式</a:t>
            </a:r>
            <a:endParaRPr lang="en-US" altLang="zh-CN" sz="32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800" b="1" dirty="0" smtClean="0"/>
              <a:t>生产厂直接销售给消费者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800" b="1" dirty="0" smtClean="0"/>
              <a:t>生产厂通过中间环节销售</a:t>
            </a:r>
            <a:endParaRPr lang="en-US" altLang="zh-CN" sz="28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400" b="1" dirty="0" smtClean="0"/>
              <a:t>第一级中间环节直接销售给消费者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400" b="1" dirty="0"/>
              <a:t>第一级中间环节</a:t>
            </a:r>
            <a:r>
              <a:rPr lang="zh-CN" altLang="en-US" sz="2400" b="1" dirty="0" smtClean="0"/>
              <a:t>销售（如批发）给下级中间环节，</a:t>
            </a:r>
            <a:r>
              <a:rPr lang="en-US" altLang="zh-CN" sz="2400" b="1" dirty="0" smtClean="0"/>
              <a:t>……</a:t>
            </a:r>
            <a:r>
              <a:rPr lang="zh-CN" altLang="en-US" sz="2400" b="1" dirty="0"/>
              <a:t>，第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级中间环节到第</a:t>
            </a:r>
            <a:r>
              <a:rPr lang="en-US" altLang="zh-CN" sz="2400" b="1" dirty="0"/>
              <a:t>n+1</a:t>
            </a:r>
            <a:r>
              <a:rPr lang="zh-CN" altLang="en-US" sz="2400" b="1" dirty="0"/>
              <a:t>级</a:t>
            </a:r>
            <a:r>
              <a:rPr lang="zh-CN" altLang="en-US" sz="2400" b="1" dirty="0" smtClean="0"/>
              <a:t>中间环节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400" b="1" dirty="0" smtClean="0"/>
              <a:t>最终的中间环节（如零售店等）销售给消费者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632825" cy="1233487"/>
          </a:xfrm>
        </p:spPr>
        <p:txBody>
          <a:bodyPr/>
          <a:lstStyle/>
          <a:p>
            <a:pPr lvl="1"/>
            <a:r>
              <a:rPr lang="zh-CN" altLang="en-US" sz="4400" dirty="0" smtClean="0"/>
              <a:t>物流过程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219200"/>
            <a:ext cx="8785225" cy="54864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b="1" dirty="0"/>
              <a:t>原材料到生产厂的物流</a:t>
            </a:r>
            <a:endParaRPr lang="en-US" altLang="zh-CN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/>
              <a:t>原水：通过管道</a:t>
            </a:r>
            <a:endParaRPr lang="en-US" altLang="zh-CN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b="1" dirty="0"/>
              <a:t>其他原材料运输到生产厂</a:t>
            </a:r>
            <a:endParaRPr lang="zh-CN" altLang="en-US" b="1" dirty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/>
              <a:t>生产过程的物流</a:t>
            </a:r>
            <a:endParaRPr lang="en-US" altLang="zh-CN" sz="2400" b="1" dirty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销售过程的物流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生产厂到消费者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生产厂到中间环节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第一级</a:t>
            </a:r>
            <a:r>
              <a:rPr lang="zh-CN" altLang="en-US" sz="2400" b="1" dirty="0" smtClean="0"/>
              <a:t>中间环节到消费者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/>
              <a:t>第一级</a:t>
            </a:r>
            <a:r>
              <a:rPr lang="zh-CN" altLang="en-US" sz="2400" b="1" dirty="0" smtClean="0"/>
              <a:t>中间环节到下级中间环节</a:t>
            </a:r>
            <a:r>
              <a:rPr lang="zh-CN" altLang="en-US" sz="2400" b="1" dirty="0"/>
              <a:t>，</a:t>
            </a:r>
            <a:r>
              <a:rPr lang="en-US" altLang="zh-CN" sz="2400" b="1" dirty="0" smtClean="0"/>
              <a:t>……</a:t>
            </a:r>
            <a:r>
              <a:rPr lang="zh-CN" altLang="en-US" sz="2400" b="1" dirty="0" smtClean="0"/>
              <a:t>，第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级</a:t>
            </a:r>
            <a:r>
              <a:rPr lang="zh-CN" altLang="en-US" sz="2400" b="1" dirty="0"/>
              <a:t>中间环节</a:t>
            </a:r>
            <a:r>
              <a:rPr lang="zh-CN" altLang="en-US" sz="2400" b="1" dirty="0" smtClean="0"/>
              <a:t>到第</a:t>
            </a:r>
            <a:r>
              <a:rPr lang="en-US" altLang="zh-CN" sz="2400" b="1" dirty="0" smtClean="0"/>
              <a:t>n+1</a:t>
            </a:r>
            <a:r>
              <a:rPr lang="zh-CN" altLang="en-US" sz="2400" b="1" dirty="0" smtClean="0"/>
              <a:t>级</a:t>
            </a:r>
            <a:r>
              <a:rPr lang="zh-CN" altLang="en-US" sz="2400" b="1" dirty="0"/>
              <a:t>中间环节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1" dirty="0" smtClean="0"/>
              <a:t>最终中间环节到消费者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632825" cy="852487"/>
          </a:xfrm>
        </p:spPr>
        <p:txBody>
          <a:bodyPr/>
          <a:lstStyle/>
          <a:p>
            <a:pPr lvl="1"/>
            <a:r>
              <a:rPr lang="zh-CN" altLang="en-US" sz="4400" dirty="0" smtClean="0"/>
              <a:t>支付、结算过程</a:t>
            </a:r>
            <a:endParaRPr lang="en-US" altLang="zh-CN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914400"/>
            <a:ext cx="8785225" cy="5791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原材料厂商与生产厂之间销售采购支付与结算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原</a:t>
            </a:r>
            <a:r>
              <a:rPr lang="zh-CN" altLang="en-US" sz="2000" b="1" dirty="0" smtClean="0"/>
              <a:t>水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其他原材料</a:t>
            </a:r>
            <a:endParaRPr lang="zh-CN" altLang="en-US" sz="2000" b="1" dirty="0" smtClean="0"/>
          </a:p>
          <a:p>
            <a:pPr marL="342900" lvl="1" indent="-342900">
              <a:buFont typeface="Wingdings" pitchFamily="2" charset="2"/>
              <a:buChar char="p"/>
            </a:pPr>
            <a:r>
              <a:rPr lang="zh-CN" altLang="en-US" sz="2400" b="1" dirty="0" smtClean="0">
                <a:ea typeface="+mn-ea"/>
                <a:cs typeface="+mn-cs"/>
              </a:rPr>
              <a:t>生产过程之间的支付与结算</a:t>
            </a:r>
            <a:endParaRPr lang="en-US" altLang="zh-CN" sz="2400" b="1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上下游之间可能存在的支付与结算</a:t>
            </a: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销售过程的支付与结算</a:t>
            </a:r>
            <a:endParaRPr lang="en-US" altLang="zh-CN" sz="24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生产厂与消费者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生产厂与中间环节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第一级中间环节与消费者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第一级中间环节与下级中间环节，</a:t>
            </a:r>
            <a:r>
              <a:rPr lang="en-US" altLang="zh-CN" sz="2000" b="1" dirty="0"/>
              <a:t>……</a:t>
            </a:r>
            <a:endParaRPr lang="en-US" altLang="zh-CN" sz="2000" b="1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/>
              <a:t>最终中间环节与消费者</a:t>
            </a:r>
            <a:endParaRPr lang="en-US" altLang="zh-CN" sz="2000" b="1" dirty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物流费用支付与结算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原材料物流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2000" b="1" dirty="0" smtClean="0"/>
              <a:t>瓶装水销售过程的物流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箭头连接符 36"/>
          <p:cNvCxnSpPr/>
          <p:nvPr/>
        </p:nvCxnSpPr>
        <p:spPr bwMode="auto">
          <a:xfrm flipH="1" flipV="1">
            <a:off x="8377222" y="3089027"/>
            <a:ext cx="9540" cy="209257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8632825" cy="852487"/>
          </a:xfrm>
        </p:spPr>
        <p:txBody>
          <a:bodyPr/>
          <a:lstStyle/>
          <a:p>
            <a:pPr lvl="1"/>
            <a:r>
              <a:rPr lang="zh-CN" altLang="en-US" sz="4400" dirty="0" smtClean="0"/>
              <a:t>案例总结</a:t>
            </a:r>
            <a:endParaRPr lang="en-US" altLang="zh-CN" sz="4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0003"/>
            <a:ext cx="2286000" cy="2441121"/>
          </a:xfrm>
        </p:spPr>
      </p:pic>
      <p:sp>
        <p:nvSpPr>
          <p:cNvPr id="8" name="KSO_Shape"/>
          <p:cNvSpPr/>
          <p:nvPr/>
        </p:nvSpPr>
        <p:spPr bwMode="auto">
          <a:xfrm>
            <a:off x="47667" y="3351468"/>
            <a:ext cx="1143000" cy="952500"/>
          </a:xfrm>
          <a:custGeom>
            <a:avLst/>
            <a:gdLst>
              <a:gd name="T0" fmla="*/ 1855770 w 2851151"/>
              <a:gd name="T1" fmla="*/ 2571751 h 3349626"/>
              <a:gd name="T2" fmla="*/ 1849034 w 2851151"/>
              <a:gd name="T3" fmla="*/ 2718594 h 3349626"/>
              <a:gd name="T4" fmla="*/ 2067767 w 2851151"/>
              <a:gd name="T5" fmla="*/ 2737644 h 3349626"/>
              <a:gd name="T6" fmla="*/ 2098675 w 2851151"/>
              <a:gd name="T7" fmla="*/ 2700338 h 3349626"/>
              <a:gd name="T8" fmla="*/ 2071730 w 2851151"/>
              <a:gd name="T9" fmla="*/ 2562226 h 3349626"/>
              <a:gd name="T10" fmla="*/ 1415256 w 2851151"/>
              <a:gd name="T11" fmla="*/ 2574529 h 3349626"/>
              <a:gd name="T12" fmla="*/ 1412875 w 2851151"/>
              <a:gd name="T13" fmla="*/ 2721373 h 3349626"/>
              <a:gd name="T14" fmla="*/ 1633935 w 2851151"/>
              <a:gd name="T15" fmla="*/ 2736851 h 3349626"/>
              <a:gd name="T16" fmla="*/ 1660525 w 2851151"/>
              <a:gd name="T17" fmla="*/ 2598738 h 3349626"/>
              <a:gd name="T18" fmla="*/ 1629966 w 2851151"/>
              <a:gd name="T19" fmla="*/ 2561432 h 3349626"/>
              <a:gd name="T20" fmla="*/ 975111 w 2851151"/>
              <a:gd name="T21" fmla="*/ 2577307 h 3349626"/>
              <a:gd name="T22" fmla="*/ 977093 w 2851151"/>
              <a:gd name="T23" fmla="*/ 2724548 h 3349626"/>
              <a:gd name="T24" fmla="*/ 1198996 w 2851151"/>
              <a:gd name="T25" fmla="*/ 2735660 h 3349626"/>
              <a:gd name="T26" fmla="*/ 1222375 w 2851151"/>
              <a:gd name="T27" fmla="*/ 2595166 h 3349626"/>
              <a:gd name="T28" fmla="*/ 1188297 w 2851151"/>
              <a:gd name="T29" fmla="*/ 2561035 h 3349626"/>
              <a:gd name="T30" fmla="*/ 1421475 w 2851151"/>
              <a:gd name="T31" fmla="*/ 1742683 h 3349626"/>
              <a:gd name="T32" fmla="*/ 2112703 w 2851151"/>
              <a:gd name="T33" fmla="*/ 1726010 h 3349626"/>
              <a:gd name="T34" fmla="*/ 2136511 w 2851151"/>
              <a:gd name="T35" fmla="*/ 2184513 h 3349626"/>
              <a:gd name="T36" fmla="*/ 2833295 w 2851151"/>
              <a:gd name="T37" fmla="*/ 1725613 h 3349626"/>
              <a:gd name="T38" fmla="*/ 2850754 w 2851151"/>
              <a:gd name="T39" fmla="*/ 3315487 h 3349626"/>
              <a:gd name="T40" fmla="*/ 2816629 w 2851151"/>
              <a:gd name="T41" fmla="*/ 3349626 h 3349626"/>
              <a:gd name="T42" fmla="*/ 709612 w 2851151"/>
              <a:gd name="T43" fmla="*/ 3326205 h 3349626"/>
              <a:gd name="T44" fmla="*/ 717152 w 2851151"/>
              <a:gd name="T45" fmla="*/ 2203965 h 3349626"/>
              <a:gd name="T46" fmla="*/ 627835 w 2851151"/>
              <a:gd name="T47" fmla="*/ 846138 h 3349626"/>
              <a:gd name="T48" fmla="*/ 664369 w 2851151"/>
              <a:gd name="T49" fmla="*/ 876310 h 3349626"/>
              <a:gd name="T50" fmla="*/ 612347 w 2851151"/>
              <a:gd name="T51" fmla="*/ 3345259 h 3349626"/>
              <a:gd name="T52" fmla="*/ 7942 w 2851151"/>
              <a:gd name="T53" fmla="*/ 3338510 h 3349626"/>
              <a:gd name="T54" fmla="*/ 366137 w 2851151"/>
              <a:gd name="T55" fmla="*/ 865591 h 3349626"/>
              <a:gd name="T56" fmla="*/ 1048522 w 2851151"/>
              <a:gd name="T57" fmla="*/ 794 h 3349626"/>
              <a:gd name="T58" fmla="*/ 1134585 w 2851151"/>
              <a:gd name="T59" fmla="*/ 45268 h 3349626"/>
              <a:gd name="T60" fmla="*/ 1220647 w 2851151"/>
              <a:gd name="T61" fmla="*/ 794 h 3349626"/>
              <a:gd name="T62" fmla="*/ 1303537 w 2851151"/>
              <a:gd name="T63" fmla="*/ 19060 h 3349626"/>
              <a:gd name="T64" fmla="*/ 1374925 w 2851151"/>
              <a:gd name="T65" fmla="*/ 54004 h 3349626"/>
              <a:gd name="T66" fmla="*/ 1444727 w 2851151"/>
              <a:gd name="T67" fmla="*/ 27399 h 3349626"/>
              <a:gd name="T68" fmla="*/ 1518099 w 2851151"/>
              <a:gd name="T69" fmla="*/ 57578 h 3349626"/>
              <a:gd name="T70" fmla="*/ 1548637 w 2851151"/>
              <a:gd name="T71" fmla="*/ 131039 h 3349626"/>
              <a:gd name="T72" fmla="*/ 1589090 w 2851151"/>
              <a:gd name="T73" fmla="*/ 209266 h 3349626"/>
              <a:gd name="T74" fmla="*/ 1558552 w 2851151"/>
              <a:gd name="T75" fmla="*/ 311715 h 3349626"/>
              <a:gd name="T76" fmla="*/ 1493509 w 2851151"/>
              <a:gd name="T77" fmla="*/ 369690 h 3349626"/>
              <a:gd name="T78" fmla="*/ 1434416 w 2851151"/>
              <a:gd name="T79" fmla="*/ 434813 h 3349626"/>
              <a:gd name="T80" fmla="*/ 1364614 w 2851151"/>
              <a:gd name="T81" fmla="*/ 438783 h 3349626"/>
              <a:gd name="T82" fmla="*/ 1294812 w 2851151"/>
              <a:gd name="T83" fmla="*/ 459035 h 3349626"/>
              <a:gd name="T84" fmla="*/ 1240477 w 2851151"/>
              <a:gd name="T85" fmla="*/ 522966 h 3349626"/>
              <a:gd name="T86" fmla="*/ 1154018 w 2851151"/>
              <a:gd name="T87" fmla="*/ 542027 h 3349626"/>
              <a:gd name="T88" fmla="*/ 1072318 w 2851151"/>
              <a:gd name="T89" fmla="*/ 579750 h 3349626"/>
              <a:gd name="T90" fmla="*/ 1030675 w 2851151"/>
              <a:gd name="T91" fmla="*/ 650829 h 3349626"/>
              <a:gd name="T92" fmla="*/ 959683 w 2851151"/>
              <a:gd name="T93" fmla="*/ 721908 h 3349626"/>
              <a:gd name="T94" fmla="*/ 857756 w 2851151"/>
              <a:gd name="T95" fmla="*/ 732232 h 3349626"/>
              <a:gd name="T96" fmla="*/ 763762 w 2851151"/>
              <a:gd name="T97" fmla="*/ 707216 h 3349626"/>
              <a:gd name="T98" fmla="*/ 653110 w 2851151"/>
              <a:gd name="T99" fmla="*/ 702451 h 3349626"/>
              <a:gd name="T100" fmla="*/ 584101 w 2851151"/>
              <a:gd name="T101" fmla="*/ 640902 h 3349626"/>
              <a:gd name="T102" fmla="*/ 532543 w 2851151"/>
              <a:gd name="T103" fmla="*/ 573397 h 3349626"/>
              <a:gd name="T104" fmla="*/ 463534 w 2851151"/>
              <a:gd name="T105" fmla="*/ 515422 h 3349626"/>
              <a:gd name="T106" fmla="*/ 439738 w 2851151"/>
              <a:gd name="T107" fmla="*/ 425679 h 3349626"/>
              <a:gd name="T108" fmla="*/ 478605 w 2851151"/>
              <a:gd name="T109" fmla="*/ 331569 h 3349626"/>
              <a:gd name="T110" fmla="*/ 567840 w 2851151"/>
              <a:gd name="T111" fmla="*/ 283522 h 3349626"/>
              <a:gd name="T112" fmla="*/ 609484 w 2851151"/>
              <a:gd name="T113" fmla="*/ 209663 h 3349626"/>
              <a:gd name="T114" fmla="*/ 684045 w 2851151"/>
              <a:gd name="T115" fmla="*/ 142158 h 3349626"/>
              <a:gd name="T116" fmla="*/ 808181 w 2851151"/>
              <a:gd name="T117" fmla="*/ 145335 h 3349626"/>
              <a:gd name="T118" fmla="*/ 900193 w 2851151"/>
              <a:gd name="T119" fmla="*/ 115553 h 3349626"/>
              <a:gd name="T120" fmla="*/ 943026 w 2851151"/>
              <a:gd name="T121" fmla="*/ 35738 h 3349626"/>
              <a:gd name="T122" fmla="*/ 1026709 w 2851151"/>
              <a:gd name="T123" fmla="*/ 397 h 3349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51151" h="3349626">
                <a:moveTo>
                  <a:pt x="2359025" y="2962275"/>
                </a:moveTo>
                <a:lnTo>
                  <a:pt x="2359025" y="3349625"/>
                </a:lnTo>
                <a:lnTo>
                  <a:pt x="2555875" y="3349625"/>
                </a:lnTo>
                <a:lnTo>
                  <a:pt x="2555875" y="2962275"/>
                </a:lnTo>
                <a:lnTo>
                  <a:pt x="2359025" y="2962275"/>
                </a:lnTo>
                <a:close/>
                <a:moveTo>
                  <a:pt x="1882716" y="2560638"/>
                </a:moveTo>
                <a:lnTo>
                  <a:pt x="1878753" y="2561035"/>
                </a:lnTo>
                <a:lnTo>
                  <a:pt x="1875187" y="2561432"/>
                </a:lnTo>
                <a:lnTo>
                  <a:pt x="1871621" y="2562226"/>
                </a:lnTo>
                <a:lnTo>
                  <a:pt x="1868054" y="2563813"/>
                </a:lnTo>
                <a:lnTo>
                  <a:pt x="1864884" y="2565401"/>
                </a:lnTo>
                <a:lnTo>
                  <a:pt x="1861714" y="2566988"/>
                </a:lnTo>
                <a:lnTo>
                  <a:pt x="1858544" y="2569369"/>
                </a:lnTo>
                <a:lnTo>
                  <a:pt x="1855770" y="2571751"/>
                </a:lnTo>
                <a:lnTo>
                  <a:pt x="1853393" y="2574529"/>
                </a:lnTo>
                <a:lnTo>
                  <a:pt x="1851015" y="2577307"/>
                </a:lnTo>
                <a:lnTo>
                  <a:pt x="1849034" y="2580482"/>
                </a:lnTo>
                <a:lnTo>
                  <a:pt x="1847449" y="2583657"/>
                </a:lnTo>
                <a:lnTo>
                  <a:pt x="1846260" y="2587229"/>
                </a:lnTo>
                <a:lnTo>
                  <a:pt x="1845468" y="2591198"/>
                </a:lnTo>
                <a:lnTo>
                  <a:pt x="1844675" y="2595166"/>
                </a:lnTo>
                <a:lnTo>
                  <a:pt x="1844675" y="2598738"/>
                </a:lnTo>
                <a:lnTo>
                  <a:pt x="1844675" y="2700338"/>
                </a:lnTo>
                <a:lnTo>
                  <a:pt x="1844675" y="2704307"/>
                </a:lnTo>
                <a:lnTo>
                  <a:pt x="1845468" y="2707879"/>
                </a:lnTo>
                <a:lnTo>
                  <a:pt x="1846260" y="2711451"/>
                </a:lnTo>
                <a:lnTo>
                  <a:pt x="1847449" y="2715023"/>
                </a:lnTo>
                <a:lnTo>
                  <a:pt x="1849034" y="2718594"/>
                </a:lnTo>
                <a:lnTo>
                  <a:pt x="1851015" y="2721373"/>
                </a:lnTo>
                <a:lnTo>
                  <a:pt x="1853393" y="2724548"/>
                </a:lnTo>
                <a:lnTo>
                  <a:pt x="1855770" y="2726929"/>
                </a:lnTo>
                <a:lnTo>
                  <a:pt x="1858544" y="2730104"/>
                </a:lnTo>
                <a:lnTo>
                  <a:pt x="1861714" y="2732088"/>
                </a:lnTo>
                <a:lnTo>
                  <a:pt x="1864884" y="2734073"/>
                </a:lnTo>
                <a:lnTo>
                  <a:pt x="1868054" y="2735660"/>
                </a:lnTo>
                <a:lnTo>
                  <a:pt x="1871621" y="2736851"/>
                </a:lnTo>
                <a:lnTo>
                  <a:pt x="1875187" y="2737644"/>
                </a:lnTo>
                <a:lnTo>
                  <a:pt x="1878753" y="2738438"/>
                </a:lnTo>
                <a:lnTo>
                  <a:pt x="1882716" y="2738438"/>
                </a:lnTo>
                <a:lnTo>
                  <a:pt x="2060238" y="2738438"/>
                </a:lnTo>
                <a:lnTo>
                  <a:pt x="2064201" y="2738438"/>
                </a:lnTo>
                <a:lnTo>
                  <a:pt x="2067767" y="2737644"/>
                </a:lnTo>
                <a:lnTo>
                  <a:pt x="2071730" y="2736851"/>
                </a:lnTo>
                <a:lnTo>
                  <a:pt x="2074900" y="2735660"/>
                </a:lnTo>
                <a:lnTo>
                  <a:pt x="2078466" y="2734073"/>
                </a:lnTo>
                <a:lnTo>
                  <a:pt x="2081636" y="2732088"/>
                </a:lnTo>
                <a:lnTo>
                  <a:pt x="2084410" y="2730104"/>
                </a:lnTo>
                <a:lnTo>
                  <a:pt x="2087184" y="2726929"/>
                </a:lnTo>
                <a:lnTo>
                  <a:pt x="2089958" y="2724548"/>
                </a:lnTo>
                <a:lnTo>
                  <a:pt x="2091939" y="2721373"/>
                </a:lnTo>
                <a:lnTo>
                  <a:pt x="2093920" y="2718594"/>
                </a:lnTo>
                <a:lnTo>
                  <a:pt x="2095505" y="2715023"/>
                </a:lnTo>
                <a:lnTo>
                  <a:pt x="2096694" y="2711451"/>
                </a:lnTo>
                <a:lnTo>
                  <a:pt x="2097883" y="2707879"/>
                </a:lnTo>
                <a:lnTo>
                  <a:pt x="2098279" y="2704307"/>
                </a:lnTo>
                <a:lnTo>
                  <a:pt x="2098675" y="2700338"/>
                </a:lnTo>
                <a:lnTo>
                  <a:pt x="2098675" y="2598738"/>
                </a:lnTo>
                <a:lnTo>
                  <a:pt x="2098279" y="2595166"/>
                </a:lnTo>
                <a:lnTo>
                  <a:pt x="2097883" y="2591198"/>
                </a:lnTo>
                <a:lnTo>
                  <a:pt x="2096694" y="2587229"/>
                </a:lnTo>
                <a:lnTo>
                  <a:pt x="2095505" y="2583657"/>
                </a:lnTo>
                <a:lnTo>
                  <a:pt x="2093920" y="2580482"/>
                </a:lnTo>
                <a:lnTo>
                  <a:pt x="2091939" y="2577307"/>
                </a:lnTo>
                <a:lnTo>
                  <a:pt x="2089958" y="2574529"/>
                </a:lnTo>
                <a:lnTo>
                  <a:pt x="2087184" y="2571751"/>
                </a:lnTo>
                <a:lnTo>
                  <a:pt x="2084410" y="2569369"/>
                </a:lnTo>
                <a:lnTo>
                  <a:pt x="2081636" y="2566988"/>
                </a:lnTo>
                <a:lnTo>
                  <a:pt x="2078466" y="2565401"/>
                </a:lnTo>
                <a:lnTo>
                  <a:pt x="2074900" y="2563813"/>
                </a:lnTo>
                <a:lnTo>
                  <a:pt x="2071730" y="2562226"/>
                </a:lnTo>
                <a:lnTo>
                  <a:pt x="2067767" y="2561432"/>
                </a:lnTo>
                <a:lnTo>
                  <a:pt x="2064201" y="2561035"/>
                </a:lnTo>
                <a:lnTo>
                  <a:pt x="2060238" y="2560638"/>
                </a:lnTo>
                <a:lnTo>
                  <a:pt x="1882716" y="2560638"/>
                </a:lnTo>
                <a:close/>
                <a:moveTo>
                  <a:pt x="1444228" y="2560638"/>
                </a:moveTo>
                <a:lnTo>
                  <a:pt x="1440656" y="2561035"/>
                </a:lnTo>
                <a:lnTo>
                  <a:pt x="1436688" y="2561432"/>
                </a:lnTo>
                <a:lnTo>
                  <a:pt x="1433116" y="2562226"/>
                </a:lnTo>
                <a:lnTo>
                  <a:pt x="1429544" y="2563813"/>
                </a:lnTo>
                <a:lnTo>
                  <a:pt x="1426369" y="2565401"/>
                </a:lnTo>
                <a:lnTo>
                  <a:pt x="1423194" y="2566988"/>
                </a:lnTo>
                <a:lnTo>
                  <a:pt x="1420416" y="2569369"/>
                </a:lnTo>
                <a:lnTo>
                  <a:pt x="1417638" y="2571751"/>
                </a:lnTo>
                <a:lnTo>
                  <a:pt x="1415256" y="2574529"/>
                </a:lnTo>
                <a:lnTo>
                  <a:pt x="1412875" y="2577307"/>
                </a:lnTo>
                <a:lnTo>
                  <a:pt x="1411288" y="2580482"/>
                </a:lnTo>
                <a:lnTo>
                  <a:pt x="1409700" y="2583657"/>
                </a:lnTo>
                <a:lnTo>
                  <a:pt x="1408113" y="2587229"/>
                </a:lnTo>
                <a:lnTo>
                  <a:pt x="1407319" y="2591198"/>
                </a:lnTo>
                <a:lnTo>
                  <a:pt x="1406922" y="2595166"/>
                </a:lnTo>
                <a:lnTo>
                  <a:pt x="1406525" y="2598738"/>
                </a:lnTo>
                <a:lnTo>
                  <a:pt x="1406525" y="2700338"/>
                </a:lnTo>
                <a:lnTo>
                  <a:pt x="1406922" y="2704307"/>
                </a:lnTo>
                <a:lnTo>
                  <a:pt x="1407319" y="2707879"/>
                </a:lnTo>
                <a:lnTo>
                  <a:pt x="1408113" y="2711451"/>
                </a:lnTo>
                <a:lnTo>
                  <a:pt x="1409700" y="2715023"/>
                </a:lnTo>
                <a:lnTo>
                  <a:pt x="1411288" y="2718594"/>
                </a:lnTo>
                <a:lnTo>
                  <a:pt x="1412875" y="2721373"/>
                </a:lnTo>
                <a:lnTo>
                  <a:pt x="1415256" y="2724548"/>
                </a:lnTo>
                <a:lnTo>
                  <a:pt x="1417638" y="2726929"/>
                </a:lnTo>
                <a:lnTo>
                  <a:pt x="1420416" y="2730104"/>
                </a:lnTo>
                <a:lnTo>
                  <a:pt x="1423194" y="2732088"/>
                </a:lnTo>
                <a:lnTo>
                  <a:pt x="1426369" y="2734073"/>
                </a:lnTo>
                <a:lnTo>
                  <a:pt x="1429544" y="2735660"/>
                </a:lnTo>
                <a:lnTo>
                  <a:pt x="1433116" y="2736851"/>
                </a:lnTo>
                <a:lnTo>
                  <a:pt x="1436688" y="2737644"/>
                </a:lnTo>
                <a:lnTo>
                  <a:pt x="1440656" y="2738438"/>
                </a:lnTo>
                <a:lnTo>
                  <a:pt x="1444228" y="2738438"/>
                </a:lnTo>
                <a:lnTo>
                  <a:pt x="1622425" y="2738438"/>
                </a:lnTo>
                <a:lnTo>
                  <a:pt x="1625997" y="2738438"/>
                </a:lnTo>
                <a:lnTo>
                  <a:pt x="1629966" y="2737644"/>
                </a:lnTo>
                <a:lnTo>
                  <a:pt x="1633935" y="2736851"/>
                </a:lnTo>
                <a:lnTo>
                  <a:pt x="1637506" y="2735660"/>
                </a:lnTo>
                <a:lnTo>
                  <a:pt x="1640681" y="2734073"/>
                </a:lnTo>
                <a:lnTo>
                  <a:pt x="1643856" y="2732088"/>
                </a:lnTo>
                <a:lnTo>
                  <a:pt x="1646635" y="2730104"/>
                </a:lnTo>
                <a:lnTo>
                  <a:pt x="1649413" y="2726929"/>
                </a:lnTo>
                <a:lnTo>
                  <a:pt x="1651794" y="2724548"/>
                </a:lnTo>
                <a:lnTo>
                  <a:pt x="1654175" y="2721373"/>
                </a:lnTo>
                <a:lnTo>
                  <a:pt x="1655763" y="2718594"/>
                </a:lnTo>
                <a:lnTo>
                  <a:pt x="1657350" y="2715023"/>
                </a:lnTo>
                <a:lnTo>
                  <a:pt x="1658541" y="2711451"/>
                </a:lnTo>
                <a:lnTo>
                  <a:pt x="1659731" y="2707879"/>
                </a:lnTo>
                <a:lnTo>
                  <a:pt x="1660128" y="2704307"/>
                </a:lnTo>
                <a:lnTo>
                  <a:pt x="1660525" y="2700338"/>
                </a:lnTo>
                <a:lnTo>
                  <a:pt x="1660525" y="2598738"/>
                </a:lnTo>
                <a:lnTo>
                  <a:pt x="1660128" y="2595166"/>
                </a:lnTo>
                <a:lnTo>
                  <a:pt x="1659731" y="2591198"/>
                </a:lnTo>
                <a:lnTo>
                  <a:pt x="1658541" y="2587229"/>
                </a:lnTo>
                <a:lnTo>
                  <a:pt x="1657350" y="2583657"/>
                </a:lnTo>
                <a:lnTo>
                  <a:pt x="1655763" y="2580482"/>
                </a:lnTo>
                <a:lnTo>
                  <a:pt x="1654175" y="2577307"/>
                </a:lnTo>
                <a:lnTo>
                  <a:pt x="1651794" y="2574529"/>
                </a:lnTo>
                <a:lnTo>
                  <a:pt x="1649413" y="2571751"/>
                </a:lnTo>
                <a:lnTo>
                  <a:pt x="1646635" y="2569369"/>
                </a:lnTo>
                <a:lnTo>
                  <a:pt x="1643856" y="2566988"/>
                </a:lnTo>
                <a:lnTo>
                  <a:pt x="1640681" y="2565401"/>
                </a:lnTo>
                <a:lnTo>
                  <a:pt x="1637506" y="2563813"/>
                </a:lnTo>
                <a:lnTo>
                  <a:pt x="1633935" y="2562226"/>
                </a:lnTo>
                <a:lnTo>
                  <a:pt x="1629966" y="2561432"/>
                </a:lnTo>
                <a:lnTo>
                  <a:pt x="1625997" y="2561035"/>
                </a:lnTo>
                <a:lnTo>
                  <a:pt x="1622425" y="2560638"/>
                </a:lnTo>
                <a:lnTo>
                  <a:pt x="1444228" y="2560638"/>
                </a:lnTo>
                <a:close/>
                <a:moveTo>
                  <a:pt x="1006812" y="2560638"/>
                </a:moveTo>
                <a:lnTo>
                  <a:pt x="1002849" y="2561035"/>
                </a:lnTo>
                <a:lnTo>
                  <a:pt x="998887" y="2561432"/>
                </a:lnTo>
                <a:lnTo>
                  <a:pt x="995320" y="2562226"/>
                </a:lnTo>
                <a:lnTo>
                  <a:pt x="992150" y="2563813"/>
                </a:lnTo>
                <a:lnTo>
                  <a:pt x="988584" y="2565401"/>
                </a:lnTo>
                <a:lnTo>
                  <a:pt x="985018" y="2566988"/>
                </a:lnTo>
                <a:lnTo>
                  <a:pt x="982244" y="2569369"/>
                </a:lnTo>
                <a:lnTo>
                  <a:pt x="979470" y="2571751"/>
                </a:lnTo>
                <a:lnTo>
                  <a:pt x="977093" y="2574529"/>
                </a:lnTo>
                <a:lnTo>
                  <a:pt x="975111" y="2577307"/>
                </a:lnTo>
                <a:lnTo>
                  <a:pt x="973130" y="2580482"/>
                </a:lnTo>
                <a:lnTo>
                  <a:pt x="971545" y="2583657"/>
                </a:lnTo>
                <a:lnTo>
                  <a:pt x="970356" y="2587229"/>
                </a:lnTo>
                <a:lnTo>
                  <a:pt x="969168" y="2591198"/>
                </a:lnTo>
                <a:lnTo>
                  <a:pt x="968771" y="2595166"/>
                </a:lnTo>
                <a:lnTo>
                  <a:pt x="968375" y="2598738"/>
                </a:lnTo>
                <a:lnTo>
                  <a:pt x="968375" y="2700338"/>
                </a:lnTo>
                <a:lnTo>
                  <a:pt x="968771" y="2704307"/>
                </a:lnTo>
                <a:lnTo>
                  <a:pt x="969168" y="2707879"/>
                </a:lnTo>
                <a:lnTo>
                  <a:pt x="970356" y="2711451"/>
                </a:lnTo>
                <a:lnTo>
                  <a:pt x="971545" y="2715023"/>
                </a:lnTo>
                <a:lnTo>
                  <a:pt x="973130" y="2718594"/>
                </a:lnTo>
                <a:lnTo>
                  <a:pt x="975111" y="2721373"/>
                </a:lnTo>
                <a:lnTo>
                  <a:pt x="977093" y="2724548"/>
                </a:lnTo>
                <a:lnTo>
                  <a:pt x="979470" y="2726929"/>
                </a:lnTo>
                <a:lnTo>
                  <a:pt x="982244" y="2730104"/>
                </a:lnTo>
                <a:lnTo>
                  <a:pt x="985018" y="2732088"/>
                </a:lnTo>
                <a:lnTo>
                  <a:pt x="988584" y="2734073"/>
                </a:lnTo>
                <a:lnTo>
                  <a:pt x="992150" y="2735660"/>
                </a:lnTo>
                <a:lnTo>
                  <a:pt x="995320" y="2736851"/>
                </a:lnTo>
                <a:lnTo>
                  <a:pt x="998887" y="2737644"/>
                </a:lnTo>
                <a:lnTo>
                  <a:pt x="1002849" y="2738438"/>
                </a:lnTo>
                <a:lnTo>
                  <a:pt x="1006812" y="2738438"/>
                </a:lnTo>
                <a:lnTo>
                  <a:pt x="1184335" y="2738438"/>
                </a:lnTo>
                <a:lnTo>
                  <a:pt x="1188297" y="2738438"/>
                </a:lnTo>
                <a:lnTo>
                  <a:pt x="1191863" y="2737644"/>
                </a:lnTo>
                <a:lnTo>
                  <a:pt x="1195430" y="2736851"/>
                </a:lnTo>
                <a:lnTo>
                  <a:pt x="1198996" y="2735660"/>
                </a:lnTo>
                <a:lnTo>
                  <a:pt x="1202166" y="2734073"/>
                </a:lnTo>
                <a:lnTo>
                  <a:pt x="1205336" y="2732088"/>
                </a:lnTo>
                <a:lnTo>
                  <a:pt x="1208110" y="2730104"/>
                </a:lnTo>
                <a:lnTo>
                  <a:pt x="1210884" y="2726929"/>
                </a:lnTo>
                <a:lnTo>
                  <a:pt x="1213261" y="2724548"/>
                </a:lnTo>
                <a:lnTo>
                  <a:pt x="1215639" y="2721373"/>
                </a:lnTo>
                <a:lnTo>
                  <a:pt x="1218016" y="2718594"/>
                </a:lnTo>
                <a:lnTo>
                  <a:pt x="1219601" y="2715023"/>
                </a:lnTo>
                <a:lnTo>
                  <a:pt x="1220790" y="2711451"/>
                </a:lnTo>
                <a:lnTo>
                  <a:pt x="1221583" y="2707879"/>
                </a:lnTo>
                <a:lnTo>
                  <a:pt x="1222375" y="2704307"/>
                </a:lnTo>
                <a:lnTo>
                  <a:pt x="1222375" y="2700338"/>
                </a:lnTo>
                <a:lnTo>
                  <a:pt x="1222375" y="2598738"/>
                </a:lnTo>
                <a:lnTo>
                  <a:pt x="1222375" y="2595166"/>
                </a:lnTo>
                <a:lnTo>
                  <a:pt x="1221583" y="2591198"/>
                </a:lnTo>
                <a:lnTo>
                  <a:pt x="1220790" y="2587229"/>
                </a:lnTo>
                <a:lnTo>
                  <a:pt x="1219601" y="2583657"/>
                </a:lnTo>
                <a:lnTo>
                  <a:pt x="1218016" y="2580482"/>
                </a:lnTo>
                <a:lnTo>
                  <a:pt x="1215639" y="2577307"/>
                </a:lnTo>
                <a:lnTo>
                  <a:pt x="1213261" y="2574529"/>
                </a:lnTo>
                <a:lnTo>
                  <a:pt x="1210884" y="2571751"/>
                </a:lnTo>
                <a:lnTo>
                  <a:pt x="1208110" y="2569369"/>
                </a:lnTo>
                <a:lnTo>
                  <a:pt x="1205336" y="2566988"/>
                </a:lnTo>
                <a:lnTo>
                  <a:pt x="1202166" y="2565401"/>
                </a:lnTo>
                <a:lnTo>
                  <a:pt x="1198996" y="2563813"/>
                </a:lnTo>
                <a:lnTo>
                  <a:pt x="1195430" y="2562226"/>
                </a:lnTo>
                <a:lnTo>
                  <a:pt x="1191863" y="2561432"/>
                </a:lnTo>
                <a:lnTo>
                  <a:pt x="1188297" y="2561035"/>
                </a:lnTo>
                <a:lnTo>
                  <a:pt x="1184335" y="2560638"/>
                </a:lnTo>
                <a:lnTo>
                  <a:pt x="1006812" y="2560638"/>
                </a:lnTo>
                <a:close/>
                <a:moveTo>
                  <a:pt x="1400444" y="1725613"/>
                </a:moveTo>
                <a:lnTo>
                  <a:pt x="1403619" y="1725613"/>
                </a:lnTo>
                <a:lnTo>
                  <a:pt x="1405999" y="1726010"/>
                </a:lnTo>
                <a:lnTo>
                  <a:pt x="1408380" y="1726804"/>
                </a:lnTo>
                <a:lnTo>
                  <a:pt x="1410761" y="1727995"/>
                </a:lnTo>
                <a:lnTo>
                  <a:pt x="1413142" y="1729186"/>
                </a:lnTo>
                <a:lnTo>
                  <a:pt x="1415126" y="1730774"/>
                </a:lnTo>
                <a:lnTo>
                  <a:pt x="1417110" y="1732759"/>
                </a:lnTo>
                <a:lnTo>
                  <a:pt x="1418697" y="1734744"/>
                </a:lnTo>
                <a:lnTo>
                  <a:pt x="1419888" y="1737125"/>
                </a:lnTo>
                <a:lnTo>
                  <a:pt x="1420681" y="1739904"/>
                </a:lnTo>
                <a:lnTo>
                  <a:pt x="1421475" y="1742683"/>
                </a:lnTo>
                <a:lnTo>
                  <a:pt x="1421475" y="1745462"/>
                </a:lnTo>
                <a:lnTo>
                  <a:pt x="1421475" y="2184513"/>
                </a:lnTo>
                <a:lnTo>
                  <a:pt x="1421872" y="2187292"/>
                </a:lnTo>
                <a:lnTo>
                  <a:pt x="1423062" y="2189674"/>
                </a:lnTo>
                <a:lnTo>
                  <a:pt x="1424649" y="2191659"/>
                </a:lnTo>
                <a:lnTo>
                  <a:pt x="1426633" y="2193246"/>
                </a:lnTo>
                <a:lnTo>
                  <a:pt x="1429411" y="2194040"/>
                </a:lnTo>
                <a:lnTo>
                  <a:pt x="1431792" y="2194437"/>
                </a:lnTo>
                <a:lnTo>
                  <a:pt x="1434569" y="2193643"/>
                </a:lnTo>
                <a:lnTo>
                  <a:pt x="1436950" y="2192452"/>
                </a:lnTo>
                <a:lnTo>
                  <a:pt x="2105164" y="1729186"/>
                </a:lnTo>
                <a:lnTo>
                  <a:pt x="2107545" y="1727598"/>
                </a:lnTo>
                <a:lnTo>
                  <a:pt x="2110322" y="1726804"/>
                </a:lnTo>
                <a:lnTo>
                  <a:pt x="2112703" y="1726010"/>
                </a:lnTo>
                <a:lnTo>
                  <a:pt x="2115481" y="1725613"/>
                </a:lnTo>
                <a:lnTo>
                  <a:pt x="2118259" y="1725613"/>
                </a:lnTo>
                <a:lnTo>
                  <a:pt x="2120639" y="1726010"/>
                </a:lnTo>
                <a:lnTo>
                  <a:pt x="2123020" y="1726804"/>
                </a:lnTo>
                <a:lnTo>
                  <a:pt x="2125401" y="1727995"/>
                </a:lnTo>
                <a:lnTo>
                  <a:pt x="2127782" y="1729186"/>
                </a:lnTo>
                <a:lnTo>
                  <a:pt x="2129766" y="1730774"/>
                </a:lnTo>
                <a:lnTo>
                  <a:pt x="2131750" y="1732759"/>
                </a:lnTo>
                <a:lnTo>
                  <a:pt x="2133337" y="1734744"/>
                </a:lnTo>
                <a:lnTo>
                  <a:pt x="2134527" y="1737125"/>
                </a:lnTo>
                <a:lnTo>
                  <a:pt x="2135321" y="1739904"/>
                </a:lnTo>
                <a:lnTo>
                  <a:pt x="2136511" y="1742683"/>
                </a:lnTo>
                <a:lnTo>
                  <a:pt x="2136511" y="1745462"/>
                </a:lnTo>
                <a:lnTo>
                  <a:pt x="2136511" y="2184513"/>
                </a:lnTo>
                <a:lnTo>
                  <a:pt x="2136908" y="2187292"/>
                </a:lnTo>
                <a:lnTo>
                  <a:pt x="2138099" y="2189674"/>
                </a:lnTo>
                <a:lnTo>
                  <a:pt x="2139686" y="2191659"/>
                </a:lnTo>
                <a:lnTo>
                  <a:pt x="2141670" y="2193246"/>
                </a:lnTo>
                <a:lnTo>
                  <a:pt x="2144447" y="2194040"/>
                </a:lnTo>
                <a:lnTo>
                  <a:pt x="2146828" y="2194437"/>
                </a:lnTo>
                <a:lnTo>
                  <a:pt x="2149606" y="2193643"/>
                </a:lnTo>
                <a:lnTo>
                  <a:pt x="2151987" y="2192452"/>
                </a:lnTo>
                <a:lnTo>
                  <a:pt x="2819804" y="1729186"/>
                </a:lnTo>
                <a:lnTo>
                  <a:pt x="2822185" y="1727598"/>
                </a:lnTo>
                <a:lnTo>
                  <a:pt x="2825359" y="1726804"/>
                </a:lnTo>
                <a:lnTo>
                  <a:pt x="2827740" y="1726010"/>
                </a:lnTo>
                <a:lnTo>
                  <a:pt x="2830517" y="1725613"/>
                </a:lnTo>
                <a:lnTo>
                  <a:pt x="2833295" y="1725613"/>
                </a:lnTo>
                <a:lnTo>
                  <a:pt x="2835676" y="1726010"/>
                </a:lnTo>
                <a:lnTo>
                  <a:pt x="2838057" y="1726804"/>
                </a:lnTo>
                <a:lnTo>
                  <a:pt x="2840437" y="1727995"/>
                </a:lnTo>
                <a:lnTo>
                  <a:pt x="2842818" y="1729186"/>
                </a:lnTo>
                <a:lnTo>
                  <a:pt x="2844802" y="1730774"/>
                </a:lnTo>
                <a:lnTo>
                  <a:pt x="2846390" y="1732759"/>
                </a:lnTo>
                <a:lnTo>
                  <a:pt x="2847977" y="1734744"/>
                </a:lnTo>
                <a:lnTo>
                  <a:pt x="2849564" y="1737125"/>
                </a:lnTo>
                <a:lnTo>
                  <a:pt x="2850358" y="1739904"/>
                </a:lnTo>
                <a:lnTo>
                  <a:pt x="2850754" y="1742683"/>
                </a:lnTo>
                <a:lnTo>
                  <a:pt x="2851151" y="1745462"/>
                </a:lnTo>
                <a:lnTo>
                  <a:pt x="2851151" y="2203171"/>
                </a:lnTo>
                <a:lnTo>
                  <a:pt x="2851151" y="3311517"/>
                </a:lnTo>
                <a:lnTo>
                  <a:pt x="2850754" y="3315487"/>
                </a:lnTo>
                <a:lnTo>
                  <a:pt x="2850358" y="3319059"/>
                </a:lnTo>
                <a:lnTo>
                  <a:pt x="2849564" y="3323029"/>
                </a:lnTo>
                <a:lnTo>
                  <a:pt x="2847977" y="3326205"/>
                </a:lnTo>
                <a:lnTo>
                  <a:pt x="2846390" y="3330175"/>
                </a:lnTo>
                <a:lnTo>
                  <a:pt x="2844802" y="3332953"/>
                </a:lnTo>
                <a:lnTo>
                  <a:pt x="2842421" y="3336129"/>
                </a:lnTo>
                <a:lnTo>
                  <a:pt x="2840041" y="3338908"/>
                </a:lnTo>
                <a:lnTo>
                  <a:pt x="2837263" y="3341290"/>
                </a:lnTo>
                <a:lnTo>
                  <a:pt x="2834485" y="3343275"/>
                </a:lnTo>
                <a:lnTo>
                  <a:pt x="2831311" y="3345259"/>
                </a:lnTo>
                <a:lnTo>
                  <a:pt x="2828137" y="3346847"/>
                </a:lnTo>
                <a:lnTo>
                  <a:pt x="2824169" y="3348038"/>
                </a:lnTo>
                <a:lnTo>
                  <a:pt x="2820597" y="3348832"/>
                </a:lnTo>
                <a:lnTo>
                  <a:pt x="2816629" y="3349626"/>
                </a:lnTo>
                <a:lnTo>
                  <a:pt x="2813058" y="3349626"/>
                </a:lnTo>
                <a:lnTo>
                  <a:pt x="744531" y="3349626"/>
                </a:lnTo>
                <a:lnTo>
                  <a:pt x="740960" y="3349626"/>
                </a:lnTo>
                <a:lnTo>
                  <a:pt x="736992" y="3348832"/>
                </a:lnTo>
                <a:lnTo>
                  <a:pt x="733421" y="3348038"/>
                </a:lnTo>
                <a:lnTo>
                  <a:pt x="729849" y="3346847"/>
                </a:lnTo>
                <a:lnTo>
                  <a:pt x="726675" y="3345259"/>
                </a:lnTo>
                <a:lnTo>
                  <a:pt x="723501" y="3343275"/>
                </a:lnTo>
                <a:lnTo>
                  <a:pt x="720723" y="3341290"/>
                </a:lnTo>
                <a:lnTo>
                  <a:pt x="717945" y="3338908"/>
                </a:lnTo>
                <a:lnTo>
                  <a:pt x="715565" y="3336129"/>
                </a:lnTo>
                <a:lnTo>
                  <a:pt x="713184" y="3332953"/>
                </a:lnTo>
                <a:lnTo>
                  <a:pt x="711200" y="3330175"/>
                </a:lnTo>
                <a:lnTo>
                  <a:pt x="709612" y="3326205"/>
                </a:lnTo>
                <a:lnTo>
                  <a:pt x="708422" y="3323029"/>
                </a:lnTo>
                <a:lnTo>
                  <a:pt x="707232" y="3319059"/>
                </a:lnTo>
                <a:lnTo>
                  <a:pt x="706835" y="3315487"/>
                </a:lnTo>
                <a:lnTo>
                  <a:pt x="706438" y="3311517"/>
                </a:lnTo>
                <a:lnTo>
                  <a:pt x="706438" y="2241280"/>
                </a:lnTo>
                <a:lnTo>
                  <a:pt x="706835" y="2236913"/>
                </a:lnTo>
                <a:lnTo>
                  <a:pt x="707232" y="2232547"/>
                </a:lnTo>
                <a:lnTo>
                  <a:pt x="707628" y="2228180"/>
                </a:lnTo>
                <a:lnTo>
                  <a:pt x="708819" y="2224210"/>
                </a:lnTo>
                <a:lnTo>
                  <a:pt x="710009" y="2219447"/>
                </a:lnTo>
                <a:lnTo>
                  <a:pt x="711200" y="2215477"/>
                </a:lnTo>
                <a:lnTo>
                  <a:pt x="713184" y="2211507"/>
                </a:lnTo>
                <a:lnTo>
                  <a:pt x="715168" y="2207537"/>
                </a:lnTo>
                <a:lnTo>
                  <a:pt x="717152" y="2203965"/>
                </a:lnTo>
                <a:lnTo>
                  <a:pt x="719533" y="2199995"/>
                </a:lnTo>
                <a:lnTo>
                  <a:pt x="722310" y="2196819"/>
                </a:lnTo>
                <a:lnTo>
                  <a:pt x="725088" y="2193246"/>
                </a:lnTo>
                <a:lnTo>
                  <a:pt x="727865" y="2190071"/>
                </a:lnTo>
                <a:lnTo>
                  <a:pt x="731040" y="2187292"/>
                </a:lnTo>
                <a:lnTo>
                  <a:pt x="734214" y="2184513"/>
                </a:lnTo>
                <a:lnTo>
                  <a:pt x="737785" y="2181734"/>
                </a:lnTo>
                <a:lnTo>
                  <a:pt x="1390127" y="1729186"/>
                </a:lnTo>
                <a:lnTo>
                  <a:pt x="1392508" y="1727598"/>
                </a:lnTo>
                <a:lnTo>
                  <a:pt x="1395286" y="1726804"/>
                </a:lnTo>
                <a:lnTo>
                  <a:pt x="1397667" y="1726010"/>
                </a:lnTo>
                <a:lnTo>
                  <a:pt x="1400444" y="1725613"/>
                </a:lnTo>
                <a:close/>
                <a:moveTo>
                  <a:pt x="402672" y="846138"/>
                </a:moveTo>
                <a:lnTo>
                  <a:pt x="627835" y="846138"/>
                </a:lnTo>
                <a:lnTo>
                  <a:pt x="631806" y="846535"/>
                </a:lnTo>
                <a:lnTo>
                  <a:pt x="635380" y="846932"/>
                </a:lnTo>
                <a:lnTo>
                  <a:pt x="638954" y="848123"/>
                </a:lnTo>
                <a:lnTo>
                  <a:pt x="642528" y="849314"/>
                </a:lnTo>
                <a:lnTo>
                  <a:pt x="645705" y="850902"/>
                </a:lnTo>
                <a:lnTo>
                  <a:pt x="648881" y="852887"/>
                </a:lnTo>
                <a:lnTo>
                  <a:pt x="651661" y="854872"/>
                </a:lnTo>
                <a:lnTo>
                  <a:pt x="654441" y="857254"/>
                </a:lnTo>
                <a:lnTo>
                  <a:pt x="656824" y="860033"/>
                </a:lnTo>
                <a:lnTo>
                  <a:pt x="659206" y="862812"/>
                </a:lnTo>
                <a:lnTo>
                  <a:pt x="660795" y="865988"/>
                </a:lnTo>
                <a:lnTo>
                  <a:pt x="662383" y="869164"/>
                </a:lnTo>
                <a:lnTo>
                  <a:pt x="663575" y="872737"/>
                </a:lnTo>
                <a:lnTo>
                  <a:pt x="664369" y="876310"/>
                </a:lnTo>
                <a:lnTo>
                  <a:pt x="665163" y="880280"/>
                </a:lnTo>
                <a:lnTo>
                  <a:pt x="665163" y="883853"/>
                </a:lnTo>
                <a:lnTo>
                  <a:pt x="632997" y="3311514"/>
                </a:lnTo>
                <a:lnTo>
                  <a:pt x="632600" y="3315484"/>
                </a:lnTo>
                <a:lnTo>
                  <a:pt x="632203" y="3319454"/>
                </a:lnTo>
                <a:lnTo>
                  <a:pt x="631011" y="3323027"/>
                </a:lnTo>
                <a:lnTo>
                  <a:pt x="629820" y="3326203"/>
                </a:lnTo>
                <a:lnTo>
                  <a:pt x="628232" y="3330173"/>
                </a:lnTo>
                <a:lnTo>
                  <a:pt x="626246" y="3333349"/>
                </a:lnTo>
                <a:lnTo>
                  <a:pt x="623863" y="3336128"/>
                </a:lnTo>
                <a:lnTo>
                  <a:pt x="621481" y="3338907"/>
                </a:lnTo>
                <a:lnTo>
                  <a:pt x="618304" y="3341289"/>
                </a:lnTo>
                <a:lnTo>
                  <a:pt x="615524" y="3343274"/>
                </a:lnTo>
                <a:lnTo>
                  <a:pt x="612347" y="3345259"/>
                </a:lnTo>
                <a:lnTo>
                  <a:pt x="609170" y="3346847"/>
                </a:lnTo>
                <a:lnTo>
                  <a:pt x="605596" y="3348038"/>
                </a:lnTo>
                <a:lnTo>
                  <a:pt x="602022" y="3348832"/>
                </a:lnTo>
                <a:lnTo>
                  <a:pt x="598051" y="3349626"/>
                </a:lnTo>
                <a:lnTo>
                  <a:pt x="594080" y="3349626"/>
                </a:lnTo>
                <a:lnTo>
                  <a:pt x="32960" y="3349626"/>
                </a:lnTo>
                <a:lnTo>
                  <a:pt x="29386" y="3349626"/>
                </a:lnTo>
                <a:lnTo>
                  <a:pt x="25812" y="3348832"/>
                </a:lnTo>
                <a:lnTo>
                  <a:pt x="21841" y="3348038"/>
                </a:lnTo>
                <a:lnTo>
                  <a:pt x="18664" y="3346847"/>
                </a:lnTo>
                <a:lnTo>
                  <a:pt x="15487" y="3345259"/>
                </a:lnTo>
                <a:lnTo>
                  <a:pt x="12708" y="3343274"/>
                </a:lnTo>
                <a:lnTo>
                  <a:pt x="10325" y="3340892"/>
                </a:lnTo>
                <a:lnTo>
                  <a:pt x="7942" y="3338510"/>
                </a:lnTo>
                <a:lnTo>
                  <a:pt x="5560" y="3335731"/>
                </a:lnTo>
                <a:lnTo>
                  <a:pt x="3971" y="3332952"/>
                </a:lnTo>
                <a:lnTo>
                  <a:pt x="2383" y="3329776"/>
                </a:lnTo>
                <a:lnTo>
                  <a:pt x="1191" y="3326203"/>
                </a:lnTo>
                <a:lnTo>
                  <a:pt x="397" y="3322630"/>
                </a:lnTo>
                <a:lnTo>
                  <a:pt x="0" y="3319454"/>
                </a:lnTo>
                <a:lnTo>
                  <a:pt x="0" y="3315484"/>
                </a:lnTo>
                <a:lnTo>
                  <a:pt x="397" y="3311911"/>
                </a:lnTo>
                <a:lnTo>
                  <a:pt x="358989" y="883456"/>
                </a:lnTo>
                <a:lnTo>
                  <a:pt x="359784" y="879486"/>
                </a:lnTo>
                <a:lnTo>
                  <a:pt x="360975" y="875913"/>
                </a:lnTo>
                <a:lnTo>
                  <a:pt x="362563" y="872340"/>
                </a:lnTo>
                <a:lnTo>
                  <a:pt x="364152" y="868767"/>
                </a:lnTo>
                <a:lnTo>
                  <a:pt x="366137" y="865591"/>
                </a:lnTo>
                <a:lnTo>
                  <a:pt x="368520" y="862415"/>
                </a:lnTo>
                <a:lnTo>
                  <a:pt x="370903" y="859636"/>
                </a:lnTo>
                <a:lnTo>
                  <a:pt x="373683" y="856857"/>
                </a:lnTo>
                <a:lnTo>
                  <a:pt x="376860" y="854475"/>
                </a:lnTo>
                <a:lnTo>
                  <a:pt x="380036" y="852490"/>
                </a:lnTo>
                <a:lnTo>
                  <a:pt x="383610" y="850505"/>
                </a:lnTo>
                <a:lnTo>
                  <a:pt x="387184" y="848917"/>
                </a:lnTo>
                <a:lnTo>
                  <a:pt x="391155" y="847726"/>
                </a:lnTo>
                <a:lnTo>
                  <a:pt x="394729" y="846932"/>
                </a:lnTo>
                <a:lnTo>
                  <a:pt x="398701" y="846535"/>
                </a:lnTo>
                <a:lnTo>
                  <a:pt x="402672" y="846138"/>
                </a:lnTo>
                <a:close/>
                <a:moveTo>
                  <a:pt x="1033848" y="0"/>
                </a:moveTo>
                <a:lnTo>
                  <a:pt x="1041383" y="397"/>
                </a:lnTo>
                <a:lnTo>
                  <a:pt x="1048522" y="794"/>
                </a:lnTo>
                <a:lnTo>
                  <a:pt x="1056057" y="1986"/>
                </a:lnTo>
                <a:lnTo>
                  <a:pt x="1062800" y="3177"/>
                </a:lnTo>
                <a:lnTo>
                  <a:pt x="1069938" y="5162"/>
                </a:lnTo>
                <a:lnTo>
                  <a:pt x="1076681" y="7148"/>
                </a:lnTo>
                <a:lnTo>
                  <a:pt x="1083423" y="9530"/>
                </a:lnTo>
                <a:lnTo>
                  <a:pt x="1090165" y="12707"/>
                </a:lnTo>
                <a:lnTo>
                  <a:pt x="1096114" y="15884"/>
                </a:lnTo>
                <a:lnTo>
                  <a:pt x="1102460" y="19060"/>
                </a:lnTo>
                <a:lnTo>
                  <a:pt x="1108409" y="22634"/>
                </a:lnTo>
                <a:lnTo>
                  <a:pt x="1113961" y="26605"/>
                </a:lnTo>
                <a:lnTo>
                  <a:pt x="1119514" y="30973"/>
                </a:lnTo>
                <a:lnTo>
                  <a:pt x="1124670" y="35738"/>
                </a:lnTo>
                <a:lnTo>
                  <a:pt x="1129825" y="40503"/>
                </a:lnTo>
                <a:lnTo>
                  <a:pt x="1134585" y="45268"/>
                </a:lnTo>
                <a:lnTo>
                  <a:pt x="1139344" y="40503"/>
                </a:lnTo>
                <a:lnTo>
                  <a:pt x="1144500" y="35738"/>
                </a:lnTo>
                <a:lnTo>
                  <a:pt x="1149655" y="30973"/>
                </a:lnTo>
                <a:lnTo>
                  <a:pt x="1155208" y="26605"/>
                </a:lnTo>
                <a:lnTo>
                  <a:pt x="1160760" y="22634"/>
                </a:lnTo>
                <a:lnTo>
                  <a:pt x="1166709" y="19060"/>
                </a:lnTo>
                <a:lnTo>
                  <a:pt x="1173055" y="15884"/>
                </a:lnTo>
                <a:lnTo>
                  <a:pt x="1179401" y="12707"/>
                </a:lnTo>
                <a:lnTo>
                  <a:pt x="1185746" y="9530"/>
                </a:lnTo>
                <a:lnTo>
                  <a:pt x="1192488" y="7148"/>
                </a:lnTo>
                <a:lnTo>
                  <a:pt x="1199231" y="5162"/>
                </a:lnTo>
                <a:lnTo>
                  <a:pt x="1205973" y="3177"/>
                </a:lnTo>
                <a:lnTo>
                  <a:pt x="1213112" y="1986"/>
                </a:lnTo>
                <a:lnTo>
                  <a:pt x="1220647" y="794"/>
                </a:lnTo>
                <a:lnTo>
                  <a:pt x="1227786" y="397"/>
                </a:lnTo>
                <a:lnTo>
                  <a:pt x="1235321" y="0"/>
                </a:lnTo>
                <a:lnTo>
                  <a:pt x="1241667" y="397"/>
                </a:lnTo>
                <a:lnTo>
                  <a:pt x="1247616" y="794"/>
                </a:lnTo>
                <a:lnTo>
                  <a:pt x="1253565" y="1588"/>
                </a:lnTo>
                <a:lnTo>
                  <a:pt x="1259514" y="2383"/>
                </a:lnTo>
                <a:lnTo>
                  <a:pt x="1265860" y="3574"/>
                </a:lnTo>
                <a:lnTo>
                  <a:pt x="1271412" y="5162"/>
                </a:lnTo>
                <a:lnTo>
                  <a:pt x="1276965" y="6751"/>
                </a:lnTo>
                <a:lnTo>
                  <a:pt x="1282517" y="8736"/>
                </a:lnTo>
                <a:lnTo>
                  <a:pt x="1288069" y="10722"/>
                </a:lnTo>
                <a:lnTo>
                  <a:pt x="1293225" y="13501"/>
                </a:lnTo>
                <a:lnTo>
                  <a:pt x="1298381" y="16281"/>
                </a:lnTo>
                <a:lnTo>
                  <a:pt x="1303537" y="19060"/>
                </a:lnTo>
                <a:lnTo>
                  <a:pt x="1309089" y="22237"/>
                </a:lnTo>
                <a:lnTo>
                  <a:pt x="1313849" y="25414"/>
                </a:lnTo>
                <a:lnTo>
                  <a:pt x="1318211" y="28591"/>
                </a:lnTo>
                <a:lnTo>
                  <a:pt x="1322574" y="32561"/>
                </a:lnTo>
                <a:lnTo>
                  <a:pt x="1329316" y="34547"/>
                </a:lnTo>
                <a:lnTo>
                  <a:pt x="1335265" y="37326"/>
                </a:lnTo>
                <a:lnTo>
                  <a:pt x="1341214" y="40503"/>
                </a:lnTo>
                <a:lnTo>
                  <a:pt x="1347163" y="44077"/>
                </a:lnTo>
                <a:lnTo>
                  <a:pt x="1352319" y="48048"/>
                </a:lnTo>
                <a:lnTo>
                  <a:pt x="1358268" y="52019"/>
                </a:lnTo>
                <a:lnTo>
                  <a:pt x="1363027" y="56784"/>
                </a:lnTo>
                <a:lnTo>
                  <a:pt x="1367787" y="61946"/>
                </a:lnTo>
                <a:lnTo>
                  <a:pt x="1371356" y="57578"/>
                </a:lnTo>
                <a:lnTo>
                  <a:pt x="1374925" y="54004"/>
                </a:lnTo>
                <a:lnTo>
                  <a:pt x="1379288" y="50430"/>
                </a:lnTo>
                <a:lnTo>
                  <a:pt x="1383254" y="47254"/>
                </a:lnTo>
                <a:lnTo>
                  <a:pt x="1387617" y="44077"/>
                </a:lnTo>
                <a:lnTo>
                  <a:pt x="1391979" y="41297"/>
                </a:lnTo>
                <a:lnTo>
                  <a:pt x="1396738" y="38915"/>
                </a:lnTo>
                <a:lnTo>
                  <a:pt x="1401894" y="36532"/>
                </a:lnTo>
                <a:lnTo>
                  <a:pt x="1407050" y="34547"/>
                </a:lnTo>
                <a:lnTo>
                  <a:pt x="1411809" y="32561"/>
                </a:lnTo>
                <a:lnTo>
                  <a:pt x="1416965" y="30973"/>
                </a:lnTo>
                <a:lnTo>
                  <a:pt x="1422518" y="29782"/>
                </a:lnTo>
                <a:lnTo>
                  <a:pt x="1427673" y="28591"/>
                </a:lnTo>
                <a:lnTo>
                  <a:pt x="1433226" y="27796"/>
                </a:lnTo>
                <a:lnTo>
                  <a:pt x="1438778" y="27399"/>
                </a:lnTo>
                <a:lnTo>
                  <a:pt x="1444727" y="27399"/>
                </a:lnTo>
                <a:lnTo>
                  <a:pt x="1450280" y="27399"/>
                </a:lnTo>
                <a:lnTo>
                  <a:pt x="1455436" y="27796"/>
                </a:lnTo>
                <a:lnTo>
                  <a:pt x="1460591" y="28591"/>
                </a:lnTo>
                <a:lnTo>
                  <a:pt x="1465747" y="29385"/>
                </a:lnTo>
                <a:lnTo>
                  <a:pt x="1470506" y="30576"/>
                </a:lnTo>
                <a:lnTo>
                  <a:pt x="1475662" y="31767"/>
                </a:lnTo>
                <a:lnTo>
                  <a:pt x="1480421" y="33356"/>
                </a:lnTo>
                <a:lnTo>
                  <a:pt x="1485181" y="35341"/>
                </a:lnTo>
                <a:lnTo>
                  <a:pt x="1489543" y="37326"/>
                </a:lnTo>
                <a:lnTo>
                  <a:pt x="1494303" y="39709"/>
                </a:lnTo>
                <a:lnTo>
                  <a:pt x="1498665" y="42092"/>
                </a:lnTo>
                <a:lnTo>
                  <a:pt x="1503028" y="44871"/>
                </a:lnTo>
                <a:lnTo>
                  <a:pt x="1510960" y="50828"/>
                </a:lnTo>
                <a:lnTo>
                  <a:pt x="1518099" y="57578"/>
                </a:lnTo>
                <a:lnTo>
                  <a:pt x="1524841" y="65123"/>
                </a:lnTo>
                <a:lnTo>
                  <a:pt x="1530790" y="73064"/>
                </a:lnTo>
                <a:lnTo>
                  <a:pt x="1533170" y="77432"/>
                </a:lnTo>
                <a:lnTo>
                  <a:pt x="1535946" y="81403"/>
                </a:lnTo>
                <a:lnTo>
                  <a:pt x="1538325" y="86168"/>
                </a:lnTo>
                <a:lnTo>
                  <a:pt x="1540705" y="90536"/>
                </a:lnTo>
                <a:lnTo>
                  <a:pt x="1542291" y="95301"/>
                </a:lnTo>
                <a:lnTo>
                  <a:pt x="1543878" y="100067"/>
                </a:lnTo>
                <a:lnTo>
                  <a:pt x="1545464" y="105229"/>
                </a:lnTo>
                <a:lnTo>
                  <a:pt x="1546654" y="110391"/>
                </a:lnTo>
                <a:lnTo>
                  <a:pt x="1547447" y="115553"/>
                </a:lnTo>
                <a:lnTo>
                  <a:pt x="1548240" y="120715"/>
                </a:lnTo>
                <a:lnTo>
                  <a:pt x="1548637" y="125877"/>
                </a:lnTo>
                <a:lnTo>
                  <a:pt x="1548637" y="131039"/>
                </a:lnTo>
                <a:lnTo>
                  <a:pt x="1548240" y="140173"/>
                </a:lnTo>
                <a:lnTo>
                  <a:pt x="1547051" y="148908"/>
                </a:lnTo>
                <a:lnTo>
                  <a:pt x="1552206" y="152879"/>
                </a:lnTo>
                <a:lnTo>
                  <a:pt x="1556966" y="156850"/>
                </a:lnTo>
                <a:lnTo>
                  <a:pt x="1561328" y="161218"/>
                </a:lnTo>
                <a:lnTo>
                  <a:pt x="1565691" y="165586"/>
                </a:lnTo>
                <a:lnTo>
                  <a:pt x="1569657" y="170351"/>
                </a:lnTo>
                <a:lnTo>
                  <a:pt x="1573226" y="175116"/>
                </a:lnTo>
                <a:lnTo>
                  <a:pt x="1576796" y="180279"/>
                </a:lnTo>
                <a:lnTo>
                  <a:pt x="1579572" y="185441"/>
                </a:lnTo>
                <a:lnTo>
                  <a:pt x="1582348" y="191000"/>
                </a:lnTo>
                <a:lnTo>
                  <a:pt x="1585521" y="197353"/>
                </a:lnTo>
                <a:lnTo>
                  <a:pt x="1587504" y="203310"/>
                </a:lnTo>
                <a:lnTo>
                  <a:pt x="1589090" y="209266"/>
                </a:lnTo>
                <a:lnTo>
                  <a:pt x="1590677" y="215619"/>
                </a:lnTo>
                <a:lnTo>
                  <a:pt x="1591470" y="221973"/>
                </a:lnTo>
                <a:lnTo>
                  <a:pt x="1592263" y="228326"/>
                </a:lnTo>
                <a:lnTo>
                  <a:pt x="1592263" y="235077"/>
                </a:lnTo>
                <a:lnTo>
                  <a:pt x="1592263" y="239842"/>
                </a:lnTo>
                <a:lnTo>
                  <a:pt x="1591867" y="245401"/>
                </a:lnTo>
                <a:lnTo>
                  <a:pt x="1590677" y="254931"/>
                </a:lnTo>
                <a:lnTo>
                  <a:pt x="1588297" y="264461"/>
                </a:lnTo>
                <a:lnTo>
                  <a:pt x="1585124" y="273197"/>
                </a:lnTo>
                <a:lnTo>
                  <a:pt x="1580762" y="281933"/>
                </a:lnTo>
                <a:lnTo>
                  <a:pt x="1576399" y="290272"/>
                </a:lnTo>
                <a:lnTo>
                  <a:pt x="1570847" y="298214"/>
                </a:lnTo>
                <a:lnTo>
                  <a:pt x="1564898" y="305362"/>
                </a:lnTo>
                <a:lnTo>
                  <a:pt x="1558552" y="311715"/>
                </a:lnTo>
                <a:lnTo>
                  <a:pt x="1551017" y="317671"/>
                </a:lnTo>
                <a:lnTo>
                  <a:pt x="1543481" y="323231"/>
                </a:lnTo>
                <a:lnTo>
                  <a:pt x="1534756" y="327599"/>
                </a:lnTo>
                <a:lnTo>
                  <a:pt x="1526427" y="331569"/>
                </a:lnTo>
                <a:lnTo>
                  <a:pt x="1517305" y="335143"/>
                </a:lnTo>
                <a:lnTo>
                  <a:pt x="1507787" y="337129"/>
                </a:lnTo>
                <a:lnTo>
                  <a:pt x="1498269" y="338717"/>
                </a:lnTo>
                <a:lnTo>
                  <a:pt x="1498269" y="339114"/>
                </a:lnTo>
                <a:lnTo>
                  <a:pt x="1498269" y="344276"/>
                </a:lnTo>
                <a:lnTo>
                  <a:pt x="1497872" y="349836"/>
                </a:lnTo>
                <a:lnTo>
                  <a:pt x="1497079" y="354998"/>
                </a:lnTo>
                <a:lnTo>
                  <a:pt x="1496286" y="359763"/>
                </a:lnTo>
                <a:lnTo>
                  <a:pt x="1495096" y="364925"/>
                </a:lnTo>
                <a:lnTo>
                  <a:pt x="1493509" y="369690"/>
                </a:lnTo>
                <a:lnTo>
                  <a:pt x="1491526" y="374455"/>
                </a:lnTo>
                <a:lnTo>
                  <a:pt x="1489940" y="379220"/>
                </a:lnTo>
                <a:lnTo>
                  <a:pt x="1487560" y="384382"/>
                </a:lnTo>
                <a:lnTo>
                  <a:pt x="1485577" y="388750"/>
                </a:lnTo>
                <a:lnTo>
                  <a:pt x="1482801" y="393118"/>
                </a:lnTo>
                <a:lnTo>
                  <a:pt x="1480421" y="397089"/>
                </a:lnTo>
                <a:lnTo>
                  <a:pt x="1474472" y="405031"/>
                </a:lnTo>
                <a:lnTo>
                  <a:pt x="1467730" y="412576"/>
                </a:lnTo>
                <a:lnTo>
                  <a:pt x="1460195" y="418929"/>
                </a:lnTo>
                <a:lnTo>
                  <a:pt x="1452263" y="424885"/>
                </a:lnTo>
                <a:lnTo>
                  <a:pt x="1448297" y="428062"/>
                </a:lnTo>
                <a:lnTo>
                  <a:pt x="1443537" y="430445"/>
                </a:lnTo>
                <a:lnTo>
                  <a:pt x="1439175" y="432827"/>
                </a:lnTo>
                <a:lnTo>
                  <a:pt x="1434416" y="434813"/>
                </a:lnTo>
                <a:lnTo>
                  <a:pt x="1430053" y="436798"/>
                </a:lnTo>
                <a:lnTo>
                  <a:pt x="1425294" y="438386"/>
                </a:lnTo>
                <a:lnTo>
                  <a:pt x="1420138" y="439578"/>
                </a:lnTo>
                <a:lnTo>
                  <a:pt x="1415379" y="440769"/>
                </a:lnTo>
                <a:lnTo>
                  <a:pt x="1410223" y="441960"/>
                </a:lnTo>
                <a:lnTo>
                  <a:pt x="1405067" y="442357"/>
                </a:lnTo>
                <a:lnTo>
                  <a:pt x="1399515" y="442754"/>
                </a:lnTo>
                <a:lnTo>
                  <a:pt x="1393962" y="442754"/>
                </a:lnTo>
                <a:lnTo>
                  <a:pt x="1388806" y="442754"/>
                </a:lnTo>
                <a:lnTo>
                  <a:pt x="1384047" y="442357"/>
                </a:lnTo>
                <a:lnTo>
                  <a:pt x="1378891" y="441960"/>
                </a:lnTo>
                <a:lnTo>
                  <a:pt x="1374132" y="441166"/>
                </a:lnTo>
                <a:lnTo>
                  <a:pt x="1369373" y="439975"/>
                </a:lnTo>
                <a:lnTo>
                  <a:pt x="1364614" y="438783"/>
                </a:lnTo>
                <a:lnTo>
                  <a:pt x="1355492" y="435210"/>
                </a:lnTo>
                <a:lnTo>
                  <a:pt x="1346370" y="431239"/>
                </a:lnTo>
                <a:lnTo>
                  <a:pt x="1338041" y="426077"/>
                </a:lnTo>
                <a:lnTo>
                  <a:pt x="1330109" y="420517"/>
                </a:lnTo>
                <a:lnTo>
                  <a:pt x="1322970" y="414164"/>
                </a:lnTo>
                <a:lnTo>
                  <a:pt x="1318608" y="416546"/>
                </a:lnTo>
                <a:lnTo>
                  <a:pt x="1313849" y="418929"/>
                </a:lnTo>
                <a:lnTo>
                  <a:pt x="1303934" y="422503"/>
                </a:lnTo>
                <a:lnTo>
                  <a:pt x="1303140" y="429253"/>
                </a:lnTo>
                <a:lnTo>
                  <a:pt x="1301951" y="435210"/>
                </a:lnTo>
                <a:lnTo>
                  <a:pt x="1300364" y="441166"/>
                </a:lnTo>
                <a:lnTo>
                  <a:pt x="1298778" y="447122"/>
                </a:lnTo>
                <a:lnTo>
                  <a:pt x="1296795" y="453079"/>
                </a:lnTo>
                <a:lnTo>
                  <a:pt x="1294812" y="459035"/>
                </a:lnTo>
                <a:lnTo>
                  <a:pt x="1292432" y="464594"/>
                </a:lnTo>
                <a:lnTo>
                  <a:pt x="1289656" y="469756"/>
                </a:lnTo>
                <a:lnTo>
                  <a:pt x="1286483" y="475713"/>
                </a:lnTo>
                <a:lnTo>
                  <a:pt x="1283707" y="480875"/>
                </a:lnTo>
                <a:lnTo>
                  <a:pt x="1280137" y="485640"/>
                </a:lnTo>
                <a:lnTo>
                  <a:pt x="1276568" y="490405"/>
                </a:lnTo>
                <a:lnTo>
                  <a:pt x="1272602" y="495170"/>
                </a:lnTo>
                <a:lnTo>
                  <a:pt x="1268636" y="499935"/>
                </a:lnTo>
                <a:lnTo>
                  <a:pt x="1264670" y="503906"/>
                </a:lnTo>
                <a:lnTo>
                  <a:pt x="1259911" y="508274"/>
                </a:lnTo>
                <a:lnTo>
                  <a:pt x="1255152" y="512245"/>
                </a:lnTo>
                <a:lnTo>
                  <a:pt x="1250392" y="515819"/>
                </a:lnTo>
                <a:lnTo>
                  <a:pt x="1245633" y="519790"/>
                </a:lnTo>
                <a:lnTo>
                  <a:pt x="1240477" y="522966"/>
                </a:lnTo>
                <a:lnTo>
                  <a:pt x="1235321" y="526143"/>
                </a:lnTo>
                <a:lnTo>
                  <a:pt x="1230166" y="528923"/>
                </a:lnTo>
                <a:lnTo>
                  <a:pt x="1224613" y="531702"/>
                </a:lnTo>
                <a:lnTo>
                  <a:pt x="1219061" y="533688"/>
                </a:lnTo>
                <a:lnTo>
                  <a:pt x="1212715" y="536070"/>
                </a:lnTo>
                <a:lnTo>
                  <a:pt x="1206766" y="537659"/>
                </a:lnTo>
                <a:lnTo>
                  <a:pt x="1200817" y="539247"/>
                </a:lnTo>
                <a:lnTo>
                  <a:pt x="1194868" y="540835"/>
                </a:lnTo>
                <a:lnTo>
                  <a:pt x="1188522" y="541629"/>
                </a:lnTo>
                <a:lnTo>
                  <a:pt x="1182573" y="542424"/>
                </a:lnTo>
                <a:lnTo>
                  <a:pt x="1176228" y="542821"/>
                </a:lnTo>
                <a:lnTo>
                  <a:pt x="1169089" y="543218"/>
                </a:lnTo>
                <a:lnTo>
                  <a:pt x="1161553" y="542821"/>
                </a:lnTo>
                <a:lnTo>
                  <a:pt x="1154018" y="542027"/>
                </a:lnTo>
                <a:lnTo>
                  <a:pt x="1146879" y="541232"/>
                </a:lnTo>
                <a:lnTo>
                  <a:pt x="1139740" y="539644"/>
                </a:lnTo>
                <a:lnTo>
                  <a:pt x="1134981" y="544012"/>
                </a:lnTo>
                <a:lnTo>
                  <a:pt x="1130222" y="548380"/>
                </a:lnTo>
                <a:lnTo>
                  <a:pt x="1124670" y="552748"/>
                </a:lnTo>
                <a:lnTo>
                  <a:pt x="1119514" y="556719"/>
                </a:lnTo>
                <a:lnTo>
                  <a:pt x="1114358" y="560293"/>
                </a:lnTo>
                <a:lnTo>
                  <a:pt x="1108805" y="563469"/>
                </a:lnTo>
                <a:lnTo>
                  <a:pt x="1102856" y="567440"/>
                </a:lnTo>
                <a:lnTo>
                  <a:pt x="1097304" y="570220"/>
                </a:lnTo>
                <a:lnTo>
                  <a:pt x="1091355" y="573000"/>
                </a:lnTo>
                <a:lnTo>
                  <a:pt x="1085009" y="575382"/>
                </a:lnTo>
                <a:lnTo>
                  <a:pt x="1078664" y="577765"/>
                </a:lnTo>
                <a:lnTo>
                  <a:pt x="1072318" y="579750"/>
                </a:lnTo>
                <a:lnTo>
                  <a:pt x="1065576" y="581338"/>
                </a:lnTo>
                <a:lnTo>
                  <a:pt x="1059230" y="582530"/>
                </a:lnTo>
                <a:lnTo>
                  <a:pt x="1052488" y="583721"/>
                </a:lnTo>
                <a:lnTo>
                  <a:pt x="1045746" y="584515"/>
                </a:lnTo>
                <a:lnTo>
                  <a:pt x="1045746" y="585309"/>
                </a:lnTo>
                <a:lnTo>
                  <a:pt x="1045349" y="592854"/>
                </a:lnTo>
                <a:lnTo>
                  <a:pt x="1044953" y="600399"/>
                </a:lnTo>
                <a:lnTo>
                  <a:pt x="1044159" y="607943"/>
                </a:lnTo>
                <a:lnTo>
                  <a:pt x="1042573" y="615885"/>
                </a:lnTo>
                <a:lnTo>
                  <a:pt x="1040987" y="623033"/>
                </a:lnTo>
                <a:lnTo>
                  <a:pt x="1039004" y="630180"/>
                </a:lnTo>
                <a:lnTo>
                  <a:pt x="1036624" y="637328"/>
                </a:lnTo>
                <a:lnTo>
                  <a:pt x="1033848" y="644078"/>
                </a:lnTo>
                <a:lnTo>
                  <a:pt x="1030675" y="650829"/>
                </a:lnTo>
                <a:lnTo>
                  <a:pt x="1027105" y="657579"/>
                </a:lnTo>
                <a:lnTo>
                  <a:pt x="1023536" y="663933"/>
                </a:lnTo>
                <a:lnTo>
                  <a:pt x="1019570" y="669889"/>
                </a:lnTo>
                <a:lnTo>
                  <a:pt x="1015604" y="675846"/>
                </a:lnTo>
                <a:lnTo>
                  <a:pt x="1010845" y="681405"/>
                </a:lnTo>
                <a:lnTo>
                  <a:pt x="1006482" y="686964"/>
                </a:lnTo>
                <a:lnTo>
                  <a:pt x="1001326" y="692126"/>
                </a:lnTo>
                <a:lnTo>
                  <a:pt x="996171" y="697288"/>
                </a:lnTo>
                <a:lnTo>
                  <a:pt x="990618" y="702053"/>
                </a:lnTo>
                <a:lnTo>
                  <a:pt x="984669" y="706819"/>
                </a:lnTo>
                <a:lnTo>
                  <a:pt x="978720" y="710789"/>
                </a:lnTo>
                <a:lnTo>
                  <a:pt x="972771" y="714760"/>
                </a:lnTo>
                <a:lnTo>
                  <a:pt x="966425" y="718334"/>
                </a:lnTo>
                <a:lnTo>
                  <a:pt x="959683" y="721908"/>
                </a:lnTo>
                <a:lnTo>
                  <a:pt x="953337" y="724688"/>
                </a:lnTo>
                <a:lnTo>
                  <a:pt x="946199" y="727467"/>
                </a:lnTo>
                <a:lnTo>
                  <a:pt x="939060" y="729850"/>
                </a:lnTo>
                <a:lnTo>
                  <a:pt x="931921" y="731835"/>
                </a:lnTo>
                <a:lnTo>
                  <a:pt x="924782" y="733424"/>
                </a:lnTo>
                <a:lnTo>
                  <a:pt x="917247" y="735012"/>
                </a:lnTo>
                <a:lnTo>
                  <a:pt x="909711" y="735806"/>
                </a:lnTo>
                <a:lnTo>
                  <a:pt x="902176" y="736600"/>
                </a:lnTo>
                <a:lnTo>
                  <a:pt x="893847" y="736600"/>
                </a:lnTo>
                <a:lnTo>
                  <a:pt x="886708" y="736600"/>
                </a:lnTo>
                <a:lnTo>
                  <a:pt x="879173" y="735806"/>
                </a:lnTo>
                <a:lnTo>
                  <a:pt x="872034" y="735012"/>
                </a:lnTo>
                <a:lnTo>
                  <a:pt x="864895" y="733821"/>
                </a:lnTo>
                <a:lnTo>
                  <a:pt x="857756" y="732232"/>
                </a:lnTo>
                <a:lnTo>
                  <a:pt x="851014" y="730247"/>
                </a:lnTo>
                <a:lnTo>
                  <a:pt x="843875" y="727864"/>
                </a:lnTo>
                <a:lnTo>
                  <a:pt x="837133" y="725482"/>
                </a:lnTo>
                <a:lnTo>
                  <a:pt x="830788" y="722702"/>
                </a:lnTo>
                <a:lnTo>
                  <a:pt x="824442" y="719525"/>
                </a:lnTo>
                <a:lnTo>
                  <a:pt x="818096" y="716349"/>
                </a:lnTo>
                <a:lnTo>
                  <a:pt x="812147" y="712378"/>
                </a:lnTo>
                <a:lnTo>
                  <a:pt x="806595" y="708407"/>
                </a:lnTo>
                <a:lnTo>
                  <a:pt x="800646" y="704436"/>
                </a:lnTo>
                <a:lnTo>
                  <a:pt x="795093" y="699671"/>
                </a:lnTo>
                <a:lnTo>
                  <a:pt x="789938" y="694906"/>
                </a:lnTo>
                <a:lnTo>
                  <a:pt x="781609" y="699274"/>
                </a:lnTo>
                <a:lnTo>
                  <a:pt x="772884" y="703642"/>
                </a:lnTo>
                <a:lnTo>
                  <a:pt x="763762" y="707216"/>
                </a:lnTo>
                <a:lnTo>
                  <a:pt x="754243" y="710392"/>
                </a:lnTo>
                <a:lnTo>
                  <a:pt x="744725" y="712378"/>
                </a:lnTo>
                <a:lnTo>
                  <a:pt x="734810" y="713966"/>
                </a:lnTo>
                <a:lnTo>
                  <a:pt x="724895" y="715157"/>
                </a:lnTo>
                <a:lnTo>
                  <a:pt x="714583" y="715555"/>
                </a:lnTo>
                <a:lnTo>
                  <a:pt x="707048" y="715555"/>
                </a:lnTo>
                <a:lnTo>
                  <a:pt x="699909" y="714760"/>
                </a:lnTo>
                <a:lnTo>
                  <a:pt x="693167" y="713966"/>
                </a:lnTo>
                <a:lnTo>
                  <a:pt x="686028" y="712775"/>
                </a:lnTo>
                <a:lnTo>
                  <a:pt x="679286" y="711584"/>
                </a:lnTo>
                <a:lnTo>
                  <a:pt x="672940" y="709598"/>
                </a:lnTo>
                <a:lnTo>
                  <a:pt x="666198" y="707613"/>
                </a:lnTo>
                <a:lnTo>
                  <a:pt x="659455" y="705230"/>
                </a:lnTo>
                <a:lnTo>
                  <a:pt x="653110" y="702451"/>
                </a:lnTo>
                <a:lnTo>
                  <a:pt x="647161" y="699671"/>
                </a:lnTo>
                <a:lnTo>
                  <a:pt x="641212" y="696494"/>
                </a:lnTo>
                <a:lnTo>
                  <a:pt x="635659" y="692920"/>
                </a:lnTo>
                <a:lnTo>
                  <a:pt x="629710" y="689347"/>
                </a:lnTo>
                <a:lnTo>
                  <a:pt x="624555" y="685376"/>
                </a:lnTo>
                <a:lnTo>
                  <a:pt x="618606" y="681405"/>
                </a:lnTo>
                <a:lnTo>
                  <a:pt x="613846" y="677037"/>
                </a:lnTo>
                <a:lnTo>
                  <a:pt x="608690" y="672669"/>
                </a:lnTo>
                <a:lnTo>
                  <a:pt x="604328" y="667904"/>
                </a:lnTo>
                <a:lnTo>
                  <a:pt x="599569" y="662742"/>
                </a:lnTo>
                <a:lnTo>
                  <a:pt x="595603" y="657579"/>
                </a:lnTo>
                <a:lnTo>
                  <a:pt x="591637" y="652020"/>
                </a:lnTo>
                <a:lnTo>
                  <a:pt x="587671" y="646461"/>
                </a:lnTo>
                <a:lnTo>
                  <a:pt x="584101" y="640902"/>
                </a:lnTo>
                <a:lnTo>
                  <a:pt x="580928" y="634945"/>
                </a:lnTo>
                <a:lnTo>
                  <a:pt x="577756" y="628989"/>
                </a:lnTo>
                <a:lnTo>
                  <a:pt x="574979" y="622636"/>
                </a:lnTo>
                <a:lnTo>
                  <a:pt x="572203" y="616282"/>
                </a:lnTo>
                <a:lnTo>
                  <a:pt x="570220" y="609532"/>
                </a:lnTo>
                <a:lnTo>
                  <a:pt x="568237" y="603178"/>
                </a:lnTo>
                <a:lnTo>
                  <a:pt x="566651" y="596428"/>
                </a:lnTo>
                <a:lnTo>
                  <a:pt x="565064" y="589677"/>
                </a:lnTo>
                <a:lnTo>
                  <a:pt x="564271" y="582530"/>
                </a:lnTo>
                <a:lnTo>
                  <a:pt x="557529" y="581338"/>
                </a:lnTo>
                <a:lnTo>
                  <a:pt x="551183" y="579750"/>
                </a:lnTo>
                <a:lnTo>
                  <a:pt x="544838" y="577765"/>
                </a:lnTo>
                <a:lnTo>
                  <a:pt x="538889" y="575779"/>
                </a:lnTo>
                <a:lnTo>
                  <a:pt x="532543" y="573397"/>
                </a:lnTo>
                <a:lnTo>
                  <a:pt x="526197" y="570617"/>
                </a:lnTo>
                <a:lnTo>
                  <a:pt x="520645" y="567837"/>
                </a:lnTo>
                <a:lnTo>
                  <a:pt x="514696" y="564264"/>
                </a:lnTo>
                <a:lnTo>
                  <a:pt x="509143" y="561087"/>
                </a:lnTo>
                <a:lnTo>
                  <a:pt x="503988" y="557513"/>
                </a:lnTo>
                <a:lnTo>
                  <a:pt x="498832" y="553542"/>
                </a:lnTo>
                <a:lnTo>
                  <a:pt x="493676" y="549571"/>
                </a:lnTo>
                <a:lnTo>
                  <a:pt x="488917" y="545203"/>
                </a:lnTo>
                <a:lnTo>
                  <a:pt x="484157" y="540835"/>
                </a:lnTo>
                <a:lnTo>
                  <a:pt x="479398" y="536070"/>
                </a:lnTo>
                <a:lnTo>
                  <a:pt x="475036" y="531305"/>
                </a:lnTo>
                <a:lnTo>
                  <a:pt x="471070" y="526540"/>
                </a:lnTo>
                <a:lnTo>
                  <a:pt x="467500" y="521378"/>
                </a:lnTo>
                <a:lnTo>
                  <a:pt x="463534" y="515422"/>
                </a:lnTo>
                <a:lnTo>
                  <a:pt x="460361" y="509862"/>
                </a:lnTo>
                <a:lnTo>
                  <a:pt x="457189" y="504303"/>
                </a:lnTo>
                <a:lnTo>
                  <a:pt x="454412" y="498744"/>
                </a:lnTo>
                <a:lnTo>
                  <a:pt x="451636" y="492788"/>
                </a:lnTo>
                <a:lnTo>
                  <a:pt x="449257" y="486434"/>
                </a:lnTo>
                <a:lnTo>
                  <a:pt x="446877" y="480478"/>
                </a:lnTo>
                <a:lnTo>
                  <a:pt x="444894" y="474124"/>
                </a:lnTo>
                <a:lnTo>
                  <a:pt x="443307" y="467374"/>
                </a:lnTo>
                <a:lnTo>
                  <a:pt x="442118" y="460623"/>
                </a:lnTo>
                <a:lnTo>
                  <a:pt x="440928" y="454270"/>
                </a:lnTo>
                <a:lnTo>
                  <a:pt x="440135" y="447519"/>
                </a:lnTo>
                <a:lnTo>
                  <a:pt x="439738" y="440372"/>
                </a:lnTo>
                <a:lnTo>
                  <a:pt x="439738" y="433621"/>
                </a:lnTo>
                <a:lnTo>
                  <a:pt x="439738" y="425679"/>
                </a:lnTo>
                <a:lnTo>
                  <a:pt x="440531" y="417738"/>
                </a:lnTo>
                <a:lnTo>
                  <a:pt x="441324" y="410193"/>
                </a:lnTo>
                <a:lnTo>
                  <a:pt x="442911" y="403045"/>
                </a:lnTo>
                <a:lnTo>
                  <a:pt x="444497" y="395898"/>
                </a:lnTo>
                <a:lnTo>
                  <a:pt x="446480" y="388750"/>
                </a:lnTo>
                <a:lnTo>
                  <a:pt x="448860" y="381603"/>
                </a:lnTo>
                <a:lnTo>
                  <a:pt x="451636" y="374455"/>
                </a:lnTo>
                <a:lnTo>
                  <a:pt x="454412" y="367705"/>
                </a:lnTo>
                <a:lnTo>
                  <a:pt x="457982" y="361351"/>
                </a:lnTo>
                <a:lnTo>
                  <a:pt x="461551" y="354998"/>
                </a:lnTo>
                <a:lnTo>
                  <a:pt x="465517" y="349041"/>
                </a:lnTo>
                <a:lnTo>
                  <a:pt x="469483" y="343085"/>
                </a:lnTo>
                <a:lnTo>
                  <a:pt x="473846" y="337129"/>
                </a:lnTo>
                <a:lnTo>
                  <a:pt x="478605" y="331569"/>
                </a:lnTo>
                <a:lnTo>
                  <a:pt x="484157" y="326010"/>
                </a:lnTo>
                <a:lnTo>
                  <a:pt x="489313" y="321245"/>
                </a:lnTo>
                <a:lnTo>
                  <a:pt x="494866" y="316480"/>
                </a:lnTo>
                <a:lnTo>
                  <a:pt x="500418" y="312112"/>
                </a:lnTo>
                <a:lnTo>
                  <a:pt x="506367" y="307744"/>
                </a:lnTo>
                <a:lnTo>
                  <a:pt x="512316" y="303773"/>
                </a:lnTo>
                <a:lnTo>
                  <a:pt x="518662" y="300199"/>
                </a:lnTo>
                <a:lnTo>
                  <a:pt x="525007" y="297023"/>
                </a:lnTo>
                <a:lnTo>
                  <a:pt x="532146" y="293846"/>
                </a:lnTo>
                <a:lnTo>
                  <a:pt x="538889" y="291463"/>
                </a:lnTo>
                <a:lnTo>
                  <a:pt x="546027" y="289081"/>
                </a:lnTo>
                <a:lnTo>
                  <a:pt x="553166" y="286698"/>
                </a:lnTo>
                <a:lnTo>
                  <a:pt x="560305" y="284713"/>
                </a:lnTo>
                <a:lnTo>
                  <a:pt x="567840" y="283522"/>
                </a:lnTo>
                <a:lnTo>
                  <a:pt x="575773" y="282727"/>
                </a:lnTo>
                <a:lnTo>
                  <a:pt x="583308" y="281933"/>
                </a:lnTo>
                <a:lnTo>
                  <a:pt x="590843" y="281933"/>
                </a:lnTo>
                <a:lnTo>
                  <a:pt x="591240" y="281933"/>
                </a:lnTo>
                <a:lnTo>
                  <a:pt x="591637" y="273992"/>
                </a:lnTo>
                <a:lnTo>
                  <a:pt x="592033" y="266447"/>
                </a:lnTo>
                <a:lnTo>
                  <a:pt x="593223" y="258902"/>
                </a:lnTo>
                <a:lnTo>
                  <a:pt x="594413" y="251357"/>
                </a:lnTo>
                <a:lnTo>
                  <a:pt x="595999" y="244210"/>
                </a:lnTo>
                <a:lnTo>
                  <a:pt x="598379" y="236665"/>
                </a:lnTo>
                <a:lnTo>
                  <a:pt x="600362" y="229915"/>
                </a:lnTo>
                <a:lnTo>
                  <a:pt x="603138" y="222767"/>
                </a:lnTo>
                <a:lnTo>
                  <a:pt x="606311" y="216414"/>
                </a:lnTo>
                <a:lnTo>
                  <a:pt x="609484" y="209663"/>
                </a:lnTo>
                <a:lnTo>
                  <a:pt x="613053" y="203310"/>
                </a:lnTo>
                <a:lnTo>
                  <a:pt x="617019" y="197353"/>
                </a:lnTo>
                <a:lnTo>
                  <a:pt x="621778" y="191000"/>
                </a:lnTo>
                <a:lnTo>
                  <a:pt x="626141" y="185441"/>
                </a:lnTo>
                <a:lnTo>
                  <a:pt x="630900" y="179881"/>
                </a:lnTo>
                <a:lnTo>
                  <a:pt x="635659" y="174719"/>
                </a:lnTo>
                <a:lnTo>
                  <a:pt x="640815" y="169557"/>
                </a:lnTo>
                <a:lnTo>
                  <a:pt x="646368" y="165189"/>
                </a:lnTo>
                <a:lnTo>
                  <a:pt x="652317" y="160424"/>
                </a:lnTo>
                <a:lnTo>
                  <a:pt x="657869" y="156453"/>
                </a:lnTo>
                <a:lnTo>
                  <a:pt x="664215" y="152482"/>
                </a:lnTo>
                <a:lnTo>
                  <a:pt x="670957" y="148511"/>
                </a:lnTo>
                <a:lnTo>
                  <a:pt x="677303" y="144938"/>
                </a:lnTo>
                <a:lnTo>
                  <a:pt x="684045" y="142158"/>
                </a:lnTo>
                <a:lnTo>
                  <a:pt x="690787" y="139378"/>
                </a:lnTo>
                <a:lnTo>
                  <a:pt x="697529" y="136996"/>
                </a:lnTo>
                <a:lnTo>
                  <a:pt x="704668" y="135010"/>
                </a:lnTo>
                <a:lnTo>
                  <a:pt x="712600" y="133422"/>
                </a:lnTo>
                <a:lnTo>
                  <a:pt x="719739" y="132231"/>
                </a:lnTo>
                <a:lnTo>
                  <a:pt x="727274" y="131039"/>
                </a:lnTo>
                <a:lnTo>
                  <a:pt x="734810" y="130642"/>
                </a:lnTo>
                <a:lnTo>
                  <a:pt x="742742" y="130245"/>
                </a:lnTo>
                <a:lnTo>
                  <a:pt x="754243" y="130642"/>
                </a:lnTo>
                <a:lnTo>
                  <a:pt x="765745" y="132231"/>
                </a:lnTo>
                <a:lnTo>
                  <a:pt x="776850" y="134216"/>
                </a:lnTo>
                <a:lnTo>
                  <a:pt x="787558" y="136996"/>
                </a:lnTo>
                <a:lnTo>
                  <a:pt x="797870" y="140967"/>
                </a:lnTo>
                <a:lnTo>
                  <a:pt x="808181" y="145335"/>
                </a:lnTo>
                <a:lnTo>
                  <a:pt x="817700" y="150100"/>
                </a:lnTo>
                <a:lnTo>
                  <a:pt x="826821" y="156453"/>
                </a:lnTo>
                <a:lnTo>
                  <a:pt x="834754" y="152085"/>
                </a:lnTo>
                <a:lnTo>
                  <a:pt x="843082" y="147717"/>
                </a:lnTo>
                <a:lnTo>
                  <a:pt x="851807" y="144143"/>
                </a:lnTo>
                <a:lnTo>
                  <a:pt x="860533" y="141364"/>
                </a:lnTo>
                <a:lnTo>
                  <a:pt x="869654" y="138981"/>
                </a:lnTo>
                <a:lnTo>
                  <a:pt x="878776" y="137393"/>
                </a:lnTo>
                <a:lnTo>
                  <a:pt x="887898" y="136202"/>
                </a:lnTo>
                <a:lnTo>
                  <a:pt x="898210" y="135805"/>
                </a:lnTo>
                <a:lnTo>
                  <a:pt x="898606" y="135805"/>
                </a:lnTo>
                <a:lnTo>
                  <a:pt x="898606" y="129054"/>
                </a:lnTo>
                <a:lnTo>
                  <a:pt x="899003" y="122304"/>
                </a:lnTo>
                <a:lnTo>
                  <a:pt x="900193" y="115553"/>
                </a:lnTo>
                <a:lnTo>
                  <a:pt x="901383" y="108803"/>
                </a:lnTo>
                <a:lnTo>
                  <a:pt x="902572" y="102052"/>
                </a:lnTo>
                <a:lnTo>
                  <a:pt x="904555" y="95699"/>
                </a:lnTo>
                <a:lnTo>
                  <a:pt x="906538" y="89345"/>
                </a:lnTo>
                <a:lnTo>
                  <a:pt x="908918" y="82992"/>
                </a:lnTo>
                <a:lnTo>
                  <a:pt x="911694" y="77035"/>
                </a:lnTo>
                <a:lnTo>
                  <a:pt x="914867" y="71476"/>
                </a:lnTo>
                <a:lnTo>
                  <a:pt x="918040" y="65917"/>
                </a:lnTo>
                <a:lnTo>
                  <a:pt x="921213" y="60358"/>
                </a:lnTo>
                <a:lnTo>
                  <a:pt x="925179" y="54798"/>
                </a:lnTo>
                <a:lnTo>
                  <a:pt x="929145" y="49636"/>
                </a:lnTo>
                <a:lnTo>
                  <a:pt x="933507" y="44474"/>
                </a:lnTo>
                <a:lnTo>
                  <a:pt x="937870" y="40106"/>
                </a:lnTo>
                <a:lnTo>
                  <a:pt x="943026" y="35738"/>
                </a:lnTo>
                <a:lnTo>
                  <a:pt x="947785" y="31370"/>
                </a:lnTo>
                <a:lnTo>
                  <a:pt x="952941" y="27399"/>
                </a:lnTo>
                <a:lnTo>
                  <a:pt x="958097" y="23428"/>
                </a:lnTo>
                <a:lnTo>
                  <a:pt x="963649" y="20252"/>
                </a:lnTo>
                <a:lnTo>
                  <a:pt x="969202" y="16678"/>
                </a:lnTo>
                <a:lnTo>
                  <a:pt x="975151" y="13898"/>
                </a:lnTo>
                <a:lnTo>
                  <a:pt x="981100" y="10722"/>
                </a:lnTo>
                <a:lnTo>
                  <a:pt x="987445" y="8339"/>
                </a:lnTo>
                <a:lnTo>
                  <a:pt x="993791" y="6354"/>
                </a:lnTo>
                <a:lnTo>
                  <a:pt x="1000137" y="4368"/>
                </a:lnTo>
                <a:lnTo>
                  <a:pt x="1006482" y="2780"/>
                </a:lnTo>
                <a:lnTo>
                  <a:pt x="1013224" y="1588"/>
                </a:lnTo>
                <a:lnTo>
                  <a:pt x="1019967" y="794"/>
                </a:lnTo>
                <a:lnTo>
                  <a:pt x="1026709" y="397"/>
                </a:lnTo>
                <a:lnTo>
                  <a:pt x="10338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90" y="5196638"/>
            <a:ext cx="916210" cy="9162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49" y="5198508"/>
            <a:ext cx="1003300" cy="112609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697" y="1810258"/>
            <a:ext cx="1020806" cy="9822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51" y="2065715"/>
            <a:ext cx="1020806" cy="982285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 bwMode="auto">
          <a:xfrm>
            <a:off x="1212771" y="3661823"/>
            <a:ext cx="2135029" cy="325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5496091" y="2837348"/>
            <a:ext cx="2057606" cy="387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838200" y="2590801"/>
            <a:ext cx="2438400" cy="3110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flipV="1">
            <a:off x="6337299" y="5988637"/>
            <a:ext cx="1707837" cy="4795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5410200" y="3906473"/>
            <a:ext cx="29942" cy="178727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22" y="4094627"/>
            <a:ext cx="573496" cy="705973"/>
          </a:xfrm>
          <a:prstGeom prst="rect">
            <a:avLst/>
          </a:prstGeom>
        </p:spPr>
      </p:pic>
      <p:cxnSp>
        <p:nvCxnSpPr>
          <p:cNvPr id="46" name="直接箭头连接符 45"/>
          <p:cNvCxnSpPr/>
          <p:nvPr/>
        </p:nvCxnSpPr>
        <p:spPr bwMode="auto">
          <a:xfrm flipV="1">
            <a:off x="6287530" y="3089028"/>
            <a:ext cx="1561070" cy="215189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01" y="4303968"/>
            <a:ext cx="573496" cy="70597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51" y="3661823"/>
            <a:ext cx="740143" cy="33528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76" y="5841359"/>
            <a:ext cx="914722" cy="32164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725" y="432643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7030A0"/>
                </a:solidFill>
              </a:defRPr>
            </a:lvl1pPr>
          </a:lstStyle>
          <a:p>
            <a:r>
              <a:rPr lang="zh-CN" altLang="en-US" dirty="0"/>
              <a:t>原材料供应商</a:t>
            </a:r>
            <a:endParaRPr lang="zh-CN" altLang="en-US" dirty="0"/>
          </a:p>
        </p:txBody>
      </p:sp>
      <p:grpSp>
        <p:nvGrpSpPr>
          <p:cNvPr id="157" name="组合 156"/>
          <p:cNvGrpSpPr/>
          <p:nvPr/>
        </p:nvGrpSpPr>
        <p:grpSpPr>
          <a:xfrm>
            <a:off x="131105" y="1730953"/>
            <a:ext cx="646331" cy="1517149"/>
            <a:chOff x="131105" y="1730953"/>
            <a:chExt cx="646331" cy="151714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35" y="1730953"/>
              <a:ext cx="514265" cy="983388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31105" y="278643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rPr lang="zh-CN" altLang="en-US" dirty="0"/>
                <a:t>原材料</a:t>
              </a:r>
              <a:endParaRPr lang="en-US" altLang="zh-CN" dirty="0"/>
            </a:p>
            <a:p>
              <a:r>
                <a:rPr lang="zh-CN" altLang="en-US" dirty="0"/>
                <a:t>供应商</a:t>
              </a:r>
              <a:endParaRPr lang="zh-CN" alt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976782" y="39065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7030A0"/>
                </a:solidFill>
              </a:rPr>
              <a:t>生产工厂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53366" y="15342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7030A0"/>
                </a:solidFill>
              </a:defRPr>
            </a:lvl1pPr>
          </a:lstStyle>
          <a:p>
            <a:r>
              <a:rPr lang="zh-CN" altLang="en-US" dirty="0"/>
              <a:t>销售中间环节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152326" y="61665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7030A0"/>
                </a:solidFill>
              </a:defRPr>
            </a:lvl1pPr>
          </a:lstStyle>
          <a:p>
            <a:r>
              <a:rPr lang="zh-CN" altLang="en-US" dirty="0"/>
              <a:t>零售商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410200" y="63797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7030A0"/>
                </a:solidFill>
              </a:defRPr>
            </a:lvl1pPr>
          </a:lstStyle>
          <a:p>
            <a:r>
              <a:rPr lang="zh-CN" altLang="en-US" dirty="0"/>
              <a:t>消费者</a:t>
            </a:r>
            <a:endParaRPr lang="zh-CN" altLang="en-US" dirty="0"/>
          </a:p>
        </p:txBody>
      </p:sp>
      <p:grpSp>
        <p:nvGrpSpPr>
          <p:cNvPr id="164" name="组合 163"/>
          <p:cNvGrpSpPr/>
          <p:nvPr/>
        </p:nvGrpSpPr>
        <p:grpSpPr>
          <a:xfrm>
            <a:off x="2370838" y="3321406"/>
            <a:ext cx="762285" cy="607382"/>
            <a:chOff x="2370838" y="3321406"/>
            <a:chExt cx="762285" cy="607382"/>
          </a:xfrm>
        </p:grpSpPr>
        <p:grpSp>
          <p:nvGrpSpPr>
            <p:cNvPr id="99" name="组合 98"/>
            <p:cNvGrpSpPr/>
            <p:nvPr/>
          </p:nvGrpSpPr>
          <p:grpSpPr>
            <a:xfrm>
              <a:off x="2370838" y="3321406"/>
              <a:ext cx="685800" cy="507714"/>
              <a:chOff x="1856023" y="6018081"/>
              <a:chExt cx="791982" cy="669080"/>
            </a:xfrm>
          </p:grpSpPr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023" y="6018081"/>
                <a:ext cx="539345" cy="445144"/>
              </a:xfrm>
              <a:prstGeom prst="rect">
                <a:avLst/>
              </a:prstGeom>
            </p:spPr>
          </p:pic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6495">
                <a:off x="1933984" y="6033118"/>
                <a:ext cx="714021" cy="654043"/>
              </a:xfrm>
              <a:prstGeom prst="rect">
                <a:avLst/>
              </a:prstGeom>
            </p:spPr>
          </p:pic>
        </p:grpSp>
        <p:sp>
          <p:nvSpPr>
            <p:cNvPr id="100" name="TextBox 99"/>
            <p:cNvSpPr txBox="1"/>
            <p:nvPr/>
          </p:nvSpPr>
          <p:spPr>
            <a:xfrm>
              <a:off x="2435496" y="371334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 smtClean="0">
                  <a:solidFill>
                    <a:srgbClr val="FF0000"/>
                  </a:solidFill>
                </a:rPr>
                <a:t>支付与结算</a:t>
              </a:r>
              <a:endParaRPr lang="zh-CN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1066800" y="2229966"/>
            <a:ext cx="762285" cy="607382"/>
            <a:chOff x="1066800" y="2229966"/>
            <a:chExt cx="762285" cy="60738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066800" y="2229966"/>
              <a:ext cx="685800" cy="507714"/>
              <a:chOff x="1856023" y="6018081"/>
              <a:chExt cx="791982" cy="669080"/>
            </a:xfrm>
          </p:grpSpPr>
          <p:pic>
            <p:nvPicPr>
              <p:cNvPr id="106" name="图片 10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023" y="6018081"/>
                <a:ext cx="539345" cy="445144"/>
              </a:xfrm>
              <a:prstGeom prst="rect">
                <a:avLst/>
              </a:prstGeom>
            </p:spPr>
          </p:pic>
          <p:pic>
            <p:nvPicPr>
              <p:cNvPr id="107" name="图片 10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6495">
                <a:off x="1933984" y="6033118"/>
                <a:ext cx="714021" cy="654043"/>
              </a:xfrm>
              <a:prstGeom prst="rect">
                <a:avLst/>
              </a:prstGeom>
            </p:spPr>
          </p:pic>
        </p:grpSp>
        <p:sp>
          <p:nvSpPr>
            <p:cNvPr id="105" name="TextBox 104"/>
            <p:cNvSpPr txBox="1"/>
            <p:nvPr/>
          </p:nvSpPr>
          <p:spPr>
            <a:xfrm>
              <a:off x="1131458" y="262190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 smtClean="0">
                  <a:solidFill>
                    <a:srgbClr val="FF0000"/>
                  </a:solidFill>
                </a:rPr>
                <a:t>支付与结算</a:t>
              </a:r>
              <a:endParaRPr lang="zh-CN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5029200" y="4829064"/>
            <a:ext cx="762285" cy="607382"/>
            <a:chOff x="5029057" y="4829064"/>
            <a:chExt cx="762285" cy="607382"/>
          </a:xfrm>
        </p:grpSpPr>
        <p:grpSp>
          <p:nvGrpSpPr>
            <p:cNvPr id="109" name="组合 108"/>
            <p:cNvGrpSpPr/>
            <p:nvPr/>
          </p:nvGrpSpPr>
          <p:grpSpPr>
            <a:xfrm>
              <a:off x="5029057" y="4829064"/>
              <a:ext cx="685800" cy="507714"/>
              <a:chOff x="1856023" y="6018081"/>
              <a:chExt cx="791982" cy="669080"/>
            </a:xfrm>
          </p:grpSpPr>
          <p:pic>
            <p:nvPicPr>
              <p:cNvPr id="111" name="图片 11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023" y="6018081"/>
                <a:ext cx="539345" cy="445144"/>
              </a:xfrm>
              <a:prstGeom prst="rect">
                <a:avLst/>
              </a:prstGeom>
            </p:spPr>
          </p:pic>
          <p:pic>
            <p:nvPicPr>
              <p:cNvPr id="112" name="图片 11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6495">
                <a:off x="1933984" y="6033118"/>
                <a:ext cx="714021" cy="654043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5093715" y="5221002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 smtClean="0">
                  <a:solidFill>
                    <a:srgbClr val="FF0000"/>
                  </a:solidFill>
                </a:rPr>
                <a:t>支付与结算</a:t>
              </a:r>
              <a:endParaRPr lang="zh-CN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858000" y="3591002"/>
            <a:ext cx="762285" cy="607382"/>
            <a:chOff x="6900058" y="3591002"/>
            <a:chExt cx="762285" cy="607382"/>
          </a:xfrm>
        </p:grpSpPr>
        <p:grpSp>
          <p:nvGrpSpPr>
            <p:cNvPr id="114" name="组合 113"/>
            <p:cNvGrpSpPr/>
            <p:nvPr/>
          </p:nvGrpSpPr>
          <p:grpSpPr>
            <a:xfrm>
              <a:off x="6900058" y="3591002"/>
              <a:ext cx="685800" cy="507714"/>
              <a:chOff x="1856023" y="6018081"/>
              <a:chExt cx="791982" cy="669080"/>
            </a:xfrm>
          </p:grpSpPr>
          <p:pic>
            <p:nvPicPr>
              <p:cNvPr id="116" name="图片 1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023" y="6018081"/>
                <a:ext cx="539345" cy="445144"/>
              </a:xfrm>
              <a:prstGeom prst="rect">
                <a:avLst/>
              </a:prstGeom>
            </p:spPr>
          </p:pic>
          <p:pic>
            <p:nvPicPr>
              <p:cNvPr id="117" name="图片 1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6495">
                <a:off x="1933984" y="6033118"/>
                <a:ext cx="714021" cy="654043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964716" y="3982940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 smtClean="0">
                  <a:solidFill>
                    <a:srgbClr val="FF0000"/>
                  </a:solidFill>
                </a:rPr>
                <a:t>支付与结算</a:t>
              </a:r>
              <a:endParaRPr lang="zh-CN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985009" y="4249489"/>
            <a:ext cx="762285" cy="607382"/>
            <a:chOff x="7985009" y="4249489"/>
            <a:chExt cx="762285" cy="607382"/>
          </a:xfrm>
        </p:grpSpPr>
        <p:grpSp>
          <p:nvGrpSpPr>
            <p:cNvPr id="119" name="组合 118"/>
            <p:cNvGrpSpPr/>
            <p:nvPr/>
          </p:nvGrpSpPr>
          <p:grpSpPr>
            <a:xfrm>
              <a:off x="7985009" y="4249489"/>
              <a:ext cx="685800" cy="507714"/>
              <a:chOff x="1856023" y="6018081"/>
              <a:chExt cx="791982" cy="669080"/>
            </a:xfrm>
          </p:grpSpPr>
          <p:pic>
            <p:nvPicPr>
              <p:cNvPr id="121" name="图片 12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023" y="6018081"/>
                <a:ext cx="539345" cy="445144"/>
              </a:xfrm>
              <a:prstGeom prst="rect">
                <a:avLst/>
              </a:prstGeom>
            </p:spPr>
          </p:pic>
          <p:pic>
            <p:nvPicPr>
              <p:cNvPr id="122" name="图片 12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6495">
                <a:off x="1933984" y="6033118"/>
                <a:ext cx="714021" cy="654043"/>
              </a:xfrm>
              <a:prstGeom prst="rect">
                <a:avLst/>
              </a:prstGeom>
            </p:spPr>
          </p:pic>
        </p:grpSp>
        <p:sp>
          <p:nvSpPr>
            <p:cNvPr id="120" name="TextBox 119"/>
            <p:cNvSpPr txBox="1"/>
            <p:nvPr/>
          </p:nvSpPr>
          <p:spPr>
            <a:xfrm>
              <a:off x="8049667" y="4641427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 smtClean="0">
                  <a:solidFill>
                    <a:srgbClr val="FF0000"/>
                  </a:solidFill>
                </a:rPr>
                <a:t>支付与结算</a:t>
              </a:r>
              <a:endParaRPr lang="zh-CN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6604807" y="2516818"/>
            <a:ext cx="762285" cy="607382"/>
            <a:chOff x="6604807" y="2516818"/>
            <a:chExt cx="762285" cy="607382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604807" y="2516818"/>
              <a:ext cx="685800" cy="507714"/>
              <a:chOff x="1856023" y="6018081"/>
              <a:chExt cx="791982" cy="669080"/>
            </a:xfrm>
          </p:grpSpPr>
          <p:pic>
            <p:nvPicPr>
              <p:cNvPr id="126" name="图片 12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023" y="6018081"/>
                <a:ext cx="539345" cy="445144"/>
              </a:xfrm>
              <a:prstGeom prst="rect">
                <a:avLst/>
              </a:prstGeom>
            </p:spPr>
          </p:pic>
          <p:pic>
            <p:nvPicPr>
              <p:cNvPr id="127" name="图片 12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6495">
                <a:off x="1933984" y="6033118"/>
                <a:ext cx="714021" cy="654043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669465" y="2908756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 smtClean="0">
                  <a:solidFill>
                    <a:srgbClr val="FF0000"/>
                  </a:solidFill>
                </a:rPr>
                <a:t>支付与结算</a:t>
              </a:r>
              <a:endParaRPr lang="zh-CN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614946" y="475191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C00000"/>
                </a:solidFill>
              </a:rPr>
              <a:t>物流</a:t>
            </a:r>
            <a:endParaRPr lang="zh-CN" altLang="en-US" sz="800" b="1" dirty="0">
              <a:solidFill>
                <a:srgbClr val="C00000"/>
              </a:solidFill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966228" y="2095947"/>
            <a:ext cx="1024360" cy="837428"/>
            <a:chOff x="1966228" y="2095947"/>
            <a:chExt cx="1024360" cy="83742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7944">
              <a:off x="1966228" y="2095947"/>
              <a:ext cx="904349" cy="8374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 rot="21207362">
              <a:off x="2600738" y="252251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 smtClean="0">
                  <a:solidFill>
                    <a:srgbClr val="C00000"/>
                  </a:solidFill>
                </a:rPr>
                <a:t>物流</a:t>
              </a:r>
              <a:endParaRPr lang="zh-CN" altLang="en-US" sz="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8203555" y="36618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C00000"/>
                </a:solidFill>
              </a:rPr>
              <a:t>物流</a:t>
            </a:r>
            <a:endParaRPr lang="zh-CN" altLang="en-US" sz="800" b="1" dirty="0">
              <a:solidFill>
                <a:srgbClr val="C0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01166" y="455808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C00000"/>
                </a:solidFill>
              </a:rPr>
              <a:t>物流</a:t>
            </a:r>
            <a:endParaRPr lang="zh-CN" altLang="en-US" sz="800" b="1" dirty="0">
              <a:solidFill>
                <a:srgbClr val="C00000"/>
              </a:solidFill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2341779" y="4643601"/>
            <a:ext cx="2109695" cy="1165768"/>
            <a:chOff x="1729461" y="4638118"/>
            <a:chExt cx="2109695" cy="116576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461" y="4638118"/>
              <a:ext cx="1259295" cy="894100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2249562" y="552688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rPr lang="zh-CN" altLang="en-US" dirty="0" smtClean="0"/>
                <a:t>金融机构</a:t>
              </a:r>
              <a:endParaRPr lang="zh-CN" altLang="en-US" dirty="0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2922778" y="4823855"/>
              <a:ext cx="773867" cy="669772"/>
              <a:chOff x="1856023" y="6018081"/>
              <a:chExt cx="791982" cy="669080"/>
            </a:xfrm>
          </p:grpSpPr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023" y="6018081"/>
                <a:ext cx="539345" cy="445144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6495">
                <a:off x="1933984" y="6033118"/>
                <a:ext cx="714021" cy="654043"/>
              </a:xfrm>
              <a:prstGeom prst="rect">
                <a:avLst/>
              </a:prstGeom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013289" y="5399356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 smtClean="0">
                  <a:solidFill>
                    <a:srgbClr val="FF0000"/>
                  </a:solidFill>
                </a:rPr>
                <a:t>提供资金</a:t>
              </a:r>
              <a:endParaRPr lang="en-US" altLang="zh-CN" sz="10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FF0000"/>
                  </a:solidFill>
                </a:rPr>
                <a:t>支付与结算</a:t>
              </a:r>
              <a:endParaRPr lang="zh-CN" altLang="en-US" sz="1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8" name="图片 1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73" y="3478940"/>
            <a:ext cx="740143" cy="335283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1633677" y="3478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C00000"/>
                </a:solidFill>
              </a:rPr>
              <a:t>物流</a:t>
            </a:r>
            <a:endParaRPr lang="zh-CN" altLang="en-US" sz="800" b="1" dirty="0">
              <a:solidFill>
                <a:srgbClr val="C00000"/>
              </a:solidFill>
            </a:endParaRPr>
          </a:p>
        </p:txBody>
      </p:sp>
      <p:pic>
        <p:nvPicPr>
          <p:cNvPr id="153" name="图片 1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46" y="2687992"/>
            <a:ext cx="740143" cy="335283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5938550" y="26879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C00000"/>
                </a:solidFill>
              </a:rPr>
              <a:t>物流</a:t>
            </a:r>
            <a:endParaRPr lang="zh-CN" altLang="en-US" sz="800" b="1" dirty="0">
              <a:solidFill>
                <a:srgbClr val="C00000"/>
              </a:solidFill>
            </a:endParaRPr>
          </a:p>
        </p:txBody>
      </p:sp>
      <p:cxnSp>
        <p:nvCxnSpPr>
          <p:cNvPr id="165" name="直接箭头连接符 164"/>
          <p:cNvCxnSpPr/>
          <p:nvPr/>
        </p:nvCxnSpPr>
        <p:spPr bwMode="auto">
          <a:xfrm>
            <a:off x="276476" y="5307731"/>
            <a:ext cx="1709964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228600" y="5334000"/>
            <a:ext cx="190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7030A0"/>
                </a:solidFill>
              </a:defRPr>
            </a:lvl1pPr>
          </a:lstStyle>
          <a:p>
            <a:pPr algn="ctr"/>
            <a:r>
              <a:rPr lang="zh-CN" altLang="en-US" dirty="0" smtClean="0"/>
              <a:t>物流、资金流、信息流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25153648"/>
  <p:tag name="MH_LIBRARY" val="GRAPHIC"/>
  <p:tag name="MH_ORDER" val="Oval 21"/>
</p:tagLst>
</file>

<file path=ppt/tags/tag10.xml><?xml version="1.0" encoding="utf-8"?>
<p:tagLst xmlns:p="http://schemas.openxmlformats.org/presentationml/2006/main">
  <p:tag name="MH" val="20151125153648"/>
  <p:tag name="MH_LIBRARY" val="GRAPHIC"/>
  <p:tag name="MH_ORDER" val="Oval 23"/>
</p:tagLst>
</file>

<file path=ppt/tags/tag11.xml><?xml version="1.0" encoding="utf-8"?>
<p:tagLst xmlns:p="http://schemas.openxmlformats.org/presentationml/2006/main">
  <p:tag name="MH" val="20151125153648"/>
  <p:tag name="MH_LIBRARY" val="GRAPHIC"/>
  <p:tag name="MH_ORDER" val="Oval 24"/>
</p:tagLst>
</file>

<file path=ppt/tags/tag2.xml><?xml version="1.0" encoding="utf-8"?>
<p:tagLst xmlns:p="http://schemas.openxmlformats.org/presentationml/2006/main">
  <p:tag name="MH" val="20151125153648"/>
  <p:tag name="MH_LIBRARY" val="GRAPHIC"/>
  <p:tag name="MH_ORDER" val="文本框 23"/>
</p:tagLst>
</file>

<file path=ppt/tags/tag3.xml><?xml version="1.0" encoding="utf-8"?>
<p:tagLst xmlns:p="http://schemas.openxmlformats.org/presentationml/2006/main">
  <p:tag name="MH" val="20151125153648"/>
  <p:tag name="MH_LIBRARY" val="GRAPHIC"/>
  <p:tag name="MH_ORDER" val="文本框 23"/>
</p:tagLst>
</file>

<file path=ppt/tags/tag4.xml><?xml version="1.0" encoding="utf-8"?>
<p:tagLst xmlns:p="http://schemas.openxmlformats.org/presentationml/2006/main">
  <p:tag name="MH" val="20151125153648"/>
  <p:tag name="MH_LIBRARY" val="GRAPHIC"/>
  <p:tag name="MH_ORDER" val="Oval 22"/>
</p:tagLst>
</file>

<file path=ppt/tags/tag5.xml><?xml version="1.0" encoding="utf-8"?>
<p:tagLst xmlns:p="http://schemas.openxmlformats.org/presentationml/2006/main">
  <p:tag name="MH" val="20151125153648"/>
  <p:tag name="MH_LIBRARY" val="GRAPHIC"/>
  <p:tag name="MH_ORDER" val="Oval 23"/>
</p:tagLst>
</file>

<file path=ppt/tags/tag6.xml><?xml version="1.0" encoding="utf-8"?>
<p:tagLst xmlns:p="http://schemas.openxmlformats.org/presentationml/2006/main">
  <p:tag name="MH" val="20151125153648"/>
  <p:tag name="MH_LIBRARY" val="GRAPHIC"/>
  <p:tag name="MH_ORDER" val="Oval 24"/>
</p:tagLst>
</file>

<file path=ppt/tags/tag7.xml><?xml version="1.0" encoding="utf-8"?>
<p:tagLst xmlns:p="http://schemas.openxmlformats.org/presentationml/2006/main">
  <p:tag name="MH" val="20151125153648"/>
  <p:tag name="MH_LIBRARY" val="GRAPHIC"/>
  <p:tag name="MH_ORDER" val="文本框 23"/>
</p:tagLst>
</file>

<file path=ppt/tags/tag8.xml><?xml version="1.0" encoding="utf-8"?>
<p:tagLst xmlns:p="http://schemas.openxmlformats.org/presentationml/2006/main">
  <p:tag name="MH_TYPE" val="#NeiR#"/>
  <p:tag name="MH_NUMBER" val="4"/>
  <p:tag name="MH" val="20151125153648"/>
  <p:tag name="MH_LIBRARY" val="GRAPHIC"/>
</p:tagLst>
</file>

<file path=ppt/tags/tag9.xml><?xml version="1.0" encoding="utf-8"?>
<p:tagLst xmlns:p="http://schemas.openxmlformats.org/presentationml/2006/main">
  <p:tag name="MH" val="20151125153648"/>
  <p:tag name="MH_LIBRARY" val="GRAPHIC"/>
  <p:tag name="MH_ORDER" val="Oval 22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087576">
  <a:themeElements>
    <a:clrScheme name="01087576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0875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0108757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8757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8757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8757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8757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8757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8757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8757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8757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8757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8757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8757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8757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12371</Words>
  <Application>Kingsoft Office WPP</Application>
  <PresentationFormat>全屏显示(4:3)</PresentationFormat>
  <Paragraphs>1272</Paragraphs>
  <Slides>59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Custom Design</vt:lpstr>
      <vt:lpstr>01087576</vt:lpstr>
      <vt:lpstr>PowerPoint 演示文稿</vt:lpstr>
      <vt:lpstr>瓶装矿泉水从原料到消费者的过程</vt:lpstr>
      <vt:lpstr>瓶装矿泉水的组成</vt:lpstr>
      <vt:lpstr>原材料购买</vt:lpstr>
      <vt:lpstr>瓶装矿泉水生产过程</vt:lpstr>
      <vt:lpstr>瓶装矿泉水销售过程</vt:lpstr>
      <vt:lpstr>物流过程</vt:lpstr>
      <vt:lpstr>支付、结算过程</vt:lpstr>
      <vt:lpstr>案例总结</vt:lpstr>
      <vt:lpstr>案例总结</vt:lpstr>
      <vt:lpstr>电子商务导论</vt:lpstr>
      <vt:lpstr>电子商务概念</vt:lpstr>
      <vt:lpstr>完全与不完全的电子商务</vt:lpstr>
      <vt:lpstr>电子商务的组织</vt:lpstr>
      <vt:lpstr>电子市场与电子商务网络</vt:lpstr>
      <vt:lpstr>电子商务框架与内容</vt:lpstr>
      <vt:lpstr>电子商务框架与内容</vt:lpstr>
      <vt:lpstr>电子商务分类</vt:lpstr>
      <vt:lpstr>电子商务的各种交易形式</vt:lpstr>
      <vt:lpstr>电子商务发展简史</vt:lpstr>
      <vt:lpstr>电子商务的学科交叉性</vt:lpstr>
      <vt:lpstr>电子商务的失误</vt:lpstr>
      <vt:lpstr>电子商务2.0：从社交网络到虚拟世界</vt:lpstr>
      <vt:lpstr>电子商务2.0：从社交网络到虚拟世界</vt:lpstr>
      <vt:lpstr>电子商务2.0：从社交网络到虚拟世界</vt:lpstr>
      <vt:lpstr>数字世界：数字经济、数字企业和数字社会</vt:lpstr>
      <vt:lpstr>数字世界：数字经济、数字企业和数字社会</vt:lpstr>
      <vt:lpstr>数字世界：数字经济、数字企业和数字社会</vt:lpstr>
      <vt:lpstr>数字世界：数字经济、数字企业和数字社会</vt:lpstr>
      <vt:lpstr>商业环境推动电子商务发展</vt:lpstr>
      <vt:lpstr>商业环境推动电子商务发展</vt:lpstr>
      <vt:lpstr>商业环境推动电子商务发展</vt:lpstr>
      <vt:lpstr> 电子商务的商业模式—概念</vt:lpstr>
      <vt:lpstr> 电子商务的商业模式</vt:lpstr>
      <vt:lpstr>电子商务的优势与面临的壁垒</vt:lpstr>
      <vt:lpstr>电子商务的优势与面临的壁垒</vt:lpstr>
      <vt:lpstr>电子商务的优势与面临的壁垒</vt:lpstr>
      <vt:lpstr>电子商务的优势与面临的壁垒</vt:lpstr>
      <vt:lpstr>电子商务技术、基础设施及工具</vt:lpstr>
      <vt:lpstr>电子商务活动、相关技术及其关系</vt:lpstr>
      <vt:lpstr>电子商务一般购物流程</vt:lpstr>
      <vt:lpstr>市场与网络市场</vt:lpstr>
      <vt:lpstr>市场与网络市场</vt:lpstr>
      <vt:lpstr>市场与网络市场</vt:lpstr>
      <vt:lpstr>市场与网络市场</vt:lpstr>
      <vt:lpstr>市场与网络市场</vt:lpstr>
      <vt:lpstr>市场与网络市场</vt:lpstr>
      <vt:lpstr>网络市场的表现形式：店铺、商城</vt:lpstr>
      <vt:lpstr>网络市场中介的作用与价值</vt:lpstr>
      <vt:lpstr>网络市场的商务解决方案</vt:lpstr>
      <vt:lpstr>动态定价：网络竞价、物物交换与在线谈判</vt:lpstr>
      <vt:lpstr>动态定价：网络竞价、物物交换与在线谈判</vt:lpstr>
      <vt:lpstr>动态定价：网络竞价、物物交换与在线谈判</vt:lpstr>
      <vt:lpstr>社交网络工具</vt:lpstr>
      <vt:lpstr>虚拟社区与社交网络</vt:lpstr>
      <vt:lpstr>虚拟社区与社交网络</vt:lpstr>
      <vt:lpstr>虚拟社区与社交网络</vt:lpstr>
      <vt:lpstr>虚拟世界与电子商务应用</vt:lpstr>
      <vt:lpstr>虚拟世界与电子商务应用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</dc:title>
  <dc:creator>JL</dc:creator>
  <cp:lastModifiedBy>Administrator</cp:lastModifiedBy>
  <cp:revision>311</cp:revision>
  <dcterms:created xsi:type="dcterms:W3CDTF">2005-04-24T14:41:00Z</dcterms:created>
  <dcterms:modified xsi:type="dcterms:W3CDTF">2016-03-21T01:49:08Z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