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05" r:id="rId3"/>
    <p:sldId id="338" r:id="rId4"/>
    <p:sldId id="406" r:id="rId5"/>
    <p:sldId id="407" r:id="rId7"/>
    <p:sldId id="408" r:id="rId8"/>
    <p:sldId id="409" r:id="rId9"/>
    <p:sldId id="411" r:id="rId10"/>
    <p:sldId id="410" r:id="rId11"/>
    <p:sldId id="412" r:id="rId12"/>
    <p:sldId id="413" r:id="rId13"/>
    <p:sldId id="414" r:id="rId14"/>
    <p:sldId id="415" r:id="rId15"/>
    <p:sldId id="416" r:id="rId16"/>
    <p:sldId id="417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7" autoAdjust="0"/>
    <p:restoredTop sz="94660"/>
  </p:normalViewPr>
  <p:slideViewPr>
    <p:cSldViewPr>
      <p:cViewPr varScale="1">
        <p:scale>
          <a:sx n="82" d="100"/>
          <a:sy n="82" d="100"/>
        </p:scale>
        <p:origin x="-156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DA96C-C67F-45FF-B2BC-AF92ADAD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A83A-67AC-44F0-AA06-8AAD9808C9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B2B</a:t>
            </a:r>
            <a:r>
              <a:rPr lang="zh-CN" altLang="en-US"/>
              <a:t>（基本概念） 此处定义为狭义电子商务的定义（</a:t>
            </a:r>
            <a:r>
              <a:rPr lang="zh-CN" altLang="en-US">
                <a:sym typeface="+mn-ea"/>
              </a:rPr>
              <a:t>演深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B2B</a:t>
            </a:r>
            <a:r>
              <a:rPr lang="zh-CN" altLang="en-US"/>
              <a:t>有明确的目标（和</a:t>
            </a:r>
            <a:r>
              <a:rPr lang="en-US" altLang="zh-CN"/>
              <a:t>B2C</a:t>
            </a:r>
            <a:r>
              <a:rPr lang="zh-CN" altLang="en-US"/>
              <a:t>作比较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F31A83A-67AC-44F0-AA06-8AAD9808C9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交易活动类型（四种）（掌握！）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F31A83A-67AC-44F0-AA06-8AAD9808C9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三种 和前面四种类型相区分 掌握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F31A83A-67AC-44F0-AA06-8AAD9808C9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交易商品的类型和前面交易活动的类型不一样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F31A83A-67AC-44F0-AA06-8AAD9808C9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与</a:t>
            </a:r>
            <a:r>
              <a:rPr lang="en-US" altLang="zh-CN"/>
              <a:t>B2C</a:t>
            </a:r>
            <a:r>
              <a:rPr lang="zh-CN" altLang="en-US"/>
              <a:t>的异同（只是一对多的时候）</a:t>
            </a:r>
            <a:endParaRPr lang="zh-CN" altLang="en-US"/>
          </a:p>
          <a:p>
            <a:r>
              <a:rPr lang="zh-CN" altLang="en-US"/>
              <a:t>若是大的</a:t>
            </a:r>
            <a:r>
              <a:rPr lang="en-US" altLang="zh-CN"/>
              <a:t>B2B</a:t>
            </a:r>
            <a:r>
              <a:rPr lang="zh-CN" altLang="en-US"/>
              <a:t>和</a:t>
            </a:r>
            <a:r>
              <a:rPr lang="en-US" altLang="zh-CN"/>
              <a:t>B2C?</a:t>
            </a:r>
            <a:endParaRPr lang="en-US" altLang="zh-CN"/>
          </a:p>
          <a:p>
            <a:r>
              <a:rPr lang="zh-CN" altLang="en-US"/>
              <a:t>一对多是销售 多对一是采购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F31A83A-67AC-44F0-AA06-8AAD9808C9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B2B</a:t>
            </a:r>
            <a:r>
              <a:rPr lang="zh-CN" altLang="en-US"/>
              <a:t>交易平台！</a:t>
            </a:r>
            <a:endParaRPr lang="zh-CN" altLang="en-US"/>
          </a:p>
          <a:p>
            <a:r>
              <a:rPr lang="zh-CN" altLang="en-US"/>
              <a:t>大部分第三方市场通常为水平市场 也有垂直市场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F31A83A-67AC-44F0-AA06-8AAD9808C9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提供的功能（三大功能） 掌握！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F31A83A-67AC-44F0-AA06-8AAD9808C9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机构购买的行为和</a:t>
            </a:r>
            <a:r>
              <a:rPr lang="en-US" altLang="zh-CN"/>
              <a:t>B2C</a:t>
            </a:r>
            <a:r>
              <a:rPr lang="zh-CN" altLang="en-US"/>
              <a:t>里面个体消费者购买决策过程有差异 可控不可控的内容不一样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F31A83A-67AC-44F0-AA06-8AAD9808C9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F36-540E-4944-A05F-868815A9F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1FEA-9BCC-419F-8C66-022B32EC2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F36-540E-4944-A05F-868815A9F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1FEA-9BCC-419F-8C66-022B32EC2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F36-540E-4944-A05F-868815A9F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1FEA-9BCC-419F-8C66-022B32EC2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F36-540E-4944-A05F-868815A9F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1FEA-9BCC-419F-8C66-022B32EC2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F36-540E-4944-A05F-868815A9F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1FEA-9BCC-419F-8C66-022B32EC2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F36-540E-4944-A05F-868815A9F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1FEA-9BCC-419F-8C66-022B32EC2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F36-540E-4944-A05F-868815A9F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1FEA-9BCC-419F-8C66-022B32EC2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F36-540E-4944-A05F-868815A9F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1FEA-9BCC-419F-8C66-022B32EC2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F36-540E-4944-A05F-868815A9F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1FEA-9BCC-419F-8C66-022B32EC2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F36-540E-4944-A05F-868815A9F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1FEA-9BCC-419F-8C66-022B32EC2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F36-540E-4944-A05F-868815A9F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1FEA-9BCC-419F-8C66-022B32EC2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9F36-540E-4944-A05F-868815A9F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21FEA-9BCC-419F-8C66-022B32EC27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3.jpeg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>
            <p:custDataLst>
              <p:tags r:id="rId1"/>
            </p:custDataLst>
          </p:nvPr>
        </p:nvSpPr>
        <p:spPr>
          <a:xfrm>
            <a:off x="1424066" y="513258"/>
            <a:ext cx="6248400" cy="1979638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103" r="-26103"/>
            </a:stretch>
          </a:blipFill>
          <a:ln>
            <a:noFill/>
          </a:ln>
          <a:effectLst>
            <a:outerShdw blurRad="165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F8F8F8"/>
                </a:solidFill>
                <a:ea typeface="微软雅黑" pitchFamily="34" charset="-122"/>
              </a:rPr>
              <a:t>Part</a:t>
            </a:r>
            <a:r>
              <a:rPr lang="zh-CN" altLang="en-US" sz="4000" dirty="0">
                <a:solidFill>
                  <a:srgbClr val="F8F8F8"/>
                </a:solidFill>
                <a:ea typeface="微软雅黑" pitchFamily="34" charset="-122"/>
              </a:rPr>
              <a:t> </a:t>
            </a:r>
            <a:r>
              <a:rPr lang="en-US" altLang="zh-CN" sz="4000" dirty="0" smtClean="0">
                <a:solidFill>
                  <a:srgbClr val="F8F8F8"/>
                </a:solidFill>
                <a:ea typeface="微软雅黑" pitchFamily="34" charset="-122"/>
              </a:rPr>
              <a:t>3</a:t>
            </a:r>
            <a:endParaRPr lang="en-US" altLang="zh-CN" sz="4000" dirty="0">
              <a:solidFill>
                <a:srgbClr val="F8F8F8"/>
              </a:solidFill>
              <a:ea typeface="微软雅黑" pitchFamily="34" charset="-122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8F8F8"/>
                </a:solidFill>
                <a:ea typeface="微软雅黑" pitchFamily="34" charset="-122"/>
              </a:rPr>
              <a:t>B2B</a:t>
            </a:r>
            <a:r>
              <a:rPr lang="zh-CN" altLang="en-US" sz="3200" dirty="0" smtClean="0">
                <a:solidFill>
                  <a:srgbClr val="F8F8F8"/>
                </a:solidFill>
                <a:ea typeface="微软雅黑" pitchFamily="34" charset="-122"/>
              </a:rPr>
              <a:t>电子商务</a:t>
            </a:r>
            <a:endParaRPr lang="zh-CN" altLang="en-US" sz="3200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76200" y="2923282"/>
            <a:ext cx="731361" cy="731361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103" r="-2610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rgbClr val="F8F8F8"/>
                </a:solidFill>
                <a:ea typeface="微软雅黑" pitchFamily="34" charset="-122"/>
              </a:rPr>
              <a:t>06</a:t>
            </a:r>
            <a:endParaRPr lang="zh-CN" altLang="en-US" sz="3200" b="1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27" name="文本框 2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2923282"/>
            <a:ext cx="81534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电子商务           </a:t>
            </a:r>
            <a:r>
              <a:rPr lang="zh-CN" altLang="en-US" sz="2000" b="1" dirty="0" smtClean="0"/>
              <a:t>注</a:t>
            </a:r>
            <a:r>
              <a:rPr lang="zh-CN" altLang="en-US" sz="2000" b="1" dirty="0"/>
              <a:t>：</a:t>
            </a:r>
            <a:r>
              <a:rPr lang="zh-CN" altLang="en-US" sz="2000" b="1" dirty="0" smtClean="0"/>
              <a:t>内容</a:t>
            </a:r>
            <a:r>
              <a:rPr lang="zh-CN" altLang="en-US" sz="2000" b="1" dirty="0"/>
              <a:t>主要来自</a:t>
            </a:r>
            <a:r>
              <a:rPr lang="zh-CN" altLang="en-US" sz="2000" b="1" dirty="0" smtClean="0"/>
              <a:t>“第四章</a:t>
            </a:r>
            <a:r>
              <a:rPr lang="zh-CN" altLang="en-US" sz="2000" b="1" dirty="0"/>
              <a:t>，原书第七版”</a:t>
            </a:r>
            <a:endParaRPr lang="zh-CN" altLang="en-US" sz="2000" b="1" dirty="0">
              <a:latin typeface="+mn-lt"/>
              <a:ea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电子商务的定义、特征及模式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04656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/>
              <a:t>电子商务中的供应链伙伴关系</a:t>
            </a:r>
            <a:endParaRPr lang="en-US" altLang="zh-CN" sz="32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 smtClean="0"/>
              <a:t>B2B</a:t>
            </a:r>
            <a:r>
              <a:rPr lang="zh-CN" altLang="en-US" b="1" dirty="0" smtClean="0"/>
              <a:t>交易主要为企业供应链上的交易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供应</a:t>
            </a:r>
            <a:r>
              <a:rPr lang="zh-CN" altLang="en-US" b="1" dirty="0" smtClean="0"/>
              <a:t>链交易由诸多相互关联的商务流程构成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 smtClean="0"/>
              <a:t>B2B</a:t>
            </a:r>
            <a:r>
              <a:rPr lang="zh-CN" altLang="en-US" b="1" dirty="0" smtClean="0"/>
              <a:t>电子商务可以提高供应链的效率</a:t>
            </a:r>
            <a:endParaRPr lang="en-US" altLang="zh-CN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/>
              <a:t>B2B</a:t>
            </a:r>
            <a:r>
              <a:rPr lang="zh-CN" altLang="en-US" sz="3200" b="1" dirty="0"/>
              <a:t>电子商务的优势与</a:t>
            </a:r>
            <a:r>
              <a:rPr lang="zh-CN" altLang="en-US" sz="3200" b="1" dirty="0" smtClean="0"/>
              <a:t>不足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优势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 smtClean="0"/>
              <a:t>新</a:t>
            </a:r>
            <a:r>
              <a:rPr lang="zh-CN" altLang="en-US" b="1" dirty="0"/>
              <a:t>的</a:t>
            </a:r>
            <a:r>
              <a:rPr lang="zh-CN" altLang="en-US" b="1" dirty="0" smtClean="0"/>
              <a:t>销售（对卖方）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/>
              <a:t>取代纸面单据，节约管理</a:t>
            </a:r>
            <a:r>
              <a:rPr lang="zh-CN" altLang="en-US" b="1" dirty="0" smtClean="0"/>
              <a:t>成本（买卖双方）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/>
              <a:t>加快运营速度，缩短</a:t>
            </a:r>
            <a:r>
              <a:rPr lang="zh-CN" altLang="en-US" b="1" dirty="0" smtClean="0"/>
              <a:t>循环周期（买卖双方）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 smtClean="0"/>
              <a:t>降低买方搜索商品及供货商的成本和时间（对买方）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 smtClean="0"/>
              <a:t>提高实际参与交易的员工的工作效率（买卖双方）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 smtClean="0"/>
              <a:t>减少</a:t>
            </a:r>
            <a:r>
              <a:rPr lang="zh-CN" altLang="en-US" b="1" dirty="0"/>
              <a:t>差错</a:t>
            </a:r>
            <a:r>
              <a:rPr lang="zh-CN" altLang="en-US" b="1" dirty="0" smtClean="0"/>
              <a:t>，提高服务质量（买卖双方）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/>
              <a:t>更容易配置</a:t>
            </a:r>
            <a:r>
              <a:rPr lang="zh-CN" altLang="en-US" b="1" dirty="0" smtClean="0"/>
              <a:t>商品（对买方）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 smtClean="0"/>
              <a:t>降低营销和销售成本（对卖方）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/>
              <a:t>降低库存</a:t>
            </a:r>
            <a:r>
              <a:rPr lang="zh-CN" altLang="en-US" b="1" dirty="0" smtClean="0"/>
              <a:t>和存货占压成本（买卖双方）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/>
              <a:t>目录客户化，不同客户不同</a:t>
            </a:r>
            <a:r>
              <a:rPr lang="zh-CN" altLang="en-US" b="1" dirty="0" smtClean="0"/>
              <a:t>价格（买卖双方）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 smtClean="0"/>
              <a:t>提高生产灵活性，做到配送精细化（对卖方）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 smtClean="0"/>
              <a:t>降低采购成本（对买方）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 smtClean="0"/>
              <a:t>改善产品配置，做到定制化生产（买卖双方）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/>
              <a:t>提高客户</a:t>
            </a:r>
            <a:r>
              <a:rPr lang="zh-CN" altLang="en-US" b="1" dirty="0" smtClean="0"/>
              <a:t>服务效率（对买方）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 smtClean="0"/>
              <a:t>增加协同合作机会（买卖双方）</a:t>
            </a:r>
            <a:endParaRPr lang="en-US" altLang="zh-CN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不足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/>
              <a:t>渠道</a:t>
            </a:r>
            <a:r>
              <a:rPr lang="zh-CN" altLang="en-US" b="1" dirty="0" smtClean="0"/>
              <a:t>冲突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/>
              <a:t>没有</a:t>
            </a:r>
            <a:r>
              <a:rPr lang="zh-CN" altLang="en-US" b="1" dirty="0" smtClean="0"/>
              <a:t>面对面交易的优势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ü"/>
            </a:pPr>
            <a:r>
              <a:rPr lang="zh-CN" altLang="en-US" b="1" dirty="0" smtClean="0"/>
              <a:t>对中间商不利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一对多：卖方为主的电子商务市场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电子商务以卖方为主的网络市场中，企业利用网络直接向企业客户销售商品和服务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一个卖方，多个</a:t>
            </a:r>
            <a:r>
              <a:rPr lang="zh-CN" altLang="en-US" b="1" dirty="0" smtClean="0"/>
              <a:t>买方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市场结构，如右图</a:t>
            </a:r>
            <a:endParaRPr lang="en-US" altLang="zh-CN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 smtClean="0"/>
              <a:t>卖方</a:t>
            </a:r>
            <a:endParaRPr lang="zh-CN" altLang="en-US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制造商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中间商，渠道商、批发商等</a:t>
            </a:r>
            <a:endParaRPr lang="en-US" altLang="zh-CN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300" b="1" dirty="0"/>
              <a:t>买方</a:t>
            </a:r>
            <a:endParaRPr lang="en-US" altLang="zh-CN" sz="33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个体消费者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企业客户</a:t>
            </a:r>
            <a:endParaRPr lang="en-US" altLang="zh-CN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400" b="1" dirty="0"/>
              <a:t>与</a:t>
            </a:r>
            <a:r>
              <a:rPr lang="en-US" altLang="zh-CN" sz="3400" b="1" dirty="0"/>
              <a:t>B2C</a:t>
            </a:r>
            <a:r>
              <a:rPr lang="zh-CN" altLang="en-US" sz="3400" b="1" dirty="0"/>
              <a:t>的异同</a:t>
            </a:r>
            <a:endParaRPr lang="en-US" altLang="zh-CN" sz="34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基本类似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差异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/>
              <a:t>处理流程</a:t>
            </a:r>
            <a:r>
              <a:rPr lang="zh-CN" altLang="en-US" b="1" dirty="0" smtClean="0"/>
              <a:t>不同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配送系统不同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定价方式不同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交易使用的技术不同，如使用</a:t>
            </a:r>
            <a:r>
              <a:rPr lang="en-US" altLang="zh-CN" b="1" dirty="0" smtClean="0"/>
              <a:t>EDI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XML</a:t>
            </a:r>
            <a:endParaRPr lang="en-US" altLang="zh-CN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400" b="1" dirty="0"/>
              <a:t>营销模式</a:t>
            </a:r>
            <a:endParaRPr lang="en-US" altLang="zh-CN" sz="34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电子目录</a:t>
            </a:r>
            <a:r>
              <a:rPr lang="zh-CN" altLang="en-US" b="1" dirty="0" smtClean="0"/>
              <a:t>销售，最常见的销售方式，面向大客户的定制电子目录</a:t>
            </a:r>
            <a:endParaRPr lang="en-US" altLang="zh-CN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（正向）拍卖</a:t>
            </a:r>
            <a:endParaRPr lang="en-US" altLang="zh-CN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一对一</a:t>
            </a:r>
            <a:r>
              <a:rPr lang="zh-CN" altLang="en-US" b="1" dirty="0" smtClean="0"/>
              <a:t>销售</a:t>
            </a:r>
            <a:endParaRPr lang="en-US" altLang="zh-CN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400" b="1" dirty="0"/>
              <a:t>产品定制与自我配置</a:t>
            </a:r>
            <a:endParaRPr lang="en-US" altLang="zh-CN" sz="3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89" y="1628800"/>
            <a:ext cx="4639353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多</a:t>
            </a:r>
            <a:r>
              <a:rPr lang="zh-CN" altLang="en-US" sz="3600" b="1" dirty="0"/>
              <a:t>对</a:t>
            </a:r>
            <a:r>
              <a:rPr lang="zh-CN" altLang="en-US" sz="3600" b="1" dirty="0" smtClean="0"/>
              <a:t>一：买方为主的网络市场采购活动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电子商务以买方为主的网络市场中，由买方邀请卖方出价并完成采购活动</a:t>
            </a:r>
            <a:endParaRPr lang="en-US" altLang="zh-CN" sz="3200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 smtClean="0"/>
              <a:t>采购</a:t>
            </a:r>
            <a:r>
              <a:rPr lang="zh-CN" altLang="en-US" sz="3200" b="1" dirty="0"/>
              <a:t>管理：企业为了实现经营目标，购买商品、服务过程中的计划、组织、协调等工作，</a:t>
            </a:r>
            <a:r>
              <a:rPr lang="zh-CN" altLang="en-US" sz="3200" b="1" dirty="0" smtClean="0"/>
              <a:t>包括供应和服务的</a:t>
            </a: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采购，以及需求信息流和采购系统：</a:t>
            </a:r>
            <a:endParaRPr lang="en-US" altLang="zh-CN" sz="32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购买易耗品和</a:t>
            </a:r>
            <a:r>
              <a:rPr lang="zh-CN" altLang="en-US" b="1" dirty="0" smtClean="0"/>
              <a:t>服务（</a:t>
            </a:r>
            <a:r>
              <a:rPr lang="en-US" altLang="zh-CN" b="1" dirty="0" smtClean="0"/>
              <a:t>MRO</a:t>
            </a:r>
            <a:r>
              <a:rPr lang="zh-CN" altLang="en-US" b="1" dirty="0" smtClean="0"/>
              <a:t>物料），</a:t>
            </a:r>
            <a:r>
              <a:rPr lang="en-US" altLang="zh-CN" b="1" dirty="0"/>
              <a:t>80%</a:t>
            </a:r>
            <a:r>
              <a:rPr lang="zh-CN" altLang="en-US" b="1" dirty="0"/>
              <a:t>采购量，</a:t>
            </a:r>
            <a:r>
              <a:rPr lang="en-US" altLang="zh-CN" b="1" dirty="0"/>
              <a:t>20%—25%</a:t>
            </a:r>
            <a:r>
              <a:rPr lang="zh-CN" altLang="en-US" b="1" dirty="0"/>
              <a:t>采购金额</a:t>
            </a:r>
            <a:endParaRPr lang="en-US" altLang="zh-CN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购买生产资料，</a:t>
            </a:r>
            <a:r>
              <a:rPr lang="en-US" altLang="zh-CN" b="1" dirty="0"/>
              <a:t>20%</a:t>
            </a:r>
            <a:r>
              <a:rPr lang="zh-CN" altLang="en-US" b="1" dirty="0"/>
              <a:t>采购量，</a:t>
            </a:r>
            <a:r>
              <a:rPr lang="en-US" altLang="zh-CN" b="1" dirty="0"/>
              <a:t>75%—80%</a:t>
            </a:r>
            <a:r>
              <a:rPr lang="zh-CN" altLang="en-US" b="1" dirty="0"/>
              <a:t>采购</a:t>
            </a:r>
            <a:r>
              <a:rPr lang="zh-CN" altLang="en-US" b="1" dirty="0" smtClean="0"/>
              <a:t>金额，采购员需要花费大量时间和精力采购大宗商品，包括：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/>
              <a:t>评价供应商</a:t>
            </a:r>
            <a:endParaRPr lang="en-US" altLang="zh-CN" sz="2100" b="1" dirty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/>
              <a:t>协调价格与数量</a:t>
            </a:r>
            <a:endParaRPr lang="en-US" altLang="zh-CN" sz="2100" b="1" dirty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/>
              <a:t>与长期供应商建立良好关系</a:t>
            </a:r>
            <a:endParaRPr lang="en-US" altLang="zh-CN" sz="2100" b="1" dirty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/>
              <a:t>供应商认证与晋升</a:t>
            </a:r>
            <a:endParaRPr lang="en-US" altLang="zh-CN" sz="21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信息流动和商务关系的构建</a:t>
            </a:r>
            <a:endParaRPr lang="en-US" altLang="zh-CN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600" b="1" dirty="0"/>
              <a:t>传统采购中的低效率问题</a:t>
            </a:r>
            <a:endParaRPr lang="zh-CN" altLang="en-US" sz="36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采购活动环节：繁复、费时很长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 smtClean="0"/>
              <a:t>搜索商品：利用搜索引擎、商品目录、展示厅、商品展会等搜索商品</a:t>
            </a:r>
            <a:endParaRPr lang="en-US" altLang="zh-CN" sz="2100" b="1" dirty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 smtClean="0"/>
              <a:t>了解商品的属性和交易条件：利用商品比价引擎、质量报告、商品及商家调研等手段，比较商品</a:t>
            </a:r>
            <a:endParaRPr lang="en-US" altLang="zh-CN" sz="2100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 smtClean="0"/>
              <a:t>谈判或参加团购</a:t>
            </a:r>
            <a:endParaRPr lang="en-US" altLang="zh-CN" sz="2100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 smtClean="0"/>
              <a:t>签署协议或合同：利用合同管理软件签署合同、安排融资、购买保险等</a:t>
            </a:r>
            <a:endParaRPr lang="en-US" altLang="zh-CN" sz="2100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 smtClean="0"/>
              <a:t>制作采购订单：利用计算机辅助系统制作订单，确定每次采购的时间和数量，指定采购人</a:t>
            </a:r>
            <a:endParaRPr lang="en-US" altLang="zh-CN" sz="2100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 smtClean="0"/>
              <a:t>确定包装、运输和配送方式：在线追踪，射频识别</a:t>
            </a:r>
            <a:endParaRPr lang="en-US" altLang="zh-CN" sz="2100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 smtClean="0"/>
              <a:t>安排出票、支付、费用核算、管理、预算控制等事宜</a:t>
            </a:r>
            <a:endParaRPr lang="en-US" altLang="zh-CN" sz="21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传统采购流程：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/>
              <a:t>列入采购计划的效率很</a:t>
            </a:r>
            <a:r>
              <a:rPr lang="zh-CN" altLang="en-US" sz="2100" b="1" dirty="0" smtClean="0"/>
              <a:t>低</a:t>
            </a:r>
            <a:endParaRPr lang="en-US" altLang="zh-CN" sz="2100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 smtClean="0"/>
              <a:t>即兴采购：应付急用，计划外的采购</a:t>
            </a:r>
            <a:endParaRPr lang="en-US" altLang="zh-CN" sz="2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多</a:t>
            </a:r>
            <a:r>
              <a:rPr lang="zh-CN" altLang="en-US" sz="3600" b="1" dirty="0"/>
              <a:t>对</a:t>
            </a:r>
            <a:r>
              <a:rPr lang="zh-CN" altLang="en-US" sz="3600" b="1" dirty="0" smtClean="0"/>
              <a:t>一：买方为主的网络市场采购活动</a:t>
            </a:r>
            <a:endParaRPr lang="zh-CN" altLang="en-US" sz="3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689736" cy="43681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803" y="1052736"/>
            <a:ext cx="2988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传统采购流程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多</a:t>
            </a:r>
            <a:r>
              <a:rPr lang="zh-CN" altLang="en-US" sz="3600" b="1" dirty="0"/>
              <a:t>对</a:t>
            </a:r>
            <a:r>
              <a:rPr lang="zh-CN" altLang="en-US" sz="3600" b="1" dirty="0" smtClean="0"/>
              <a:t>一：买方为主的网络市场采购活动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 smtClean="0"/>
              <a:t>采购方式取决于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采购什么？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在何处采购？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采购数量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涉及资金量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 smtClean="0"/>
              <a:t>……</a:t>
            </a:r>
            <a:endParaRPr lang="en-US" altLang="zh-CN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 smtClean="0"/>
              <a:t>网络采购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2500" b="1" dirty="0"/>
              <a:t>网络采购指利用互联网在企业间开展的商品、服务等购买活动</a:t>
            </a:r>
            <a:endParaRPr lang="en-US" altLang="zh-CN" sz="25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2500" b="1" dirty="0" smtClean="0"/>
              <a:t>目的</a:t>
            </a:r>
            <a:r>
              <a:rPr lang="zh-CN" altLang="en-US" sz="2500" b="1" dirty="0"/>
              <a:t>：增加自动化操作的成分，减少采购中低效率</a:t>
            </a:r>
            <a:r>
              <a:rPr lang="zh-CN" altLang="en-US" sz="2500" b="1" dirty="0" smtClean="0"/>
              <a:t>现象</a:t>
            </a:r>
            <a:endParaRPr lang="en-US" altLang="zh-CN" sz="2500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 smtClean="0"/>
              <a:t>常见网络采购方式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供货商网站竞拍：主要</a:t>
            </a:r>
            <a:r>
              <a:rPr lang="zh-CN" altLang="en-US" b="1" dirty="0"/>
              <a:t>适用于大单商品采购或大批量</a:t>
            </a:r>
            <a:r>
              <a:rPr lang="zh-CN" altLang="en-US" b="1" dirty="0" smtClean="0"/>
              <a:t>采购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目录采购：直接从制造商、批发商或零售商采购，可以讨价还价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在企业拍卖网站或从公共拍卖平台参与竞拍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根据中间商的商品目录采购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根据企业自身的采购目录采购：该采购目录整合了企业认可的供货商商品目录和已商定的价格，使用部门可以绕过采购部门直接采购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参加团购：整合求方的采购意向，扩大采购量，然后由采购团与供货商谈判价格，启动招标流程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在交易中心或行业卖场采购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与供货商合作，分享销售与库存信息，有效降低库存、减少冗余库存处理的次数，实现即时配送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多</a:t>
            </a:r>
            <a:r>
              <a:rPr lang="zh-CN" altLang="en-US" sz="3600" b="1" dirty="0"/>
              <a:t>对</a:t>
            </a:r>
            <a:r>
              <a:rPr lang="zh-CN" altLang="en-US" sz="3600" b="1" dirty="0" smtClean="0"/>
              <a:t>一：买方为主的网络市场采购活动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网络采购流程（买方视角）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59711"/>
            <a:ext cx="7776864" cy="4322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多</a:t>
            </a:r>
            <a:r>
              <a:rPr lang="zh-CN" altLang="en-US" sz="3600" b="1" dirty="0"/>
              <a:t>对</a:t>
            </a:r>
            <a:r>
              <a:rPr lang="zh-CN" altLang="en-US" sz="3600" b="1" dirty="0" smtClean="0"/>
              <a:t>一：买方为主的网络市场采购活动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 smtClean="0"/>
              <a:t>采购方式</a:t>
            </a:r>
            <a:endParaRPr lang="en-US" altLang="zh-CN" sz="3200" b="1" dirty="0" smtClean="0"/>
          </a:p>
          <a:p>
            <a:pPr marL="342900" lvl="1" indent="-342900">
              <a:buFont typeface="Wingdings" pitchFamily="2" charset="2"/>
              <a:buChar char="p"/>
            </a:pP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endParaRPr lang="en-US" altLang="zh-CN" sz="3200" b="1" dirty="0" smtClean="0"/>
          </a:p>
          <a:p>
            <a:pPr marL="342900" lvl="1" indent="-342900">
              <a:buFont typeface="Wingdings" pitchFamily="2" charset="2"/>
              <a:buChar char="p"/>
            </a:pPr>
            <a:endParaRPr lang="en-US" altLang="zh-CN" sz="3200" b="1" dirty="0" smtClean="0"/>
          </a:p>
          <a:p>
            <a:pPr marL="342900" lvl="1" indent="-342900">
              <a:buFont typeface="Wingdings" pitchFamily="2" charset="2"/>
              <a:buChar char="p"/>
            </a:pP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endParaRPr lang="en-US" altLang="zh-CN" sz="3200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7</a:t>
            </a:r>
            <a:r>
              <a:rPr lang="zh-CN" altLang="en-US" sz="3200" b="1" dirty="0"/>
              <a:t>种常见网络</a:t>
            </a:r>
            <a:r>
              <a:rPr lang="zh-CN" altLang="en-US" sz="3200" b="1" dirty="0" smtClean="0"/>
              <a:t>采购方式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700" b="1" dirty="0" smtClean="0"/>
              <a:t>网络搜索：为采购某类商品，利用互联网技术寻找新的供货商</a:t>
            </a:r>
            <a:endParaRPr lang="en-US" altLang="zh-CN" sz="17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700" b="1" dirty="0" smtClean="0"/>
              <a:t>网络招标：利用互联网技术向固有的供货商发出求购信息，接受供货商报价</a:t>
            </a:r>
            <a:endParaRPr lang="en-US" altLang="zh-CN" sz="17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700" b="1" dirty="0" smtClean="0"/>
              <a:t>网络逆向拍卖：利用互联网技术从已知或未知的供货商购买商品和服务</a:t>
            </a:r>
            <a:endParaRPr lang="en-US" altLang="zh-CN" sz="17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700" b="1" dirty="0" smtClean="0"/>
              <a:t>网络信息传递：利用互联网技术从商务伙伴（内部或外部）收集采购信息，向商务伙伴发布采购信息</a:t>
            </a:r>
            <a:endParaRPr lang="en-US" altLang="zh-CN" sz="17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700" b="1" dirty="0"/>
              <a:t>网络</a:t>
            </a:r>
            <a:r>
              <a:rPr lang="zh-CN" altLang="en-US" sz="1700" b="1" dirty="0" smtClean="0"/>
              <a:t>资源计划：利用计算机技术和互联网技术提出、批准采购请求，发送采购订单，接收商品和服务</a:t>
            </a:r>
            <a:endParaRPr lang="en-US" altLang="zh-CN" sz="17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700" b="1" dirty="0"/>
              <a:t>网络</a:t>
            </a:r>
            <a:r>
              <a:rPr lang="zh-CN" altLang="en-US" sz="1700" b="1" dirty="0" smtClean="0"/>
              <a:t>市场交易：采购方在网站上选择合适的供货商，挑选商品和服务，放入购物车，提出采购请求，获得批准，接受采购订单，形成电子发票，将采购安排到卖方的供应链和买方的财务系统</a:t>
            </a:r>
            <a:endParaRPr lang="en-US" altLang="zh-CN" sz="17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700" b="1" dirty="0"/>
              <a:t>网络</a:t>
            </a:r>
            <a:r>
              <a:rPr lang="zh-CN" altLang="en-US" sz="1700" b="1" dirty="0" smtClean="0"/>
              <a:t>维护、保养及运营：与网络资源类似，只是购买的商品为</a:t>
            </a:r>
            <a:r>
              <a:rPr lang="en-US" altLang="zh-CN" sz="1700" b="1" dirty="0" smtClean="0"/>
              <a:t>MRO</a:t>
            </a:r>
            <a:r>
              <a:rPr lang="zh-CN" altLang="en-US" sz="1700" b="1" dirty="0"/>
              <a:t>物料</a:t>
            </a:r>
            <a:endParaRPr lang="en-US" altLang="zh-CN" sz="1700" b="1" dirty="0" smtClean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27460"/>
            <a:ext cx="5112568" cy="3039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多</a:t>
            </a:r>
            <a:r>
              <a:rPr lang="zh-CN" altLang="en-US" sz="3600" b="1" dirty="0"/>
              <a:t>对</a:t>
            </a:r>
            <a:r>
              <a:rPr lang="zh-CN" altLang="en-US" sz="3600" b="1" dirty="0" smtClean="0"/>
              <a:t>一：买方为主的网络市场采购活动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 smtClean="0"/>
              <a:t>采购方式的优势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提高采购工作效率，减少采购人员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通过产品标准化、逆向拍卖、数量折扣、合并采购等方式降低采购价格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改善信息沟通和管理（如供货商信息、价格信息等）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减少从非签约供应商采购的次数，降低即兴采购的次数，有效控制库存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改善支付流程，支付迅速，有利于卖家资金周转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由于信息透明，能够与商务伙伴共享，有助于建立有效、协调的供货商关系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改善供货商的生产流程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及时</a:t>
            </a:r>
            <a:r>
              <a:rPr lang="zh-CN" altLang="en-US" b="1" dirty="0" smtClean="0"/>
              <a:t>配送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自动化运营有助于缩短订单实施的时间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降低对工作人员技术要求，建设对采购人员的培训时间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减少供货商数量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加快采购流程。向使用部门授权，允许绕过采购部门直接从网上采购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买方可以有效控制零部件库存量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有助于寻找交货迅速、价格低的</a:t>
            </a:r>
            <a:r>
              <a:rPr lang="zh-CN" altLang="en-US" b="1" dirty="0"/>
              <a:t>新</a:t>
            </a:r>
            <a:r>
              <a:rPr lang="zh-CN" altLang="en-US" b="1" dirty="0" smtClean="0"/>
              <a:t>供货商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有助于将预算控制融入采购活动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减少采购及运输过程的认为差错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有助于监督、规范采购工作</a:t>
            </a:r>
            <a:endParaRPr lang="en-US" altLang="zh-CN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 smtClean="0"/>
              <a:t>网络采购的不足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2500" b="1" dirty="0" smtClean="0"/>
              <a:t>运营总成本有可能上升</a:t>
            </a:r>
            <a:endParaRPr lang="en-US" altLang="zh-CN" sz="25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2500" b="1" dirty="0" smtClean="0"/>
              <a:t>有些供货商不愿意参与在线合作</a:t>
            </a:r>
            <a:endParaRPr lang="en-US" altLang="zh-CN" sz="25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2500" b="1" dirty="0" smtClean="0"/>
              <a:t>运营系统（指信息系统及相关）比较复杂，存在技术标准不统一的问题</a:t>
            </a:r>
            <a:endParaRPr lang="en-US" altLang="zh-CN" sz="25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2500" b="1" dirty="0" smtClean="0"/>
              <a:t>内部网络和外部网络整合比较困难</a:t>
            </a:r>
            <a:endParaRPr lang="en-US" altLang="zh-CN" sz="25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2500" b="1" dirty="0" smtClean="0"/>
              <a:t>技术需要不断更新</a:t>
            </a:r>
            <a:endParaRPr lang="en-US" altLang="zh-CN" sz="2500" b="1" dirty="0" smtClean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买方为主的网络市场逆向拍卖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000" b="1" dirty="0" smtClean="0"/>
              <a:t>逆向拍卖是一种招标形式，买方“邀请”供货商竞标，一般最低价中标</a:t>
            </a:r>
            <a:endParaRPr lang="en-US" altLang="zh-CN" sz="20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600" b="1" dirty="0" smtClean="0"/>
              <a:t>邀请一般是报价请求，表现形式通常为表格或文件</a:t>
            </a:r>
            <a:endParaRPr lang="en-US" altLang="zh-CN" sz="16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600" b="1" dirty="0" smtClean="0"/>
              <a:t>传统招标一般要求投标方将标书密封后一次性递交，也即一次报价</a:t>
            </a:r>
            <a:endParaRPr lang="en-US" altLang="zh-CN" sz="16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600" b="1" dirty="0" smtClean="0"/>
              <a:t>在线逆向拍卖，允许一个供货商多次投标，即多次报价</a:t>
            </a:r>
            <a:endParaRPr lang="en-US" altLang="zh-CN" sz="1600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000" b="1" dirty="0"/>
              <a:t>逆向拍卖的运作</a:t>
            </a:r>
            <a:r>
              <a:rPr lang="zh-CN" altLang="en-US" sz="2000" b="1" dirty="0" smtClean="0"/>
              <a:t>方式，如右图</a:t>
            </a:r>
            <a:endParaRPr lang="en-US" altLang="zh-CN" sz="2000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000" b="1" dirty="0" smtClean="0"/>
              <a:t>在线名录网站</a:t>
            </a:r>
            <a:endParaRPr lang="en-US" altLang="zh-CN" sz="20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600" b="1" dirty="0" smtClean="0"/>
              <a:t>逆向拍卖网站多</a:t>
            </a:r>
            <a:endParaRPr lang="en-US" altLang="zh-CN" sz="16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600" b="1" dirty="0" smtClean="0"/>
              <a:t>人工搜索招标信息困难</a:t>
            </a:r>
            <a:endParaRPr lang="en-US" altLang="zh-CN" sz="1600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000" b="1" dirty="0"/>
              <a:t>团体</a:t>
            </a:r>
            <a:r>
              <a:rPr lang="zh-CN" altLang="en-US" sz="2000" b="1"/>
              <a:t>逆向</a:t>
            </a:r>
            <a:r>
              <a:rPr lang="zh-CN" altLang="en-US" sz="2000" b="1" smtClean="0"/>
              <a:t>拍卖（招标）</a:t>
            </a:r>
            <a:endParaRPr lang="en-US" altLang="zh-CN" sz="20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600" b="1" dirty="0" smtClean="0"/>
              <a:t>集团采购：集团企业</a:t>
            </a:r>
            <a:endParaRPr lang="en-US" altLang="zh-CN" sz="16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600" b="1" dirty="0" smtClean="0"/>
              <a:t>集合采购：不同企业采购集合</a:t>
            </a:r>
            <a:endParaRPr lang="en-US" altLang="zh-CN" sz="16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1600" b="1" dirty="0" smtClean="0"/>
              <a:t>操作方式：</a:t>
            </a:r>
            <a:endParaRPr lang="en-US" altLang="zh-CN" sz="1600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1200" b="1" dirty="0" smtClean="0"/>
              <a:t>集团网站</a:t>
            </a:r>
            <a:endParaRPr lang="en-US" altLang="zh-CN" sz="1200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1200" b="1" dirty="0"/>
              <a:t>团</a:t>
            </a:r>
            <a:r>
              <a:rPr lang="zh-CN" altLang="en-US" sz="1200" b="1" dirty="0" smtClean="0"/>
              <a:t>购网站</a:t>
            </a:r>
            <a:endParaRPr lang="en-US" altLang="zh-CN" sz="1200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1200" b="1" dirty="0" smtClean="0"/>
              <a:t>网络交易中心</a:t>
            </a:r>
            <a:endParaRPr lang="en-US" altLang="zh-CN" sz="1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604" y="2658576"/>
            <a:ext cx="5295900" cy="3794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其他采购方法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 smtClean="0"/>
              <a:t>企业内部采购市场：整合供货商商品目录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适合</a:t>
            </a:r>
            <a:r>
              <a:rPr lang="zh-CN" altLang="en-US" b="1" dirty="0" smtClean="0"/>
              <a:t>大型企业或集团企业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操作方式：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将众多供货商的商品目录整合，并存储到企业服务器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预先确定（洽谈或招标）商品价格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从商品目录中选择</a:t>
            </a:r>
            <a:r>
              <a:rPr lang="zh-CN" altLang="en-US" b="1" dirty="0"/>
              <a:t>商品进行每次具体</a:t>
            </a:r>
            <a:r>
              <a:rPr lang="zh-CN" altLang="en-US" b="1" dirty="0" smtClean="0"/>
              <a:t>采购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优势：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商品种类确定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价格确定，并可降低单价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/>
              <a:t>供货</a:t>
            </a:r>
            <a:r>
              <a:rPr lang="zh-CN" altLang="en-US" b="1" dirty="0" smtClean="0"/>
              <a:t>商确定，可减少供货商数量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有效控制采购活动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学习</a:t>
            </a:r>
            <a:r>
              <a:rPr lang="zh-CN" altLang="en-US" sz="3600" b="1" dirty="0" smtClean="0"/>
              <a:t>目标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/>
              <a:t>电子商务的定义</a:t>
            </a: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/>
              <a:t>B2B</a:t>
            </a:r>
            <a:r>
              <a:rPr lang="zh-CN" altLang="en-US" sz="3200" b="1" dirty="0"/>
              <a:t>电子商务的主要经营模式</a:t>
            </a: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/>
              <a:t>卖方为主市场的经营模式和特征</a:t>
            </a: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/>
              <a:t>卖方市场的中介机构</a:t>
            </a: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/>
              <a:t>买方为主市场的特征及网络采购</a:t>
            </a: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/>
              <a:t>B2B</a:t>
            </a:r>
            <a:r>
              <a:rPr lang="zh-CN" altLang="en-US" sz="3200" b="1" dirty="0"/>
              <a:t>电子商务的逆向拍卖</a:t>
            </a: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/>
              <a:t>B2B</a:t>
            </a:r>
            <a:r>
              <a:rPr lang="zh-CN" altLang="en-US" sz="3200" b="1" dirty="0"/>
              <a:t>市场整合及团购模式</a:t>
            </a: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/>
              <a:t>其他采购方式</a:t>
            </a: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/>
              <a:t>B2B</a:t>
            </a:r>
            <a:r>
              <a:rPr lang="zh-CN" altLang="en-US" sz="3200" b="1" dirty="0"/>
              <a:t>交易中心的主要形式</a:t>
            </a: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/>
              <a:t>B2B</a:t>
            </a:r>
            <a:r>
              <a:rPr lang="zh-CN" altLang="en-US" sz="3200" b="1" dirty="0"/>
              <a:t>电子商务门户网站</a:t>
            </a: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/>
              <a:t>第三方交易平台</a:t>
            </a: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/>
              <a:t>社交网络及</a:t>
            </a:r>
            <a:r>
              <a:rPr lang="en-US" altLang="zh-CN" sz="3200" b="1" dirty="0"/>
              <a:t>Web2.0</a:t>
            </a:r>
            <a:r>
              <a:rPr lang="zh-CN" altLang="en-US" sz="3200" b="1" dirty="0"/>
              <a:t>工具对</a:t>
            </a:r>
            <a:r>
              <a:rPr lang="en-US" altLang="zh-CN" sz="3200" b="1" dirty="0"/>
              <a:t>B2B</a:t>
            </a:r>
            <a:r>
              <a:rPr lang="zh-CN" altLang="en-US" sz="3200" b="1" dirty="0"/>
              <a:t>电子商务的作用</a:t>
            </a: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/>
              <a:t>B2B</a:t>
            </a:r>
            <a:r>
              <a:rPr lang="zh-CN" altLang="en-US" sz="3200" b="1" dirty="0"/>
              <a:t>电子商务中的网络营销，包括企业买家的消费行为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其他采购方法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 smtClean="0"/>
              <a:t>团购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2500" b="1" dirty="0"/>
              <a:t>多</a:t>
            </a:r>
            <a:r>
              <a:rPr lang="zh-CN" altLang="en-US" sz="2500" b="1" dirty="0" smtClean="0"/>
              <a:t>家企业组团采购，增加采购量，降低采购商品的价格</a:t>
            </a:r>
            <a:endParaRPr lang="en-US" altLang="zh-CN" sz="25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sz="2500" b="1" dirty="0" smtClean="0"/>
              <a:t>B2B</a:t>
            </a:r>
            <a:r>
              <a:rPr lang="zh-CN" altLang="en-US" sz="2500" b="1" dirty="0" smtClean="0"/>
              <a:t>团购与</a:t>
            </a:r>
            <a:r>
              <a:rPr lang="en-US" altLang="zh-CN" sz="2500" b="1" dirty="0" smtClean="0"/>
              <a:t>B2C</a:t>
            </a:r>
            <a:r>
              <a:rPr lang="zh-CN" altLang="en-US" sz="2500" b="1" dirty="0" smtClean="0"/>
              <a:t>团购类似</a:t>
            </a:r>
            <a:endParaRPr lang="en-US" altLang="zh-CN" sz="25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2500" b="1" dirty="0" smtClean="0"/>
              <a:t>团购模式</a:t>
            </a:r>
            <a:endParaRPr lang="en-US" altLang="zh-CN" sz="2500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 smtClean="0"/>
              <a:t>内部组团：大企业，采购</a:t>
            </a:r>
            <a:r>
              <a:rPr lang="en-US" altLang="zh-CN" sz="2100" b="1" dirty="0"/>
              <a:t>MRO</a:t>
            </a:r>
            <a:r>
              <a:rPr lang="zh-CN" altLang="en-US" sz="2100" b="1" dirty="0" smtClean="0"/>
              <a:t>物料和服务</a:t>
            </a:r>
            <a:endParaRPr lang="en-US" altLang="zh-CN" sz="2100" b="1" dirty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sz="2100" b="1" dirty="0"/>
              <a:t>外部</a:t>
            </a:r>
            <a:r>
              <a:rPr lang="zh-CN" altLang="en-US" sz="2100" b="1" dirty="0" smtClean="0"/>
              <a:t>组团，中小企业，直接物料、</a:t>
            </a:r>
            <a:r>
              <a:rPr lang="en-US" altLang="zh-CN" sz="2100" b="1" dirty="0" smtClean="0"/>
              <a:t>MRO</a:t>
            </a:r>
            <a:r>
              <a:rPr lang="zh-CN" altLang="en-US" sz="2100" b="1" dirty="0" smtClean="0"/>
              <a:t>物料和服务，一般通过第三方</a:t>
            </a:r>
            <a:endParaRPr lang="en-US" altLang="zh-CN" sz="21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sz="2500" b="1" dirty="0" smtClean="0"/>
              <a:t>外部组团采购流程</a:t>
            </a:r>
            <a:endParaRPr lang="en-US" altLang="zh-CN" sz="2500" b="1" dirty="0" smtClean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010063"/>
            <a:ext cx="4752528" cy="270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交易平台定义与基本概念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3240360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交易平台（多对多）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指众多买家和卖家聚集的</a:t>
            </a:r>
            <a:r>
              <a:rPr lang="en-US" altLang="zh-CN" b="1" dirty="0" smtClean="0"/>
              <a:t>B2B</a:t>
            </a:r>
            <a:r>
              <a:rPr lang="zh-CN" altLang="en-US" b="1" dirty="0" smtClean="0"/>
              <a:t>网络市场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 smtClean="0"/>
              <a:t>B2B</a:t>
            </a:r>
            <a:r>
              <a:rPr lang="zh-CN" altLang="en-US" b="1" dirty="0" smtClean="0"/>
              <a:t>交易平台的活动：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交易活动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企业间沟通活动：如传递行业新闻、在线讨论、博客、市场调研等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支持活动：如安排支付和物流活动，以及咨询活动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 smtClean="0"/>
              <a:t>B2B</a:t>
            </a:r>
            <a:r>
              <a:rPr lang="zh-CN" altLang="en-US" b="1" dirty="0" smtClean="0"/>
              <a:t>交易平台的信息流，见下图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 smtClean="0"/>
              <a:t>B2B</a:t>
            </a:r>
            <a:r>
              <a:rPr lang="zh-CN" altLang="en-US" b="1" dirty="0" smtClean="0"/>
              <a:t>交易平台的交易方向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水平市场：服务众多行业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垂直市场：服务一个或几个相互关联的行业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21088"/>
            <a:ext cx="4272405" cy="254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交易平台定义与基本概念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6048672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交易平台的功能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匹配功能：撮合买方和卖方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/>
              <a:t>提供</a:t>
            </a:r>
            <a:r>
              <a:rPr lang="zh-CN" altLang="en-US" b="1" dirty="0" smtClean="0"/>
              <a:t>商品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/>
              <a:t>分类</a:t>
            </a:r>
            <a:r>
              <a:rPr lang="zh-CN" altLang="en-US" b="1" dirty="0" smtClean="0"/>
              <a:t>展示商品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提供商品价格及其他信息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组织拍卖、竞标、易货交易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匹配供给及需求信息，验证供求双方的资格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提供商品价格及属性的比较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支持买卖双方的谈判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提供买卖双方的名录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保证信息安全</a:t>
            </a:r>
            <a:endParaRPr lang="en-US" altLang="zh-CN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为交易提供便利功能：促进交易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提供交易平台和技术，如将信息、商品和服务传递给买方的物流系统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提供商品目录，管理商品目录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提供账单和支付信息，提供保险、物流、订约服务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界定交易术语和谈判术语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提供信息查询，包括行业新闻等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向用户提供接入平台的便利，审核用户利用平台的资格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收取交易费用，提供相应软件（如</a:t>
            </a:r>
            <a:r>
              <a:rPr lang="en-US" altLang="zh-CN" b="1" dirty="0" smtClean="0"/>
              <a:t>EDI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XML</a:t>
            </a:r>
            <a:r>
              <a:rPr lang="zh-CN" altLang="en-US" b="1" dirty="0" smtClean="0"/>
              <a:t>等）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提供分析和推进数据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接受买卖双方的注册，确定资格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保证信息和交易安全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安排团购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制定交易规则、维护交易平台基础设施功能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/>
              <a:t>保证交易符合商务规则、相关法律（如合同法、知识产权保护法等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保证平台的技术支持，保证网站流量和速度，提供拍卖管理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向买卖双方提供标准的系统界面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接受合适的网站广告商，收取广告费及其他费用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交易平台定义与基本概念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720080"/>
          </a:xfr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交易平台提供的服务</a:t>
            </a:r>
            <a:endParaRPr lang="en-US" altLang="zh-CN" sz="32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6988323" cy="3080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交易平台定义与基本概念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6048672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交易平台的所有权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第三方</a:t>
            </a:r>
            <a:r>
              <a:rPr lang="en-US" altLang="zh-CN" b="1" dirty="0" smtClean="0"/>
              <a:t>B2B</a:t>
            </a:r>
            <a:r>
              <a:rPr lang="zh-CN" altLang="en-US" b="1" dirty="0" smtClean="0"/>
              <a:t>交易平台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/>
              <a:t>第三</a:t>
            </a:r>
            <a:r>
              <a:rPr lang="zh-CN" altLang="en-US" b="1" dirty="0" smtClean="0"/>
              <a:t>方所有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矛盾特征</a:t>
            </a:r>
            <a:endParaRPr lang="en-US" altLang="zh-CN" b="1" dirty="0" smtClean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b="1" dirty="0" smtClean="0"/>
              <a:t>中立，不偏袒交易的任何一方</a:t>
            </a:r>
            <a:endParaRPr lang="en-US" altLang="zh-CN" b="1" dirty="0" smtClean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b="1" dirty="0" smtClean="0"/>
              <a:t>需要吸引足够多的客户，否则可能面临财务危机，为此需要对财务“贡献”大的客户，由此导致不独立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联合</a:t>
            </a:r>
            <a:r>
              <a:rPr lang="en-US" altLang="zh-CN" b="1" dirty="0" smtClean="0"/>
              <a:t>B2B</a:t>
            </a:r>
            <a:r>
              <a:rPr lang="zh-CN" altLang="en-US" b="1" dirty="0" smtClean="0"/>
              <a:t>交易平台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/>
              <a:t>某个行业内若干家大型企业组成并运营的交易</a:t>
            </a:r>
            <a:r>
              <a:rPr lang="zh-CN" altLang="en-US" b="1" dirty="0" smtClean="0"/>
              <a:t>平台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目的是提供行业内的交易服务，如：</a:t>
            </a:r>
            <a:endParaRPr lang="en-US" altLang="zh-CN" b="1" dirty="0" smtClean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b="1" dirty="0"/>
              <a:t>与参与者后台系统</a:t>
            </a:r>
            <a:r>
              <a:rPr lang="zh-CN" altLang="en-US" b="1" dirty="0" smtClean="0"/>
              <a:t>整合服务</a:t>
            </a:r>
            <a:endParaRPr lang="en-US" altLang="zh-CN" b="1" dirty="0" smtClean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b="1" dirty="0" smtClean="0"/>
              <a:t>协同规划服务</a:t>
            </a:r>
            <a:endParaRPr lang="en-US" altLang="zh-CN" b="1" dirty="0" smtClean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b="1" dirty="0" smtClean="0"/>
              <a:t>协同设计服务</a:t>
            </a:r>
            <a:endParaRPr lang="en-US" altLang="zh-CN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/>
              <a:t>B2B</a:t>
            </a:r>
            <a:r>
              <a:rPr lang="zh-CN" altLang="en-US" sz="3200" b="1" dirty="0"/>
              <a:t>交易平台的动态</a:t>
            </a:r>
            <a:r>
              <a:rPr lang="zh-CN" altLang="en-US" sz="3200" b="1" dirty="0" smtClean="0"/>
              <a:t>定价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一般</a:t>
            </a:r>
            <a:r>
              <a:rPr lang="zh-CN" altLang="en-US" b="1" dirty="0" smtClean="0"/>
              <a:t>流程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/>
              <a:t>某个企业为购买或销售一款商品而</a:t>
            </a:r>
            <a:r>
              <a:rPr lang="zh-CN" altLang="en-US" b="1" dirty="0" smtClean="0"/>
              <a:t>出价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启动一次拍卖活动（正向或逆向）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买家或卖家看到给出的价格，但不知道出价的企业（匿名）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买卖双方实时沟通价格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买卖双方就价格（含数量、质量、交货地点等）达成一致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达成交易，并谈妥支付和配送要求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交易平台定义与基本概念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6048672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交易平台的收益模式与利弊分析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利弊分析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收益模式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交易费、注册费、服务费、广告费、拍卖费等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向买家卖家收取软件使用费、服务器租赁费、管理咨询费等</a:t>
            </a:r>
            <a:endParaRPr lang="en-US" altLang="zh-CN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513" y="1710536"/>
          <a:ext cx="8856984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/>
                <a:gridCol w="3960440"/>
                <a:gridCol w="374441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对买方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对卖方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潜在利益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一站式采购，大量采购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方便搜索与比价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享受数量折扣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跨时空交易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一张订单可以向多家供货商购货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获得大量细致的信息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接触新的供货商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方便核查存货量，重新订购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参与企业社区活动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配送及时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减少即兴采购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改善伙伴关系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获得新的销售渠道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不需要实体门店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减少订单差错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跨时空销售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参与企业社区活动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低成本开发新客户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利用交易平台开展企业宣传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方便出来多余库存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方便开展全球营销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提高存货管理效率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改善伙伴关系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潜在风险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n"/>
                      </a:pP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会接触到陌生的供货商</a:t>
                      </a:r>
                      <a:endParaRPr lang="en-US" altLang="zh-CN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n"/>
                      </a:pP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客户服务质量难以保证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难以开展直接的客户关系管理及伙伴关系管理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价格竞争更加激烈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需要提供更多的增值服务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需要支付交易费</a:t>
                      </a:r>
                      <a:endParaRPr lang="en-US" altLang="zh-CN" sz="1200" b="1" dirty="0" smtClean="0"/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老客户容易转向竞争对手</a:t>
                      </a:r>
                      <a:endParaRPr lang="zh-CN" alt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电子商务的社交网络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6165304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电子商务的网络社区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/>
              <a:t>B2B</a:t>
            </a:r>
            <a:r>
              <a:rPr lang="zh-CN" altLang="en-US" b="1" dirty="0" smtClean="0"/>
              <a:t>网络社区是</a:t>
            </a:r>
            <a:r>
              <a:rPr lang="en-US" altLang="zh-CN" b="1" dirty="0" smtClean="0"/>
              <a:t>B2B</a:t>
            </a:r>
            <a:r>
              <a:rPr lang="zh-CN" altLang="en-US" b="1" dirty="0" smtClean="0"/>
              <a:t>电子商务必须提供的服务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洽谈室、公告板、个性化主页等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/>
              <a:t>B2B</a:t>
            </a:r>
            <a:r>
              <a:rPr lang="zh-CN" altLang="en-US" b="1" dirty="0" smtClean="0"/>
              <a:t>网络社区的组成：企业</a:t>
            </a:r>
            <a:r>
              <a:rPr lang="zh-CN" altLang="en-US" b="1" dirty="0"/>
              <a:t>成员、合作者、</a:t>
            </a:r>
            <a:r>
              <a:rPr lang="zh-CN" altLang="en-US" b="1" dirty="0" smtClean="0"/>
              <a:t>客户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/>
              <a:t>B2B</a:t>
            </a:r>
            <a:r>
              <a:rPr lang="zh-CN" altLang="en-US" b="1" dirty="0" smtClean="0"/>
              <a:t>网络社区使用的技术与其他网络社区相同，但社区性质与传递的信息不同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en-US" altLang="zh-CN" b="1" dirty="0" smtClean="0"/>
              <a:t>B2B</a:t>
            </a:r>
            <a:r>
              <a:rPr lang="zh-CN" altLang="en-US" b="1" dirty="0" smtClean="0"/>
              <a:t>网络社区主要是交易型社区，社区成员关注的是交易及各种商务活动有关的信息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大多数社区是垂直交易市场中的社区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社区形式是商务社交网络和专业社交网络</a:t>
            </a:r>
            <a:endParaRPr lang="en-US" altLang="zh-CN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社交商务带来的机遇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寻找新的商务伙伴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更好地了解新技术、竞争态势以及商务环境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寻找更多的销售机会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解决难题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更多地参加行业内的活动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提高品牌的知名度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新产品上市时的宣传作用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广告，促销新产品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吸引更多的企业网站浏览量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在商务伙伴中对产品开展讨论，获取反馈信息，改进经营管理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利用社交网络招聘</a:t>
            </a:r>
            <a:endParaRPr lang="en-US" altLang="zh-CN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100" b="1" dirty="0"/>
              <a:t>B2B</a:t>
            </a:r>
            <a:r>
              <a:rPr lang="zh-CN" altLang="en-US" sz="3100" b="1" dirty="0"/>
              <a:t>电子商务中</a:t>
            </a:r>
            <a:r>
              <a:rPr lang="en-US" altLang="zh-CN" sz="3100" b="1" dirty="0"/>
              <a:t>Web2.0</a:t>
            </a:r>
            <a:r>
              <a:rPr lang="zh-CN" altLang="en-US" sz="3100" b="1" dirty="0" smtClean="0"/>
              <a:t>工具</a:t>
            </a:r>
            <a:endParaRPr lang="en-US" altLang="zh-CN" sz="31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博客、聚合网站、视频广告、微信等社交网络</a:t>
            </a:r>
            <a:r>
              <a:rPr lang="zh-CN" altLang="en-US" b="1" dirty="0" smtClean="0"/>
              <a:t>工具</a:t>
            </a:r>
            <a:endParaRPr lang="en-US" altLang="zh-CN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000" b="1" dirty="0"/>
              <a:t>B2B</a:t>
            </a:r>
            <a:r>
              <a:rPr lang="zh-CN" altLang="en-US" sz="3000" b="1" dirty="0"/>
              <a:t>社交网络的企业战略</a:t>
            </a:r>
            <a:endParaRPr lang="en-US" altLang="zh-CN" sz="30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参与：企业管理者使用社交网络工具，成为社交媒体的参与者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关注：关注社交媒体对企业的评价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建立企业的</a:t>
            </a:r>
            <a:r>
              <a:rPr lang="en-US" altLang="zh-CN" b="1" dirty="0" smtClean="0"/>
              <a:t>B2B</a:t>
            </a:r>
            <a:r>
              <a:rPr lang="zh-CN" altLang="en-US" b="1" dirty="0" smtClean="0"/>
              <a:t>社交网站，或使用公共社交网络平台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网络营销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2736304"/>
          </a:xfr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 smtClean="0"/>
              <a:t>组织机构的购买行为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组织购买者的数量比个体购买者少得多，但购买量要大得多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谈判、采购和交易流程复杂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组织采购者通常为团队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组织采购者的行为模型</a:t>
            </a: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966" y="2636912"/>
            <a:ext cx="4709522" cy="4075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电子商务的定义、特征及模式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 smtClean="0"/>
              <a:t>从交易量看，</a:t>
            </a: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电子商务是各种电子商务活动中最重要的部分</a:t>
            </a: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/>
              <a:t>B2B</a:t>
            </a:r>
            <a:r>
              <a:rPr lang="zh-CN" altLang="en-US" sz="3200" b="1" dirty="0" smtClean="0"/>
              <a:t>电子商务有其独特的性质、模式、内容和理念</a:t>
            </a:r>
            <a:endParaRPr lang="en-US" altLang="zh-CN" sz="32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电子商务的基本概念</a:t>
            </a:r>
            <a:endParaRPr lang="en-US" altLang="zh-CN" sz="32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 smtClean="0"/>
              <a:t>B2B</a:t>
            </a:r>
            <a:r>
              <a:rPr lang="zh-CN" altLang="en-US" b="1" dirty="0" smtClean="0"/>
              <a:t>电子商务是指企业与供应商之间，通过网络（互联网、内联网、外联网、专用网等）开展的交易活动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企业指各类组织</a:t>
            </a:r>
            <a:endParaRPr lang="en-US" altLang="zh-CN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100" b="1" dirty="0"/>
              <a:t>B2B</a:t>
            </a:r>
            <a:r>
              <a:rPr lang="zh-CN" altLang="en-US" sz="3100" b="1" dirty="0"/>
              <a:t>电子商务的主要特征：企业通过网络开展自动化交易，或是通过网络进行沟通、协作，目的是对经营、管理的持续优化</a:t>
            </a:r>
            <a:endParaRPr lang="en-US" altLang="zh-CN" sz="31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 smtClean="0"/>
              <a:t>推动企业开展电子商务的要素，如：</a:t>
            </a:r>
            <a:endParaRPr lang="en-US" altLang="zh-CN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降低成本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提升竞争优势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协调与供应商、客户的关系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减少履约延误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利用先进技术，整合企业内部、企业之间的各种系统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电子商务的定义、特征及模式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2232248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交易活动的类型</a:t>
            </a:r>
            <a:endParaRPr lang="en-US" altLang="zh-CN" sz="32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以卖方为主：一个卖家，多个买家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以买方为主：一个买家，多个卖家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多方交易：多个卖家，多个买家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供应</a:t>
            </a:r>
            <a:r>
              <a:rPr lang="zh-CN" altLang="en-US" b="1" dirty="0" smtClean="0"/>
              <a:t>链优化及协同商务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不涉及买卖交易，但涉及供应链优化、沟通交流、协同合作、信息共享、合作设计与规划，等等</a:t>
            </a:r>
            <a:endParaRPr lang="en-US" altLang="zh-CN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100" b="1" dirty="0"/>
              <a:t>B2B</a:t>
            </a:r>
            <a:r>
              <a:rPr lang="zh-CN" altLang="en-US" sz="3100" b="1" dirty="0"/>
              <a:t>电子商务的主要特征：企业通过网络开展自动化交易，或是通过网络进行沟通、协作，目的是对经营、管理的持续</a:t>
            </a:r>
            <a:r>
              <a:rPr lang="zh-CN" altLang="en-US" sz="3100" b="1" dirty="0" smtClean="0"/>
              <a:t>优化</a:t>
            </a:r>
            <a:endParaRPr lang="en-US" altLang="zh-CN" sz="31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96952"/>
            <a:ext cx="8352928" cy="3814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电子商务的定义、特征及模式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电子商务市场和服务的基本类型</a:t>
            </a:r>
            <a:endParaRPr lang="zh-CN" altLang="en-US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一对多、多对一网络市场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一家企业是单一卖方或买方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关注一家企业的销售或购买需求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是一家企业为中心的电子商务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该企业能决定交易的参与者，也能控制电子商务系统（信息系统）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这种网络市场通常是独家操作，运作平台是该企业的网站或雇佣的第三方网站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多对</a:t>
            </a:r>
            <a:r>
              <a:rPr lang="zh-CN" altLang="en-US" b="1" dirty="0" smtClean="0"/>
              <a:t>多网络市场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/>
              <a:t>多</a:t>
            </a:r>
            <a:r>
              <a:rPr lang="zh-CN" altLang="en-US" b="1" dirty="0" smtClean="0"/>
              <a:t>个买家多个卖家参与市场交易，多方交易市场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交易市场一般由第三方经营，或由产业联盟经营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对参与者没有限制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/>
              <a:t>供应</a:t>
            </a:r>
            <a:r>
              <a:rPr lang="zh-CN" altLang="en-US" b="1" dirty="0" smtClean="0"/>
              <a:t>链优化与协同商务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/>
              <a:t>关注企业之间的供应链上的各种商务活动，如生产、原材料采购、物流等</a:t>
            </a:r>
            <a:endParaRPr lang="en-US" altLang="zh-CN" b="1" dirty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除买卖活动外，还包括协同商务，如沟通交流、协同设计、协同计划、信息共享等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电子商务的定义、特征及模式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电子商务的发展历程</a:t>
            </a:r>
            <a:endParaRPr lang="en-US" altLang="zh-CN" b="1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796942" y="1556792"/>
            <a:ext cx="7286676" cy="4812566"/>
            <a:chOff x="785786" y="1928802"/>
            <a:chExt cx="7286676" cy="4812566"/>
          </a:xfrm>
        </p:grpSpPr>
        <p:sp>
          <p:nvSpPr>
            <p:cNvPr id="5" name="矩形 4"/>
            <p:cNvSpPr/>
            <p:nvPr/>
          </p:nvSpPr>
          <p:spPr>
            <a:xfrm>
              <a:off x="785786" y="5786454"/>
              <a:ext cx="1285884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/>
                <a:t>发布产品及促销信息</a:t>
              </a:r>
              <a:endParaRPr lang="zh-CN" altLang="en-US" sz="16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285984" y="5786454"/>
              <a:ext cx="1285884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/>
                <a:t>在线订购</a:t>
              </a:r>
              <a:endParaRPr lang="en-US" altLang="zh-CN" sz="1600" b="1" dirty="0" smtClean="0"/>
            </a:p>
            <a:p>
              <a:pPr algn="ctr"/>
              <a:r>
                <a:rPr lang="en-US" altLang="zh-CN" sz="1600" b="1" dirty="0" smtClean="0"/>
                <a:t>B2C</a:t>
              </a:r>
              <a:r>
                <a:rPr lang="zh-CN" altLang="en-US" sz="1600" b="1" dirty="0" smtClean="0"/>
                <a:t>、</a:t>
              </a:r>
              <a:r>
                <a:rPr lang="en-US" altLang="zh-CN" sz="1600" b="1" dirty="0" smtClean="0"/>
                <a:t>B2B</a:t>
              </a:r>
              <a:endParaRPr lang="zh-CN" altLang="en-US" sz="16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86182" y="5786454"/>
              <a:ext cx="1285884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/>
                <a:t>商业价值</a:t>
              </a:r>
              <a:endParaRPr lang="zh-CN" altLang="en-US" sz="16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286380" y="5786454"/>
              <a:ext cx="1285884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/>
                <a:t>多渠道经营</a:t>
              </a:r>
              <a:endParaRPr lang="zh-CN" altLang="en-US" sz="16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786578" y="5786454"/>
              <a:ext cx="1285884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智能管理及销售系统</a:t>
              </a:r>
              <a:endParaRPr lang="zh-CN" altLang="en-US" sz="1400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786182" y="5143512"/>
              <a:ext cx="1285884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/>
                <a:t>网络市场</a:t>
              </a:r>
              <a:endParaRPr lang="en-US" altLang="zh-CN" sz="1600" b="1" dirty="0" smtClean="0"/>
            </a:p>
            <a:p>
              <a:pPr algn="ctr"/>
              <a:r>
                <a:rPr lang="zh-CN" altLang="en-US" sz="1600" b="1" dirty="0" smtClean="0"/>
                <a:t>交易</a:t>
              </a:r>
              <a:endParaRPr lang="zh-CN" altLang="en-US" sz="1600" b="1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786182" y="4500570"/>
              <a:ext cx="1285884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/>
                <a:t>个性化和客户化</a:t>
              </a:r>
              <a:endParaRPr lang="zh-CN" altLang="en-US" sz="1600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786182" y="3857628"/>
              <a:ext cx="1285884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lt1"/>
                  </a:solidFill>
                </a:rPr>
                <a:t>电子政务</a:t>
              </a:r>
              <a:endParaRPr lang="zh-CN" altLang="en-US" sz="1600" b="1" dirty="0" smtClean="0">
                <a:solidFill>
                  <a:schemeClr val="lt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286380" y="5143512"/>
              <a:ext cx="1285884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lt1"/>
                  </a:solidFill>
                </a:rPr>
                <a:t>远程教育</a:t>
              </a:r>
              <a:endParaRPr lang="zh-CN" altLang="en-US" sz="1600" b="1" dirty="0" smtClean="0">
                <a:solidFill>
                  <a:schemeClr val="lt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86380" y="4500570"/>
              <a:ext cx="1285884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/>
                <a:t>在线客户管理</a:t>
              </a:r>
              <a:endParaRPr lang="zh-CN" altLang="en-US" sz="1600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286380" y="3857628"/>
              <a:ext cx="1285884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lt1"/>
                  </a:solidFill>
                </a:rPr>
                <a:t>移动商务</a:t>
              </a:r>
              <a:endParaRPr lang="zh-CN" altLang="en-US" sz="1600" b="1" dirty="0" smtClean="0">
                <a:solidFill>
                  <a:schemeClr val="lt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786578" y="5143512"/>
              <a:ext cx="1285884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lt1"/>
                  </a:solidFill>
                </a:rPr>
                <a:t>网络服务</a:t>
              </a:r>
              <a:endParaRPr lang="zh-CN" altLang="en-US" sz="1600" b="1" dirty="0" smtClean="0">
                <a:solidFill>
                  <a:schemeClr val="lt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786578" y="4500570"/>
              <a:ext cx="1285884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/>
                <a:t>射频识别等技术</a:t>
              </a:r>
              <a:endParaRPr lang="zh-CN" altLang="en-US" sz="1600" b="1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786578" y="3857628"/>
              <a:ext cx="1285884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lt1"/>
                  </a:solidFill>
                </a:rPr>
                <a:t>内部</a:t>
              </a:r>
              <a:r>
                <a:rPr lang="en-US" altLang="zh-CN" sz="1400" b="1" dirty="0" smtClean="0">
                  <a:solidFill>
                    <a:schemeClr val="lt1"/>
                  </a:solidFill>
                </a:rPr>
                <a:t>/</a:t>
              </a:r>
              <a:r>
                <a:rPr lang="zh-CN" altLang="en-US" sz="1400" b="1" dirty="0" smtClean="0">
                  <a:solidFill>
                    <a:schemeClr val="lt1"/>
                  </a:solidFill>
                </a:rPr>
                <a:t>外部商业流程管理</a:t>
              </a:r>
              <a:endParaRPr lang="zh-CN" altLang="en-US" sz="1400" b="1" dirty="0" smtClean="0">
                <a:solidFill>
                  <a:schemeClr val="lt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86380" y="3214686"/>
              <a:ext cx="1285884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/>
                <a:t>供应链优化</a:t>
              </a:r>
              <a:endParaRPr lang="zh-CN" altLang="en-US" sz="1600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86380" y="2571744"/>
              <a:ext cx="1285884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lt1"/>
                  </a:solidFill>
                </a:rPr>
                <a:t>协同商务</a:t>
              </a:r>
              <a:endParaRPr lang="zh-CN" altLang="en-US" sz="1600" b="1" dirty="0" smtClean="0">
                <a:solidFill>
                  <a:schemeClr val="lt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786578" y="3214686"/>
              <a:ext cx="1285884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/>
                <a:t>营销整合</a:t>
              </a:r>
              <a:endParaRPr lang="zh-CN" altLang="en-US" sz="1600" b="1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86578" y="2571744"/>
              <a:ext cx="1285884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lt1"/>
                  </a:solidFill>
                </a:rPr>
                <a:t>与供应商及客户合作</a:t>
              </a:r>
              <a:endParaRPr lang="zh-CN" altLang="en-US" sz="1600" b="1" dirty="0" smtClean="0">
                <a:solidFill>
                  <a:schemeClr val="lt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86578" y="1928802"/>
              <a:ext cx="1285884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/>
                <a:t>社交网络交易</a:t>
              </a:r>
              <a:endParaRPr lang="zh-CN" altLang="en-US" sz="1600" b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85786" y="6286520"/>
              <a:ext cx="1285884" cy="4548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一代</a:t>
              </a:r>
              <a:r>
                <a:rPr lang="en-US" altLang="zh-CN" sz="1400" b="1" dirty="0" smtClean="0">
                  <a:solidFill>
                    <a:schemeClr val="tx1"/>
                  </a:solidFill>
                </a:rPr>
                <a:t>B2B</a:t>
              </a:r>
              <a:endParaRPr lang="en-US" altLang="zh-CN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b="1" dirty="0" smtClean="0">
                  <a:solidFill>
                    <a:schemeClr val="tx1"/>
                  </a:solidFill>
                </a:rPr>
                <a:t>1995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285984" y="6286520"/>
              <a:ext cx="1285884" cy="4548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二代</a:t>
              </a:r>
              <a:r>
                <a:rPr lang="en-US" altLang="zh-CN" sz="1400" b="1" dirty="0" smtClean="0">
                  <a:solidFill>
                    <a:schemeClr val="tx1"/>
                  </a:solidFill>
                </a:rPr>
                <a:t>B2B</a:t>
              </a:r>
              <a:endParaRPr lang="en-US" altLang="zh-CN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1997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786182" y="6286520"/>
              <a:ext cx="1285884" cy="4548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三代</a:t>
              </a:r>
              <a:r>
                <a:rPr lang="en-US" altLang="zh-CN" sz="1400" b="1" dirty="0" smtClean="0">
                  <a:solidFill>
                    <a:schemeClr val="tx1"/>
                  </a:solidFill>
                </a:rPr>
                <a:t>B2B</a:t>
              </a:r>
              <a:endParaRPr lang="en-US" altLang="zh-CN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2000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86380" y="6286520"/>
              <a:ext cx="1285884" cy="4548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四代</a:t>
              </a:r>
              <a:r>
                <a:rPr lang="en-US" altLang="zh-CN" sz="1400" b="1" dirty="0" smtClean="0">
                  <a:solidFill>
                    <a:schemeClr val="tx1"/>
                  </a:solidFill>
                </a:rPr>
                <a:t>B2B</a:t>
              </a:r>
              <a:endParaRPr lang="en-US" altLang="zh-CN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</a:t>
              </a:r>
              <a:r>
                <a:rPr lang="en-US" altLang="zh-CN" sz="1400" b="1" dirty="0" smtClean="0">
                  <a:solidFill>
                    <a:schemeClr val="tx1"/>
                  </a:solidFill>
                </a:rPr>
                <a:t>001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86578" y="6286520"/>
              <a:ext cx="1285884" cy="4548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五代</a:t>
              </a:r>
              <a:r>
                <a:rPr lang="en-US" altLang="zh-CN" sz="1400" b="1" dirty="0" smtClean="0">
                  <a:solidFill>
                    <a:schemeClr val="tx1"/>
                  </a:solidFill>
                </a:rPr>
                <a:t>B2B</a:t>
              </a:r>
              <a:endParaRPr lang="en-US" altLang="zh-CN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2002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电子商务的定义、特征及模式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 smtClean="0"/>
              <a:t>构成</a:t>
            </a: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电子商务的要素</a:t>
            </a:r>
            <a:endParaRPr lang="en-US" altLang="zh-CN" b="1" dirty="0" smtClean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95122"/>
            <a:ext cx="7848872" cy="5160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电子商务的定义、特征及模式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电子商务特征</a:t>
            </a:r>
            <a:endParaRPr lang="zh-CN" altLang="en-US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zh-CN" altLang="en-US" b="1" dirty="0" smtClean="0"/>
              <a:t>交易各方：卖方、买方、中介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制造商与客户之间直接进行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通过网络中介进行</a:t>
            </a:r>
            <a:endParaRPr lang="en-US" altLang="zh-CN" b="1" dirty="0" smtClean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b="1" dirty="0" smtClean="0"/>
              <a:t>传统中介网络化</a:t>
            </a:r>
            <a:endParaRPr lang="en-US" altLang="zh-CN" b="1" dirty="0" smtClean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sz="2100" b="1" dirty="0" smtClean="0"/>
              <a:t>虚拟中介，将买家与卖家在网络平台整合到一起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 smtClean="0"/>
              <a:t>B2B</a:t>
            </a:r>
            <a:r>
              <a:rPr lang="zh-CN" altLang="en-US" b="1" dirty="0" smtClean="0"/>
              <a:t>交易类型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实时采购（现场采购）</a:t>
            </a:r>
            <a:endParaRPr lang="en-US" altLang="zh-CN" b="1" dirty="0" smtClean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b="1" dirty="0" smtClean="0"/>
              <a:t>有购买需求就采购</a:t>
            </a:r>
            <a:endParaRPr lang="en-US" altLang="zh-CN" b="1" dirty="0" smtClean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b="1" dirty="0" smtClean="0"/>
              <a:t>购买价格随行就市</a:t>
            </a:r>
            <a:endParaRPr lang="en-US" altLang="zh-CN" b="1" dirty="0" smtClean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b="1" dirty="0" smtClean="0"/>
              <a:t>买卖双方不一定预先建立合作关系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战略采购</a:t>
            </a:r>
            <a:endParaRPr lang="en-US" altLang="zh-CN" b="1" dirty="0" smtClean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sz="2100" b="1" dirty="0"/>
              <a:t>基于长期的合同的购买活动</a:t>
            </a:r>
            <a:endParaRPr lang="en-US" altLang="zh-CN" sz="2100" b="1" dirty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sz="2100" b="1" dirty="0"/>
              <a:t>买卖双方彼此相互了解</a:t>
            </a:r>
            <a:endParaRPr lang="en-US" altLang="zh-CN" sz="2100" b="1" dirty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FF0000"/>
                </a:solidFill>
              </a:rPr>
              <a:t>B2B</a:t>
            </a:r>
            <a:r>
              <a:rPr lang="zh-CN" altLang="en-US" b="1" dirty="0" smtClean="0">
                <a:solidFill>
                  <a:srgbClr val="FF0000"/>
                </a:solidFill>
              </a:rPr>
              <a:t>交易商品的类型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直接物料：直接用于生产的物料</a:t>
            </a:r>
            <a:endParaRPr lang="en-US" altLang="zh-CN" b="1" dirty="0" smtClean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sz="2100" b="1" dirty="0"/>
              <a:t>一般可以预测和计划</a:t>
            </a:r>
            <a:endParaRPr lang="en-US" altLang="zh-CN" sz="2100" b="1" dirty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sz="2100" b="1" dirty="0"/>
              <a:t>采购量大</a:t>
            </a:r>
            <a:endParaRPr lang="en-US" altLang="zh-CN" sz="2100" b="1" dirty="0"/>
          </a:p>
          <a:p>
            <a:pPr marL="1657350" lvl="4" indent="-342900">
              <a:buFont typeface="Wingdings" pitchFamily="2" charset="2"/>
              <a:buChar char="ü"/>
            </a:pPr>
            <a:r>
              <a:rPr lang="zh-CN" altLang="en-US" sz="2100" b="1" dirty="0"/>
              <a:t>采购前，需要为交易条件进行长时间的讨价还价</a:t>
            </a:r>
            <a:endParaRPr lang="en-US" altLang="zh-CN" sz="2100" b="1" dirty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间接物料：生产、经营活动的辅助物料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70609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B2B</a:t>
            </a:r>
            <a:r>
              <a:rPr lang="zh-CN" altLang="en-US" sz="3600" b="1" dirty="0" smtClean="0"/>
              <a:t>电子商务的定义、特征及模式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 smtClean="0"/>
              <a:t>B2B</a:t>
            </a:r>
            <a:r>
              <a:rPr lang="zh-CN" altLang="en-US" sz="3200" b="1" dirty="0" smtClean="0"/>
              <a:t>电子商务特征</a:t>
            </a:r>
            <a:endParaRPr lang="zh-CN" altLang="en-US" sz="3200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 smtClean="0"/>
              <a:t>B2B</a:t>
            </a:r>
            <a:r>
              <a:rPr lang="zh-CN" altLang="en-US" b="1" dirty="0" smtClean="0"/>
              <a:t>交易商品的方向</a:t>
            </a: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垂直市场：只针对一个行业或细分市场</a:t>
            </a:r>
            <a:endParaRPr lang="en-US" altLang="zh-CN" sz="2100" b="1" dirty="0"/>
          </a:p>
          <a:p>
            <a:pPr marL="1200150" lvl="3" indent="-342900">
              <a:buFont typeface="Wingdings" pitchFamily="2" charset="2"/>
              <a:buChar char="Ø"/>
            </a:pPr>
            <a:r>
              <a:rPr lang="zh-CN" altLang="en-US" b="1" dirty="0" smtClean="0"/>
              <a:t>水平市场：供应各个行业都能使用的商品、服务的市场</a:t>
            </a:r>
            <a:endParaRPr lang="en-US" altLang="zh-CN" b="1" dirty="0" smtClean="0"/>
          </a:p>
          <a:p>
            <a:pPr marL="742950" lvl="2" indent="-342900">
              <a:buFont typeface="Wingdings" pitchFamily="2" charset="2"/>
              <a:buChar char="n"/>
            </a:pPr>
            <a:r>
              <a:rPr lang="en-US" altLang="zh-CN" b="1" dirty="0"/>
              <a:t>B2B</a:t>
            </a:r>
            <a:r>
              <a:rPr lang="zh-CN" altLang="en-US" b="1" dirty="0"/>
              <a:t>电子商务市场的分类：按照交易物料的类型和交易形式</a:t>
            </a:r>
            <a:r>
              <a:rPr lang="zh-CN" altLang="en-US" b="1" dirty="0" smtClean="0"/>
              <a:t>划分</a:t>
            </a:r>
            <a:endParaRPr lang="en-US" altLang="zh-CN" b="1" dirty="0"/>
          </a:p>
          <a:p>
            <a:pPr marL="742950" lvl="2" indent="-342900">
              <a:buFont typeface="Wingdings" pitchFamily="2" charset="2"/>
              <a:buChar char="n"/>
            </a:pPr>
            <a:endParaRPr lang="en-US" altLang="zh-CN" b="1" dirty="0" smtClean="0"/>
          </a:p>
          <a:p>
            <a:pPr marL="1200150" lvl="3" indent="-342900">
              <a:buFont typeface="Wingdings" pitchFamily="2" charset="2"/>
              <a:buChar char="Ø"/>
            </a:pPr>
            <a:endParaRPr lang="en-US" altLang="zh-CN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2" y="3573014"/>
          <a:ext cx="7776864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2592288"/>
              </a:tblGrid>
              <a:tr h="5184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交易方向（市场类型）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交易物料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交易类型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水平市场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间接物料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战略采购</a:t>
                      </a:r>
                      <a:endParaRPr lang="zh-CN" altLang="en-US" sz="1600" b="1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 smtClean="0"/>
                        <a:t>水平市场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 smtClean="0"/>
                        <a:t>间接物料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 smtClean="0"/>
                        <a:t>实时采购</a:t>
                      </a:r>
                      <a:endParaRPr lang="zh-CN" altLang="en-US" sz="1600" b="1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垂直市场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直接物料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战略采购</a:t>
                      </a:r>
                      <a:endParaRPr lang="zh-CN" altLang="en-US" sz="1600" b="1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 smtClean="0"/>
                        <a:t>垂直市场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 smtClean="0"/>
                        <a:t>直接物料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 smtClean="0"/>
                        <a:t>实时采购</a:t>
                      </a:r>
                      <a:endParaRPr lang="zh-CN" altLang="en-US" sz="16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125153648"/>
  <p:tag name="MH_LIBRARY" val="GRAPHIC"/>
  <p:tag name="MH_ORDER" val="Oval 21"/>
</p:tagLst>
</file>

<file path=ppt/tags/tag2.xml><?xml version="1.0" encoding="utf-8"?>
<p:tagLst xmlns:p="http://schemas.openxmlformats.org/presentationml/2006/main">
  <p:tag name="MH" val="20151125153648"/>
  <p:tag name="MH_LIBRARY" val="GRAPHIC"/>
  <p:tag name="MH_ORDER" val="Oval 22"/>
</p:tagLst>
</file>

<file path=ppt/tags/tag3.xml><?xml version="1.0" encoding="utf-8"?>
<p:tagLst xmlns:p="http://schemas.openxmlformats.org/presentationml/2006/main">
  <p:tag name="MH" val="20151125153648"/>
  <p:tag name="MH_LIBRARY" val="GRAPHIC"/>
  <p:tag name="MH_ORDER" val="文本框 23"/>
</p:tagLst>
</file>

<file path=ppt/tags/tag4.xml><?xml version="1.0" encoding="utf-8"?>
<p:tagLst xmlns:p="http://schemas.openxmlformats.org/presentationml/2006/main">
  <p:tag name="MH_TYPE" val="#NeiR#"/>
  <p:tag name="MH_NUMBER" val="4"/>
  <p:tag name="MH" val="20151125153648"/>
  <p:tag name="MH_LIBRARY" val="GRAPHIC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6027</Words>
  <Application>Kingsoft Office WPP</Application>
  <PresentationFormat>全屏显示(4:3)</PresentationFormat>
  <Paragraphs>556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学习目标</vt:lpstr>
      <vt:lpstr>B2B电子商务的定义、特征及模式</vt:lpstr>
      <vt:lpstr>B2B电子商务的定义、特征及模式</vt:lpstr>
      <vt:lpstr>B2B电子商务的定义、特征及模式</vt:lpstr>
      <vt:lpstr>B2B电子商务的定义、特征及模式</vt:lpstr>
      <vt:lpstr>B2B电子商务的定义、特征及模式</vt:lpstr>
      <vt:lpstr>B2B电子商务的定义、特征及模式</vt:lpstr>
      <vt:lpstr>B2B电子商务的定义、特征及模式</vt:lpstr>
      <vt:lpstr>B2B电子商务的定义、特征及模式</vt:lpstr>
      <vt:lpstr>一对多：卖方为主的电子商务市场</vt:lpstr>
      <vt:lpstr>多对一：买方为主的网络市场采购活动</vt:lpstr>
      <vt:lpstr>多对一：买方为主的网络市场采购活动</vt:lpstr>
      <vt:lpstr>多对一：买方为主的网络市场采购活动</vt:lpstr>
      <vt:lpstr>多对一：买方为主的网络市场采购活动</vt:lpstr>
      <vt:lpstr>多对一：买方为主的网络市场采购活动</vt:lpstr>
      <vt:lpstr>多对一：买方为主的网络市场采购活动</vt:lpstr>
      <vt:lpstr>买方为主的网络市场逆向拍卖</vt:lpstr>
      <vt:lpstr>其他采购方法</vt:lpstr>
      <vt:lpstr>其他采购方法</vt:lpstr>
      <vt:lpstr>B2B交易平台定义与基本概念</vt:lpstr>
      <vt:lpstr>B2B交易平台定义与基本概念</vt:lpstr>
      <vt:lpstr>B2B交易平台定义与基本概念</vt:lpstr>
      <vt:lpstr>B2B交易平台定义与基本概念</vt:lpstr>
      <vt:lpstr>B2B交易平台定义与基本概念</vt:lpstr>
      <vt:lpstr>B2B电子商务的社交网络</vt:lpstr>
      <vt:lpstr>B2B网络营销</vt:lpstr>
    </vt:vector>
  </TitlesOfParts>
  <Company>LENOVO CUSTOMER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电子商务</dc:title>
  <dc:creator>LENOVO USER</dc:creator>
  <cp:lastModifiedBy>Administrator</cp:lastModifiedBy>
  <cp:revision>678</cp:revision>
  <dcterms:created xsi:type="dcterms:W3CDTF">2008-03-26T01:00:00Z</dcterms:created>
  <dcterms:modified xsi:type="dcterms:W3CDTF">2016-03-21T01:45:38Z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