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70" r:id="rId3"/>
    <p:sldId id="478" r:id="rId4"/>
    <p:sldId id="480" r:id="rId5"/>
    <p:sldId id="481" r:id="rId7"/>
    <p:sldId id="482" r:id="rId8"/>
    <p:sldId id="484"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03" r:id="rId27"/>
    <p:sldId id="504" r:id="rId28"/>
    <p:sldId id="505"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5E8114D-1534-460D-BACB-01425C040C09}">
          <p14:sldIdLst>
            <p14:sldId id="270"/>
            <p14:sldId id="478"/>
            <p14:sldId id="480"/>
            <p14:sldId id="481"/>
            <p14:sldId id="482"/>
            <p14:sldId id="484"/>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ome BESTEL" initials="J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D3C1"/>
    <a:srgbClr val="D6EDE8"/>
    <a:srgbClr val="47C8AF"/>
    <a:srgbClr val="76D3C1"/>
    <a:srgbClr val="76D4C1"/>
    <a:srgbClr val="1ABC9C"/>
    <a:srgbClr val="FE1359"/>
    <a:srgbClr val="F7F7F7"/>
    <a:srgbClr val="FAF8F9"/>
    <a:srgbClr val="F9E5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94680" autoAdjust="0"/>
  </p:normalViewPr>
  <p:slideViewPr>
    <p:cSldViewPr snapToGrid="0">
      <p:cViewPr varScale="1">
        <p:scale>
          <a:sx n="100" d="100"/>
          <a:sy n="100" d="100"/>
        </p:scale>
        <p:origin x="618" y="84"/>
      </p:cViewPr>
      <p:guideLst>
        <p:guide orient="horz" pos="2235"/>
        <p:guide pos="3847"/>
        <p:guide pos="428"/>
        <p:guide pos="71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09FEB7-AAB9-AC4F-B523-388E9A0637ED}"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www.slidor.fr/"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solidFill>
          <a:srgbClr val="F7F7F7"/>
        </a:solidFill>
        <a:effectLst/>
      </p:bgPr>
    </p:bg>
    <p:spTree>
      <p:nvGrpSpPr>
        <p:cNvPr id="1" name=""/>
        <p:cNvGrpSpPr/>
        <p:nvPr/>
      </p:nvGrpSpPr>
      <p:grpSpPr>
        <a:xfrm>
          <a:off x="0" y="0"/>
          <a:ext cx="0" cy="0"/>
          <a:chOff x="0" y="0"/>
          <a:chExt cx="0" cy="0"/>
        </a:xfrm>
      </p:grpSpPr>
      <p:sp>
        <p:nvSpPr>
          <p:cNvPr id="11" name="Isosceles Triangle 10"/>
          <p:cNvSpPr/>
          <p:nvPr userDrawn="1"/>
        </p:nvSpPr>
        <p:spPr>
          <a:xfrm>
            <a:off x="9420352" y="4468648"/>
            <a:ext cx="2771648" cy="2389352"/>
          </a:xfrm>
          <a:prstGeom prst="triangle">
            <a:avLst>
              <a:gd name="adj" fmla="val 100000"/>
            </a:avLst>
          </a:prstGeom>
          <a:solidFill>
            <a:schemeClr val="tx1">
              <a:lumMod val="65000"/>
              <a:lumOff val="3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
        <p:nvSpPr>
          <p:cNvPr id="10" name="Isosceles Triangle 9"/>
          <p:cNvSpPr/>
          <p:nvPr userDrawn="1"/>
        </p:nvSpPr>
        <p:spPr>
          <a:xfrm>
            <a:off x="10188448" y="5130800"/>
            <a:ext cx="2003552" cy="1727200"/>
          </a:xfrm>
          <a:prstGeom prst="triangle">
            <a:avLst>
              <a:gd name="adj" fmla="val 100000"/>
            </a:avLst>
          </a:prstGeom>
          <a:solidFill>
            <a:schemeClr val="tx1">
              <a:lumMod val="65000"/>
              <a:lumOff val="3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s - 3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064400" cy="6858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9" name="Picture Placeholder 3"/>
          <p:cNvSpPr>
            <a:spLocks noGrp="1"/>
          </p:cNvSpPr>
          <p:nvPr>
            <p:ph type="pic" sz="quarter" idx="11" hasCustomPrompt="1"/>
          </p:nvPr>
        </p:nvSpPr>
        <p:spPr>
          <a:xfrm>
            <a:off x="4064400" y="0"/>
            <a:ext cx="4064400" cy="6858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0" name="Picture Placeholder 3"/>
          <p:cNvSpPr>
            <a:spLocks noGrp="1"/>
          </p:cNvSpPr>
          <p:nvPr>
            <p:ph type="pic" sz="quarter" idx="12" hasCustomPrompt="1"/>
          </p:nvPr>
        </p:nvSpPr>
        <p:spPr>
          <a:xfrm>
            <a:off x="8128800" y="0"/>
            <a:ext cx="4063200" cy="6858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s - 6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4064000" cy="3429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6" name="Picture Placeholder 3"/>
          <p:cNvSpPr>
            <a:spLocks noGrp="1"/>
          </p:cNvSpPr>
          <p:nvPr>
            <p:ph type="pic" sz="quarter" idx="11" hasCustomPrompt="1"/>
          </p:nvPr>
        </p:nvSpPr>
        <p:spPr>
          <a:xfrm>
            <a:off x="4064000" y="0"/>
            <a:ext cx="4064000" cy="3429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7" name="Picture Placeholder 3"/>
          <p:cNvSpPr>
            <a:spLocks noGrp="1"/>
          </p:cNvSpPr>
          <p:nvPr>
            <p:ph type="pic" sz="quarter" idx="12" hasCustomPrompt="1"/>
          </p:nvPr>
        </p:nvSpPr>
        <p:spPr>
          <a:xfrm>
            <a:off x="8128000" y="0"/>
            <a:ext cx="4064000" cy="3429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8" name="Picture Placeholder 3"/>
          <p:cNvSpPr>
            <a:spLocks noGrp="1"/>
          </p:cNvSpPr>
          <p:nvPr>
            <p:ph type="pic" sz="quarter" idx="13" hasCustomPrompt="1"/>
          </p:nvPr>
        </p:nvSpPr>
        <p:spPr>
          <a:xfrm>
            <a:off x="8128000" y="3429000"/>
            <a:ext cx="4064000" cy="3429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19" name="Picture Placeholder 3"/>
          <p:cNvSpPr>
            <a:spLocks noGrp="1"/>
          </p:cNvSpPr>
          <p:nvPr>
            <p:ph type="pic" sz="quarter" idx="14" hasCustomPrompt="1"/>
          </p:nvPr>
        </p:nvSpPr>
        <p:spPr>
          <a:xfrm>
            <a:off x="4064000" y="3429000"/>
            <a:ext cx="4064000" cy="3429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20" name="Picture Placeholder 3"/>
          <p:cNvSpPr>
            <a:spLocks noGrp="1"/>
          </p:cNvSpPr>
          <p:nvPr>
            <p:ph type="pic" sz="quarter" idx="15" hasCustomPrompt="1"/>
          </p:nvPr>
        </p:nvSpPr>
        <p:spPr>
          <a:xfrm>
            <a:off x="0" y="3429000"/>
            <a:ext cx="4064000" cy="3429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 Fullscreen">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cover</a:t>
            </a:r>
            <a:r>
              <a:rPr lang="fr-FR" dirty="0"/>
              <a:t> </a:t>
            </a:r>
            <a:r>
              <a:rPr lang="fr-FR" dirty="0" err="1"/>
              <a:t>picture</a:t>
            </a:r>
            <a:endParaRPr lang="fr-F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 2 Collage">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6096000" cy="6858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
        <p:nvSpPr>
          <p:cNvPr id="3" name="Picture Placeholder 3"/>
          <p:cNvSpPr>
            <a:spLocks noGrp="1"/>
          </p:cNvSpPr>
          <p:nvPr>
            <p:ph type="pic" sz="quarter" idx="11" hasCustomPrompt="1"/>
          </p:nvPr>
        </p:nvSpPr>
        <p:spPr>
          <a:xfrm>
            <a:off x="6096000" y="0"/>
            <a:ext cx="6096000" cy="6858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etito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3" name="Picture Placeholder 2"/>
          <p:cNvSpPr>
            <a:spLocks noGrp="1"/>
          </p:cNvSpPr>
          <p:nvPr>
            <p:ph type="pic" sz="quarter" idx="11" hasCustomPrompt="1"/>
          </p:nvPr>
        </p:nvSpPr>
        <p:spPr>
          <a:xfrm>
            <a:off x="1172069" y="2515800"/>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3" name="Picture Placeholder 2"/>
          <p:cNvSpPr>
            <a:spLocks noGrp="1"/>
          </p:cNvSpPr>
          <p:nvPr>
            <p:ph type="pic" sz="quarter" idx="12" hasCustomPrompt="1"/>
          </p:nvPr>
        </p:nvSpPr>
        <p:spPr>
          <a:xfrm>
            <a:off x="3830366" y="2515800"/>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4" name="Picture Placeholder 2"/>
          <p:cNvSpPr>
            <a:spLocks noGrp="1"/>
          </p:cNvSpPr>
          <p:nvPr>
            <p:ph type="pic" sz="quarter" idx="13" hasCustomPrompt="1"/>
          </p:nvPr>
        </p:nvSpPr>
        <p:spPr>
          <a:xfrm>
            <a:off x="6488663" y="2515800"/>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5" name="Picture Placeholder 2"/>
          <p:cNvSpPr>
            <a:spLocks noGrp="1"/>
          </p:cNvSpPr>
          <p:nvPr>
            <p:ph type="pic" sz="quarter" idx="14" hasCustomPrompt="1"/>
          </p:nvPr>
        </p:nvSpPr>
        <p:spPr>
          <a:xfrm>
            <a:off x="9146960" y="2515800"/>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6" name="Picture Placeholder 2"/>
          <p:cNvSpPr>
            <a:spLocks noGrp="1"/>
          </p:cNvSpPr>
          <p:nvPr>
            <p:ph type="pic" sz="quarter" idx="15" hasCustomPrompt="1"/>
          </p:nvPr>
        </p:nvSpPr>
        <p:spPr>
          <a:xfrm>
            <a:off x="1172069" y="4167046"/>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7" name="Picture Placeholder 2"/>
          <p:cNvSpPr>
            <a:spLocks noGrp="1"/>
          </p:cNvSpPr>
          <p:nvPr>
            <p:ph type="pic" sz="quarter" idx="16" hasCustomPrompt="1"/>
          </p:nvPr>
        </p:nvSpPr>
        <p:spPr>
          <a:xfrm>
            <a:off x="3830366" y="4167046"/>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8" name="Picture Placeholder 2"/>
          <p:cNvSpPr>
            <a:spLocks noGrp="1"/>
          </p:cNvSpPr>
          <p:nvPr>
            <p:ph type="pic" sz="quarter" idx="17" hasCustomPrompt="1"/>
          </p:nvPr>
        </p:nvSpPr>
        <p:spPr>
          <a:xfrm>
            <a:off x="6488663" y="4167046"/>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
        <p:nvSpPr>
          <p:cNvPr id="19" name="Picture Placeholder 2"/>
          <p:cNvSpPr>
            <a:spLocks noGrp="1"/>
          </p:cNvSpPr>
          <p:nvPr>
            <p:ph type="pic" sz="quarter" idx="18" hasCustomPrompt="1"/>
          </p:nvPr>
        </p:nvSpPr>
        <p:spPr>
          <a:xfrm>
            <a:off x="9146960" y="4167046"/>
            <a:ext cx="1872972" cy="1134250"/>
          </a:xfrm>
          <a:prstGeom prst="rect">
            <a:avLst/>
          </a:prstGeom>
        </p:spPr>
        <p:txBody>
          <a:bodyPr/>
          <a:lstStyle>
            <a:lvl1pPr marL="0" indent="0">
              <a:buNone/>
              <a:defRPr sz="1400"/>
            </a:lvl1pPr>
          </a:lstStyle>
          <a:p>
            <a:r>
              <a:rPr lang="fr-FR" dirty="0"/>
              <a:t>Click </a:t>
            </a:r>
            <a:r>
              <a:rPr lang="fr-FR" dirty="0" err="1"/>
              <a:t>icon</a:t>
            </a:r>
            <a:r>
              <a:rPr lang="fr-FR" dirty="0"/>
              <a:t> to </a:t>
            </a:r>
            <a:r>
              <a:rPr lang="fr-FR" dirty="0" err="1"/>
              <a:t>add</a:t>
            </a:r>
            <a:r>
              <a:rPr lang="fr-FR" dirty="0"/>
              <a:t> </a:t>
            </a:r>
            <a:r>
              <a:rPr lang="fr-FR" dirty="0" err="1"/>
              <a:t>competitor</a:t>
            </a:r>
            <a:r>
              <a:rPr lang="fr-FR" dirty="0"/>
              <a:t> logo</a:t>
            </a:r>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nders">
    <p:bg>
      <p:bgPr>
        <a:solidFill>
          <a:srgbClr val="F7F7F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
        <p:nvSpPr>
          <p:cNvPr id="10" name="Picture Placeholder 2"/>
          <p:cNvSpPr>
            <a:spLocks noGrp="1"/>
          </p:cNvSpPr>
          <p:nvPr>
            <p:ph type="pic" sz="quarter" idx="11" hasCustomPrompt="1"/>
          </p:nvPr>
        </p:nvSpPr>
        <p:spPr>
          <a:xfrm>
            <a:off x="1413649" y="1907253"/>
            <a:ext cx="1588275" cy="1588275"/>
          </a:xfrm>
          <a:prstGeom prst="ellipse">
            <a:avLst/>
          </a:prstGeom>
        </p:spPr>
        <p:txBody>
          <a:bodyPr>
            <a:normAutofit/>
          </a:bodyPr>
          <a:lstStyle>
            <a:lvl1pPr marL="0" indent="0">
              <a:buNone/>
              <a:defRPr sz="2000"/>
            </a:lvl1pPr>
          </a:lstStyle>
          <a:p>
            <a:r>
              <a:rPr lang="fr-FR" dirty="0"/>
              <a:t>Picture</a:t>
            </a:r>
            <a:endParaRPr lang="fr-FR" dirty="0"/>
          </a:p>
        </p:txBody>
      </p:sp>
      <p:sp>
        <p:nvSpPr>
          <p:cNvPr id="11" name="Picture Placeholder 2"/>
          <p:cNvSpPr>
            <a:spLocks noGrp="1"/>
          </p:cNvSpPr>
          <p:nvPr>
            <p:ph type="pic" sz="quarter" idx="12" hasCustomPrompt="1"/>
          </p:nvPr>
        </p:nvSpPr>
        <p:spPr>
          <a:xfrm>
            <a:off x="5303478" y="1907253"/>
            <a:ext cx="1588275" cy="1588275"/>
          </a:xfrm>
          <a:prstGeom prst="ellipse">
            <a:avLst/>
          </a:prstGeom>
        </p:spPr>
        <p:txBody>
          <a:bodyPr>
            <a:normAutofit/>
          </a:bodyPr>
          <a:lstStyle>
            <a:lvl1pPr marL="0" indent="0">
              <a:buNone/>
              <a:defRPr sz="2000"/>
            </a:lvl1pPr>
          </a:lstStyle>
          <a:p>
            <a:r>
              <a:rPr lang="fr-FR" dirty="0"/>
              <a:t>Picture</a:t>
            </a:r>
            <a:endParaRPr lang="fr-FR" dirty="0"/>
          </a:p>
        </p:txBody>
      </p:sp>
      <p:sp>
        <p:nvSpPr>
          <p:cNvPr id="12" name="Picture Placeholder 2"/>
          <p:cNvSpPr>
            <a:spLocks noGrp="1"/>
          </p:cNvSpPr>
          <p:nvPr>
            <p:ph type="pic" sz="quarter" idx="13" hasCustomPrompt="1"/>
          </p:nvPr>
        </p:nvSpPr>
        <p:spPr>
          <a:xfrm>
            <a:off x="9193307" y="1907253"/>
            <a:ext cx="1588275" cy="1588275"/>
          </a:xfrm>
          <a:prstGeom prst="ellipse">
            <a:avLst/>
          </a:prstGeom>
        </p:spPr>
        <p:txBody>
          <a:bodyPr>
            <a:normAutofit/>
          </a:bodyPr>
          <a:lstStyle>
            <a:lvl1pPr marL="0" indent="0">
              <a:buNone/>
              <a:defRPr sz="2000"/>
            </a:lvl1pPr>
          </a:lstStyle>
          <a:p>
            <a:r>
              <a:rPr lang="fr-FR" dirty="0"/>
              <a:t>Picture</a:t>
            </a:r>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rget">
    <p:bg>
      <p:bgPr>
        <a:solidFill>
          <a:srgbClr val="F7F7F7"/>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095500" y="2084199"/>
            <a:ext cx="1961858" cy="1961858"/>
          </a:xfrm>
          <a:prstGeom prst="ellipse">
            <a:avLst/>
          </a:prstGeom>
        </p:spPr>
        <p:txBody>
          <a:bodyPr/>
          <a:lstStyle/>
          <a:p>
            <a:endParaRPr lang="fr-FR"/>
          </a:p>
        </p:txBody>
      </p:sp>
      <p:sp>
        <p:nvSpPr>
          <p:cNvPr id="3" name="Picture Placeholder 2"/>
          <p:cNvSpPr>
            <a:spLocks noGrp="1"/>
          </p:cNvSpPr>
          <p:nvPr>
            <p:ph type="pic" sz="quarter" idx="11"/>
          </p:nvPr>
        </p:nvSpPr>
        <p:spPr>
          <a:xfrm>
            <a:off x="8134642" y="2149621"/>
            <a:ext cx="1961858" cy="1961858"/>
          </a:xfrm>
          <a:prstGeom prst="ellipse">
            <a:avLst/>
          </a:prstGeom>
        </p:spPr>
        <p:txBody>
          <a:bodyPr/>
          <a:lstStyle/>
          <a:p>
            <a:endParaRPr lang="fr-FR"/>
          </a:p>
        </p:txBody>
      </p:sp>
      <p:sp>
        <p:nvSpPr>
          <p:cNvPr id="4" name="Text Placeholder 3"/>
          <p:cNvSpPr>
            <a:spLocks noGrp="1"/>
          </p:cNvSpPr>
          <p:nvPr>
            <p:ph type="body" sz="quarter" idx="12" hasCustomPrompt="1"/>
          </p:nvPr>
        </p:nvSpPr>
        <p:spPr>
          <a:xfrm>
            <a:off x="839788" y="660400"/>
            <a:ext cx="4481512" cy="701731"/>
          </a:xfrm>
          <a:prstGeom prst="rect">
            <a:avLst/>
          </a:prstGeom>
        </p:spPr>
        <p:txBody>
          <a:bodyPr lIns="0">
            <a:spAutoFit/>
          </a:bodyPr>
          <a:lstStyle>
            <a:lvl1pPr marL="0" indent="0">
              <a:buNone/>
              <a:defRPr sz="4400" baseline="0">
                <a:solidFill>
                  <a:schemeClr val="tx1"/>
                </a:solidFill>
              </a:defRPr>
            </a:lvl1pPr>
          </a:lstStyle>
          <a:p>
            <a:pPr lvl="0"/>
            <a:r>
              <a:rPr lang="fr-FR" dirty="0" err="1"/>
              <a:t>Title</a:t>
            </a:r>
            <a:r>
              <a:rPr lang="fr-FR" dirty="0"/>
              <a:t> </a:t>
            </a:r>
            <a:r>
              <a:rPr lang="fr-FR" dirty="0" err="1"/>
              <a:t>goes</a:t>
            </a:r>
            <a:r>
              <a:rPr lang="fr-FR" dirty="0"/>
              <a:t> </a:t>
            </a:r>
            <a:r>
              <a:rPr lang="fr-FR" dirty="0" err="1"/>
              <a:t>here</a:t>
            </a: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7F7F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or.fr">
    <p:bg>
      <p:bgPr>
        <a:solidFill>
          <a:srgbClr val="1B1B1B"/>
        </a:solidFill>
        <a:effectLst/>
      </p:bgPr>
    </p:bg>
    <p:spTree>
      <p:nvGrpSpPr>
        <p:cNvPr id="1" name=""/>
        <p:cNvGrpSpPr/>
        <p:nvPr/>
      </p:nvGrpSpPr>
      <p:grpSpPr>
        <a:xfrm>
          <a:off x="0" y="0"/>
          <a:ext cx="0" cy="0"/>
          <a:chOff x="0" y="0"/>
          <a:chExt cx="0" cy="0"/>
        </a:xfrm>
      </p:grpSpPr>
      <p:sp>
        <p:nvSpPr>
          <p:cNvPr id="2" name="TextBox 1"/>
          <p:cNvSpPr txBox="1"/>
          <p:nvPr userDrawn="1"/>
        </p:nvSpPr>
        <p:spPr>
          <a:xfrm>
            <a:off x="839788" y="1600200"/>
            <a:ext cx="4413250" cy="1938992"/>
          </a:xfrm>
          <a:prstGeom prst="rect">
            <a:avLst/>
          </a:prstGeom>
          <a:noFill/>
        </p:spPr>
        <p:txBody>
          <a:bodyPr wrap="square" lIns="0" rtlCol="0">
            <a:spAutoFit/>
          </a:bodyPr>
          <a:lstStyle/>
          <a:p>
            <a:r>
              <a:rPr lang="fr-FR" sz="4000" dirty="0" err="1"/>
              <a:t>Proudly</a:t>
            </a:r>
            <a:r>
              <a:rPr lang="fr-FR" sz="4000" dirty="0"/>
              <a:t> made </a:t>
            </a:r>
            <a:br>
              <a:rPr lang="fr-FR" sz="4000" dirty="0"/>
            </a:br>
            <a:r>
              <a:rPr lang="fr-FR" sz="4000" dirty="0"/>
              <a:t>by</a:t>
            </a:r>
            <a:r>
              <a:rPr lang="fr-FR" sz="4000" dirty="0">
                <a:solidFill>
                  <a:schemeClr val="tx1">
                    <a:lumMod val="60000"/>
                    <a:lumOff val="40000"/>
                  </a:schemeClr>
                </a:solidFill>
              </a:rPr>
              <a:t> </a:t>
            </a:r>
            <a:r>
              <a:rPr lang="fr-FR" sz="4000" dirty="0">
                <a:solidFill>
                  <a:schemeClr val="bg1"/>
                </a:solidFill>
              </a:rPr>
              <a:t>Slidor.</a:t>
            </a:r>
            <a:endParaRPr lang="fr-FR" sz="4000" dirty="0">
              <a:solidFill>
                <a:schemeClr val="bg1"/>
              </a:solidFill>
            </a:endParaRPr>
          </a:p>
          <a:p>
            <a:r>
              <a:rPr lang="fr-FR" sz="4000" dirty="0" err="1"/>
              <a:t>With</a:t>
            </a:r>
            <a:r>
              <a:rPr lang="fr-FR" sz="4000" dirty="0">
                <a:solidFill>
                  <a:schemeClr val="bg1"/>
                </a:solidFill>
              </a:rPr>
              <a:t> </a:t>
            </a:r>
            <a:endParaRPr lang="fr-FR" sz="4000" dirty="0">
              <a:solidFill>
                <a:schemeClr val="bg1"/>
              </a:solidFill>
            </a:endParaRPr>
          </a:p>
        </p:txBody>
      </p:sp>
      <p:sp>
        <p:nvSpPr>
          <p:cNvPr id="3" name="Freeform 111"/>
          <p:cNvSpPr/>
          <p:nvPr userDrawn="1"/>
        </p:nvSpPr>
        <p:spPr bwMode="auto">
          <a:xfrm>
            <a:off x="2047875" y="2983070"/>
            <a:ext cx="468680" cy="410716"/>
          </a:xfrm>
          <a:custGeom>
            <a:avLst/>
            <a:gdLst>
              <a:gd name="T0" fmla="*/ 0 w 248"/>
              <a:gd name="T1" fmla="*/ 64 h 217"/>
              <a:gd name="T2" fmla="*/ 123 w 248"/>
              <a:gd name="T3" fmla="*/ 217 h 217"/>
              <a:gd name="T4" fmla="*/ 248 w 248"/>
              <a:gd name="T5" fmla="*/ 66 h 217"/>
              <a:gd name="T6" fmla="*/ 189 w 248"/>
              <a:gd name="T7" fmla="*/ 1 h 217"/>
              <a:gd name="T8" fmla="*/ 124 w 248"/>
              <a:gd name="T9" fmla="*/ 57 h 217"/>
              <a:gd name="T10" fmla="*/ 61 w 248"/>
              <a:gd name="T11" fmla="*/ 1 h 217"/>
              <a:gd name="T12" fmla="*/ 0 w 248"/>
              <a:gd name="T13" fmla="*/ 64 h 217"/>
            </a:gdLst>
            <a:ahLst/>
            <a:cxnLst>
              <a:cxn ang="0">
                <a:pos x="T0" y="T1"/>
              </a:cxn>
              <a:cxn ang="0">
                <a:pos x="T2" y="T3"/>
              </a:cxn>
              <a:cxn ang="0">
                <a:pos x="T4" y="T5"/>
              </a:cxn>
              <a:cxn ang="0">
                <a:pos x="T6" y="T7"/>
              </a:cxn>
              <a:cxn ang="0">
                <a:pos x="T8" y="T9"/>
              </a:cxn>
              <a:cxn ang="0">
                <a:pos x="T10" y="T11"/>
              </a:cxn>
              <a:cxn ang="0">
                <a:pos x="T12" y="T13"/>
              </a:cxn>
            </a:cxnLst>
            <a:rect l="0" t="0" r="r" b="b"/>
            <a:pathLst>
              <a:path w="248" h="217">
                <a:moveTo>
                  <a:pt x="0" y="64"/>
                </a:moveTo>
                <a:cubicBezTo>
                  <a:pt x="0" y="144"/>
                  <a:pt x="123" y="217"/>
                  <a:pt x="123" y="217"/>
                </a:cubicBezTo>
                <a:cubicBezTo>
                  <a:pt x="123" y="217"/>
                  <a:pt x="248" y="146"/>
                  <a:pt x="248" y="66"/>
                </a:cubicBezTo>
                <a:cubicBezTo>
                  <a:pt x="248" y="33"/>
                  <a:pt x="225" y="2"/>
                  <a:pt x="189" y="1"/>
                </a:cubicBezTo>
                <a:cubicBezTo>
                  <a:pt x="155" y="1"/>
                  <a:pt x="124" y="24"/>
                  <a:pt x="124" y="57"/>
                </a:cubicBezTo>
                <a:cubicBezTo>
                  <a:pt x="124" y="24"/>
                  <a:pt x="94" y="1"/>
                  <a:pt x="61" y="1"/>
                </a:cubicBezTo>
                <a:cubicBezTo>
                  <a:pt x="25" y="0"/>
                  <a:pt x="0" y="31"/>
                  <a:pt x="0" y="64"/>
                </a:cubicBezTo>
                <a:close/>
              </a:path>
            </a:pathLst>
          </a:custGeom>
          <a:noFill/>
          <a:ln w="28575" cap="flat">
            <a:solidFill>
              <a:srgbClr val="FE13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F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0375" y="6438900"/>
            <a:ext cx="1235204" cy="254000"/>
          </a:xfrm>
          <a:prstGeom prst="rect">
            <a:avLst/>
          </a:prstGeom>
        </p:spPr>
      </p:pic>
      <p:sp>
        <p:nvSpPr>
          <p:cNvPr id="5" name="TextBox 4"/>
          <p:cNvSpPr txBox="1"/>
          <p:nvPr userDrawn="1"/>
        </p:nvSpPr>
        <p:spPr>
          <a:xfrm>
            <a:off x="2773363" y="2831306"/>
            <a:ext cx="2630487" cy="707886"/>
          </a:xfrm>
          <a:prstGeom prst="rect">
            <a:avLst/>
          </a:prstGeom>
          <a:noFill/>
        </p:spPr>
        <p:txBody>
          <a:bodyPr wrap="square" lIns="0" rtlCol="0">
            <a:spAutoFit/>
          </a:bodyPr>
          <a:lstStyle/>
          <a:p>
            <a:r>
              <a:rPr lang="fr-FR" sz="4000" dirty="0"/>
              <a:t>from Paris.</a:t>
            </a:r>
            <a:endParaRPr lang="fr-FR" sz="4000" dirty="0"/>
          </a:p>
        </p:txBody>
      </p:sp>
      <p:sp>
        <p:nvSpPr>
          <p:cNvPr id="6" name="Rectangle 5">
            <a:hlinkClick r:id="rId3"/>
          </p:cNvPr>
          <p:cNvSpPr/>
          <p:nvPr userDrawn="1"/>
        </p:nvSpPr>
        <p:spPr>
          <a:xfrm>
            <a:off x="839788" y="4083862"/>
            <a:ext cx="3770312" cy="838200"/>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pc="600" dirty="0">
                <a:solidFill>
                  <a:schemeClr val="tx1">
                    <a:lumMod val="60000"/>
                    <a:lumOff val="40000"/>
                  </a:schemeClr>
                </a:solidFill>
                <a:sym typeface="Wingdings" pitchFamily="2" charset="2"/>
              </a:rPr>
              <a:t>SAY HELLO</a:t>
            </a:r>
            <a:endParaRPr lang="fr-FR" spc="600" dirty="0">
              <a:solidFill>
                <a:schemeClr val="tx1">
                  <a:lumMod val="60000"/>
                  <a:lumOff val="40000"/>
                </a:schemeClr>
              </a:solidFill>
            </a:endParaRPr>
          </a:p>
        </p:txBody>
      </p:sp>
      <p:grpSp>
        <p:nvGrpSpPr>
          <p:cNvPr id="7" name="Group 6"/>
          <p:cNvGrpSpPr/>
          <p:nvPr userDrawn="1"/>
        </p:nvGrpSpPr>
        <p:grpSpPr>
          <a:xfrm>
            <a:off x="6535172" y="3836900"/>
            <a:ext cx="5656828" cy="3021100"/>
            <a:chOff x="5818189" y="1958042"/>
            <a:chExt cx="5656828" cy="3021100"/>
          </a:xfrm>
        </p:grpSpPr>
        <p:sp>
          <p:nvSpPr>
            <p:cNvPr id="8" name="Freeform 7"/>
            <p:cNvSpPr/>
            <p:nvPr/>
          </p:nvSpPr>
          <p:spPr bwMode="auto">
            <a:xfrm>
              <a:off x="8927532" y="2652277"/>
              <a:ext cx="673642" cy="267693"/>
            </a:xfrm>
            <a:custGeom>
              <a:avLst/>
              <a:gdLst>
                <a:gd name="T0" fmla="*/ 91 w 114"/>
                <a:gd name="T1" fmla="*/ 45 h 45"/>
                <a:gd name="T2" fmla="*/ 20 w 114"/>
                <a:gd name="T3" fmla="*/ 45 h 45"/>
                <a:gd name="T4" fmla="*/ 0 w 114"/>
                <a:gd name="T5" fmla="*/ 25 h 45"/>
                <a:gd name="T6" fmla="*/ 20 w 114"/>
                <a:gd name="T7" fmla="*/ 5 h 45"/>
                <a:gd name="T8" fmla="*/ 33 w 114"/>
                <a:gd name="T9" fmla="*/ 10 h 45"/>
                <a:gd name="T10" fmla="*/ 34 w 114"/>
                <a:gd name="T11" fmla="*/ 16 h 45"/>
                <a:gd name="T12" fmla="*/ 28 w 114"/>
                <a:gd name="T13" fmla="*/ 16 h 45"/>
                <a:gd name="T14" fmla="*/ 20 w 114"/>
                <a:gd name="T15" fmla="*/ 13 h 45"/>
                <a:gd name="T16" fmla="*/ 8 w 114"/>
                <a:gd name="T17" fmla="*/ 25 h 45"/>
                <a:gd name="T18" fmla="*/ 20 w 114"/>
                <a:gd name="T19" fmla="*/ 37 h 45"/>
                <a:gd name="T20" fmla="*/ 91 w 114"/>
                <a:gd name="T21" fmla="*/ 37 h 45"/>
                <a:gd name="T22" fmla="*/ 106 w 114"/>
                <a:gd name="T23" fmla="*/ 22 h 45"/>
                <a:gd name="T24" fmla="*/ 91 w 114"/>
                <a:gd name="T25" fmla="*/ 8 h 45"/>
                <a:gd name="T26" fmla="*/ 81 w 114"/>
                <a:gd name="T27" fmla="*/ 13 h 45"/>
                <a:gd name="T28" fmla="*/ 75 w 114"/>
                <a:gd name="T29" fmla="*/ 13 h 45"/>
                <a:gd name="T30" fmla="*/ 75 w 114"/>
                <a:gd name="T31" fmla="*/ 8 h 45"/>
                <a:gd name="T32" fmla="*/ 91 w 114"/>
                <a:gd name="T33" fmla="*/ 0 h 45"/>
                <a:gd name="T34" fmla="*/ 114 w 114"/>
                <a:gd name="T35" fmla="*/ 22 h 45"/>
                <a:gd name="T36" fmla="*/ 91 w 114"/>
                <a:gd name="T3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45">
                  <a:moveTo>
                    <a:pt x="91" y="45"/>
                  </a:moveTo>
                  <a:cubicBezTo>
                    <a:pt x="20" y="45"/>
                    <a:pt x="20" y="45"/>
                    <a:pt x="20" y="45"/>
                  </a:cubicBezTo>
                  <a:cubicBezTo>
                    <a:pt x="9" y="45"/>
                    <a:pt x="0" y="36"/>
                    <a:pt x="0" y="25"/>
                  </a:cubicBezTo>
                  <a:cubicBezTo>
                    <a:pt x="0" y="14"/>
                    <a:pt x="9" y="5"/>
                    <a:pt x="20" y="5"/>
                  </a:cubicBezTo>
                  <a:cubicBezTo>
                    <a:pt x="25" y="5"/>
                    <a:pt x="30" y="7"/>
                    <a:pt x="33" y="10"/>
                  </a:cubicBezTo>
                  <a:cubicBezTo>
                    <a:pt x="35" y="12"/>
                    <a:pt x="35" y="14"/>
                    <a:pt x="34" y="16"/>
                  </a:cubicBezTo>
                  <a:cubicBezTo>
                    <a:pt x="32" y="17"/>
                    <a:pt x="30" y="18"/>
                    <a:pt x="28" y="16"/>
                  </a:cubicBezTo>
                  <a:cubicBezTo>
                    <a:pt x="26" y="14"/>
                    <a:pt x="23" y="13"/>
                    <a:pt x="20" y="13"/>
                  </a:cubicBezTo>
                  <a:cubicBezTo>
                    <a:pt x="13" y="13"/>
                    <a:pt x="8" y="18"/>
                    <a:pt x="8" y="25"/>
                  </a:cubicBezTo>
                  <a:cubicBezTo>
                    <a:pt x="8" y="31"/>
                    <a:pt x="13" y="37"/>
                    <a:pt x="20" y="37"/>
                  </a:cubicBezTo>
                  <a:cubicBezTo>
                    <a:pt x="91" y="37"/>
                    <a:pt x="91" y="37"/>
                    <a:pt x="91" y="37"/>
                  </a:cubicBezTo>
                  <a:cubicBezTo>
                    <a:pt x="99" y="37"/>
                    <a:pt x="106" y="30"/>
                    <a:pt x="106" y="22"/>
                  </a:cubicBezTo>
                  <a:cubicBezTo>
                    <a:pt x="106" y="14"/>
                    <a:pt x="99" y="8"/>
                    <a:pt x="91" y="8"/>
                  </a:cubicBezTo>
                  <a:cubicBezTo>
                    <a:pt x="87" y="8"/>
                    <a:pt x="83" y="10"/>
                    <a:pt x="81" y="13"/>
                  </a:cubicBezTo>
                  <a:cubicBezTo>
                    <a:pt x="79" y="14"/>
                    <a:pt x="77" y="15"/>
                    <a:pt x="75" y="13"/>
                  </a:cubicBezTo>
                  <a:cubicBezTo>
                    <a:pt x="73" y="12"/>
                    <a:pt x="73" y="9"/>
                    <a:pt x="75" y="8"/>
                  </a:cubicBezTo>
                  <a:cubicBezTo>
                    <a:pt x="79" y="3"/>
                    <a:pt x="85" y="0"/>
                    <a:pt x="91" y="0"/>
                  </a:cubicBezTo>
                  <a:cubicBezTo>
                    <a:pt x="104" y="0"/>
                    <a:pt x="114" y="10"/>
                    <a:pt x="114" y="22"/>
                  </a:cubicBezTo>
                  <a:cubicBezTo>
                    <a:pt x="114" y="35"/>
                    <a:pt x="104" y="45"/>
                    <a:pt x="91" y="45"/>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9" name="Freeform 8"/>
            <p:cNvSpPr/>
            <p:nvPr/>
          </p:nvSpPr>
          <p:spPr bwMode="auto">
            <a:xfrm>
              <a:off x="9168749" y="2516960"/>
              <a:ext cx="308875" cy="185326"/>
            </a:xfrm>
            <a:custGeom>
              <a:avLst/>
              <a:gdLst>
                <a:gd name="T0" fmla="*/ 48 w 52"/>
                <a:gd name="T1" fmla="*/ 31 h 31"/>
                <a:gd name="T2" fmla="*/ 48 w 52"/>
                <a:gd name="T3" fmla="*/ 31 h 31"/>
                <a:gd name="T4" fmla="*/ 44 w 52"/>
                <a:gd name="T5" fmla="*/ 27 h 31"/>
                <a:gd name="T6" fmla="*/ 44 w 52"/>
                <a:gd name="T7" fmla="*/ 26 h 31"/>
                <a:gd name="T8" fmla="*/ 26 w 52"/>
                <a:gd name="T9" fmla="*/ 8 h 31"/>
                <a:gd name="T10" fmla="*/ 8 w 52"/>
                <a:gd name="T11" fmla="*/ 23 h 31"/>
                <a:gd name="T12" fmla="*/ 3 w 52"/>
                <a:gd name="T13" fmla="*/ 26 h 31"/>
                <a:gd name="T14" fmla="*/ 0 w 52"/>
                <a:gd name="T15" fmla="*/ 21 h 31"/>
                <a:gd name="T16" fmla="*/ 26 w 52"/>
                <a:gd name="T17" fmla="*/ 0 h 31"/>
                <a:gd name="T18" fmla="*/ 52 w 52"/>
                <a:gd name="T19" fmla="*/ 26 h 31"/>
                <a:gd name="T20" fmla="*/ 52 w 52"/>
                <a:gd name="T21" fmla="*/ 27 h 31"/>
                <a:gd name="T22" fmla="*/ 48 w 52"/>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31">
                  <a:moveTo>
                    <a:pt x="48" y="31"/>
                  </a:moveTo>
                  <a:cubicBezTo>
                    <a:pt x="48" y="31"/>
                    <a:pt x="48" y="31"/>
                    <a:pt x="48" y="31"/>
                  </a:cubicBezTo>
                  <a:cubicBezTo>
                    <a:pt x="45" y="31"/>
                    <a:pt x="44" y="29"/>
                    <a:pt x="44" y="27"/>
                  </a:cubicBezTo>
                  <a:cubicBezTo>
                    <a:pt x="44" y="26"/>
                    <a:pt x="44" y="26"/>
                    <a:pt x="44" y="26"/>
                  </a:cubicBezTo>
                  <a:cubicBezTo>
                    <a:pt x="44" y="16"/>
                    <a:pt x="36" y="8"/>
                    <a:pt x="26" y="8"/>
                  </a:cubicBezTo>
                  <a:cubicBezTo>
                    <a:pt x="17" y="8"/>
                    <a:pt x="10" y="14"/>
                    <a:pt x="8" y="23"/>
                  </a:cubicBezTo>
                  <a:cubicBezTo>
                    <a:pt x="8" y="25"/>
                    <a:pt x="6" y="26"/>
                    <a:pt x="3" y="26"/>
                  </a:cubicBezTo>
                  <a:cubicBezTo>
                    <a:pt x="1" y="25"/>
                    <a:pt x="0" y="23"/>
                    <a:pt x="0" y="21"/>
                  </a:cubicBezTo>
                  <a:cubicBezTo>
                    <a:pt x="3" y="9"/>
                    <a:pt x="13" y="0"/>
                    <a:pt x="26" y="0"/>
                  </a:cubicBezTo>
                  <a:cubicBezTo>
                    <a:pt x="40" y="0"/>
                    <a:pt x="52" y="12"/>
                    <a:pt x="52" y="26"/>
                  </a:cubicBezTo>
                  <a:cubicBezTo>
                    <a:pt x="52" y="27"/>
                    <a:pt x="52" y="27"/>
                    <a:pt x="52" y="27"/>
                  </a:cubicBezTo>
                  <a:cubicBezTo>
                    <a:pt x="52" y="29"/>
                    <a:pt x="50" y="31"/>
                    <a:pt x="48" y="31"/>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0" name="Freeform 9"/>
            <p:cNvSpPr/>
            <p:nvPr/>
          </p:nvSpPr>
          <p:spPr bwMode="auto">
            <a:xfrm>
              <a:off x="9033432" y="2552260"/>
              <a:ext cx="205917" cy="179443"/>
            </a:xfrm>
            <a:custGeom>
              <a:avLst/>
              <a:gdLst>
                <a:gd name="T0" fmla="*/ 5 w 35"/>
                <a:gd name="T1" fmla="*/ 30 h 30"/>
                <a:gd name="T2" fmla="*/ 2 w 35"/>
                <a:gd name="T3" fmla="*/ 28 h 30"/>
                <a:gd name="T4" fmla="*/ 0 w 35"/>
                <a:gd name="T5" fmla="*/ 20 h 30"/>
                <a:gd name="T6" fmla="*/ 20 w 35"/>
                <a:gd name="T7" fmla="*/ 0 h 30"/>
                <a:gd name="T8" fmla="*/ 33 w 35"/>
                <a:gd name="T9" fmla="*/ 5 h 30"/>
                <a:gd name="T10" fmla="*/ 33 w 35"/>
                <a:gd name="T11" fmla="*/ 11 h 30"/>
                <a:gd name="T12" fmla="*/ 28 w 35"/>
                <a:gd name="T13" fmla="*/ 11 h 30"/>
                <a:gd name="T14" fmla="*/ 20 w 35"/>
                <a:gd name="T15" fmla="*/ 8 h 30"/>
                <a:gd name="T16" fmla="*/ 8 w 35"/>
                <a:gd name="T17" fmla="*/ 20 h 30"/>
                <a:gd name="T18" fmla="*/ 9 w 35"/>
                <a:gd name="T19" fmla="*/ 25 h 30"/>
                <a:gd name="T20" fmla="*/ 7 w 35"/>
                <a:gd name="T21" fmla="*/ 30 h 30"/>
                <a:gd name="T22" fmla="*/ 5 w 35"/>
                <a:gd name="T2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0">
                  <a:moveTo>
                    <a:pt x="5" y="30"/>
                  </a:moveTo>
                  <a:cubicBezTo>
                    <a:pt x="4" y="30"/>
                    <a:pt x="2" y="29"/>
                    <a:pt x="2" y="28"/>
                  </a:cubicBezTo>
                  <a:cubicBezTo>
                    <a:pt x="1" y="25"/>
                    <a:pt x="0" y="23"/>
                    <a:pt x="0" y="20"/>
                  </a:cubicBezTo>
                  <a:cubicBezTo>
                    <a:pt x="0" y="9"/>
                    <a:pt x="9" y="0"/>
                    <a:pt x="20" y="0"/>
                  </a:cubicBezTo>
                  <a:cubicBezTo>
                    <a:pt x="25" y="0"/>
                    <a:pt x="29" y="2"/>
                    <a:pt x="33" y="5"/>
                  </a:cubicBezTo>
                  <a:cubicBezTo>
                    <a:pt x="35" y="7"/>
                    <a:pt x="35" y="9"/>
                    <a:pt x="33" y="11"/>
                  </a:cubicBezTo>
                  <a:cubicBezTo>
                    <a:pt x="32" y="13"/>
                    <a:pt x="29" y="13"/>
                    <a:pt x="28" y="11"/>
                  </a:cubicBezTo>
                  <a:cubicBezTo>
                    <a:pt x="26" y="10"/>
                    <a:pt x="24" y="8"/>
                    <a:pt x="20" y="8"/>
                  </a:cubicBezTo>
                  <a:cubicBezTo>
                    <a:pt x="13" y="8"/>
                    <a:pt x="8" y="14"/>
                    <a:pt x="8" y="20"/>
                  </a:cubicBezTo>
                  <a:cubicBezTo>
                    <a:pt x="8" y="22"/>
                    <a:pt x="8" y="23"/>
                    <a:pt x="9" y="25"/>
                  </a:cubicBezTo>
                  <a:cubicBezTo>
                    <a:pt x="10" y="27"/>
                    <a:pt x="9" y="29"/>
                    <a:pt x="7" y="30"/>
                  </a:cubicBezTo>
                  <a:cubicBezTo>
                    <a:pt x="6" y="30"/>
                    <a:pt x="6" y="30"/>
                    <a:pt x="5" y="30"/>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1" name="Freeform 10"/>
            <p:cNvSpPr/>
            <p:nvPr/>
          </p:nvSpPr>
          <p:spPr bwMode="auto">
            <a:xfrm>
              <a:off x="7965606" y="3102353"/>
              <a:ext cx="123550" cy="200034"/>
            </a:xfrm>
            <a:custGeom>
              <a:avLst/>
              <a:gdLst>
                <a:gd name="T0" fmla="*/ 4 w 21"/>
                <a:gd name="T1" fmla="*/ 34 h 34"/>
                <a:gd name="T2" fmla="*/ 0 w 21"/>
                <a:gd name="T3" fmla="*/ 30 h 34"/>
                <a:gd name="T4" fmla="*/ 4 w 21"/>
                <a:gd name="T5" fmla="*/ 26 h 34"/>
                <a:gd name="T6" fmla="*/ 13 w 21"/>
                <a:gd name="T7" fmla="*/ 17 h 34"/>
                <a:gd name="T8" fmla="*/ 4 w 21"/>
                <a:gd name="T9" fmla="*/ 8 h 34"/>
                <a:gd name="T10" fmla="*/ 0 w 21"/>
                <a:gd name="T11" fmla="*/ 4 h 34"/>
                <a:gd name="T12" fmla="*/ 4 w 21"/>
                <a:gd name="T13" fmla="*/ 0 h 34"/>
                <a:gd name="T14" fmla="*/ 21 w 21"/>
                <a:gd name="T15" fmla="*/ 17 h 34"/>
                <a:gd name="T16" fmla="*/ 4 w 21"/>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4">
                  <a:moveTo>
                    <a:pt x="4" y="34"/>
                  </a:moveTo>
                  <a:cubicBezTo>
                    <a:pt x="1" y="34"/>
                    <a:pt x="0" y="33"/>
                    <a:pt x="0" y="30"/>
                  </a:cubicBezTo>
                  <a:cubicBezTo>
                    <a:pt x="0" y="28"/>
                    <a:pt x="1" y="26"/>
                    <a:pt x="4" y="26"/>
                  </a:cubicBezTo>
                  <a:cubicBezTo>
                    <a:pt x="9" y="26"/>
                    <a:pt x="13" y="22"/>
                    <a:pt x="13" y="17"/>
                  </a:cubicBezTo>
                  <a:cubicBezTo>
                    <a:pt x="13" y="12"/>
                    <a:pt x="9" y="8"/>
                    <a:pt x="4" y="8"/>
                  </a:cubicBezTo>
                  <a:cubicBezTo>
                    <a:pt x="1" y="8"/>
                    <a:pt x="0" y="6"/>
                    <a:pt x="0" y="4"/>
                  </a:cubicBezTo>
                  <a:cubicBezTo>
                    <a:pt x="0" y="2"/>
                    <a:pt x="1" y="0"/>
                    <a:pt x="4" y="0"/>
                  </a:cubicBezTo>
                  <a:cubicBezTo>
                    <a:pt x="13" y="0"/>
                    <a:pt x="21" y="8"/>
                    <a:pt x="21" y="17"/>
                  </a:cubicBezTo>
                  <a:cubicBezTo>
                    <a:pt x="21" y="27"/>
                    <a:pt x="13" y="34"/>
                    <a:pt x="4" y="34"/>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2" name="Freeform 11"/>
            <p:cNvSpPr/>
            <p:nvPr/>
          </p:nvSpPr>
          <p:spPr bwMode="auto">
            <a:xfrm>
              <a:off x="7633198" y="3078820"/>
              <a:ext cx="455958" cy="223567"/>
            </a:xfrm>
            <a:custGeom>
              <a:avLst/>
              <a:gdLst>
                <a:gd name="T0" fmla="*/ 60 w 77"/>
                <a:gd name="T1" fmla="*/ 38 h 38"/>
                <a:gd name="T2" fmla="*/ 19 w 77"/>
                <a:gd name="T3" fmla="*/ 38 h 38"/>
                <a:gd name="T4" fmla="*/ 0 w 77"/>
                <a:gd name="T5" fmla="*/ 19 h 38"/>
                <a:gd name="T6" fmla="*/ 19 w 77"/>
                <a:gd name="T7" fmla="*/ 0 h 38"/>
                <a:gd name="T8" fmla="*/ 31 w 77"/>
                <a:gd name="T9" fmla="*/ 4 h 38"/>
                <a:gd name="T10" fmla="*/ 32 w 77"/>
                <a:gd name="T11" fmla="*/ 10 h 38"/>
                <a:gd name="T12" fmla="*/ 26 w 77"/>
                <a:gd name="T13" fmla="*/ 10 h 38"/>
                <a:gd name="T14" fmla="*/ 19 w 77"/>
                <a:gd name="T15" fmla="*/ 8 h 38"/>
                <a:gd name="T16" fmla="*/ 8 w 77"/>
                <a:gd name="T17" fmla="*/ 19 h 38"/>
                <a:gd name="T18" fmla="*/ 19 w 77"/>
                <a:gd name="T19" fmla="*/ 30 h 38"/>
                <a:gd name="T20" fmla="*/ 60 w 77"/>
                <a:gd name="T21" fmla="*/ 30 h 38"/>
                <a:gd name="T22" fmla="*/ 69 w 77"/>
                <a:gd name="T23" fmla="*/ 21 h 38"/>
                <a:gd name="T24" fmla="*/ 60 w 77"/>
                <a:gd name="T25" fmla="*/ 12 h 38"/>
                <a:gd name="T26" fmla="*/ 54 w 77"/>
                <a:gd name="T27" fmla="*/ 14 h 38"/>
                <a:gd name="T28" fmla="*/ 48 w 77"/>
                <a:gd name="T29" fmla="*/ 13 h 38"/>
                <a:gd name="T30" fmla="*/ 49 w 77"/>
                <a:gd name="T31" fmla="*/ 7 h 38"/>
                <a:gd name="T32" fmla="*/ 60 w 77"/>
                <a:gd name="T33" fmla="*/ 4 h 38"/>
                <a:gd name="T34" fmla="*/ 77 w 77"/>
                <a:gd name="T35" fmla="*/ 21 h 38"/>
                <a:gd name="T36" fmla="*/ 60 w 77"/>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8">
                  <a:moveTo>
                    <a:pt x="60" y="38"/>
                  </a:moveTo>
                  <a:cubicBezTo>
                    <a:pt x="19" y="38"/>
                    <a:pt x="19" y="38"/>
                    <a:pt x="19" y="38"/>
                  </a:cubicBezTo>
                  <a:cubicBezTo>
                    <a:pt x="8" y="38"/>
                    <a:pt x="0" y="30"/>
                    <a:pt x="0" y="19"/>
                  </a:cubicBezTo>
                  <a:cubicBezTo>
                    <a:pt x="0" y="9"/>
                    <a:pt x="8" y="0"/>
                    <a:pt x="19" y="0"/>
                  </a:cubicBezTo>
                  <a:cubicBezTo>
                    <a:pt x="23" y="0"/>
                    <a:pt x="28" y="1"/>
                    <a:pt x="31" y="4"/>
                  </a:cubicBezTo>
                  <a:cubicBezTo>
                    <a:pt x="33" y="5"/>
                    <a:pt x="33" y="8"/>
                    <a:pt x="32" y="10"/>
                  </a:cubicBezTo>
                  <a:cubicBezTo>
                    <a:pt x="30" y="11"/>
                    <a:pt x="28" y="12"/>
                    <a:pt x="26" y="10"/>
                  </a:cubicBezTo>
                  <a:cubicBezTo>
                    <a:pt x="24" y="9"/>
                    <a:pt x="22" y="8"/>
                    <a:pt x="19" y="8"/>
                  </a:cubicBezTo>
                  <a:cubicBezTo>
                    <a:pt x="13" y="8"/>
                    <a:pt x="8" y="13"/>
                    <a:pt x="8" y="19"/>
                  </a:cubicBezTo>
                  <a:cubicBezTo>
                    <a:pt x="8" y="25"/>
                    <a:pt x="13" y="30"/>
                    <a:pt x="19" y="30"/>
                  </a:cubicBezTo>
                  <a:cubicBezTo>
                    <a:pt x="60" y="30"/>
                    <a:pt x="60" y="30"/>
                    <a:pt x="60" y="30"/>
                  </a:cubicBezTo>
                  <a:cubicBezTo>
                    <a:pt x="65" y="30"/>
                    <a:pt x="69" y="26"/>
                    <a:pt x="69" y="21"/>
                  </a:cubicBezTo>
                  <a:cubicBezTo>
                    <a:pt x="69" y="16"/>
                    <a:pt x="65" y="12"/>
                    <a:pt x="60" y="12"/>
                  </a:cubicBezTo>
                  <a:cubicBezTo>
                    <a:pt x="57" y="12"/>
                    <a:pt x="56" y="13"/>
                    <a:pt x="54" y="14"/>
                  </a:cubicBezTo>
                  <a:cubicBezTo>
                    <a:pt x="52" y="15"/>
                    <a:pt x="50" y="15"/>
                    <a:pt x="48" y="13"/>
                  </a:cubicBezTo>
                  <a:cubicBezTo>
                    <a:pt x="47" y="11"/>
                    <a:pt x="47" y="9"/>
                    <a:pt x="49" y="7"/>
                  </a:cubicBezTo>
                  <a:cubicBezTo>
                    <a:pt x="52" y="5"/>
                    <a:pt x="56" y="4"/>
                    <a:pt x="60" y="4"/>
                  </a:cubicBezTo>
                  <a:cubicBezTo>
                    <a:pt x="69" y="4"/>
                    <a:pt x="77" y="12"/>
                    <a:pt x="77" y="21"/>
                  </a:cubicBezTo>
                  <a:cubicBezTo>
                    <a:pt x="77" y="31"/>
                    <a:pt x="69" y="38"/>
                    <a:pt x="60" y="38"/>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3" name="Freeform 12"/>
            <p:cNvSpPr/>
            <p:nvPr/>
          </p:nvSpPr>
          <p:spPr bwMode="auto">
            <a:xfrm>
              <a:off x="7703798" y="2990570"/>
              <a:ext cx="285341" cy="158850"/>
            </a:xfrm>
            <a:custGeom>
              <a:avLst/>
              <a:gdLst>
                <a:gd name="T0" fmla="*/ 44 w 48"/>
                <a:gd name="T1" fmla="*/ 27 h 27"/>
                <a:gd name="T2" fmla="*/ 40 w 48"/>
                <a:gd name="T3" fmla="*/ 23 h 27"/>
                <a:gd name="T4" fmla="*/ 24 w 48"/>
                <a:gd name="T5" fmla="*/ 8 h 27"/>
                <a:gd name="T6" fmla="*/ 9 w 48"/>
                <a:gd name="T7" fmla="*/ 20 h 27"/>
                <a:gd name="T8" fmla="*/ 4 w 48"/>
                <a:gd name="T9" fmla="*/ 23 h 27"/>
                <a:gd name="T10" fmla="*/ 1 w 48"/>
                <a:gd name="T11" fmla="*/ 18 h 27"/>
                <a:gd name="T12" fmla="*/ 24 w 48"/>
                <a:gd name="T13" fmla="*/ 0 h 27"/>
                <a:gd name="T14" fmla="*/ 48 w 48"/>
                <a:gd name="T15" fmla="*/ 23 h 27"/>
                <a:gd name="T16" fmla="*/ 44 w 48"/>
                <a:gd name="T17" fmla="*/ 27 h 27"/>
                <a:gd name="T18" fmla="*/ 44 w 4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7">
                  <a:moveTo>
                    <a:pt x="44" y="27"/>
                  </a:moveTo>
                  <a:cubicBezTo>
                    <a:pt x="42" y="27"/>
                    <a:pt x="40" y="26"/>
                    <a:pt x="40" y="23"/>
                  </a:cubicBezTo>
                  <a:cubicBezTo>
                    <a:pt x="40" y="15"/>
                    <a:pt x="33" y="8"/>
                    <a:pt x="24" y="8"/>
                  </a:cubicBezTo>
                  <a:cubicBezTo>
                    <a:pt x="17" y="8"/>
                    <a:pt x="10" y="13"/>
                    <a:pt x="9" y="20"/>
                  </a:cubicBezTo>
                  <a:cubicBezTo>
                    <a:pt x="8" y="22"/>
                    <a:pt x="6" y="23"/>
                    <a:pt x="4" y="23"/>
                  </a:cubicBezTo>
                  <a:cubicBezTo>
                    <a:pt x="2" y="22"/>
                    <a:pt x="0" y="20"/>
                    <a:pt x="1" y="18"/>
                  </a:cubicBezTo>
                  <a:cubicBezTo>
                    <a:pt x="4" y="7"/>
                    <a:pt x="13" y="0"/>
                    <a:pt x="24" y="0"/>
                  </a:cubicBezTo>
                  <a:cubicBezTo>
                    <a:pt x="37" y="0"/>
                    <a:pt x="48" y="10"/>
                    <a:pt x="48" y="23"/>
                  </a:cubicBezTo>
                  <a:cubicBezTo>
                    <a:pt x="48" y="26"/>
                    <a:pt x="46" y="27"/>
                    <a:pt x="44" y="27"/>
                  </a:cubicBezTo>
                  <a:cubicBezTo>
                    <a:pt x="44" y="27"/>
                    <a:pt x="44" y="27"/>
                    <a:pt x="44" y="27"/>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4" name="Freeform 13"/>
            <p:cNvSpPr/>
            <p:nvPr/>
          </p:nvSpPr>
          <p:spPr bwMode="auto">
            <a:xfrm>
              <a:off x="9139333" y="3881897"/>
              <a:ext cx="114724" cy="176500"/>
            </a:xfrm>
            <a:custGeom>
              <a:avLst/>
              <a:gdLst>
                <a:gd name="T0" fmla="*/ 15 w 19"/>
                <a:gd name="T1" fmla="*/ 30 h 30"/>
                <a:gd name="T2" fmla="*/ 0 w 19"/>
                <a:gd name="T3" fmla="*/ 15 h 30"/>
                <a:gd name="T4" fmla="*/ 15 w 19"/>
                <a:gd name="T5" fmla="*/ 0 h 30"/>
                <a:gd name="T6" fmla="*/ 19 w 19"/>
                <a:gd name="T7" fmla="*/ 4 h 30"/>
                <a:gd name="T8" fmla="*/ 15 w 19"/>
                <a:gd name="T9" fmla="*/ 8 h 30"/>
                <a:gd name="T10" fmla="*/ 8 w 19"/>
                <a:gd name="T11" fmla="*/ 15 h 30"/>
                <a:gd name="T12" fmla="*/ 15 w 19"/>
                <a:gd name="T13" fmla="*/ 22 h 30"/>
                <a:gd name="T14" fmla="*/ 19 w 19"/>
                <a:gd name="T15" fmla="*/ 26 h 30"/>
                <a:gd name="T16" fmla="*/ 15 w 1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5" y="30"/>
                  </a:moveTo>
                  <a:cubicBezTo>
                    <a:pt x="7" y="30"/>
                    <a:pt x="0" y="23"/>
                    <a:pt x="0" y="15"/>
                  </a:cubicBezTo>
                  <a:cubicBezTo>
                    <a:pt x="0" y="7"/>
                    <a:pt x="7" y="0"/>
                    <a:pt x="15" y="0"/>
                  </a:cubicBezTo>
                  <a:cubicBezTo>
                    <a:pt x="17" y="0"/>
                    <a:pt x="19" y="2"/>
                    <a:pt x="19" y="4"/>
                  </a:cubicBezTo>
                  <a:cubicBezTo>
                    <a:pt x="19" y="6"/>
                    <a:pt x="17" y="8"/>
                    <a:pt x="15" y="8"/>
                  </a:cubicBezTo>
                  <a:cubicBezTo>
                    <a:pt x="11" y="8"/>
                    <a:pt x="8" y="11"/>
                    <a:pt x="8" y="15"/>
                  </a:cubicBezTo>
                  <a:cubicBezTo>
                    <a:pt x="8" y="19"/>
                    <a:pt x="11" y="22"/>
                    <a:pt x="15" y="22"/>
                  </a:cubicBezTo>
                  <a:cubicBezTo>
                    <a:pt x="17" y="22"/>
                    <a:pt x="19" y="23"/>
                    <a:pt x="19" y="26"/>
                  </a:cubicBezTo>
                  <a:cubicBezTo>
                    <a:pt x="19" y="28"/>
                    <a:pt x="17" y="30"/>
                    <a:pt x="15" y="30"/>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5" name="Freeform 14"/>
            <p:cNvSpPr/>
            <p:nvPr/>
          </p:nvSpPr>
          <p:spPr bwMode="auto">
            <a:xfrm>
              <a:off x="9139333" y="3864247"/>
              <a:ext cx="379475" cy="194150"/>
            </a:xfrm>
            <a:custGeom>
              <a:avLst/>
              <a:gdLst>
                <a:gd name="T0" fmla="*/ 48 w 64"/>
                <a:gd name="T1" fmla="*/ 33 h 33"/>
                <a:gd name="T2" fmla="*/ 15 w 64"/>
                <a:gd name="T3" fmla="*/ 33 h 33"/>
                <a:gd name="T4" fmla="*/ 0 w 64"/>
                <a:gd name="T5" fmla="*/ 18 h 33"/>
                <a:gd name="T6" fmla="*/ 15 w 64"/>
                <a:gd name="T7" fmla="*/ 3 h 33"/>
                <a:gd name="T8" fmla="*/ 24 w 64"/>
                <a:gd name="T9" fmla="*/ 6 h 33"/>
                <a:gd name="T10" fmla="*/ 25 w 64"/>
                <a:gd name="T11" fmla="*/ 12 h 33"/>
                <a:gd name="T12" fmla="*/ 19 w 64"/>
                <a:gd name="T13" fmla="*/ 12 h 33"/>
                <a:gd name="T14" fmla="*/ 15 w 64"/>
                <a:gd name="T15" fmla="*/ 11 h 33"/>
                <a:gd name="T16" fmla="*/ 8 w 64"/>
                <a:gd name="T17" fmla="*/ 18 h 33"/>
                <a:gd name="T18" fmla="*/ 15 w 64"/>
                <a:gd name="T19" fmla="*/ 25 h 33"/>
                <a:gd name="T20" fmla="*/ 48 w 64"/>
                <a:gd name="T21" fmla="*/ 25 h 33"/>
                <a:gd name="T22" fmla="*/ 56 w 64"/>
                <a:gd name="T23" fmla="*/ 16 h 33"/>
                <a:gd name="T24" fmla="*/ 48 w 64"/>
                <a:gd name="T25" fmla="*/ 8 h 33"/>
                <a:gd name="T26" fmla="*/ 42 w 64"/>
                <a:gd name="T27" fmla="*/ 10 h 33"/>
                <a:gd name="T28" fmla="*/ 37 w 64"/>
                <a:gd name="T29" fmla="*/ 9 h 33"/>
                <a:gd name="T30" fmla="*/ 37 w 64"/>
                <a:gd name="T31" fmla="*/ 3 h 33"/>
                <a:gd name="T32" fmla="*/ 48 w 64"/>
                <a:gd name="T33" fmla="*/ 0 h 33"/>
                <a:gd name="T34" fmla="*/ 64 w 64"/>
                <a:gd name="T35" fmla="*/ 16 h 33"/>
                <a:gd name="T36" fmla="*/ 48 w 64"/>
                <a:gd name="T3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3">
                  <a:moveTo>
                    <a:pt x="48" y="33"/>
                  </a:moveTo>
                  <a:cubicBezTo>
                    <a:pt x="15" y="33"/>
                    <a:pt x="15" y="33"/>
                    <a:pt x="15" y="33"/>
                  </a:cubicBezTo>
                  <a:cubicBezTo>
                    <a:pt x="7" y="33"/>
                    <a:pt x="0" y="26"/>
                    <a:pt x="0" y="18"/>
                  </a:cubicBezTo>
                  <a:cubicBezTo>
                    <a:pt x="0" y="10"/>
                    <a:pt x="7" y="3"/>
                    <a:pt x="15" y="3"/>
                  </a:cubicBezTo>
                  <a:cubicBezTo>
                    <a:pt x="18" y="3"/>
                    <a:pt x="21" y="4"/>
                    <a:pt x="24" y="6"/>
                  </a:cubicBezTo>
                  <a:cubicBezTo>
                    <a:pt x="26" y="7"/>
                    <a:pt x="26" y="10"/>
                    <a:pt x="25" y="12"/>
                  </a:cubicBezTo>
                  <a:cubicBezTo>
                    <a:pt x="23" y="13"/>
                    <a:pt x="21" y="14"/>
                    <a:pt x="19" y="12"/>
                  </a:cubicBezTo>
                  <a:cubicBezTo>
                    <a:pt x="18" y="12"/>
                    <a:pt x="16" y="11"/>
                    <a:pt x="15" y="11"/>
                  </a:cubicBezTo>
                  <a:cubicBezTo>
                    <a:pt x="11" y="11"/>
                    <a:pt x="8" y="14"/>
                    <a:pt x="8" y="18"/>
                  </a:cubicBezTo>
                  <a:cubicBezTo>
                    <a:pt x="8" y="22"/>
                    <a:pt x="11" y="25"/>
                    <a:pt x="15" y="25"/>
                  </a:cubicBezTo>
                  <a:cubicBezTo>
                    <a:pt x="48" y="25"/>
                    <a:pt x="48" y="25"/>
                    <a:pt x="48" y="25"/>
                  </a:cubicBezTo>
                  <a:cubicBezTo>
                    <a:pt x="52" y="25"/>
                    <a:pt x="56" y="21"/>
                    <a:pt x="56" y="16"/>
                  </a:cubicBezTo>
                  <a:cubicBezTo>
                    <a:pt x="56" y="12"/>
                    <a:pt x="52" y="8"/>
                    <a:pt x="48" y="8"/>
                  </a:cubicBezTo>
                  <a:cubicBezTo>
                    <a:pt x="46" y="8"/>
                    <a:pt x="44" y="8"/>
                    <a:pt x="42" y="10"/>
                  </a:cubicBezTo>
                  <a:cubicBezTo>
                    <a:pt x="41" y="11"/>
                    <a:pt x="38" y="11"/>
                    <a:pt x="37" y="9"/>
                  </a:cubicBezTo>
                  <a:cubicBezTo>
                    <a:pt x="35" y="7"/>
                    <a:pt x="36" y="5"/>
                    <a:pt x="37" y="3"/>
                  </a:cubicBezTo>
                  <a:cubicBezTo>
                    <a:pt x="40" y="1"/>
                    <a:pt x="44" y="0"/>
                    <a:pt x="48" y="0"/>
                  </a:cubicBezTo>
                  <a:cubicBezTo>
                    <a:pt x="57" y="0"/>
                    <a:pt x="64" y="7"/>
                    <a:pt x="64" y="16"/>
                  </a:cubicBezTo>
                  <a:cubicBezTo>
                    <a:pt x="64" y="25"/>
                    <a:pt x="57" y="33"/>
                    <a:pt x="48" y="33"/>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6" name="Freeform 15"/>
            <p:cNvSpPr/>
            <p:nvPr/>
          </p:nvSpPr>
          <p:spPr bwMode="auto">
            <a:xfrm>
              <a:off x="9221700" y="3793647"/>
              <a:ext cx="238275" cy="135317"/>
            </a:xfrm>
            <a:custGeom>
              <a:avLst/>
              <a:gdLst>
                <a:gd name="T0" fmla="*/ 4 w 40"/>
                <a:gd name="T1" fmla="*/ 23 h 23"/>
                <a:gd name="T2" fmla="*/ 4 w 40"/>
                <a:gd name="T3" fmla="*/ 23 h 23"/>
                <a:gd name="T4" fmla="*/ 0 w 40"/>
                <a:gd name="T5" fmla="*/ 19 h 23"/>
                <a:gd name="T6" fmla="*/ 20 w 40"/>
                <a:gd name="T7" fmla="*/ 0 h 23"/>
                <a:gd name="T8" fmla="*/ 39 w 40"/>
                <a:gd name="T9" fmla="*/ 15 h 23"/>
                <a:gd name="T10" fmla="*/ 36 w 40"/>
                <a:gd name="T11" fmla="*/ 20 h 23"/>
                <a:gd name="T12" fmla="*/ 32 w 40"/>
                <a:gd name="T13" fmla="*/ 17 h 23"/>
                <a:gd name="T14" fmla="*/ 20 w 40"/>
                <a:gd name="T15" fmla="*/ 8 h 23"/>
                <a:gd name="T16" fmla="*/ 8 w 40"/>
                <a:gd name="T17" fmla="*/ 20 h 23"/>
                <a:gd name="T18" fmla="*/ 4 w 40"/>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3">
                  <a:moveTo>
                    <a:pt x="4" y="23"/>
                  </a:moveTo>
                  <a:cubicBezTo>
                    <a:pt x="4" y="23"/>
                    <a:pt x="4" y="23"/>
                    <a:pt x="4" y="23"/>
                  </a:cubicBezTo>
                  <a:cubicBezTo>
                    <a:pt x="1" y="23"/>
                    <a:pt x="0" y="22"/>
                    <a:pt x="0" y="19"/>
                  </a:cubicBezTo>
                  <a:cubicBezTo>
                    <a:pt x="0" y="9"/>
                    <a:pt x="9" y="0"/>
                    <a:pt x="20" y="0"/>
                  </a:cubicBezTo>
                  <a:cubicBezTo>
                    <a:pt x="29" y="0"/>
                    <a:pt x="37" y="6"/>
                    <a:pt x="39" y="15"/>
                  </a:cubicBezTo>
                  <a:cubicBezTo>
                    <a:pt x="40" y="17"/>
                    <a:pt x="39" y="19"/>
                    <a:pt x="36" y="20"/>
                  </a:cubicBezTo>
                  <a:cubicBezTo>
                    <a:pt x="34" y="20"/>
                    <a:pt x="32" y="19"/>
                    <a:pt x="32" y="17"/>
                  </a:cubicBezTo>
                  <a:cubicBezTo>
                    <a:pt x="30" y="11"/>
                    <a:pt x="25" y="8"/>
                    <a:pt x="20" y="8"/>
                  </a:cubicBezTo>
                  <a:cubicBezTo>
                    <a:pt x="13" y="8"/>
                    <a:pt x="8" y="13"/>
                    <a:pt x="8" y="20"/>
                  </a:cubicBezTo>
                  <a:cubicBezTo>
                    <a:pt x="8" y="22"/>
                    <a:pt x="6" y="23"/>
                    <a:pt x="4" y="23"/>
                  </a:cubicBez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7" name="Freeform 16"/>
            <p:cNvSpPr>
              <a:spLocks noEditPoints="1"/>
            </p:cNvSpPr>
            <p:nvPr/>
          </p:nvSpPr>
          <p:spPr bwMode="auto">
            <a:xfrm>
              <a:off x="5818189" y="1958042"/>
              <a:ext cx="5656828" cy="3021100"/>
            </a:xfrm>
            <a:custGeom>
              <a:avLst/>
              <a:gdLst>
                <a:gd name="T0" fmla="*/ 531 w 957"/>
                <a:gd name="T1" fmla="*/ 375 h 512"/>
                <a:gd name="T2" fmla="*/ 499 w 957"/>
                <a:gd name="T3" fmla="*/ 292 h 512"/>
                <a:gd name="T4" fmla="*/ 477 w 957"/>
                <a:gd name="T5" fmla="*/ 84 h 512"/>
                <a:gd name="T6" fmla="*/ 467 w 957"/>
                <a:gd name="T7" fmla="*/ 53 h 512"/>
                <a:gd name="T8" fmla="*/ 455 w 957"/>
                <a:gd name="T9" fmla="*/ 53 h 512"/>
                <a:gd name="T10" fmla="*/ 450 w 957"/>
                <a:gd name="T11" fmla="*/ 86 h 512"/>
                <a:gd name="T12" fmla="*/ 431 w 957"/>
                <a:gd name="T13" fmla="*/ 296 h 512"/>
                <a:gd name="T14" fmla="*/ 396 w 957"/>
                <a:gd name="T15" fmla="*/ 399 h 512"/>
                <a:gd name="T16" fmla="*/ 4 w 957"/>
                <a:gd name="T17" fmla="*/ 512 h 512"/>
                <a:gd name="T18" fmla="*/ 583 w 957"/>
                <a:gd name="T19" fmla="*/ 512 h 512"/>
                <a:gd name="T20" fmla="*/ 377 w 957"/>
                <a:gd name="T21" fmla="*/ 456 h 512"/>
                <a:gd name="T22" fmla="*/ 392 w 957"/>
                <a:gd name="T23" fmla="*/ 429 h 512"/>
                <a:gd name="T24" fmla="*/ 510 w 957"/>
                <a:gd name="T25" fmla="*/ 429 h 512"/>
                <a:gd name="T26" fmla="*/ 506 w 957"/>
                <a:gd name="T27" fmla="*/ 421 h 512"/>
                <a:gd name="T28" fmla="*/ 523 w 957"/>
                <a:gd name="T29" fmla="*/ 395 h 512"/>
                <a:gd name="T30" fmla="*/ 404 w 957"/>
                <a:gd name="T31" fmla="*/ 395 h 512"/>
                <a:gd name="T32" fmla="*/ 420 w 957"/>
                <a:gd name="T33" fmla="*/ 421 h 512"/>
                <a:gd name="T34" fmla="*/ 432 w 957"/>
                <a:gd name="T35" fmla="*/ 429 h 512"/>
                <a:gd name="T36" fmla="*/ 489 w 957"/>
                <a:gd name="T37" fmla="*/ 403 h 512"/>
                <a:gd name="T38" fmla="*/ 495 w 957"/>
                <a:gd name="T39" fmla="*/ 429 h 512"/>
                <a:gd name="T40" fmla="*/ 532 w 957"/>
                <a:gd name="T41" fmla="*/ 475 h 512"/>
                <a:gd name="T42" fmla="*/ 419 w 957"/>
                <a:gd name="T43" fmla="*/ 370 h 512"/>
                <a:gd name="T44" fmla="*/ 424 w 957"/>
                <a:gd name="T45" fmla="*/ 350 h 512"/>
                <a:gd name="T46" fmla="*/ 430 w 957"/>
                <a:gd name="T47" fmla="*/ 330 h 512"/>
                <a:gd name="T48" fmla="*/ 446 w 957"/>
                <a:gd name="T49" fmla="*/ 370 h 512"/>
                <a:gd name="T50" fmla="*/ 489 w 957"/>
                <a:gd name="T51" fmla="*/ 370 h 512"/>
                <a:gd name="T52" fmla="*/ 502 w 957"/>
                <a:gd name="T53" fmla="*/ 350 h 512"/>
                <a:gd name="T54" fmla="*/ 493 w 957"/>
                <a:gd name="T55" fmla="*/ 318 h 512"/>
                <a:gd name="T56" fmla="*/ 435 w 957"/>
                <a:gd name="T57" fmla="*/ 288 h 512"/>
                <a:gd name="T58" fmla="*/ 490 w 957"/>
                <a:gd name="T59" fmla="*/ 288 h 512"/>
                <a:gd name="T60" fmla="*/ 484 w 957"/>
                <a:gd name="T61" fmla="*/ 276 h 512"/>
                <a:gd name="T62" fmla="*/ 453 w 957"/>
                <a:gd name="T63" fmla="*/ 208 h 512"/>
                <a:gd name="T64" fmla="*/ 448 w 957"/>
                <a:gd name="T65" fmla="*/ 216 h 512"/>
                <a:gd name="T66" fmla="*/ 453 w 957"/>
                <a:gd name="T67" fmla="*/ 233 h 512"/>
                <a:gd name="T68" fmla="*/ 452 w 957"/>
                <a:gd name="T69" fmla="*/ 250 h 512"/>
                <a:gd name="T70" fmla="*/ 473 w 957"/>
                <a:gd name="T71" fmla="*/ 200 h 512"/>
                <a:gd name="T72" fmla="*/ 475 w 957"/>
                <a:gd name="T73" fmla="*/ 250 h 512"/>
                <a:gd name="T74" fmla="*/ 475 w 957"/>
                <a:gd name="T75" fmla="*/ 242 h 512"/>
                <a:gd name="T76" fmla="*/ 474 w 957"/>
                <a:gd name="T77" fmla="*/ 225 h 512"/>
                <a:gd name="T78" fmla="*/ 473 w 957"/>
                <a:gd name="T79" fmla="*/ 192 h 512"/>
                <a:gd name="T80" fmla="*/ 469 w 957"/>
                <a:gd name="T81" fmla="*/ 80 h 512"/>
                <a:gd name="T82" fmla="*/ 469 w 957"/>
                <a:gd name="T83" fmla="*/ 72 h 512"/>
                <a:gd name="T84" fmla="*/ 457 w 957"/>
                <a:gd name="T85" fmla="*/ 99 h 512"/>
                <a:gd name="T86" fmla="*/ 454 w 957"/>
                <a:gd name="T87" fmla="*/ 183 h 512"/>
                <a:gd name="T88" fmla="*/ 444 w 957"/>
                <a:gd name="T89" fmla="*/ 266 h 512"/>
                <a:gd name="T90" fmla="*/ 466 w 957"/>
                <a:gd name="T91" fmla="*/ 212 h 512"/>
                <a:gd name="T92" fmla="*/ 467 w 957"/>
                <a:gd name="T93" fmla="*/ 230 h 512"/>
                <a:gd name="T94" fmla="*/ 467 w 957"/>
                <a:gd name="T95" fmla="*/ 61 h 512"/>
                <a:gd name="T96" fmla="*/ 491 w 957"/>
                <a:gd name="T97" fmla="*/ 310 h 512"/>
                <a:gd name="T98" fmla="*/ 523 w 957"/>
                <a:gd name="T99" fmla="*/ 383 h 512"/>
                <a:gd name="T100" fmla="*/ 391 w 957"/>
                <a:gd name="T101" fmla="*/ 483 h 512"/>
                <a:gd name="T102" fmla="*/ 409 w 957"/>
                <a:gd name="T103" fmla="*/ 464 h 512"/>
                <a:gd name="T104" fmla="*/ 537 w 957"/>
                <a:gd name="T105" fmla="*/ 504 h 512"/>
                <a:gd name="T106" fmla="*/ 577 w 957"/>
                <a:gd name="T107" fmla="*/ 50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7" h="512">
                  <a:moveTo>
                    <a:pt x="953" y="504"/>
                  </a:moveTo>
                  <a:cubicBezTo>
                    <a:pt x="586" y="504"/>
                    <a:pt x="586" y="504"/>
                    <a:pt x="586" y="504"/>
                  </a:cubicBezTo>
                  <a:cubicBezTo>
                    <a:pt x="528" y="402"/>
                    <a:pt x="528" y="402"/>
                    <a:pt x="528" y="402"/>
                  </a:cubicBezTo>
                  <a:cubicBezTo>
                    <a:pt x="530" y="402"/>
                    <a:pt x="531" y="400"/>
                    <a:pt x="531" y="399"/>
                  </a:cubicBezTo>
                  <a:cubicBezTo>
                    <a:pt x="531" y="375"/>
                    <a:pt x="531" y="375"/>
                    <a:pt x="531" y="375"/>
                  </a:cubicBezTo>
                  <a:cubicBezTo>
                    <a:pt x="531" y="373"/>
                    <a:pt x="529" y="371"/>
                    <a:pt x="527" y="371"/>
                  </a:cubicBezTo>
                  <a:cubicBezTo>
                    <a:pt x="517" y="371"/>
                    <a:pt x="517" y="371"/>
                    <a:pt x="517" y="371"/>
                  </a:cubicBezTo>
                  <a:cubicBezTo>
                    <a:pt x="495" y="296"/>
                    <a:pt x="495" y="296"/>
                    <a:pt x="495" y="296"/>
                  </a:cubicBezTo>
                  <a:cubicBezTo>
                    <a:pt x="495" y="296"/>
                    <a:pt x="495" y="296"/>
                    <a:pt x="495" y="296"/>
                  </a:cubicBezTo>
                  <a:cubicBezTo>
                    <a:pt x="498" y="296"/>
                    <a:pt x="499" y="294"/>
                    <a:pt x="499" y="292"/>
                  </a:cubicBezTo>
                  <a:cubicBezTo>
                    <a:pt x="499" y="280"/>
                    <a:pt x="499" y="280"/>
                    <a:pt x="499" y="280"/>
                  </a:cubicBezTo>
                  <a:cubicBezTo>
                    <a:pt x="499" y="278"/>
                    <a:pt x="498" y="276"/>
                    <a:pt x="495" y="276"/>
                  </a:cubicBezTo>
                  <a:cubicBezTo>
                    <a:pt x="492" y="276"/>
                    <a:pt x="492" y="276"/>
                    <a:pt x="492" y="276"/>
                  </a:cubicBezTo>
                  <a:cubicBezTo>
                    <a:pt x="477" y="86"/>
                    <a:pt x="477" y="86"/>
                    <a:pt x="477" y="86"/>
                  </a:cubicBezTo>
                  <a:cubicBezTo>
                    <a:pt x="477" y="85"/>
                    <a:pt x="477" y="85"/>
                    <a:pt x="477" y="84"/>
                  </a:cubicBezTo>
                  <a:cubicBezTo>
                    <a:pt x="477" y="68"/>
                    <a:pt x="477" y="68"/>
                    <a:pt x="477" y="68"/>
                  </a:cubicBezTo>
                  <a:cubicBezTo>
                    <a:pt x="477" y="67"/>
                    <a:pt x="477" y="66"/>
                    <a:pt x="475" y="65"/>
                  </a:cubicBezTo>
                  <a:cubicBezTo>
                    <a:pt x="475" y="57"/>
                    <a:pt x="475" y="57"/>
                    <a:pt x="475" y="57"/>
                  </a:cubicBezTo>
                  <a:cubicBezTo>
                    <a:pt x="475" y="55"/>
                    <a:pt x="474" y="53"/>
                    <a:pt x="471" y="53"/>
                  </a:cubicBezTo>
                  <a:cubicBezTo>
                    <a:pt x="467" y="53"/>
                    <a:pt x="467" y="53"/>
                    <a:pt x="467" y="53"/>
                  </a:cubicBezTo>
                  <a:cubicBezTo>
                    <a:pt x="467" y="4"/>
                    <a:pt x="467" y="4"/>
                    <a:pt x="467" y="4"/>
                  </a:cubicBezTo>
                  <a:cubicBezTo>
                    <a:pt x="467" y="2"/>
                    <a:pt x="465" y="0"/>
                    <a:pt x="463" y="0"/>
                  </a:cubicBezTo>
                  <a:cubicBezTo>
                    <a:pt x="461" y="0"/>
                    <a:pt x="459" y="2"/>
                    <a:pt x="459" y="4"/>
                  </a:cubicBezTo>
                  <a:cubicBezTo>
                    <a:pt x="459" y="53"/>
                    <a:pt x="459" y="53"/>
                    <a:pt x="459" y="53"/>
                  </a:cubicBezTo>
                  <a:cubicBezTo>
                    <a:pt x="455" y="53"/>
                    <a:pt x="455" y="53"/>
                    <a:pt x="455" y="53"/>
                  </a:cubicBezTo>
                  <a:cubicBezTo>
                    <a:pt x="453" y="53"/>
                    <a:pt x="451" y="55"/>
                    <a:pt x="451" y="57"/>
                  </a:cubicBezTo>
                  <a:cubicBezTo>
                    <a:pt x="451" y="65"/>
                    <a:pt x="451" y="65"/>
                    <a:pt x="451" y="65"/>
                  </a:cubicBezTo>
                  <a:cubicBezTo>
                    <a:pt x="450" y="66"/>
                    <a:pt x="449" y="67"/>
                    <a:pt x="449" y="68"/>
                  </a:cubicBezTo>
                  <a:cubicBezTo>
                    <a:pt x="449" y="84"/>
                    <a:pt x="449" y="84"/>
                    <a:pt x="449" y="84"/>
                  </a:cubicBezTo>
                  <a:cubicBezTo>
                    <a:pt x="449" y="85"/>
                    <a:pt x="450" y="86"/>
                    <a:pt x="450" y="86"/>
                  </a:cubicBezTo>
                  <a:cubicBezTo>
                    <a:pt x="435" y="276"/>
                    <a:pt x="435" y="276"/>
                    <a:pt x="435" y="276"/>
                  </a:cubicBezTo>
                  <a:cubicBezTo>
                    <a:pt x="431" y="276"/>
                    <a:pt x="431" y="276"/>
                    <a:pt x="431" y="276"/>
                  </a:cubicBezTo>
                  <a:cubicBezTo>
                    <a:pt x="429" y="276"/>
                    <a:pt x="427" y="278"/>
                    <a:pt x="427" y="280"/>
                  </a:cubicBezTo>
                  <a:cubicBezTo>
                    <a:pt x="427" y="292"/>
                    <a:pt x="427" y="292"/>
                    <a:pt x="427" y="292"/>
                  </a:cubicBezTo>
                  <a:cubicBezTo>
                    <a:pt x="427" y="294"/>
                    <a:pt x="429" y="296"/>
                    <a:pt x="431" y="296"/>
                  </a:cubicBezTo>
                  <a:cubicBezTo>
                    <a:pt x="432" y="296"/>
                    <a:pt x="432" y="296"/>
                    <a:pt x="432" y="296"/>
                  </a:cubicBezTo>
                  <a:cubicBezTo>
                    <a:pt x="410" y="371"/>
                    <a:pt x="410" y="371"/>
                    <a:pt x="410" y="371"/>
                  </a:cubicBezTo>
                  <a:cubicBezTo>
                    <a:pt x="400" y="371"/>
                    <a:pt x="400" y="371"/>
                    <a:pt x="400" y="371"/>
                  </a:cubicBezTo>
                  <a:cubicBezTo>
                    <a:pt x="398" y="371"/>
                    <a:pt x="396" y="373"/>
                    <a:pt x="396" y="375"/>
                  </a:cubicBezTo>
                  <a:cubicBezTo>
                    <a:pt x="396" y="399"/>
                    <a:pt x="396" y="399"/>
                    <a:pt x="396" y="399"/>
                  </a:cubicBezTo>
                  <a:cubicBezTo>
                    <a:pt x="396" y="400"/>
                    <a:pt x="397" y="402"/>
                    <a:pt x="398" y="402"/>
                  </a:cubicBezTo>
                  <a:cubicBezTo>
                    <a:pt x="341" y="504"/>
                    <a:pt x="341" y="504"/>
                    <a:pt x="341" y="504"/>
                  </a:cubicBezTo>
                  <a:cubicBezTo>
                    <a:pt x="4" y="504"/>
                    <a:pt x="4" y="504"/>
                    <a:pt x="4" y="504"/>
                  </a:cubicBezTo>
                  <a:cubicBezTo>
                    <a:pt x="2" y="504"/>
                    <a:pt x="0" y="506"/>
                    <a:pt x="0" y="508"/>
                  </a:cubicBezTo>
                  <a:cubicBezTo>
                    <a:pt x="0" y="510"/>
                    <a:pt x="2" y="512"/>
                    <a:pt x="4" y="512"/>
                  </a:cubicBezTo>
                  <a:cubicBezTo>
                    <a:pt x="343" y="512"/>
                    <a:pt x="343" y="512"/>
                    <a:pt x="343" y="512"/>
                  </a:cubicBezTo>
                  <a:cubicBezTo>
                    <a:pt x="383" y="512"/>
                    <a:pt x="383" y="512"/>
                    <a:pt x="383" y="512"/>
                  </a:cubicBezTo>
                  <a:cubicBezTo>
                    <a:pt x="543" y="512"/>
                    <a:pt x="543" y="512"/>
                    <a:pt x="543" y="512"/>
                  </a:cubicBezTo>
                  <a:cubicBezTo>
                    <a:pt x="543" y="512"/>
                    <a:pt x="543" y="512"/>
                    <a:pt x="543" y="512"/>
                  </a:cubicBezTo>
                  <a:cubicBezTo>
                    <a:pt x="583" y="512"/>
                    <a:pt x="583" y="512"/>
                    <a:pt x="583" y="512"/>
                  </a:cubicBezTo>
                  <a:cubicBezTo>
                    <a:pt x="583" y="512"/>
                    <a:pt x="583" y="512"/>
                    <a:pt x="583" y="512"/>
                  </a:cubicBezTo>
                  <a:cubicBezTo>
                    <a:pt x="953" y="512"/>
                    <a:pt x="953" y="512"/>
                    <a:pt x="953" y="512"/>
                  </a:cubicBezTo>
                  <a:cubicBezTo>
                    <a:pt x="956" y="512"/>
                    <a:pt x="957" y="510"/>
                    <a:pt x="957" y="508"/>
                  </a:cubicBezTo>
                  <a:cubicBezTo>
                    <a:pt x="957" y="506"/>
                    <a:pt x="956" y="504"/>
                    <a:pt x="953" y="504"/>
                  </a:cubicBezTo>
                  <a:close/>
                  <a:moveTo>
                    <a:pt x="377" y="456"/>
                  </a:moveTo>
                  <a:cubicBezTo>
                    <a:pt x="404" y="456"/>
                    <a:pt x="404" y="456"/>
                    <a:pt x="404" y="456"/>
                  </a:cubicBezTo>
                  <a:cubicBezTo>
                    <a:pt x="395" y="475"/>
                    <a:pt x="395" y="475"/>
                    <a:pt x="395" y="475"/>
                  </a:cubicBezTo>
                  <a:cubicBezTo>
                    <a:pt x="367" y="475"/>
                    <a:pt x="367" y="475"/>
                    <a:pt x="367" y="475"/>
                  </a:cubicBezTo>
                  <a:lnTo>
                    <a:pt x="377" y="456"/>
                  </a:lnTo>
                  <a:close/>
                  <a:moveTo>
                    <a:pt x="392" y="429"/>
                  </a:moveTo>
                  <a:cubicBezTo>
                    <a:pt x="417" y="429"/>
                    <a:pt x="417" y="429"/>
                    <a:pt x="417" y="429"/>
                  </a:cubicBezTo>
                  <a:cubicBezTo>
                    <a:pt x="408" y="448"/>
                    <a:pt x="408" y="448"/>
                    <a:pt x="408" y="448"/>
                  </a:cubicBezTo>
                  <a:cubicBezTo>
                    <a:pt x="382" y="448"/>
                    <a:pt x="382" y="448"/>
                    <a:pt x="382" y="448"/>
                  </a:cubicBezTo>
                  <a:lnTo>
                    <a:pt x="392" y="429"/>
                  </a:lnTo>
                  <a:close/>
                  <a:moveTo>
                    <a:pt x="510" y="429"/>
                  </a:moveTo>
                  <a:cubicBezTo>
                    <a:pt x="534" y="429"/>
                    <a:pt x="534" y="429"/>
                    <a:pt x="534" y="429"/>
                  </a:cubicBezTo>
                  <a:cubicBezTo>
                    <a:pt x="545" y="448"/>
                    <a:pt x="545" y="448"/>
                    <a:pt x="545" y="448"/>
                  </a:cubicBezTo>
                  <a:cubicBezTo>
                    <a:pt x="519" y="448"/>
                    <a:pt x="519" y="448"/>
                    <a:pt x="519" y="448"/>
                  </a:cubicBezTo>
                  <a:lnTo>
                    <a:pt x="510" y="429"/>
                  </a:lnTo>
                  <a:close/>
                  <a:moveTo>
                    <a:pt x="506" y="421"/>
                  </a:moveTo>
                  <a:cubicBezTo>
                    <a:pt x="498" y="403"/>
                    <a:pt x="498" y="403"/>
                    <a:pt x="498" y="403"/>
                  </a:cubicBezTo>
                  <a:cubicBezTo>
                    <a:pt x="519" y="403"/>
                    <a:pt x="519" y="403"/>
                    <a:pt x="519" y="403"/>
                  </a:cubicBezTo>
                  <a:cubicBezTo>
                    <a:pt x="530" y="421"/>
                    <a:pt x="530" y="421"/>
                    <a:pt x="530" y="421"/>
                  </a:cubicBezTo>
                  <a:lnTo>
                    <a:pt x="506" y="421"/>
                  </a:lnTo>
                  <a:close/>
                  <a:moveTo>
                    <a:pt x="523" y="395"/>
                  </a:moveTo>
                  <a:cubicBezTo>
                    <a:pt x="522" y="395"/>
                    <a:pt x="522" y="395"/>
                    <a:pt x="522" y="395"/>
                  </a:cubicBezTo>
                  <a:cubicBezTo>
                    <a:pt x="491" y="395"/>
                    <a:pt x="491" y="395"/>
                    <a:pt x="491" y="395"/>
                  </a:cubicBezTo>
                  <a:cubicBezTo>
                    <a:pt x="435" y="395"/>
                    <a:pt x="435" y="395"/>
                    <a:pt x="435" y="395"/>
                  </a:cubicBezTo>
                  <a:cubicBezTo>
                    <a:pt x="405" y="395"/>
                    <a:pt x="405" y="395"/>
                    <a:pt x="405" y="395"/>
                  </a:cubicBezTo>
                  <a:cubicBezTo>
                    <a:pt x="404" y="395"/>
                    <a:pt x="404" y="395"/>
                    <a:pt x="404" y="395"/>
                  </a:cubicBezTo>
                  <a:cubicBezTo>
                    <a:pt x="404" y="391"/>
                    <a:pt x="404" y="391"/>
                    <a:pt x="404" y="391"/>
                  </a:cubicBezTo>
                  <a:cubicBezTo>
                    <a:pt x="523" y="391"/>
                    <a:pt x="523" y="391"/>
                    <a:pt x="523" y="391"/>
                  </a:cubicBezTo>
                  <a:lnTo>
                    <a:pt x="523" y="395"/>
                  </a:lnTo>
                  <a:close/>
                  <a:moveTo>
                    <a:pt x="429" y="403"/>
                  </a:moveTo>
                  <a:cubicBezTo>
                    <a:pt x="420" y="421"/>
                    <a:pt x="420" y="421"/>
                    <a:pt x="420" y="421"/>
                  </a:cubicBezTo>
                  <a:cubicBezTo>
                    <a:pt x="397" y="421"/>
                    <a:pt x="397" y="421"/>
                    <a:pt x="397" y="421"/>
                  </a:cubicBezTo>
                  <a:cubicBezTo>
                    <a:pt x="407" y="403"/>
                    <a:pt x="407" y="403"/>
                    <a:pt x="407" y="403"/>
                  </a:cubicBezTo>
                  <a:lnTo>
                    <a:pt x="429" y="403"/>
                  </a:lnTo>
                  <a:close/>
                  <a:moveTo>
                    <a:pt x="425" y="429"/>
                  </a:moveTo>
                  <a:cubicBezTo>
                    <a:pt x="432" y="429"/>
                    <a:pt x="432" y="429"/>
                    <a:pt x="432" y="429"/>
                  </a:cubicBezTo>
                  <a:cubicBezTo>
                    <a:pt x="429" y="431"/>
                    <a:pt x="425" y="433"/>
                    <a:pt x="422" y="436"/>
                  </a:cubicBezTo>
                  <a:lnTo>
                    <a:pt x="425" y="429"/>
                  </a:lnTo>
                  <a:close/>
                  <a:moveTo>
                    <a:pt x="429" y="421"/>
                  </a:moveTo>
                  <a:cubicBezTo>
                    <a:pt x="438" y="403"/>
                    <a:pt x="438" y="403"/>
                    <a:pt x="438" y="403"/>
                  </a:cubicBezTo>
                  <a:cubicBezTo>
                    <a:pt x="489" y="403"/>
                    <a:pt x="489" y="403"/>
                    <a:pt x="489" y="403"/>
                  </a:cubicBezTo>
                  <a:cubicBezTo>
                    <a:pt x="498" y="421"/>
                    <a:pt x="498" y="421"/>
                    <a:pt x="498" y="421"/>
                  </a:cubicBezTo>
                  <a:lnTo>
                    <a:pt x="429" y="421"/>
                  </a:lnTo>
                  <a:close/>
                  <a:moveTo>
                    <a:pt x="501" y="429"/>
                  </a:moveTo>
                  <a:cubicBezTo>
                    <a:pt x="504" y="435"/>
                    <a:pt x="504" y="435"/>
                    <a:pt x="504" y="435"/>
                  </a:cubicBezTo>
                  <a:cubicBezTo>
                    <a:pt x="502" y="433"/>
                    <a:pt x="499" y="431"/>
                    <a:pt x="495" y="429"/>
                  </a:cubicBezTo>
                  <a:lnTo>
                    <a:pt x="501" y="429"/>
                  </a:lnTo>
                  <a:close/>
                  <a:moveTo>
                    <a:pt x="523" y="456"/>
                  </a:moveTo>
                  <a:cubicBezTo>
                    <a:pt x="549" y="456"/>
                    <a:pt x="549" y="456"/>
                    <a:pt x="549" y="456"/>
                  </a:cubicBezTo>
                  <a:cubicBezTo>
                    <a:pt x="560" y="475"/>
                    <a:pt x="560" y="475"/>
                    <a:pt x="560" y="475"/>
                  </a:cubicBezTo>
                  <a:cubicBezTo>
                    <a:pt x="532" y="475"/>
                    <a:pt x="532" y="475"/>
                    <a:pt x="532" y="475"/>
                  </a:cubicBezTo>
                  <a:lnTo>
                    <a:pt x="523" y="456"/>
                  </a:lnTo>
                  <a:close/>
                  <a:moveTo>
                    <a:pt x="422" y="358"/>
                  </a:moveTo>
                  <a:cubicBezTo>
                    <a:pt x="440" y="358"/>
                    <a:pt x="440" y="358"/>
                    <a:pt x="440" y="358"/>
                  </a:cubicBezTo>
                  <a:cubicBezTo>
                    <a:pt x="438" y="370"/>
                    <a:pt x="438" y="370"/>
                    <a:pt x="438" y="370"/>
                  </a:cubicBezTo>
                  <a:cubicBezTo>
                    <a:pt x="419" y="370"/>
                    <a:pt x="419" y="370"/>
                    <a:pt x="419" y="370"/>
                  </a:cubicBezTo>
                  <a:lnTo>
                    <a:pt x="422" y="358"/>
                  </a:lnTo>
                  <a:close/>
                  <a:moveTo>
                    <a:pt x="428" y="338"/>
                  </a:moveTo>
                  <a:cubicBezTo>
                    <a:pt x="443" y="338"/>
                    <a:pt x="443" y="338"/>
                    <a:pt x="443" y="338"/>
                  </a:cubicBezTo>
                  <a:cubicBezTo>
                    <a:pt x="441" y="350"/>
                    <a:pt x="441" y="350"/>
                    <a:pt x="441" y="350"/>
                  </a:cubicBezTo>
                  <a:cubicBezTo>
                    <a:pt x="424" y="350"/>
                    <a:pt x="424" y="350"/>
                    <a:pt x="424" y="350"/>
                  </a:cubicBezTo>
                  <a:lnTo>
                    <a:pt x="428" y="338"/>
                  </a:lnTo>
                  <a:close/>
                  <a:moveTo>
                    <a:pt x="434" y="318"/>
                  </a:moveTo>
                  <a:cubicBezTo>
                    <a:pt x="446" y="318"/>
                    <a:pt x="446" y="318"/>
                    <a:pt x="446" y="318"/>
                  </a:cubicBezTo>
                  <a:cubicBezTo>
                    <a:pt x="444" y="330"/>
                    <a:pt x="444" y="330"/>
                    <a:pt x="444" y="330"/>
                  </a:cubicBezTo>
                  <a:cubicBezTo>
                    <a:pt x="430" y="330"/>
                    <a:pt x="430" y="330"/>
                    <a:pt x="430" y="330"/>
                  </a:cubicBezTo>
                  <a:lnTo>
                    <a:pt x="434" y="318"/>
                  </a:lnTo>
                  <a:close/>
                  <a:moveTo>
                    <a:pt x="454" y="318"/>
                  </a:moveTo>
                  <a:cubicBezTo>
                    <a:pt x="473" y="318"/>
                    <a:pt x="473" y="318"/>
                    <a:pt x="473" y="318"/>
                  </a:cubicBezTo>
                  <a:cubicBezTo>
                    <a:pt x="481" y="370"/>
                    <a:pt x="481" y="370"/>
                    <a:pt x="481" y="370"/>
                  </a:cubicBezTo>
                  <a:cubicBezTo>
                    <a:pt x="446" y="370"/>
                    <a:pt x="446" y="370"/>
                    <a:pt x="446" y="370"/>
                  </a:cubicBezTo>
                  <a:lnTo>
                    <a:pt x="454" y="318"/>
                  </a:lnTo>
                  <a:close/>
                  <a:moveTo>
                    <a:pt x="487" y="358"/>
                  </a:moveTo>
                  <a:cubicBezTo>
                    <a:pt x="505" y="358"/>
                    <a:pt x="505" y="358"/>
                    <a:pt x="505" y="358"/>
                  </a:cubicBezTo>
                  <a:cubicBezTo>
                    <a:pt x="508" y="370"/>
                    <a:pt x="508" y="370"/>
                    <a:pt x="508" y="370"/>
                  </a:cubicBezTo>
                  <a:cubicBezTo>
                    <a:pt x="489" y="370"/>
                    <a:pt x="489" y="370"/>
                    <a:pt x="489" y="370"/>
                  </a:cubicBezTo>
                  <a:lnTo>
                    <a:pt x="487" y="358"/>
                  </a:lnTo>
                  <a:close/>
                  <a:moveTo>
                    <a:pt x="486" y="350"/>
                  </a:moveTo>
                  <a:cubicBezTo>
                    <a:pt x="484" y="338"/>
                    <a:pt x="484" y="338"/>
                    <a:pt x="484" y="338"/>
                  </a:cubicBezTo>
                  <a:cubicBezTo>
                    <a:pt x="499" y="338"/>
                    <a:pt x="499" y="338"/>
                    <a:pt x="499" y="338"/>
                  </a:cubicBezTo>
                  <a:cubicBezTo>
                    <a:pt x="502" y="350"/>
                    <a:pt x="502" y="350"/>
                    <a:pt x="502" y="350"/>
                  </a:cubicBezTo>
                  <a:lnTo>
                    <a:pt x="486" y="350"/>
                  </a:lnTo>
                  <a:close/>
                  <a:moveTo>
                    <a:pt x="497" y="330"/>
                  </a:moveTo>
                  <a:cubicBezTo>
                    <a:pt x="483" y="330"/>
                    <a:pt x="483" y="330"/>
                    <a:pt x="483" y="330"/>
                  </a:cubicBezTo>
                  <a:cubicBezTo>
                    <a:pt x="481" y="318"/>
                    <a:pt x="481" y="318"/>
                    <a:pt x="481" y="318"/>
                  </a:cubicBezTo>
                  <a:cubicBezTo>
                    <a:pt x="493" y="318"/>
                    <a:pt x="493" y="318"/>
                    <a:pt x="493" y="318"/>
                  </a:cubicBezTo>
                  <a:lnTo>
                    <a:pt x="497" y="330"/>
                  </a:lnTo>
                  <a:close/>
                  <a:moveTo>
                    <a:pt x="490" y="288"/>
                  </a:moveTo>
                  <a:cubicBezTo>
                    <a:pt x="437" y="288"/>
                    <a:pt x="437" y="288"/>
                    <a:pt x="437" y="288"/>
                  </a:cubicBezTo>
                  <a:cubicBezTo>
                    <a:pt x="437" y="288"/>
                    <a:pt x="437" y="288"/>
                    <a:pt x="437" y="288"/>
                  </a:cubicBezTo>
                  <a:cubicBezTo>
                    <a:pt x="435" y="288"/>
                    <a:pt x="435" y="288"/>
                    <a:pt x="435" y="288"/>
                  </a:cubicBezTo>
                  <a:cubicBezTo>
                    <a:pt x="435" y="284"/>
                    <a:pt x="435" y="284"/>
                    <a:pt x="435" y="284"/>
                  </a:cubicBezTo>
                  <a:cubicBezTo>
                    <a:pt x="491" y="284"/>
                    <a:pt x="491" y="284"/>
                    <a:pt x="491" y="284"/>
                  </a:cubicBezTo>
                  <a:cubicBezTo>
                    <a:pt x="491" y="288"/>
                    <a:pt x="491" y="288"/>
                    <a:pt x="491" y="288"/>
                  </a:cubicBezTo>
                  <a:cubicBezTo>
                    <a:pt x="490" y="288"/>
                    <a:pt x="490" y="288"/>
                    <a:pt x="490" y="288"/>
                  </a:cubicBezTo>
                  <a:cubicBezTo>
                    <a:pt x="490" y="288"/>
                    <a:pt x="490" y="288"/>
                    <a:pt x="490" y="288"/>
                  </a:cubicBezTo>
                  <a:close/>
                  <a:moveTo>
                    <a:pt x="484" y="276"/>
                  </a:moveTo>
                  <a:cubicBezTo>
                    <a:pt x="476" y="276"/>
                    <a:pt x="476" y="276"/>
                    <a:pt x="476" y="276"/>
                  </a:cubicBezTo>
                  <a:cubicBezTo>
                    <a:pt x="476" y="266"/>
                    <a:pt x="476" y="266"/>
                    <a:pt x="476" y="266"/>
                  </a:cubicBezTo>
                  <a:cubicBezTo>
                    <a:pt x="483" y="266"/>
                    <a:pt x="483" y="266"/>
                    <a:pt x="483" y="266"/>
                  </a:cubicBezTo>
                  <a:lnTo>
                    <a:pt x="484" y="276"/>
                  </a:lnTo>
                  <a:close/>
                  <a:moveTo>
                    <a:pt x="453" y="208"/>
                  </a:moveTo>
                  <a:cubicBezTo>
                    <a:pt x="449" y="208"/>
                    <a:pt x="449" y="208"/>
                    <a:pt x="449" y="208"/>
                  </a:cubicBezTo>
                  <a:cubicBezTo>
                    <a:pt x="449" y="200"/>
                    <a:pt x="449" y="200"/>
                    <a:pt x="449" y="200"/>
                  </a:cubicBezTo>
                  <a:cubicBezTo>
                    <a:pt x="454" y="200"/>
                    <a:pt x="454" y="200"/>
                    <a:pt x="454" y="200"/>
                  </a:cubicBezTo>
                  <a:lnTo>
                    <a:pt x="453" y="208"/>
                  </a:lnTo>
                  <a:close/>
                  <a:moveTo>
                    <a:pt x="448" y="216"/>
                  </a:moveTo>
                  <a:cubicBezTo>
                    <a:pt x="453" y="216"/>
                    <a:pt x="453" y="216"/>
                    <a:pt x="453" y="216"/>
                  </a:cubicBezTo>
                  <a:cubicBezTo>
                    <a:pt x="453" y="225"/>
                    <a:pt x="453" y="225"/>
                    <a:pt x="453" y="225"/>
                  </a:cubicBezTo>
                  <a:cubicBezTo>
                    <a:pt x="447" y="225"/>
                    <a:pt x="447" y="225"/>
                    <a:pt x="447" y="225"/>
                  </a:cubicBezTo>
                  <a:lnTo>
                    <a:pt x="448" y="216"/>
                  </a:lnTo>
                  <a:close/>
                  <a:moveTo>
                    <a:pt x="453" y="233"/>
                  </a:moveTo>
                  <a:cubicBezTo>
                    <a:pt x="452" y="242"/>
                    <a:pt x="452" y="242"/>
                    <a:pt x="452" y="242"/>
                  </a:cubicBezTo>
                  <a:cubicBezTo>
                    <a:pt x="446" y="242"/>
                    <a:pt x="446" y="242"/>
                    <a:pt x="446" y="242"/>
                  </a:cubicBezTo>
                  <a:cubicBezTo>
                    <a:pt x="447" y="233"/>
                    <a:pt x="447" y="233"/>
                    <a:pt x="447" y="233"/>
                  </a:cubicBezTo>
                  <a:lnTo>
                    <a:pt x="453" y="233"/>
                  </a:lnTo>
                  <a:close/>
                  <a:moveTo>
                    <a:pt x="452" y="250"/>
                  </a:moveTo>
                  <a:cubicBezTo>
                    <a:pt x="452" y="258"/>
                    <a:pt x="452" y="258"/>
                    <a:pt x="452" y="258"/>
                  </a:cubicBezTo>
                  <a:cubicBezTo>
                    <a:pt x="445" y="258"/>
                    <a:pt x="445" y="258"/>
                    <a:pt x="445" y="258"/>
                  </a:cubicBezTo>
                  <a:cubicBezTo>
                    <a:pt x="445" y="250"/>
                    <a:pt x="445" y="250"/>
                    <a:pt x="445" y="250"/>
                  </a:cubicBezTo>
                  <a:lnTo>
                    <a:pt x="452" y="250"/>
                  </a:lnTo>
                  <a:close/>
                  <a:moveTo>
                    <a:pt x="473" y="200"/>
                  </a:moveTo>
                  <a:cubicBezTo>
                    <a:pt x="478" y="200"/>
                    <a:pt x="478" y="200"/>
                    <a:pt x="478" y="200"/>
                  </a:cubicBezTo>
                  <a:cubicBezTo>
                    <a:pt x="479" y="208"/>
                    <a:pt x="479" y="208"/>
                    <a:pt x="479" y="208"/>
                  </a:cubicBezTo>
                  <a:cubicBezTo>
                    <a:pt x="474" y="208"/>
                    <a:pt x="474" y="208"/>
                    <a:pt x="474" y="208"/>
                  </a:cubicBezTo>
                  <a:lnTo>
                    <a:pt x="473" y="200"/>
                  </a:lnTo>
                  <a:close/>
                  <a:moveTo>
                    <a:pt x="475" y="250"/>
                  </a:moveTo>
                  <a:cubicBezTo>
                    <a:pt x="482" y="250"/>
                    <a:pt x="482" y="250"/>
                    <a:pt x="482" y="250"/>
                  </a:cubicBezTo>
                  <a:cubicBezTo>
                    <a:pt x="483" y="258"/>
                    <a:pt x="483" y="258"/>
                    <a:pt x="483" y="258"/>
                  </a:cubicBezTo>
                  <a:cubicBezTo>
                    <a:pt x="476" y="258"/>
                    <a:pt x="476" y="258"/>
                    <a:pt x="476" y="258"/>
                  </a:cubicBezTo>
                  <a:lnTo>
                    <a:pt x="475" y="250"/>
                  </a:lnTo>
                  <a:close/>
                  <a:moveTo>
                    <a:pt x="475" y="242"/>
                  </a:moveTo>
                  <a:cubicBezTo>
                    <a:pt x="475" y="233"/>
                    <a:pt x="475" y="233"/>
                    <a:pt x="475" y="233"/>
                  </a:cubicBezTo>
                  <a:cubicBezTo>
                    <a:pt x="481" y="233"/>
                    <a:pt x="481" y="233"/>
                    <a:pt x="481" y="233"/>
                  </a:cubicBezTo>
                  <a:cubicBezTo>
                    <a:pt x="481" y="242"/>
                    <a:pt x="481" y="242"/>
                    <a:pt x="481" y="242"/>
                  </a:cubicBezTo>
                  <a:lnTo>
                    <a:pt x="475" y="242"/>
                  </a:lnTo>
                  <a:close/>
                  <a:moveTo>
                    <a:pt x="474" y="225"/>
                  </a:moveTo>
                  <a:cubicBezTo>
                    <a:pt x="474" y="216"/>
                    <a:pt x="474" y="216"/>
                    <a:pt x="474" y="216"/>
                  </a:cubicBezTo>
                  <a:cubicBezTo>
                    <a:pt x="479" y="216"/>
                    <a:pt x="479" y="216"/>
                    <a:pt x="479" y="216"/>
                  </a:cubicBezTo>
                  <a:cubicBezTo>
                    <a:pt x="480" y="225"/>
                    <a:pt x="480" y="225"/>
                    <a:pt x="480" y="225"/>
                  </a:cubicBezTo>
                  <a:lnTo>
                    <a:pt x="474" y="225"/>
                  </a:lnTo>
                  <a:close/>
                  <a:moveTo>
                    <a:pt x="473" y="192"/>
                  </a:moveTo>
                  <a:cubicBezTo>
                    <a:pt x="473" y="183"/>
                    <a:pt x="473" y="183"/>
                    <a:pt x="473" y="183"/>
                  </a:cubicBezTo>
                  <a:cubicBezTo>
                    <a:pt x="477" y="183"/>
                    <a:pt x="477" y="183"/>
                    <a:pt x="477" y="183"/>
                  </a:cubicBezTo>
                  <a:cubicBezTo>
                    <a:pt x="477" y="192"/>
                    <a:pt x="477" y="192"/>
                    <a:pt x="477" y="192"/>
                  </a:cubicBezTo>
                  <a:lnTo>
                    <a:pt x="473" y="192"/>
                  </a:lnTo>
                  <a:close/>
                  <a:moveTo>
                    <a:pt x="473" y="175"/>
                  </a:moveTo>
                  <a:cubicBezTo>
                    <a:pt x="470" y="99"/>
                    <a:pt x="470" y="99"/>
                    <a:pt x="470" y="99"/>
                  </a:cubicBezTo>
                  <a:cubicBezTo>
                    <a:pt x="476" y="175"/>
                    <a:pt x="476" y="175"/>
                    <a:pt x="476" y="175"/>
                  </a:cubicBezTo>
                  <a:lnTo>
                    <a:pt x="473" y="175"/>
                  </a:lnTo>
                  <a:close/>
                  <a:moveTo>
                    <a:pt x="469" y="80"/>
                  </a:moveTo>
                  <a:cubicBezTo>
                    <a:pt x="465" y="80"/>
                    <a:pt x="465" y="80"/>
                    <a:pt x="465" y="80"/>
                  </a:cubicBezTo>
                  <a:cubicBezTo>
                    <a:pt x="462" y="80"/>
                    <a:pt x="462" y="80"/>
                    <a:pt x="462" y="80"/>
                  </a:cubicBezTo>
                  <a:cubicBezTo>
                    <a:pt x="457" y="80"/>
                    <a:pt x="457" y="80"/>
                    <a:pt x="457" y="80"/>
                  </a:cubicBezTo>
                  <a:cubicBezTo>
                    <a:pt x="457" y="72"/>
                    <a:pt x="457" y="72"/>
                    <a:pt x="457" y="72"/>
                  </a:cubicBezTo>
                  <a:cubicBezTo>
                    <a:pt x="469" y="72"/>
                    <a:pt x="469" y="72"/>
                    <a:pt x="469" y="72"/>
                  </a:cubicBezTo>
                  <a:lnTo>
                    <a:pt x="469" y="80"/>
                  </a:lnTo>
                  <a:close/>
                  <a:moveTo>
                    <a:pt x="457" y="99"/>
                  </a:moveTo>
                  <a:cubicBezTo>
                    <a:pt x="455" y="175"/>
                    <a:pt x="455" y="175"/>
                    <a:pt x="455" y="175"/>
                  </a:cubicBezTo>
                  <a:cubicBezTo>
                    <a:pt x="451" y="175"/>
                    <a:pt x="451" y="175"/>
                    <a:pt x="451" y="175"/>
                  </a:cubicBezTo>
                  <a:lnTo>
                    <a:pt x="457" y="99"/>
                  </a:lnTo>
                  <a:close/>
                  <a:moveTo>
                    <a:pt x="454" y="183"/>
                  </a:moveTo>
                  <a:cubicBezTo>
                    <a:pt x="454" y="192"/>
                    <a:pt x="454" y="192"/>
                    <a:pt x="454" y="192"/>
                  </a:cubicBezTo>
                  <a:cubicBezTo>
                    <a:pt x="450" y="192"/>
                    <a:pt x="450" y="192"/>
                    <a:pt x="450" y="192"/>
                  </a:cubicBezTo>
                  <a:cubicBezTo>
                    <a:pt x="450" y="183"/>
                    <a:pt x="450" y="183"/>
                    <a:pt x="450" y="183"/>
                  </a:cubicBezTo>
                  <a:lnTo>
                    <a:pt x="454" y="183"/>
                  </a:lnTo>
                  <a:close/>
                  <a:moveTo>
                    <a:pt x="444" y="266"/>
                  </a:moveTo>
                  <a:cubicBezTo>
                    <a:pt x="451" y="266"/>
                    <a:pt x="451" y="266"/>
                    <a:pt x="451" y="266"/>
                  </a:cubicBezTo>
                  <a:cubicBezTo>
                    <a:pt x="451" y="276"/>
                    <a:pt x="451" y="276"/>
                    <a:pt x="451" y="276"/>
                  </a:cubicBezTo>
                  <a:cubicBezTo>
                    <a:pt x="443" y="276"/>
                    <a:pt x="443" y="276"/>
                    <a:pt x="443" y="276"/>
                  </a:cubicBezTo>
                  <a:lnTo>
                    <a:pt x="444" y="266"/>
                  </a:lnTo>
                  <a:close/>
                  <a:moveTo>
                    <a:pt x="464" y="147"/>
                  </a:moveTo>
                  <a:cubicBezTo>
                    <a:pt x="465" y="195"/>
                    <a:pt x="465" y="195"/>
                    <a:pt x="465" y="195"/>
                  </a:cubicBezTo>
                  <a:cubicBezTo>
                    <a:pt x="465" y="195"/>
                    <a:pt x="465" y="196"/>
                    <a:pt x="465" y="196"/>
                  </a:cubicBezTo>
                  <a:cubicBezTo>
                    <a:pt x="465" y="196"/>
                    <a:pt x="465" y="196"/>
                    <a:pt x="465" y="196"/>
                  </a:cubicBezTo>
                  <a:cubicBezTo>
                    <a:pt x="466" y="212"/>
                    <a:pt x="466" y="212"/>
                    <a:pt x="466" y="212"/>
                  </a:cubicBezTo>
                  <a:cubicBezTo>
                    <a:pt x="466" y="212"/>
                    <a:pt x="466" y="212"/>
                    <a:pt x="466" y="212"/>
                  </a:cubicBezTo>
                  <a:cubicBezTo>
                    <a:pt x="466" y="213"/>
                    <a:pt x="466" y="213"/>
                    <a:pt x="466" y="213"/>
                  </a:cubicBezTo>
                  <a:cubicBezTo>
                    <a:pt x="466" y="229"/>
                    <a:pt x="466" y="229"/>
                    <a:pt x="466" y="229"/>
                  </a:cubicBezTo>
                  <a:cubicBezTo>
                    <a:pt x="466" y="229"/>
                    <a:pt x="466" y="229"/>
                    <a:pt x="466" y="229"/>
                  </a:cubicBezTo>
                  <a:cubicBezTo>
                    <a:pt x="466" y="229"/>
                    <a:pt x="466" y="230"/>
                    <a:pt x="467" y="230"/>
                  </a:cubicBezTo>
                  <a:cubicBezTo>
                    <a:pt x="468" y="276"/>
                    <a:pt x="468" y="276"/>
                    <a:pt x="468" y="276"/>
                  </a:cubicBezTo>
                  <a:cubicBezTo>
                    <a:pt x="459" y="276"/>
                    <a:pt x="459" y="276"/>
                    <a:pt x="459" y="276"/>
                  </a:cubicBezTo>
                  <a:lnTo>
                    <a:pt x="464" y="147"/>
                  </a:lnTo>
                  <a:close/>
                  <a:moveTo>
                    <a:pt x="459" y="61"/>
                  </a:moveTo>
                  <a:cubicBezTo>
                    <a:pt x="467" y="61"/>
                    <a:pt x="467" y="61"/>
                    <a:pt x="467" y="61"/>
                  </a:cubicBezTo>
                  <a:cubicBezTo>
                    <a:pt x="467" y="64"/>
                    <a:pt x="467" y="64"/>
                    <a:pt x="467" y="64"/>
                  </a:cubicBezTo>
                  <a:cubicBezTo>
                    <a:pt x="459" y="64"/>
                    <a:pt x="459" y="64"/>
                    <a:pt x="459" y="64"/>
                  </a:cubicBezTo>
                  <a:lnTo>
                    <a:pt x="459" y="61"/>
                  </a:lnTo>
                  <a:close/>
                  <a:moveTo>
                    <a:pt x="487" y="296"/>
                  </a:moveTo>
                  <a:cubicBezTo>
                    <a:pt x="491" y="310"/>
                    <a:pt x="491" y="310"/>
                    <a:pt x="491" y="310"/>
                  </a:cubicBezTo>
                  <a:cubicBezTo>
                    <a:pt x="436" y="310"/>
                    <a:pt x="436" y="310"/>
                    <a:pt x="436" y="310"/>
                  </a:cubicBezTo>
                  <a:cubicBezTo>
                    <a:pt x="440" y="296"/>
                    <a:pt x="440" y="296"/>
                    <a:pt x="440" y="296"/>
                  </a:cubicBezTo>
                  <a:lnTo>
                    <a:pt x="487" y="296"/>
                  </a:lnTo>
                  <a:close/>
                  <a:moveTo>
                    <a:pt x="523" y="379"/>
                  </a:moveTo>
                  <a:cubicBezTo>
                    <a:pt x="523" y="383"/>
                    <a:pt x="523" y="383"/>
                    <a:pt x="523" y="383"/>
                  </a:cubicBezTo>
                  <a:cubicBezTo>
                    <a:pt x="404" y="383"/>
                    <a:pt x="404" y="383"/>
                    <a:pt x="404" y="383"/>
                  </a:cubicBezTo>
                  <a:cubicBezTo>
                    <a:pt x="404" y="379"/>
                    <a:pt x="404" y="379"/>
                    <a:pt x="404" y="379"/>
                  </a:cubicBezTo>
                  <a:lnTo>
                    <a:pt x="523" y="379"/>
                  </a:lnTo>
                  <a:close/>
                  <a:moveTo>
                    <a:pt x="362" y="483"/>
                  </a:moveTo>
                  <a:cubicBezTo>
                    <a:pt x="391" y="483"/>
                    <a:pt x="391" y="483"/>
                    <a:pt x="391" y="483"/>
                  </a:cubicBezTo>
                  <a:cubicBezTo>
                    <a:pt x="381" y="504"/>
                    <a:pt x="381" y="504"/>
                    <a:pt x="381" y="504"/>
                  </a:cubicBezTo>
                  <a:cubicBezTo>
                    <a:pt x="350" y="504"/>
                    <a:pt x="350" y="504"/>
                    <a:pt x="350" y="504"/>
                  </a:cubicBezTo>
                  <a:lnTo>
                    <a:pt x="362" y="483"/>
                  </a:lnTo>
                  <a:close/>
                  <a:moveTo>
                    <a:pt x="390" y="504"/>
                  </a:moveTo>
                  <a:cubicBezTo>
                    <a:pt x="409" y="464"/>
                    <a:pt x="409" y="464"/>
                    <a:pt x="409" y="464"/>
                  </a:cubicBezTo>
                  <a:cubicBezTo>
                    <a:pt x="409" y="464"/>
                    <a:pt x="409" y="464"/>
                    <a:pt x="409" y="464"/>
                  </a:cubicBezTo>
                  <a:cubicBezTo>
                    <a:pt x="409" y="464"/>
                    <a:pt x="426" y="429"/>
                    <a:pt x="463" y="429"/>
                  </a:cubicBezTo>
                  <a:cubicBezTo>
                    <a:pt x="502" y="429"/>
                    <a:pt x="518" y="463"/>
                    <a:pt x="518" y="464"/>
                  </a:cubicBezTo>
                  <a:cubicBezTo>
                    <a:pt x="518" y="464"/>
                    <a:pt x="518" y="464"/>
                    <a:pt x="518" y="464"/>
                  </a:cubicBezTo>
                  <a:cubicBezTo>
                    <a:pt x="537" y="504"/>
                    <a:pt x="537" y="504"/>
                    <a:pt x="537" y="504"/>
                  </a:cubicBezTo>
                  <a:lnTo>
                    <a:pt x="390" y="504"/>
                  </a:lnTo>
                  <a:close/>
                  <a:moveTo>
                    <a:pt x="546" y="504"/>
                  </a:moveTo>
                  <a:cubicBezTo>
                    <a:pt x="536" y="483"/>
                    <a:pt x="536" y="483"/>
                    <a:pt x="536" y="483"/>
                  </a:cubicBezTo>
                  <a:cubicBezTo>
                    <a:pt x="565" y="483"/>
                    <a:pt x="565" y="483"/>
                    <a:pt x="565" y="483"/>
                  </a:cubicBezTo>
                  <a:cubicBezTo>
                    <a:pt x="577" y="504"/>
                    <a:pt x="577" y="504"/>
                    <a:pt x="577" y="504"/>
                  </a:cubicBezTo>
                  <a:lnTo>
                    <a:pt x="546" y="504"/>
                  </a:lnTo>
                  <a:close/>
                </a:path>
              </a:pathLst>
            </a:custGeom>
            <a:solidFill>
              <a:schemeClr val="tx1">
                <a:lumMod val="50000"/>
              </a:schemeClr>
            </a:solidFill>
            <a:ln>
              <a:noFill/>
            </a:ln>
          </p:spPr>
          <p:txBody>
            <a:bodyPr vert="horz" wrap="square" lIns="91440" tIns="45720" rIns="91440" bIns="45720" numCol="1" anchor="t" anchorCtr="0" compatLnSpc="1"/>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sp>
        <p:nvSpPr>
          <p:cNvPr id="18" name="Rectangle 17"/>
          <p:cNvSpPr/>
          <p:nvPr userDrawn="1"/>
        </p:nvSpPr>
        <p:spPr>
          <a:xfrm>
            <a:off x="100012" y="6804000"/>
            <a:ext cx="12091987" cy="5400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Phone6 Plus and Text">
    <p:bg>
      <p:bgPr>
        <a:solidFill>
          <a:srgbClr val="F7F7F7"/>
        </a:solidFill>
        <a:effectLst/>
      </p:bgPr>
    </p:bg>
    <p:spTree>
      <p:nvGrpSpPr>
        <p:cNvPr id="1" name=""/>
        <p:cNvGrpSpPr/>
        <p:nvPr/>
      </p:nvGrpSpPr>
      <p:grpSpPr>
        <a:xfrm>
          <a:off x="0" y="0"/>
          <a:ext cx="0" cy="0"/>
          <a:chOff x="0" y="0"/>
          <a:chExt cx="0" cy="0"/>
        </a:xfrm>
      </p:grpSpPr>
      <p:sp>
        <p:nvSpPr>
          <p:cNvPr id="3" name="Freeform 5"/>
          <p:cNvSpPr/>
          <p:nvPr/>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 name="Rectangle 6"/>
          <p:cNvSpPr>
            <a:spLocks noChangeArrowheads="1"/>
          </p:cNvSpPr>
          <p:nvPr/>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 name="Rectangle 7"/>
          <p:cNvSpPr>
            <a:spLocks noChangeArrowheads="1"/>
          </p:cNvSpPr>
          <p:nvPr/>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6" name="Freeform 8"/>
          <p:cNvSpPr>
            <a:spLocks noEditPoints="1"/>
          </p:cNvSpPr>
          <p:nvPr/>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7" name="Freeform 9"/>
          <p:cNvSpPr/>
          <p:nvPr/>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8" name="Rectangle 10"/>
          <p:cNvSpPr>
            <a:spLocks noChangeArrowheads="1"/>
          </p:cNvSpPr>
          <p:nvPr/>
        </p:nvSpPr>
        <p:spPr bwMode="auto">
          <a:xfrm>
            <a:off x="6703042" y="1517904"/>
            <a:ext cx="3400495" cy="5900522"/>
          </a:xfrm>
          <a:prstGeom prst="rect">
            <a:avLst/>
          </a:prstGeom>
          <a:solidFill>
            <a:schemeClr val="bg1">
              <a:lumMod val="85000"/>
            </a:schemeClr>
          </a:solidFill>
          <a:ln>
            <a:noFill/>
          </a:ln>
        </p:spPr>
        <p:txBody>
          <a:bodyPr vert="horz" wrap="square" lIns="91440" tIns="45720" rIns="91440" bIns="45720" numCol="1" anchor="t" anchorCtr="0" compatLnSpc="1"/>
          <a:lstStyle/>
          <a:p>
            <a:endParaRPr lang="fr-FR"/>
          </a:p>
        </p:txBody>
      </p:sp>
      <p:pic>
        <p:nvPicPr>
          <p:cNvPr id="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a:spLocks noChangeArrowheads="1"/>
          </p:cNvSpPr>
          <p:nvPr/>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1" name="Oval 10"/>
          <p:cNvSpPr>
            <a:spLocks noChangeArrowheads="1"/>
          </p:cNvSpPr>
          <p:nvPr/>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2" name="Freeform 11"/>
          <p:cNvSpPr/>
          <p:nvPr/>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 name="Freeform 12"/>
          <p:cNvSpPr/>
          <p:nvPr/>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 name="Freeform 13"/>
          <p:cNvSpPr/>
          <p:nvPr/>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5" name="Freeform 14"/>
          <p:cNvSpPr/>
          <p:nvPr/>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6" name="Rectangle 15"/>
          <p:cNvSpPr>
            <a:spLocks noChangeArrowheads="1"/>
          </p:cNvSpPr>
          <p:nvPr/>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7" name="Rectangle 16"/>
          <p:cNvSpPr>
            <a:spLocks noChangeArrowheads="1"/>
          </p:cNvSpPr>
          <p:nvPr/>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8" name="Rectangle 17"/>
          <p:cNvSpPr>
            <a:spLocks noChangeArrowheads="1"/>
          </p:cNvSpPr>
          <p:nvPr/>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9" name="Rectangle 18"/>
          <p:cNvSpPr>
            <a:spLocks noChangeArrowheads="1"/>
          </p:cNvSpPr>
          <p:nvPr/>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20" name="Oval 19"/>
          <p:cNvSpPr>
            <a:spLocks noChangeArrowheads="1"/>
          </p:cNvSpPr>
          <p:nvPr/>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29" name="Picture Placeholder 8"/>
          <p:cNvSpPr>
            <a:spLocks noGrp="1"/>
          </p:cNvSpPr>
          <p:nvPr>
            <p:ph type="pic" sz="quarter" idx="10" hasCustomPrompt="1"/>
          </p:nvPr>
        </p:nvSpPr>
        <p:spPr>
          <a:xfrm>
            <a:off x="6703041" y="1517904"/>
            <a:ext cx="3400495" cy="5900522"/>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1097280" y="1845734"/>
            <a:ext cx="10058400" cy="402336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193616D-B584-784E-B5E0-F932FB73B145}"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29FD21-1E57-3A45-9FDC-B1AA3492682B}"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Phone 6 Plus - 3 mockups view">
    <p:bg>
      <p:bgPr>
        <a:solidFill>
          <a:srgbClr val="F7F7F7"/>
        </a:solidFill>
        <a:effectLst/>
      </p:bgPr>
    </p:bg>
    <p:spTree>
      <p:nvGrpSpPr>
        <p:cNvPr id="1" name=""/>
        <p:cNvGrpSpPr/>
        <p:nvPr/>
      </p:nvGrpSpPr>
      <p:grpSpPr>
        <a:xfrm>
          <a:off x="0" y="0"/>
          <a:ext cx="0" cy="0"/>
          <a:chOff x="0" y="0"/>
          <a:chExt cx="0" cy="0"/>
        </a:xfrm>
      </p:grpSpPr>
      <p:grpSp>
        <p:nvGrpSpPr>
          <p:cNvPr id="21" name="Group 20"/>
          <p:cNvGrpSpPr/>
          <p:nvPr userDrawn="1"/>
        </p:nvGrpSpPr>
        <p:grpSpPr>
          <a:xfrm>
            <a:off x="650015" y="731462"/>
            <a:ext cx="2662371" cy="5395077"/>
            <a:chOff x="6467477" y="549048"/>
            <a:chExt cx="3883024" cy="7868629"/>
          </a:xfrm>
        </p:grpSpPr>
        <p:sp>
          <p:nvSpPr>
            <p:cNvPr id="2" name="Freeform 5"/>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4"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6" name="Freeform 9"/>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7"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lstStyle/>
            <a:p>
              <a:endParaRPr lang="fr-FR"/>
            </a:p>
          </p:txBody>
        </p:sp>
        <p:pic>
          <p:nvPicPr>
            <p:cNvPr id="8"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0" name="Oval 9"/>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1" name="Freeform 10"/>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2" name="Freeform 11"/>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 name="Freeform 12"/>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 name="Freeform 13"/>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5" name="Rectangle 14"/>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6" name="Rectangle 15"/>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7" name="Rectangle 16"/>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8" name="Rectangle 17"/>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9" name="Oval 18"/>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grpSp>
      <p:sp>
        <p:nvSpPr>
          <p:cNvPr id="20" name="Picture Placeholder 8"/>
          <p:cNvSpPr>
            <a:spLocks noGrp="1"/>
          </p:cNvSpPr>
          <p:nvPr>
            <p:ph type="pic" sz="quarter" idx="10" hasCustomPrompt="1"/>
          </p:nvPr>
        </p:nvSpPr>
        <p:spPr>
          <a:xfrm>
            <a:off x="811527" y="1385332"/>
            <a:ext cx="2331529" cy="4056078"/>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grpSp>
        <p:nvGrpSpPr>
          <p:cNvPr id="22" name="Group 21"/>
          <p:cNvGrpSpPr/>
          <p:nvPr userDrawn="1"/>
        </p:nvGrpSpPr>
        <p:grpSpPr>
          <a:xfrm>
            <a:off x="4764815" y="731462"/>
            <a:ext cx="2662371" cy="5395077"/>
            <a:chOff x="6467477" y="549048"/>
            <a:chExt cx="3883024" cy="7868629"/>
          </a:xfrm>
        </p:grpSpPr>
        <p:sp>
          <p:nvSpPr>
            <p:cNvPr id="23" name="Freeform 5"/>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24"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25"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26"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27" name="Freeform 9"/>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28"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lstStyle/>
            <a:p>
              <a:endParaRPr lang="fr-FR"/>
            </a:p>
          </p:txBody>
        </p:sp>
        <p:pic>
          <p:nvPicPr>
            <p:cNvPr id="29"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1" name="Oval 30"/>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2" name="Freeform 31"/>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3" name="Freeform 32"/>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4" name="Freeform 33"/>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5" name="Freeform 34"/>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36" name="Rectangle 35"/>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37" name="Rectangle 36"/>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38" name="Rectangle 37"/>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39" name="Rectangle 38"/>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40" name="Oval 39"/>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grpSp>
      <p:grpSp>
        <p:nvGrpSpPr>
          <p:cNvPr id="41" name="Group 40"/>
          <p:cNvGrpSpPr/>
          <p:nvPr userDrawn="1"/>
        </p:nvGrpSpPr>
        <p:grpSpPr>
          <a:xfrm>
            <a:off x="8879615" y="731462"/>
            <a:ext cx="2662371" cy="5395077"/>
            <a:chOff x="6467477" y="549048"/>
            <a:chExt cx="3883024" cy="7868629"/>
          </a:xfrm>
        </p:grpSpPr>
        <p:sp>
          <p:nvSpPr>
            <p:cNvPr id="42" name="Freeform 5"/>
            <p:cNvSpPr/>
            <p:nvPr userDrawn="1"/>
          </p:nvSpPr>
          <p:spPr bwMode="auto">
            <a:xfrm>
              <a:off x="10301108" y="2201802"/>
              <a:ext cx="49393" cy="554717"/>
            </a:xfrm>
            <a:custGeom>
              <a:avLst/>
              <a:gdLst>
                <a:gd name="T0" fmla="*/ 0 w 11"/>
                <a:gd name="T1" fmla="*/ 4 h 126"/>
                <a:gd name="T2" fmla="*/ 0 w 11"/>
                <a:gd name="T3" fmla="*/ 123 h 126"/>
                <a:gd name="T4" fmla="*/ 3 w 11"/>
                <a:gd name="T5" fmla="*/ 126 h 126"/>
                <a:gd name="T6" fmla="*/ 8 w 11"/>
                <a:gd name="T7" fmla="*/ 126 h 126"/>
                <a:gd name="T8" fmla="*/ 11 w 11"/>
                <a:gd name="T9" fmla="*/ 123 h 126"/>
                <a:gd name="T10" fmla="*/ 11 w 11"/>
                <a:gd name="T11" fmla="*/ 4 h 126"/>
                <a:gd name="T12" fmla="*/ 8 w 11"/>
                <a:gd name="T13" fmla="*/ 0 h 126"/>
                <a:gd name="T14" fmla="*/ 3 w 11"/>
                <a:gd name="T15" fmla="*/ 0 h 126"/>
                <a:gd name="T16" fmla="*/ 0 w 11"/>
                <a:gd name="T17" fmla="*/ 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6">
                  <a:moveTo>
                    <a:pt x="0" y="4"/>
                  </a:moveTo>
                  <a:cubicBezTo>
                    <a:pt x="0" y="123"/>
                    <a:pt x="0" y="123"/>
                    <a:pt x="0" y="123"/>
                  </a:cubicBezTo>
                  <a:cubicBezTo>
                    <a:pt x="0" y="125"/>
                    <a:pt x="1" y="126"/>
                    <a:pt x="3" y="126"/>
                  </a:cubicBezTo>
                  <a:cubicBezTo>
                    <a:pt x="8" y="126"/>
                    <a:pt x="8" y="126"/>
                    <a:pt x="8" y="126"/>
                  </a:cubicBezTo>
                  <a:cubicBezTo>
                    <a:pt x="9" y="126"/>
                    <a:pt x="11" y="125"/>
                    <a:pt x="11" y="123"/>
                  </a:cubicBezTo>
                  <a:cubicBezTo>
                    <a:pt x="11" y="4"/>
                    <a:pt x="11" y="4"/>
                    <a:pt x="11" y="4"/>
                  </a:cubicBezTo>
                  <a:cubicBezTo>
                    <a:pt x="11" y="2"/>
                    <a:pt x="9" y="0"/>
                    <a:pt x="8" y="0"/>
                  </a:cubicBezTo>
                  <a:cubicBezTo>
                    <a:pt x="3" y="0"/>
                    <a:pt x="3" y="0"/>
                    <a:pt x="3" y="0"/>
                  </a:cubicBezTo>
                  <a:cubicBezTo>
                    <a:pt x="1"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3" name="Rectangle 6"/>
            <p:cNvSpPr>
              <a:spLocks noChangeArrowheads="1"/>
            </p:cNvSpPr>
            <p:nvPr userDrawn="1"/>
          </p:nvSpPr>
          <p:spPr bwMode="auto">
            <a:xfrm>
              <a:off x="10263114" y="7684386"/>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44" name="Rectangle 7"/>
            <p:cNvSpPr>
              <a:spLocks noChangeArrowheads="1"/>
            </p:cNvSpPr>
            <p:nvPr userDrawn="1"/>
          </p:nvSpPr>
          <p:spPr bwMode="auto">
            <a:xfrm>
              <a:off x="10263114" y="1111364"/>
              <a:ext cx="53192" cy="136780"/>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45" name="Freeform 8"/>
            <p:cNvSpPr>
              <a:spLocks noEditPoints="1"/>
            </p:cNvSpPr>
            <p:nvPr userDrawn="1"/>
          </p:nvSpPr>
          <p:spPr bwMode="auto">
            <a:xfrm>
              <a:off x="6486474" y="549048"/>
              <a:ext cx="3829832" cy="7868629"/>
            </a:xfrm>
            <a:custGeom>
              <a:avLst/>
              <a:gdLst>
                <a:gd name="T0" fmla="*/ 738 w 868"/>
                <a:gd name="T1" fmla="*/ 0 h 1791"/>
                <a:gd name="T2" fmla="*/ 127 w 868"/>
                <a:gd name="T3" fmla="*/ 0 h 1791"/>
                <a:gd name="T4" fmla="*/ 0 w 868"/>
                <a:gd name="T5" fmla="*/ 128 h 1791"/>
                <a:gd name="T6" fmla="*/ 0 w 868"/>
                <a:gd name="T7" fmla="*/ 1664 h 1791"/>
                <a:gd name="T8" fmla="*/ 127 w 868"/>
                <a:gd name="T9" fmla="*/ 1791 h 1791"/>
                <a:gd name="T10" fmla="*/ 738 w 868"/>
                <a:gd name="T11" fmla="*/ 1791 h 1791"/>
                <a:gd name="T12" fmla="*/ 868 w 868"/>
                <a:gd name="T13" fmla="*/ 1664 h 1791"/>
                <a:gd name="T14" fmla="*/ 868 w 868"/>
                <a:gd name="T15" fmla="*/ 128 h 1791"/>
                <a:gd name="T16" fmla="*/ 738 w 868"/>
                <a:gd name="T17" fmla="*/ 0 h 1791"/>
                <a:gd name="T18" fmla="*/ 847 w 868"/>
                <a:gd name="T19" fmla="*/ 1654 h 1791"/>
                <a:gd name="T20" fmla="*/ 732 w 868"/>
                <a:gd name="T21" fmla="*/ 1769 h 1791"/>
                <a:gd name="T22" fmla="*/ 134 w 868"/>
                <a:gd name="T23" fmla="*/ 1769 h 1791"/>
                <a:gd name="T24" fmla="*/ 19 w 868"/>
                <a:gd name="T25" fmla="*/ 1654 h 1791"/>
                <a:gd name="T26" fmla="*/ 19 w 868"/>
                <a:gd name="T27" fmla="*/ 131 h 1791"/>
                <a:gd name="T28" fmla="*/ 134 w 868"/>
                <a:gd name="T29" fmla="*/ 16 h 1791"/>
                <a:gd name="T30" fmla="*/ 732 w 868"/>
                <a:gd name="T31" fmla="*/ 16 h 1791"/>
                <a:gd name="T32" fmla="*/ 847 w 868"/>
                <a:gd name="T33" fmla="*/ 131 h 1791"/>
                <a:gd name="T34" fmla="*/ 847 w 868"/>
                <a:gd name="T35" fmla="*/ 1654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8" h="1791">
                  <a:moveTo>
                    <a:pt x="738" y="0"/>
                  </a:moveTo>
                  <a:cubicBezTo>
                    <a:pt x="127" y="0"/>
                    <a:pt x="127" y="0"/>
                    <a:pt x="127" y="0"/>
                  </a:cubicBezTo>
                  <a:cubicBezTo>
                    <a:pt x="57" y="0"/>
                    <a:pt x="0" y="57"/>
                    <a:pt x="0" y="128"/>
                  </a:cubicBezTo>
                  <a:cubicBezTo>
                    <a:pt x="0" y="1664"/>
                    <a:pt x="0" y="1664"/>
                    <a:pt x="0" y="1664"/>
                  </a:cubicBezTo>
                  <a:cubicBezTo>
                    <a:pt x="0" y="1734"/>
                    <a:pt x="57" y="1791"/>
                    <a:pt x="127" y="1791"/>
                  </a:cubicBezTo>
                  <a:cubicBezTo>
                    <a:pt x="738" y="1791"/>
                    <a:pt x="738" y="1791"/>
                    <a:pt x="738" y="1791"/>
                  </a:cubicBezTo>
                  <a:cubicBezTo>
                    <a:pt x="809" y="1791"/>
                    <a:pt x="866" y="1734"/>
                    <a:pt x="868" y="1664"/>
                  </a:cubicBezTo>
                  <a:cubicBezTo>
                    <a:pt x="868" y="128"/>
                    <a:pt x="868" y="128"/>
                    <a:pt x="868" y="128"/>
                  </a:cubicBezTo>
                  <a:cubicBezTo>
                    <a:pt x="866" y="57"/>
                    <a:pt x="809" y="0"/>
                    <a:pt x="738" y="0"/>
                  </a:cubicBezTo>
                  <a:close/>
                  <a:moveTo>
                    <a:pt x="847" y="1654"/>
                  </a:moveTo>
                  <a:cubicBezTo>
                    <a:pt x="847" y="1718"/>
                    <a:pt x="796" y="1769"/>
                    <a:pt x="732" y="1769"/>
                  </a:cubicBezTo>
                  <a:cubicBezTo>
                    <a:pt x="134" y="1769"/>
                    <a:pt x="134" y="1769"/>
                    <a:pt x="134" y="1769"/>
                  </a:cubicBezTo>
                  <a:cubicBezTo>
                    <a:pt x="71" y="1769"/>
                    <a:pt x="19" y="1718"/>
                    <a:pt x="19" y="1654"/>
                  </a:cubicBezTo>
                  <a:cubicBezTo>
                    <a:pt x="19" y="131"/>
                    <a:pt x="19" y="131"/>
                    <a:pt x="19" y="131"/>
                  </a:cubicBezTo>
                  <a:cubicBezTo>
                    <a:pt x="19" y="68"/>
                    <a:pt x="71" y="16"/>
                    <a:pt x="134" y="16"/>
                  </a:cubicBezTo>
                  <a:cubicBezTo>
                    <a:pt x="732" y="16"/>
                    <a:pt x="732" y="16"/>
                    <a:pt x="732" y="16"/>
                  </a:cubicBezTo>
                  <a:cubicBezTo>
                    <a:pt x="796" y="16"/>
                    <a:pt x="847" y="68"/>
                    <a:pt x="847" y="131"/>
                  </a:cubicBezTo>
                  <a:lnTo>
                    <a:pt x="847" y="1654"/>
                  </a:ln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6" name="Freeform 9"/>
            <p:cNvSpPr/>
            <p:nvPr userDrawn="1"/>
          </p:nvSpPr>
          <p:spPr bwMode="auto">
            <a:xfrm>
              <a:off x="6543466" y="602240"/>
              <a:ext cx="3719648" cy="7766044"/>
            </a:xfrm>
            <a:custGeom>
              <a:avLst/>
              <a:gdLst>
                <a:gd name="T0" fmla="*/ 718 w 843"/>
                <a:gd name="T1" fmla="*/ 1768 h 1768"/>
                <a:gd name="T2" fmla="*/ 120 w 843"/>
                <a:gd name="T3" fmla="*/ 1768 h 1768"/>
                <a:gd name="T4" fmla="*/ 0 w 843"/>
                <a:gd name="T5" fmla="*/ 1648 h 1768"/>
                <a:gd name="T6" fmla="*/ 0 w 843"/>
                <a:gd name="T7" fmla="*/ 120 h 1768"/>
                <a:gd name="T8" fmla="*/ 120 w 843"/>
                <a:gd name="T9" fmla="*/ 0 h 1768"/>
                <a:gd name="T10" fmla="*/ 718 w 843"/>
                <a:gd name="T11" fmla="*/ 0 h 1768"/>
                <a:gd name="T12" fmla="*/ 843 w 843"/>
                <a:gd name="T13" fmla="*/ 125 h 1768"/>
                <a:gd name="T14" fmla="*/ 843 w 843"/>
                <a:gd name="T15" fmla="*/ 1643 h 1768"/>
                <a:gd name="T16" fmla="*/ 718 w 843"/>
                <a:gd name="T17" fmla="*/ 1768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768">
                  <a:moveTo>
                    <a:pt x="718" y="1768"/>
                  </a:moveTo>
                  <a:cubicBezTo>
                    <a:pt x="120" y="1768"/>
                    <a:pt x="120" y="1768"/>
                    <a:pt x="120" y="1768"/>
                  </a:cubicBezTo>
                  <a:cubicBezTo>
                    <a:pt x="54" y="1768"/>
                    <a:pt x="0" y="1714"/>
                    <a:pt x="0" y="1648"/>
                  </a:cubicBezTo>
                  <a:cubicBezTo>
                    <a:pt x="0" y="120"/>
                    <a:pt x="0" y="120"/>
                    <a:pt x="0" y="120"/>
                  </a:cubicBezTo>
                  <a:cubicBezTo>
                    <a:pt x="0" y="54"/>
                    <a:pt x="54" y="0"/>
                    <a:pt x="120" y="0"/>
                  </a:cubicBezTo>
                  <a:cubicBezTo>
                    <a:pt x="718" y="0"/>
                    <a:pt x="718" y="0"/>
                    <a:pt x="718" y="0"/>
                  </a:cubicBezTo>
                  <a:cubicBezTo>
                    <a:pt x="787" y="0"/>
                    <a:pt x="843" y="56"/>
                    <a:pt x="843" y="125"/>
                  </a:cubicBezTo>
                  <a:cubicBezTo>
                    <a:pt x="843" y="1643"/>
                    <a:pt x="843" y="1643"/>
                    <a:pt x="843" y="1643"/>
                  </a:cubicBezTo>
                  <a:cubicBezTo>
                    <a:pt x="843" y="1712"/>
                    <a:pt x="787" y="1768"/>
                    <a:pt x="718" y="1768"/>
                  </a:cubicBez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7" name="Rectangle 10"/>
            <p:cNvSpPr>
              <a:spLocks noChangeArrowheads="1"/>
            </p:cNvSpPr>
            <p:nvPr userDrawn="1"/>
          </p:nvSpPr>
          <p:spPr bwMode="auto">
            <a:xfrm>
              <a:off x="6703042" y="1517904"/>
              <a:ext cx="3400495" cy="5900522"/>
            </a:xfrm>
            <a:prstGeom prst="rect">
              <a:avLst/>
            </a:prstGeom>
            <a:solidFill>
              <a:schemeClr val="accent1"/>
            </a:solidFill>
            <a:ln>
              <a:noFill/>
            </a:ln>
          </p:spPr>
          <p:txBody>
            <a:bodyPr vert="horz" wrap="square" lIns="91440" tIns="45720" rIns="91440" bIns="45720" numCol="1" anchor="t" anchorCtr="0" compatLnSpc="1"/>
            <a:lstStyle/>
            <a:p>
              <a:endParaRPr lang="fr-FR"/>
            </a:p>
          </p:txBody>
        </p:sp>
        <p:pic>
          <p:nvPicPr>
            <p:cNvPr id="48"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4638" y="7581801"/>
              <a:ext cx="649703"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Oval 48"/>
            <p:cNvSpPr>
              <a:spLocks noChangeArrowheads="1"/>
            </p:cNvSpPr>
            <p:nvPr userDrawn="1"/>
          </p:nvSpPr>
          <p:spPr bwMode="auto">
            <a:xfrm>
              <a:off x="8127831" y="7631194"/>
              <a:ext cx="547119" cy="547118"/>
            </a:xfrm>
            <a:prstGeom prst="ellipse">
              <a:avLst/>
            </a:pr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0" name="Oval 49"/>
            <p:cNvSpPr>
              <a:spLocks noChangeArrowheads="1"/>
            </p:cNvSpPr>
            <p:nvPr userDrawn="1"/>
          </p:nvSpPr>
          <p:spPr bwMode="auto">
            <a:xfrm>
              <a:off x="8340599" y="761816"/>
              <a:ext cx="102585" cy="102585"/>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1" name="Freeform 50"/>
            <p:cNvSpPr/>
            <p:nvPr userDrawn="1"/>
          </p:nvSpPr>
          <p:spPr bwMode="auto">
            <a:xfrm>
              <a:off x="8089836" y="993582"/>
              <a:ext cx="615509" cy="83588"/>
            </a:xfrm>
            <a:custGeom>
              <a:avLst/>
              <a:gdLst>
                <a:gd name="T0" fmla="*/ 130 w 139"/>
                <a:gd name="T1" fmla="*/ 19 h 19"/>
                <a:gd name="T2" fmla="*/ 10 w 139"/>
                <a:gd name="T3" fmla="*/ 19 h 19"/>
                <a:gd name="T4" fmla="*/ 0 w 139"/>
                <a:gd name="T5" fmla="*/ 9 h 19"/>
                <a:gd name="T6" fmla="*/ 0 w 139"/>
                <a:gd name="T7" fmla="*/ 9 h 19"/>
                <a:gd name="T8" fmla="*/ 10 w 139"/>
                <a:gd name="T9" fmla="*/ 0 h 19"/>
                <a:gd name="T10" fmla="*/ 130 w 139"/>
                <a:gd name="T11" fmla="*/ 0 h 19"/>
                <a:gd name="T12" fmla="*/ 139 w 139"/>
                <a:gd name="T13" fmla="*/ 9 h 19"/>
                <a:gd name="T14" fmla="*/ 139 w 139"/>
                <a:gd name="T15" fmla="*/ 9 h 19"/>
                <a:gd name="T16" fmla="*/ 130 w 13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
                  <a:moveTo>
                    <a:pt x="130" y="19"/>
                  </a:moveTo>
                  <a:cubicBezTo>
                    <a:pt x="10" y="19"/>
                    <a:pt x="10" y="19"/>
                    <a:pt x="10" y="19"/>
                  </a:cubicBezTo>
                  <a:cubicBezTo>
                    <a:pt x="5" y="19"/>
                    <a:pt x="0" y="15"/>
                    <a:pt x="0" y="9"/>
                  </a:cubicBezTo>
                  <a:cubicBezTo>
                    <a:pt x="0" y="9"/>
                    <a:pt x="0" y="9"/>
                    <a:pt x="0" y="9"/>
                  </a:cubicBezTo>
                  <a:cubicBezTo>
                    <a:pt x="0" y="4"/>
                    <a:pt x="5" y="0"/>
                    <a:pt x="10" y="0"/>
                  </a:cubicBezTo>
                  <a:cubicBezTo>
                    <a:pt x="130" y="0"/>
                    <a:pt x="130" y="0"/>
                    <a:pt x="130" y="0"/>
                  </a:cubicBezTo>
                  <a:cubicBezTo>
                    <a:pt x="135" y="0"/>
                    <a:pt x="139" y="4"/>
                    <a:pt x="139" y="9"/>
                  </a:cubicBezTo>
                  <a:cubicBezTo>
                    <a:pt x="139" y="9"/>
                    <a:pt x="139" y="9"/>
                    <a:pt x="139" y="9"/>
                  </a:cubicBezTo>
                  <a:cubicBezTo>
                    <a:pt x="139" y="15"/>
                    <a:pt x="135" y="19"/>
                    <a:pt x="130" y="19"/>
                  </a:cubicBezTo>
                  <a:close/>
                </a:path>
              </a:pathLst>
            </a:cu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2" name="Freeform 51"/>
            <p:cNvSpPr/>
            <p:nvPr userDrawn="1"/>
          </p:nvSpPr>
          <p:spPr bwMode="auto">
            <a:xfrm>
              <a:off x="6467477" y="1536901"/>
              <a:ext cx="56992" cy="338150"/>
            </a:xfrm>
            <a:custGeom>
              <a:avLst/>
              <a:gdLst>
                <a:gd name="T0" fmla="*/ 0 w 13"/>
                <a:gd name="T1" fmla="*/ 4 h 77"/>
                <a:gd name="T2" fmla="*/ 0 w 13"/>
                <a:gd name="T3" fmla="*/ 73 h 77"/>
                <a:gd name="T4" fmla="*/ 4 w 13"/>
                <a:gd name="T5" fmla="*/ 77 h 77"/>
                <a:gd name="T6" fmla="*/ 9 w 13"/>
                <a:gd name="T7" fmla="*/ 77 h 77"/>
                <a:gd name="T8" fmla="*/ 13 w 13"/>
                <a:gd name="T9" fmla="*/ 73 h 77"/>
                <a:gd name="T10" fmla="*/ 13 w 13"/>
                <a:gd name="T11" fmla="*/ 4 h 77"/>
                <a:gd name="T12" fmla="*/ 9 w 13"/>
                <a:gd name="T13" fmla="*/ 0 h 77"/>
                <a:gd name="T14" fmla="*/ 4 w 13"/>
                <a:gd name="T15" fmla="*/ 0 h 77"/>
                <a:gd name="T16" fmla="*/ 0 w 13"/>
                <a:gd name="T1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7">
                  <a:moveTo>
                    <a:pt x="0" y="4"/>
                  </a:moveTo>
                  <a:cubicBezTo>
                    <a:pt x="0" y="73"/>
                    <a:pt x="0" y="73"/>
                    <a:pt x="0" y="73"/>
                  </a:cubicBezTo>
                  <a:cubicBezTo>
                    <a:pt x="0" y="75"/>
                    <a:pt x="2" y="77"/>
                    <a:pt x="4" y="77"/>
                  </a:cubicBezTo>
                  <a:cubicBezTo>
                    <a:pt x="9" y="77"/>
                    <a:pt x="9" y="77"/>
                    <a:pt x="9" y="77"/>
                  </a:cubicBezTo>
                  <a:cubicBezTo>
                    <a:pt x="11" y="77"/>
                    <a:pt x="13" y="75"/>
                    <a:pt x="13" y="73"/>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3" name="Freeform 52"/>
            <p:cNvSpPr/>
            <p:nvPr userDrawn="1"/>
          </p:nvSpPr>
          <p:spPr bwMode="auto">
            <a:xfrm>
              <a:off x="6467477" y="2232197"/>
              <a:ext cx="56992" cy="577514"/>
            </a:xfrm>
            <a:custGeom>
              <a:avLst/>
              <a:gdLst>
                <a:gd name="T0" fmla="*/ 0 w 13"/>
                <a:gd name="T1" fmla="*/ 4 h 131"/>
                <a:gd name="T2" fmla="*/ 0 w 13"/>
                <a:gd name="T3" fmla="*/ 127 h 131"/>
                <a:gd name="T4" fmla="*/ 4 w 13"/>
                <a:gd name="T5" fmla="*/ 131 h 131"/>
                <a:gd name="T6" fmla="*/ 9 w 13"/>
                <a:gd name="T7" fmla="*/ 131 h 131"/>
                <a:gd name="T8" fmla="*/ 13 w 13"/>
                <a:gd name="T9" fmla="*/ 127 h 131"/>
                <a:gd name="T10" fmla="*/ 13 w 13"/>
                <a:gd name="T11" fmla="*/ 4 h 131"/>
                <a:gd name="T12" fmla="*/ 9 w 13"/>
                <a:gd name="T13" fmla="*/ 0 h 131"/>
                <a:gd name="T14" fmla="*/ 4 w 13"/>
                <a:gd name="T15" fmla="*/ 0 h 131"/>
                <a:gd name="T16" fmla="*/ 0 w 13"/>
                <a:gd name="T17"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1">
                  <a:moveTo>
                    <a:pt x="0" y="4"/>
                  </a:moveTo>
                  <a:cubicBezTo>
                    <a:pt x="0" y="127"/>
                    <a:pt x="0" y="127"/>
                    <a:pt x="0" y="127"/>
                  </a:cubicBezTo>
                  <a:cubicBezTo>
                    <a:pt x="0" y="129"/>
                    <a:pt x="2" y="131"/>
                    <a:pt x="4" y="131"/>
                  </a:cubicBezTo>
                  <a:cubicBezTo>
                    <a:pt x="9" y="131"/>
                    <a:pt x="9" y="131"/>
                    <a:pt x="9" y="131"/>
                  </a:cubicBezTo>
                  <a:cubicBezTo>
                    <a:pt x="11" y="131"/>
                    <a:pt x="13" y="129"/>
                    <a:pt x="13" y="127"/>
                  </a:cubicBezTo>
                  <a:cubicBezTo>
                    <a:pt x="13" y="4"/>
                    <a:pt x="13" y="4"/>
                    <a:pt x="13" y="4"/>
                  </a:cubicBezTo>
                  <a:cubicBezTo>
                    <a:pt x="13" y="2"/>
                    <a:pt x="11" y="0"/>
                    <a:pt x="9" y="0"/>
                  </a:cubicBezTo>
                  <a:cubicBezTo>
                    <a:pt x="4" y="0"/>
                    <a:pt x="4" y="0"/>
                    <a:pt x="4" y="0"/>
                  </a:cubicBezTo>
                  <a:cubicBezTo>
                    <a:pt x="2" y="0"/>
                    <a:pt x="0" y="2"/>
                    <a:pt x="0" y="4"/>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4" name="Freeform 53"/>
            <p:cNvSpPr/>
            <p:nvPr userDrawn="1"/>
          </p:nvSpPr>
          <p:spPr bwMode="auto">
            <a:xfrm>
              <a:off x="6467477" y="2950291"/>
              <a:ext cx="56992" cy="569915"/>
            </a:xfrm>
            <a:custGeom>
              <a:avLst/>
              <a:gdLst>
                <a:gd name="T0" fmla="*/ 0 w 13"/>
                <a:gd name="T1" fmla="*/ 3 h 130"/>
                <a:gd name="T2" fmla="*/ 0 w 13"/>
                <a:gd name="T3" fmla="*/ 127 h 130"/>
                <a:gd name="T4" fmla="*/ 4 w 13"/>
                <a:gd name="T5" fmla="*/ 130 h 130"/>
                <a:gd name="T6" fmla="*/ 9 w 13"/>
                <a:gd name="T7" fmla="*/ 130 h 130"/>
                <a:gd name="T8" fmla="*/ 13 w 13"/>
                <a:gd name="T9" fmla="*/ 127 h 130"/>
                <a:gd name="T10" fmla="*/ 13 w 13"/>
                <a:gd name="T11" fmla="*/ 3 h 130"/>
                <a:gd name="T12" fmla="*/ 9 w 13"/>
                <a:gd name="T13" fmla="*/ 0 h 130"/>
                <a:gd name="T14" fmla="*/ 4 w 13"/>
                <a:gd name="T15" fmla="*/ 0 h 130"/>
                <a:gd name="T16" fmla="*/ 0 w 13"/>
                <a:gd name="T17"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0">
                  <a:moveTo>
                    <a:pt x="0" y="3"/>
                  </a:moveTo>
                  <a:cubicBezTo>
                    <a:pt x="0" y="127"/>
                    <a:pt x="0" y="127"/>
                    <a:pt x="0" y="127"/>
                  </a:cubicBezTo>
                  <a:cubicBezTo>
                    <a:pt x="0" y="129"/>
                    <a:pt x="2" y="130"/>
                    <a:pt x="4" y="130"/>
                  </a:cubicBezTo>
                  <a:cubicBezTo>
                    <a:pt x="9" y="130"/>
                    <a:pt x="9" y="130"/>
                    <a:pt x="9" y="130"/>
                  </a:cubicBezTo>
                  <a:cubicBezTo>
                    <a:pt x="11" y="130"/>
                    <a:pt x="13" y="129"/>
                    <a:pt x="13" y="127"/>
                  </a:cubicBezTo>
                  <a:cubicBezTo>
                    <a:pt x="13" y="3"/>
                    <a:pt x="13" y="3"/>
                    <a:pt x="13" y="3"/>
                  </a:cubicBezTo>
                  <a:cubicBezTo>
                    <a:pt x="13" y="1"/>
                    <a:pt x="11" y="0"/>
                    <a:pt x="9" y="0"/>
                  </a:cubicBezTo>
                  <a:cubicBezTo>
                    <a:pt x="4" y="0"/>
                    <a:pt x="4" y="0"/>
                    <a:pt x="4" y="0"/>
                  </a:cubicBezTo>
                  <a:cubicBezTo>
                    <a:pt x="2" y="0"/>
                    <a:pt x="0" y="1"/>
                    <a:pt x="0" y="3"/>
                  </a:cubicBezTo>
                  <a:close/>
                </a:path>
              </a:pathLst>
            </a:custGeom>
            <a:solidFill>
              <a:srgbClr val="F9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5" name="Rectangle 54"/>
            <p:cNvSpPr>
              <a:spLocks noChangeArrowheads="1"/>
            </p:cNvSpPr>
            <p:nvPr userDrawn="1"/>
          </p:nvSpPr>
          <p:spPr bwMode="auto">
            <a:xfrm>
              <a:off x="648647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6" name="Rectangle 55"/>
            <p:cNvSpPr>
              <a:spLocks noChangeArrowheads="1"/>
            </p:cNvSpPr>
            <p:nvPr userDrawn="1"/>
          </p:nvSpPr>
          <p:spPr bwMode="auto">
            <a:xfrm>
              <a:off x="10263114" y="7718581"/>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7" name="Rectangle 56"/>
            <p:cNvSpPr>
              <a:spLocks noChangeArrowheads="1"/>
            </p:cNvSpPr>
            <p:nvPr userDrawn="1"/>
          </p:nvSpPr>
          <p:spPr bwMode="auto">
            <a:xfrm>
              <a:off x="648647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8" name="Rectangle 57"/>
            <p:cNvSpPr>
              <a:spLocks noChangeArrowheads="1"/>
            </p:cNvSpPr>
            <p:nvPr userDrawn="1"/>
          </p:nvSpPr>
          <p:spPr bwMode="auto">
            <a:xfrm>
              <a:off x="10263114" y="1145559"/>
              <a:ext cx="53192" cy="13678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59" name="Oval 58"/>
            <p:cNvSpPr>
              <a:spLocks noChangeArrowheads="1"/>
            </p:cNvSpPr>
            <p:nvPr userDrawn="1"/>
          </p:nvSpPr>
          <p:spPr bwMode="auto">
            <a:xfrm>
              <a:off x="7740288" y="970785"/>
              <a:ext cx="140579" cy="140579"/>
            </a:xfrm>
            <a:prstGeom prst="ellipse">
              <a:avLst/>
            </a:prstGeom>
            <a:solidFill>
              <a:srgbClr val="3C3E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grpSp>
      <p:sp>
        <p:nvSpPr>
          <p:cNvPr id="61" name="Picture Placeholder 8"/>
          <p:cNvSpPr>
            <a:spLocks noGrp="1"/>
          </p:cNvSpPr>
          <p:nvPr>
            <p:ph type="pic" sz="quarter" idx="11" hasCustomPrompt="1"/>
          </p:nvPr>
        </p:nvSpPr>
        <p:spPr>
          <a:xfrm>
            <a:off x="4913304" y="1385332"/>
            <a:ext cx="2331529" cy="4056078"/>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
        <p:nvSpPr>
          <p:cNvPr id="62" name="Picture Placeholder 8"/>
          <p:cNvSpPr>
            <a:spLocks noGrp="1"/>
          </p:cNvSpPr>
          <p:nvPr>
            <p:ph type="pic" sz="quarter" idx="12" hasCustomPrompt="1"/>
          </p:nvPr>
        </p:nvSpPr>
        <p:spPr>
          <a:xfrm>
            <a:off x="9041128" y="1385332"/>
            <a:ext cx="2331529" cy="4056078"/>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ptop - Fullscreen">
    <p:bg>
      <p:bgPr>
        <a:solidFill>
          <a:srgbClr val="F7F7F7"/>
        </a:solidFill>
        <a:effectLst/>
      </p:bgPr>
    </p:bg>
    <p:spTree>
      <p:nvGrpSpPr>
        <p:cNvPr id="1" name=""/>
        <p:cNvGrpSpPr/>
        <p:nvPr/>
      </p:nvGrpSpPr>
      <p:grpSpPr>
        <a:xfrm>
          <a:off x="0" y="0"/>
          <a:ext cx="0" cy="0"/>
          <a:chOff x="0" y="0"/>
          <a:chExt cx="0" cy="0"/>
        </a:xfrm>
      </p:grpSpPr>
      <p:sp>
        <p:nvSpPr>
          <p:cNvPr id="439" name="Freeform 438"/>
          <p:cNvSpPr/>
          <p:nvPr userDrawn="1"/>
        </p:nvSpPr>
        <p:spPr bwMode="auto">
          <a:xfrm>
            <a:off x="1051444" y="545122"/>
            <a:ext cx="10091632" cy="6312878"/>
          </a:xfrm>
          <a:custGeom>
            <a:avLst/>
            <a:gdLst>
              <a:gd name="connsiteX0" fmla="*/ 348984 w 10091632"/>
              <a:gd name="connsiteY0" fmla="*/ 0 h 6312878"/>
              <a:gd name="connsiteX1" fmla="*/ 9742648 w 10091632"/>
              <a:gd name="connsiteY1" fmla="*/ 0 h 6312878"/>
              <a:gd name="connsiteX2" fmla="*/ 10091632 w 10091632"/>
              <a:gd name="connsiteY2" fmla="*/ 348762 h 6312878"/>
              <a:gd name="connsiteX3" fmla="*/ 10091632 w 10091632"/>
              <a:gd name="connsiteY3" fmla="*/ 6312878 h 6312878"/>
              <a:gd name="connsiteX4" fmla="*/ 0 w 10091632"/>
              <a:gd name="connsiteY4" fmla="*/ 6312878 h 6312878"/>
              <a:gd name="connsiteX5" fmla="*/ 0 w 10091632"/>
              <a:gd name="connsiteY5" fmla="*/ 6096526 h 6312878"/>
              <a:gd name="connsiteX6" fmla="*/ 0 w 10091632"/>
              <a:gd name="connsiteY6" fmla="*/ 348762 h 6312878"/>
              <a:gd name="connsiteX7" fmla="*/ 348984 w 10091632"/>
              <a:gd name="connsiteY7" fmla="*/ 0 h 631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1632" h="6312878">
                <a:moveTo>
                  <a:pt x="348984" y="0"/>
                </a:moveTo>
                <a:cubicBezTo>
                  <a:pt x="9742648" y="0"/>
                  <a:pt x="9742648" y="0"/>
                  <a:pt x="9742648" y="0"/>
                </a:cubicBezTo>
                <a:cubicBezTo>
                  <a:pt x="9933811" y="0"/>
                  <a:pt x="10091632" y="157720"/>
                  <a:pt x="10091632" y="348762"/>
                </a:cubicBezTo>
                <a:lnTo>
                  <a:pt x="10091632" y="6312878"/>
                </a:lnTo>
                <a:lnTo>
                  <a:pt x="0" y="6312878"/>
                </a:lnTo>
                <a:lnTo>
                  <a:pt x="0" y="6096526"/>
                </a:lnTo>
                <a:cubicBezTo>
                  <a:pt x="0" y="348762"/>
                  <a:pt x="0" y="348762"/>
                  <a:pt x="0" y="348762"/>
                </a:cubicBezTo>
                <a:cubicBezTo>
                  <a:pt x="0" y="157720"/>
                  <a:pt x="157821" y="0"/>
                  <a:pt x="348984" y="0"/>
                </a:cubicBezTo>
                <a:close/>
              </a:path>
            </a:pathLst>
          </a:custGeom>
          <a:solidFill>
            <a:srgbClr val="3335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fr-FR" dirty="0"/>
          </a:p>
        </p:txBody>
      </p:sp>
      <p:sp>
        <p:nvSpPr>
          <p:cNvPr id="440" name="Freeform 439"/>
          <p:cNvSpPr/>
          <p:nvPr userDrawn="1"/>
        </p:nvSpPr>
        <p:spPr bwMode="auto">
          <a:xfrm>
            <a:off x="1060009" y="553688"/>
            <a:ext cx="10074498" cy="6304312"/>
          </a:xfrm>
          <a:custGeom>
            <a:avLst/>
            <a:gdLst>
              <a:gd name="connsiteX0" fmla="*/ 340040 w 10074498"/>
              <a:gd name="connsiteY0" fmla="*/ 0 h 6304312"/>
              <a:gd name="connsiteX1" fmla="*/ 9732236 w 10074498"/>
              <a:gd name="connsiteY1" fmla="*/ 0 h 6304312"/>
              <a:gd name="connsiteX2" fmla="*/ 10074498 w 10074498"/>
              <a:gd name="connsiteY2" fmla="*/ 341881 h 6304312"/>
              <a:gd name="connsiteX3" fmla="*/ 10074498 w 10074498"/>
              <a:gd name="connsiteY3" fmla="*/ 6236397 h 6304312"/>
              <a:gd name="connsiteX4" fmla="*/ 10074498 w 10074498"/>
              <a:gd name="connsiteY4" fmla="*/ 6304312 h 6304312"/>
              <a:gd name="connsiteX5" fmla="*/ 0 w 10074498"/>
              <a:gd name="connsiteY5" fmla="*/ 6304312 h 6304312"/>
              <a:gd name="connsiteX6" fmla="*/ 0 w 10074498"/>
              <a:gd name="connsiteY6" fmla="*/ 6086003 h 6304312"/>
              <a:gd name="connsiteX7" fmla="*/ 0 w 10074498"/>
              <a:gd name="connsiteY7" fmla="*/ 341881 h 6304312"/>
              <a:gd name="connsiteX8" fmla="*/ 340040 w 10074498"/>
              <a:gd name="connsiteY8" fmla="*/ 0 h 630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4498" h="6304312">
                <a:moveTo>
                  <a:pt x="340040" y="0"/>
                </a:moveTo>
                <a:cubicBezTo>
                  <a:pt x="9732236" y="0"/>
                  <a:pt x="9732236" y="0"/>
                  <a:pt x="9732236" y="0"/>
                </a:cubicBezTo>
                <a:cubicBezTo>
                  <a:pt x="9921147" y="0"/>
                  <a:pt x="10074498" y="153180"/>
                  <a:pt x="10074498" y="341881"/>
                </a:cubicBezTo>
                <a:cubicBezTo>
                  <a:pt x="10074498" y="4093270"/>
                  <a:pt x="10074498" y="5617272"/>
                  <a:pt x="10074498" y="6236397"/>
                </a:cubicBezTo>
                <a:lnTo>
                  <a:pt x="10074498" y="6304312"/>
                </a:lnTo>
                <a:lnTo>
                  <a:pt x="0" y="6304312"/>
                </a:lnTo>
                <a:lnTo>
                  <a:pt x="0" y="6086003"/>
                </a:lnTo>
                <a:cubicBezTo>
                  <a:pt x="0" y="341881"/>
                  <a:pt x="0" y="341881"/>
                  <a:pt x="0" y="341881"/>
                </a:cubicBezTo>
                <a:cubicBezTo>
                  <a:pt x="0" y="153180"/>
                  <a:pt x="153351" y="0"/>
                  <a:pt x="340040" y="0"/>
                </a:cubicBezTo>
                <a:close/>
              </a:path>
            </a:pathLst>
          </a:custGeom>
          <a:solidFill>
            <a:srgbClr val="010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fr-FR"/>
          </a:p>
        </p:txBody>
      </p:sp>
      <p:sp>
        <p:nvSpPr>
          <p:cNvPr id="441" name="Oval 398"/>
          <p:cNvSpPr>
            <a:spLocks noChangeArrowheads="1"/>
          </p:cNvSpPr>
          <p:nvPr userDrawn="1"/>
        </p:nvSpPr>
        <p:spPr bwMode="auto">
          <a:xfrm>
            <a:off x="6060137" y="770713"/>
            <a:ext cx="79956" cy="79956"/>
          </a:xfrm>
          <a:prstGeom prst="ellipse">
            <a:avLst/>
          </a:pr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42" name="Oval 399"/>
          <p:cNvSpPr>
            <a:spLocks noChangeArrowheads="1"/>
          </p:cNvSpPr>
          <p:nvPr userDrawn="1"/>
        </p:nvSpPr>
        <p:spPr bwMode="auto">
          <a:xfrm>
            <a:off x="6080125" y="790703"/>
            <a:ext cx="39978" cy="39978"/>
          </a:xfrm>
          <a:prstGeom prst="ellipse">
            <a:avLst/>
          </a:prstGeom>
          <a:solidFill>
            <a:srgbClr val="000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43" name="Oval 400"/>
          <p:cNvSpPr>
            <a:spLocks noChangeArrowheads="1"/>
          </p:cNvSpPr>
          <p:nvPr userDrawn="1"/>
        </p:nvSpPr>
        <p:spPr bwMode="auto">
          <a:xfrm>
            <a:off x="6091547" y="793557"/>
            <a:ext cx="14279" cy="11422"/>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44" name="Oval 401"/>
          <p:cNvSpPr>
            <a:spLocks noChangeArrowheads="1"/>
          </p:cNvSpPr>
          <p:nvPr userDrawn="1"/>
        </p:nvSpPr>
        <p:spPr bwMode="auto">
          <a:xfrm>
            <a:off x="6091547" y="813547"/>
            <a:ext cx="14279" cy="14279"/>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45" name="Rectangle 402"/>
          <p:cNvSpPr>
            <a:spLocks noChangeArrowheads="1"/>
          </p:cNvSpPr>
          <p:nvPr userDrawn="1"/>
        </p:nvSpPr>
        <p:spPr bwMode="auto">
          <a:xfrm>
            <a:off x="1416958" y="1030572"/>
            <a:ext cx="9357748" cy="5842523"/>
          </a:xfrm>
          <a:prstGeom prst="rect">
            <a:avLst/>
          </a:prstGeom>
          <a:solidFill>
            <a:schemeClr val="accent1"/>
          </a:solidFill>
          <a:ln>
            <a:noFill/>
          </a:ln>
        </p:spPr>
        <p:txBody>
          <a:bodyPr vert="horz" wrap="square" lIns="91440" tIns="45720" rIns="91440" bIns="45720" numCol="1" anchor="t" anchorCtr="0" compatLnSpc="1"/>
          <a:lstStyle/>
          <a:p>
            <a:endParaRPr lang="fr-FR"/>
          </a:p>
        </p:txBody>
      </p:sp>
      <p:sp>
        <p:nvSpPr>
          <p:cNvPr id="9" name="Picture Placeholder 8"/>
          <p:cNvSpPr>
            <a:spLocks noGrp="1"/>
          </p:cNvSpPr>
          <p:nvPr>
            <p:ph type="pic" sz="quarter" idx="10" hasCustomPrompt="1"/>
          </p:nvPr>
        </p:nvSpPr>
        <p:spPr>
          <a:xfrm>
            <a:off x="1408389" y="1030572"/>
            <a:ext cx="9366317" cy="5827428"/>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ptop and text">
    <p:bg>
      <p:bgPr>
        <a:solidFill>
          <a:srgbClr val="F7F7F7"/>
        </a:solidFill>
        <a:effectLst/>
      </p:bgPr>
    </p:bg>
    <p:spTree>
      <p:nvGrpSpPr>
        <p:cNvPr id="1" name=""/>
        <p:cNvGrpSpPr/>
        <p:nvPr/>
      </p:nvGrpSpPr>
      <p:grpSpPr>
        <a:xfrm>
          <a:off x="0" y="0"/>
          <a:ext cx="0" cy="0"/>
          <a:chOff x="0" y="0"/>
          <a:chExt cx="0" cy="0"/>
        </a:xfrm>
      </p:grpSpPr>
      <p:grpSp>
        <p:nvGrpSpPr>
          <p:cNvPr id="1354" name="Group 1353"/>
          <p:cNvGrpSpPr/>
          <p:nvPr userDrawn="1"/>
        </p:nvGrpSpPr>
        <p:grpSpPr>
          <a:xfrm>
            <a:off x="4084563" y="1277256"/>
            <a:ext cx="7831781" cy="4652735"/>
            <a:chOff x="4527554" y="1398588"/>
            <a:chExt cx="7137394" cy="4240211"/>
          </a:xfrm>
        </p:grpSpPr>
        <p:grpSp>
          <p:nvGrpSpPr>
            <p:cNvPr id="1353" name="Group 1352"/>
            <p:cNvGrpSpPr/>
            <p:nvPr userDrawn="1"/>
          </p:nvGrpSpPr>
          <p:grpSpPr>
            <a:xfrm>
              <a:off x="4527554" y="1398588"/>
              <a:ext cx="7137394" cy="4240211"/>
              <a:chOff x="4527471" y="1398593"/>
              <a:chExt cx="7137264" cy="4240229"/>
            </a:xfrm>
            <a:effectLst/>
          </p:grpSpPr>
          <p:sp>
            <p:nvSpPr>
              <p:cNvPr id="181" name="AutoShape 380"/>
              <p:cNvSpPr>
                <a:spLocks noChangeAspect="1" noChangeArrowheads="1" noTextEdit="1"/>
              </p:cNvSpPr>
              <p:nvPr userDrawn="1"/>
            </p:nvSpPr>
            <p:spPr bwMode="auto">
              <a:xfrm>
                <a:off x="4640179" y="1398593"/>
                <a:ext cx="6913436" cy="398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FR"/>
              </a:p>
            </p:txBody>
          </p:sp>
          <p:sp>
            <p:nvSpPr>
              <p:cNvPr id="182" name="Freeform 382"/>
              <p:cNvSpPr/>
              <p:nvPr userDrawn="1"/>
            </p:nvSpPr>
            <p:spPr bwMode="auto">
              <a:xfrm>
                <a:off x="5281517" y="1400181"/>
                <a:ext cx="5648222" cy="3940191"/>
              </a:xfrm>
              <a:custGeom>
                <a:avLst/>
                <a:gdLst>
                  <a:gd name="T0" fmla="*/ 4398 w 4571"/>
                  <a:gd name="T1" fmla="*/ 3192 h 3192"/>
                  <a:gd name="T2" fmla="*/ 172 w 4571"/>
                  <a:gd name="T3" fmla="*/ 3192 h 3192"/>
                  <a:gd name="T4" fmla="*/ 0 w 4571"/>
                  <a:gd name="T5" fmla="*/ 3019 h 3192"/>
                  <a:gd name="T6" fmla="*/ 0 w 4571"/>
                  <a:gd name="T7" fmla="*/ 173 h 3192"/>
                  <a:gd name="T8" fmla="*/ 172 w 4571"/>
                  <a:gd name="T9" fmla="*/ 0 h 3192"/>
                  <a:gd name="T10" fmla="*/ 4398 w 4571"/>
                  <a:gd name="T11" fmla="*/ 0 h 3192"/>
                  <a:gd name="T12" fmla="*/ 4571 w 4571"/>
                  <a:gd name="T13" fmla="*/ 173 h 3192"/>
                  <a:gd name="T14" fmla="*/ 4571 w 4571"/>
                  <a:gd name="T15" fmla="*/ 3019 h 3192"/>
                  <a:gd name="T16" fmla="*/ 4398 w 4571"/>
                  <a:gd name="T17" fmla="*/ 3192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1" h="3192">
                    <a:moveTo>
                      <a:pt x="4398" y="3192"/>
                    </a:moveTo>
                    <a:cubicBezTo>
                      <a:pt x="172" y="3192"/>
                      <a:pt x="172" y="3192"/>
                      <a:pt x="172" y="3192"/>
                    </a:cubicBezTo>
                    <a:cubicBezTo>
                      <a:pt x="77" y="3192"/>
                      <a:pt x="0" y="3115"/>
                      <a:pt x="0" y="3019"/>
                    </a:cubicBezTo>
                    <a:cubicBezTo>
                      <a:pt x="0" y="173"/>
                      <a:pt x="0" y="173"/>
                      <a:pt x="0" y="173"/>
                    </a:cubicBezTo>
                    <a:cubicBezTo>
                      <a:pt x="0" y="78"/>
                      <a:pt x="77" y="0"/>
                      <a:pt x="172" y="0"/>
                    </a:cubicBezTo>
                    <a:cubicBezTo>
                      <a:pt x="4398" y="0"/>
                      <a:pt x="4398" y="0"/>
                      <a:pt x="4398" y="0"/>
                    </a:cubicBezTo>
                    <a:cubicBezTo>
                      <a:pt x="4493" y="0"/>
                      <a:pt x="4571" y="78"/>
                      <a:pt x="4571" y="173"/>
                    </a:cubicBezTo>
                    <a:cubicBezTo>
                      <a:pt x="4571" y="3019"/>
                      <a:pt x="4571" y="3019"/>
                      <a:pt x="4571" y="3019"/>
                    </a:cubicBezTo>
                    <a:cubicBezTo>
                      <a:pt x="4571" y="3115"/>
                      <a:pt x="4493" y="3192"/>
                      <a:pt x="4398" y="3192"/>
                    </a:cubicBezTo>
                    <a:close/>
                  </a:path>
                </a:pathLst>
              </a:custGeom>
              <a:solidFill>
                <a:srgbClr val="DAC1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3" name="Freeform 383"/>
              <p:cNvSpPr/>
              <p:nvPr userDrawn="1"/>
            </p:nvSpPr>
            <p:spPr bwMode="auto">
              <a:xfrm>
                <a:off x="5300567" y="1419231"/>
                <a:ext cx="5610123" cy="3903680"/>
              </a:xfrm>
              <a:custGeom>
                <a:avLst/>
                <a:gdLst>
                  <a:gd name="T0" fmla="*/ 4540 w 4540"/>
                  <a:gd name="T1" fmla="*/ 3003 h 3161"/>
                  <a:gd name="T2" fmla="*/ 4383 w 4540"/>
                  <a:gd name="T3" fmla="*/ 3161 h 3161"/>
                  <a:gd name="T4" fmla="*/ 157 w 4540"/>
                  <a:gd name="T5" fmla="*/ 3161 h 3161"/>
                  <a:gd name="T6" fmla="*/ 0 w 4540"/>
                  <a:gd name="T7" fmla="*/ 3003 h 3161"/>
                  <a:gd name="T8" fmla="*/ 0 w 4540"/>
                  <a:gd name="T9" fmla="*/ 157 h 3161"/>
                  <a:gd name="T10" fmla="*/ 157 w 4540"/>
                  <a:gd name="T11" fmla="*/ 0 h 3161"/>
                  <a:gd name="T12" fmla="*/ 4383 w 4540"/>
                  <a:gd name="T13" fmla="*/ 0 h 3161"/>
                  <a:gd name="T14" fmla="*/ 4540 w 4540"/>
                  <a:gd name="T15" fmla="*/ 157 h 3161"/>
                  <a:gd name="T16" fmla="*/ 4540 w 4540"/>
                  <a:gd name="T17" fmla="*/ 3003 h 3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0" h="3161">
                    <a:moveTo>
                      <a:pt x="4540" y="3003"/>
                    </a:moveTo>
                    <a:cubicBezTo>
                      <a:pt x="4540" y="3090"/>
                      <a:pt x="4469" y="3161"/>
                      <a:pt x="4383" y="3161"/>
                    </a:cubicBezTo>
                    <a:cubicBezTo>
                      <a:pt x="157" y="3161"/>
                      <a:pt x="157" y="3161"/>
                      <a:pt x="157" y="3161"/>
                    </a:cubicBezTo>
                    <a:cubicBezTo>
                      <a:pt x="71" y="3161"/>
                      <a:pt x="0" y="3090"/>
                      <a:pt x="0" y="3003"/>
                    </a:cubicBezTo>
                    <a:cubicBezTo>
                      <a:pt x="0" y="157"/>
                      <a:pt x="0" y="157"/>
                      <a:pt x="0" y="157"/>
                    </a:cubicBezTo>
                    <a:cubicBezTo>
                      <a:pt x="0" y="71"/>
                      <a:pt x="71" y="0"/>
                      <a:pt x="157" y="0"/>
                    </a:cubicBezTo>
                    <a:cubicBezTo>
                      <a:pt x="4383" y="0"/>
                      <a:pt x="4383" y="0"/>
                      <a:pt x="4383" y="0"/>
                    </a:cubicBezTo>
                    <a:cubicBezTo>
                      <a:pt x="4469" y="0"/>
                      <a:pt x="4540" y="71"/>
                      <a:pt x="4540" y="157"/>
                    </a:cubicBezTo>
                    <a:lnTo>
                      <a:pt x="4540" y="3003"/>
                    </a:lnTo>
                    <a:close/>
                  </a:path>
                </a:pathLst>
              </a:custGeom>
              <a:solidFill>
                <a:srgbClr val="3335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dirty="0"/>
              </a:p>
            </p:txBody>
          </p:sp>
          <p:sp>
            <p:nvSpPr>
              <p:cNvPr id="184" name="Freeform 384"/>
              <p:cNvSpPr/>
              <p:nvPr userDrawn="1"/>
            </p:nvSpPr>
            <p:spPr bwMode="auto">
              <a:xfrm>
                <a:off x="5305329" y="1423994"/>
                <a:ext cx="5600597" cy="3892566"/>
              </a:xfrm>
              <a:custGeom>
                <a:avLst/>
                <a:gdLst>
                  <a:gd name="T0" fmla="*/ 4379 w 4533"/>
                  <a:gd name="T1" fmla="*/ 3154 h 3154"/>
                  <a:gd name="T2" fmla="*/ 153 w 4533"/>
                  <a:gd name="T3" fmla="*/ 3154 h 3154"/>
                  <a:gd name="T4" fmla="*/ 0 w 4533"/>
                  <a:gd name="T5" fmla="*/ 3000 h 3154"/>
                  <a:gd name="T6" fmla="*/ 0 w 4533"/>
                  <a:gd name="T7" fmla="*/ 154 h 3154"/>
                  <a:gd name="T8" fmla="*/ 153 w 4533"/>
                  <a:gd name="T9" fmla="*/ 0 h 3154"/>
                  <a:gd name="T10" fmla="*/ 4379 w 4533"/>
                  <a:gd name="T11" fmla="*/ 0 h 3154"/>
                  <a:gd name="T12" fmla="*/ 4533 w 4533"/>
                  <a:gd name="T13" fmla="*/ 154 h 3154"/>
                  <a:gd name="T14" fmla="*/ 4533 w 4533"/>
                  <a:gd name="T15" fmla="*/ 3000 h 3154"/>
                  <a:gd name="T16" fmla="*/ 4379 w 4533"/>
                  <a:gd name="T17" fmla="*/ 3154 h 3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3" h="3154">
                    <a:moveTo>
                      <a:pt x="4379" y="3154"/>
                    </a:moveTo>
                    <a:cubicBezTo>
                      <a:pt x="153" y="3154"/>
                      <a:pt x="153" y="3154"/>
                      <a:pt x="153" y="3154"/>
                    </a:cubicBezTo>
                    <a:cubicBezTo>
                      <a:pt x="69" y="3154"/>
                      <a:pt x="0" y="3085"/>
                      <a:pt x="0" y="3000"/>
                    </a:cubicBezTo>
                    <a:cubicBezTo>
                      <a:pt x="0" y="154"/>
                      <a:pt x="0" y="154"/>
                      <a:pt x="0" y="154"/>
                    </a:cubicBezTo>
                    <a:cubicBezTo>
                      <a:pt x="0" y="69"/>
                      <a:pt x="69" y="0"/>
                      <a:pt x="153" y="0"/>
                    </a:cubicBezTo>
                    <a:cubicBezTo>
                      <a:pt x="4379" y="0"/>
                      <a:pt x="4379" y="0"/>
                      <a:pt x="4379" y="0"/>
                    </a:cubicBezTo>
                    <a:cubicBezTo>
                      <a:pt x="4464" y="0"/>
                      <a:pt x="4533" y="69"/>
                      <a:pt x="4533" y="154"/>
                    </a:cubicBezTo>
                    <a:cubicBezTo>
                      <a:pt x="4533" y="3000"/>
                      <a:pt x="4533" y="3000"/>
                      <a:pt x="4533" y="3000"/>
                    </a:cubicBezTo>
                    <a:cubicBezTo>
                      <a:pt x="4533" y="3085"/>
                      <a:pt x="4464" y="3154"/>
                      <a:pt x="4379" y="3154"/>
                    </a:cubicBezTo>
                    <a:close/>
                  </a:path>
                </a:pathLst>
              </a:custGeom>
              <a:solidFill>
                <a:srgbClr val="010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5" name="Freeform 385"/>
              <p:cNvSpPr/>
              <p:nvPr userDrawn="1"/>
            </p:nvSpPr>
            <p:spPr bwMode="auto">
              <a:xfrm>
                <a:off x="5305329" y="5089547"/>
                <a:ext cx="5600597" cy="227014"/>
              </a:xfrm>
              <a:custGeom>
                <a:avLst/>
                <a:gdLst>
                  <a:gd name="T0" fmla="*/ 0 w 4533"/>
                  <a:gd name="T1" fmla="*/ 0 h 184"/>
                  <a:gd name="T2" fmla="*/ 0 w 4533"/>
                  <a:gd name="T3" fmla="*/ 30 h 184"/>
                  <a:gd name="T4" fmla="*/ 153 w 4533"/>
                  <a:gd name="T5" fmla="*/ 184 h 184"/>
                  <a:gd name="T6" fmla="*/ 4379 w 4533"/>
                  <a:gd name="T7" fmla="*/ 184 h 184"/>
                  <a:gd name="T8" fmla="*/ 4533 w 4533"/>
                  <a:gd name="T9" fmla="*/ 30 h 184"/>
                  <a:gd name="T10" fmla="*/ 4533 w 4533"/>
                  <a:gd name="T11" fmla="*/ 0 h 184"/>
                  <a:gd name="T12" fmla="*/ 0 w 4533"/>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4533" h="184">
                    <a:moveTo>
                      <a:pt x="0" y="0"/>
                    </a:moveTo>
                    <a:cubicBezTo>
                      <a:pt x="0" y="30"/>
                      <a:pt x="0" y="30"/>
                      <a:pt x="0" y="30"/>
                    </a:cubicBezTo>
                    <a:cubicBezTo>
                      <a:pt x="0" y="115"/>
                      <a:pt x="69" y="184"/>
                      <a:pt x="153" y="184"/>
                    </a:cubicBezTo>
                    <a:cubicBezTo>
                      <a:pt x="4379" y="184"/>
                      <a:pt x="4379" y="184"/>
                      <a:pt x="4379" y="184"/>
                    </a:cubicBezTo>
                    <a:cubicBezTo>
                      <a:pt x="4464" y="184"/>
                      <a:pt x="4533" y="115"/>
                      <a:pt x="4533" y="30"/>
                    </a:cubicBezTo>
                    <a:cubicBezTo>
                      <a:pt x="4533" y="0"/>
                      <a:pt x="4533" y="0"/>
                      <a:pt x="4533" y="0"/>
                    </a:cubicBezTo>
                    <a:lnTo>
                      <a:pt x="0" y="0"/>
                    </a:lnTo>
                    <a:close/>
                  </a:path>
                </a:pathLst>
              </a:custGeom>
              <a:solidFill>
                <a:srgbClr val="2222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pic>
            <p:nvPicPr>
              <p:cNvPr id="429" name="Picture 42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607" r="-1630" b="-250766"/>
              <a:stretch>
                <a:fillRect/>
              </a:stretch>
            </p:blipFill>
            <p:spPr bwMode="auto">
              <a:xfrm>
                <a:off x="4527471" y="5276873"/>
                <a:ext cx="7137264" cy="361949"/>
              </a:xfrm>
              <a:custGeom>
                <a:avLst/>
                <a:gdLst>
                  <a:gd name="connsiteX0" fmla="*/ 111121 w 7137394"/>
                  <a:gd name="connsiteY0" fmla="*/ 16107 h 361948"/>
                  <a:gd name="connsiteX1" fmla="*/ 111121 w 7137394"/>
                  <a:gd name="connsiteY1" fmla="*/ 103188 h 361948"/>
                  <a:gd name="connsiteX2" fmla="*/ 732671 w 7137394"/>
                  <a:gd name="connsiteY2" fmla="*/ 103188 h 361948"/>
                  <a:gd name="connsiteX3" fmla="*/ 735009 w 7137394"/>
                  <a:gd name="connsiteY3" fmla="*/ 357186 h 361948"/>
                  <a:gd name="connsiteX4" fmla="*/ 0 w 7137394"/>
                  <a:gd name="connsiteY4" fmla="*/ 357186 h 361948"/>
                  <a:gd name="connsiteX5" fmla="*/ 7024684 w 7137394"/>
                  <a:gd name="connsiteY5" fmla="*/ 15992 h 361948"/>
                  <a:gd name="connsiteX6" fmla="*/ 7137394 w 7137394"/>
                  <a:gd name="connsiteY6" fmla="*/ 361948 h 361948"/>
                  <a:gd name="connsiteX7" fmla="*/ 6402385 w 7137394"/>
                  <a:gd name="connsiteY7" fmla="*/ 361948 h 361948"/>
                  <a:gd name="connsiteX8" fmla="*/ 6402385 w 7137394"/>
                  <a:gd name="connsiteY8" fmla="*/ 103188 h 361948"/>
                  <a:gd name="connsiteX9" fmla="*/ 7024684 w 7137394"/>
                  <a:gd name="connsiteY9" fmla="*/ 103188 h 361948"/>
                  <a:gd name="connsiteX10" fmla="*/ 111121 w 7137394"/>
                  <a:gd name="connsiteY10" fmla="*/ 0 h 361948"/>
                  <a:gd name="connsiteX11" fmla="*/ 7024684 w 7137394"/>
                  <a:gd name="connsiteY11" fmla="*/ 0 h 361948"/>
                  <a:gd name="connsiteX12" fmla="*/ 7024684 w 7137394"/>
                  <a:gd name="connsiteY12" fmla="*/ 15992 h 361948"/>
                  <a:gd name="connsiteX13" fmla="*/ 7023094 w 7137394"/>
                  <a:gd name="connsiteY13" fmla="*/ 11111 h 361948"/>
                  <a:gd name="connsiteX14" fmla="*/ 6402385 w 7137394"/>
                  <a:gd name="connsiteY14" fmla="*/ 93661 h 361948"/>
                  <a:gd name="connsiteX15" fmla="*/ 6402385 w 7137394"/>
                  <a:gd name="connsiteY15" fmla="*/ 103188 h 361948"/>
                  <a:gd name="connsiteX16" fmla="*/ 732671 w 7137394"/>
                  <a:gd name="connsiteY16" fmla="*/ 103188 h 361948"/>
                  <a:gd name="connsiteX17" fmla="*/ 732627 w 7137394"/>
                  <a:gd name="connsiteY17" fmla="*/ 98424 h 361948"/>
                  <a:gd name="connsiteX18" fmla="*/ 114300 w 7137394"/>
                  <a:gd name="connsiteY18" fmla="*/ 6349 h 361948"/>
                  <a:gd name="connsiteX19" fmla="*/ 111121 w 7137394"/>
                  <a:gd name="connsiteY19" fmla="*/ 16107 h 3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37394" h="361948">
                    <a:moveTo>
                      <a:pt x="111121" y="16107"/>
                    </a:moveTo>
                    <a:lnTo>
                      <a:pt x="111121" y="103188"/>
                    </a:lnTo>
                    <a:lnTo>
                      <a:pt x="732671" y="103188"/>
                    </a:lnTo>
                    <a:lnTo>
                      <a:pt x="735009" y="357186"/>
                    </a:lnTo>
                    <a:lnTo>
                      <a:pt x="0" y="357186"/>
                    </a:lnTo>
                    <a:close/>
                    <a:moveTo>
                      <a:pt x="7024684" y="15992"/>
                    </a:moveTo>
                    <a:lnTo>
                      <a:pt x="7137394" y="361948"/>
                    </a:lnTo>
                    <a:lnTo>
                      <a:pt x="6402385" y="361948"/>
                    </a:lnTo>
                    <a:lnTo>
                      <a:pt x="6402385" y="103188"/>
                    </a:lnTo>
                    <a:lnTo>
                      <a:pt x="7024684" y="103188"/>
                    </a:lnTo>
                    <a:close/>
                    <a:moveTo>
                      <a:pt x="111121" y="0"/>
                    </a:moveTo>
                    <a:lnTo>
                      <a:pt x="7024684" y="0"/>
                    </a:lnTo>
                    <a:lnTo>
                      <a:pt x="7024684" y="15992"/>
                    </a:lnTo>
                    <a:lnTo>
                      <a:pt x="7023094" y="11111"/>
                    </a:lnTo>
                    <a:cubicBezTo>
                      <a:pt x="6653208" y="88369"/>
                      <a:pt x="6607171" y="67203"/>
                      <a:pt x="6402385" y="93661"/>
                    </a:cubicBezTo>
                    <a:lnTo>
                      <a:pt x="6402385" y="103188"/>
                    </a:lnTo>
                    <a:lnTo>
                      <a:pt x="732671" y="103188"/>
                    </a:lnTo>
                    <a:lnTo>
                      <a:pt x="732627" y="98424"/>
                    </a:lnTo>
                    <a:cubicBezTo>
                      <a:pt x="527841" y="71966"/>
                      <a:pt x="484186" y="83607"/>
                      <a:pt x="114300" y="6349"/>
                    </a:cubicBezTo>
                    <a:lnTo>
                      <a:pt x="111121" y="16107"/>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1" name="Picture 38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38591" y="5238773"/>
                <a:ext cx="6913437" cy="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Oval 388"/>
              <p:cNvSpPr>
                <a:spLocks noChangeArrowheads="1"/>
              </p:cNvSpPr>
              <p:nvPr userDrawn="1"/>
            </p:nvSpPr>
            <p:spPr bwMode="auto">
              <a:xfrm>
                <a:off x="5284693" y="5338785"/>
                <a:ext cx="57149"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7" name="Oval 389"/>
              <p:cNvSpPr>
                <a:spLocks noChangeArrowheads="1"/>
              </p:cNvSpPr>
              <p:nvPr userDrawn="1"/>
            </p:nvSpPr>
            <p:spPr bwMode="auto">
              <a:xfrm>
                <a:off x="5298979"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8" name="Oval 390"/>
              <p:cNvSpPr>
                <a:spLocks noChangeArrowheads="1"/>
              </p:cNvSpPr>
              <p:nvPr userDrawn="1"/>
            </p:nvSpPr>
            <p:spPr bwMode="auto">
              <a:xfrm>
                <a:off x="7224582" y="5338785"/>
                <a:ext cx="58737"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89" name="Oval 391"/>
              <p:cNvSpPr>
                <a:spLocks noChangeArrowheads="1"/>
              </p:cNvSpPr>
              <p:nvPr userDrawn="1"/>
            </p:nvSpPr>
            <p:spPr bwMode="auto">
              <a:xfrm>
                <a:off x="7238869" y="5341960"/>
                <a:ext cx="30162"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90" name="Oval 392"/>
              <p:cNvSpPr>
                <a:spLocks noChangeArrowheads="1"/>
              </p:cNvSpPr>
              <p:nvPr userDrawn="1"/>
            </p:nvSpPr>
            <p:spPr bwMode="auto">
              <a:xfrm>
                <a:off x="8920001" y="5338785"/>
                <a:ext cx="60324"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91" name="Oval 393"/>
              <p:cNvSpPr>
                <a:spLocks noChangeArrowheads="1"/>
              </p:cNvSpPr>
              <p:nvPr userDrawn="1"/>
            </p:nvSpPr>
            <p:spPr bwMode="auto">
              <a:xfrm>
                <a:off x="8935876"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4" name="Oval 394"/>
              <p:cNvSpPr>
                <a:spLocks noChangeArrowheads="1"/>
              </p:cNvSpPr>
              <p:nvPr userDrawn="1"/>
            </p:nvSpPr>
            <p:spPr bwMode="auto">
              <a:xfrm>
                <a:off x="10850366" y="5338785"/>
                <a:ext cx="58737" cy="11113"/>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5" name="Oval 395"/>
              <p:cNvSpPr>
                <a:spLocks noChangeArrowheads="1"/>
              </p:cNvSpPr>
              <p:nvPr userDrawn="1"/>
            </p:nvSpPr>
            <p:spPr bwMode="auto">
              <a:xfrm>
                <a:off x="10864653" y="5341960"/>
                <a:ext cx="28575" cy="635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6" name="Freeform 396"/>
              <p:cNvSpPr/>
              <p:nvPr userDrawn="1"/>
            </p:nvSpPr>
            <p:spPr bwMode="auto">
              <a:xfrm>
                <a:off x="4716378" y="5299098"/>
                <a:ext cx="6761040" cy="1588"/>
              </a:xfrm>
              <a:custGeom>
                <a:avLst/>
                <a:gdLst>
                  <a:gd name="T0" fmla="*/ 5467 w 5472"/>
                  <a:gd name="T1" fmla="*/ 1 h 1"/>
                  <a:gd name="T2" fmla="*/ 5472 w 5472"/>
                  <a:gd name="T3" fmla="*/ 0 h 1"/>
                  <a:gd name="T4" fmla="*/ 0 w 5472"/>
                  <a:gd name="T5" fmla="*/ 0 h 1"/>
                  <a:gd name="T6" fmla="*/ 5 w 5472"/>
                  <a:gd name="T7" fmla="*/ 1 h 1"/>
                  <a:gd name="T8" fmla="*/ 5467 w 5472"/>
                  <a:gd name="T9" fmla="*/ 1 h 1"/>
                </a:gdLst>
                <a:ahLst/>
                <a:cxnLst>
                  <a:cxn ang="0">
                    <a:pos x="T0" y="T1"/>
                  </a:cxn>
                  <a:cxn ang="0">
                    <a:pos x="T2" y="T3"/>
                  </a:cxn>
                  <a:cxn ang="0">
                    <a:pos x="T4" y="T5"/>
                  </a:cxn>
                  <a:cxn ang="0">
                    <a:pos x="T6" y="T7"/>
                  </a:cxn>
                  <a:cxn ang="0">
                    <a:pos x="T8" y="T9"/>
                  </a:cxn>
                </a:cxnLst>
                <a:rect l="0" t="0" r="r" b="b"/>
                <a:pathLst>
                  <a:path w="5472" h="1">
                    <a:moveTo>
                      <a:pt x="5467" y="1"/>
                    </a:moveTo>
                    <a:cubicBezTo>
                      <a:pt x="5469" y="1"/>
                      <a:pt x="5471" y="0"/>
                      <a:pt x="5472" y="0"/>
                    </a:cubicBezTo>
                    <a:cubicBezTo>
                      <a:pt x="0" y="0"/>
                      <a:pt x="0" y="0"/>
                      <a:pt x="0" y="0"/>
                    </a:cubicBezTo>
                    <a:cubicBezTo>
                      <a:pt x="2" y="0"/>
                      <a:pt x="3" y="1"/>
                      <a:pt x="5" y="1"/>
                    </a:cubicBezTo>
                    <a:lnTo>
                      <a:pt x="5467" y="1"/>
                    </a:lnTo>
                    <a:close/>
                  </a:path>
                </a:pathLst>
              </a:custGeom>
              <a:solidFill>
                <a:srgbClr val="9A87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pic>
            <p:nvPicPr>
              <p:cNvPr id="1421" name="Picture 397"/>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30953" y="5240359"/>
                <a:ext cx="1331888"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7" name="Oval 398"/>
              <p:cNvSpPr>
                <a:spLocks noChangeArrowheads="1"/>
              </p:cNvSpPr>
              <p:nvPr userDrawn="1"/>
            </p:nvSpPr>
            <p:spPr bwMode="auto">
              <a:xfrm>
                <a:off x="8085011" y="1544645"/>
                <a:ext cx="44449" cy="44450"/>
              </a:xfrm>
              <a:prstGeom prst="ellipse">
                <a:avLst/>
              </a:pr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8" name="Oval 399"/>
              <p:cNvSpPr>
                <a:spLocks noChangeArrowheads="1"/>
              </p:cNvSpPr>
              <p:nvPr userDrawn="1"/>
            </p:nvSpPr>
            <p:spPr bwMode="auto">
              <a:xfrm>
                <a:off x="8096077" y="1555741"/>
                <a:ext cx="22224" cy="22225"/>
              </a:xfrm>
              <a:prstGeom prst="ellipse">
                <a:avLst/>
              </a:prstGeom>
              <a:solidFill>
                <a:srgbClr val="000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49" name="Oval 400"/>
              <p:cNvSpPr>
                <a:spLocks noChangeArrowheads="1"/>
              </p:cNvSpPr>
              <p:nvPr userDrawn="1"/>
            </p:nvSpPr>
            <p:spPr bwMode="auto">
              <a:xfrm>
                <a:off x="8102496" y="1557318"/>
                <a:ext cx="7938" cy="6350"/>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50" name="Oval 401"/>
              <p:cNvSpPr>
                <a:spLocks noChangeArrowheads="1"/>
              </p:cNvSpPr>
              <p:nvPr userDrawn="1"/>
            </p:nvSpPr>
            <p:spPr bwMode="auto">
              <a:xfrm>
                <a:off x="8102601" y="1568451"/>
                <a:ext cx="7938" cy="7938"/>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grpSp>
        <p:sp>
          <p:nvSpPr>
            <p:cNvPr id="1351" name="Rectangle 402"/>
            <p:cNvSpPr>
              <a:spLocks noChangeArrowheads="1"/>
            </p:cNvSpPr>
            <p:nvPr userDrawn="1"/>
          </p:nvSpPr>
          <p:spPr bwMode="auto">
            <a:xfrm>
              <a:off x="5503864" y="1689101"/>
              <a:ext cx="5202238" cy="3248025"/>
            </a:xfrm>
            <a:prstGeom prst="rect">
              <a:avLst/>
            </a:prstGeom>
            <a:solidFill>
              <a:schemeClr val="accent1"/>
            </a:solidFill>
            <a:ln>
              <a:noFill/>
            </a:ln>
          </p:spPr>
          <p:txBody>
            <a:bodyPr vert="horz" wrap="square" lIns="91440" tIns="45720" rIns="91440" bIns="45720" numCol="1" anchor="t" anchorCtr="0" compatLnSpc="1"/>
            <a:lstStyle/>
            <a:p>
              <a:endParaRPr lang="fr-FR"/>
            </a:p>
          </p:txBody>
        </p:sp>
      </p:grpSp>
      <p:sp>
        <p:nvSpPr>
          <p:cNvPr id="26" name="Picture Placeholder 8"/>
          <p:cNvSpPr>
            <a:spLocks noGrp="1"/>
          </p:cNvSpPr>
          <p:nvPr>
            <p:ph type="pic" sz="quarter" idx="10" hasCustomPrompt="1"/>
          </p:nvPr>
        </p:nvSpPr>
        <p:spPr>
          <a:xfrm>
            <a:off x="5150629" y="1596033"/>
            <a:ext cx="5713584" cy="3564022"/>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t - Vertical">
    <p:bg>
      <p:bgPr>
        <a:solidFill>
          <a:srgbClr val="F7F7F7"/>
        </a:solidFill>
        <a:effectLst/>
      </p:bgPr>
    </p:bg>
    <p:spTree>
      <p:nvGrpSpPr>
        <p:cNvPr id="1" name=""/>
        <p:cNvGrpSpPr/>
        <p:nvPr/>
      </p:nvGrpSpPr>
      <p:grpSpPr>
        <a:xfrm>
          <a:off x="0" y="0"/>
          <a:ext cx="0" cy="0"/>
          <a:chOff x="0" y="0"/>
          <a:chExt cx="0" cy="0"/>
        </a:xfrm>
      </p:grpSpPr>
      <p:grpSp>
        <p:nvGrpSpPr>
          <p:cNvPr id="57" name="Group 56"/>
          <p:cNvGrpSpPr/>
          <p:nvPr userDrawn="1"/>
        </p:nvGrpSpPr>
        <p:grpSpPr>
          <a:xfrm>
            <a:off x="6543324" y="587692"/>
            <a:ext cx="3849726" cy="5682616"/>
            <a:chOff x="1063625" y="116201"/>
            <a:chExt cx="2790825" cy="4119563"/>
          </a:xfrm>
        </p:grpSpPr>
        <p:sp>
          <p:nvSpPr>
            <p:cNvPr id="136" name="Freeform 135"/>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7" name="Freeform 136"/>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noFill/>
            <a:ln w="38100" cap="flat">
              <a:solidFill>
                <a:srgbClr val="F9E5D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FR"/>
            </a:p>
          </p:txBody>
        </p:sp>
        <p:sp>
          <p:nvSpPr>
            <p:cNvPr id="138" name="Rectangle 137"/>
            <p:cNvSpPr>
              <a:spLocks noChangeArrowheads="1"/>
            </p:cNvSpPr>
            <p:nvPr/>
          </p:nvSpPr>
          <p:spPr bwMode="auto">
            <a:xfrm>
              <a:off x="1208088" y="527364"/>
              <a:ext cx="2519363" cy="3311525"/>
            </a:xfrm>
            <a:prstGeom prst="rect">
              <a:avLst/>
            </a:prstGeom>
            <a:solidFill>
              <a:schemeClr val="accent1"/>
            </a:solidFill>
            <a:ln>
              <a:noFill/>
            </a:ln>
          </p:spPr>
          <p:txBody>
            <a:bodyPr vert="horz" wrap="square" lIns="91440" tIns="45720" rIns="91440" bIns="45720" numCol="1" anchor="t" anchorCtr="0" compatLnSpc="1"/>
            <a:lstStyle/>
            <a:p>
              <a:pPr lvl="0"/>
              <a:endParaRPr lang="fr-FR"/>
            </a:p>
          </p:txBody>
        </p:sp>
        <p:sp>
          <p:nvSpPr>
            <p:cNvPr id="139" name="Oval 138"/>
            <p:cNvSpPr>
              <a:spLocks noChangeArrowheads="1"/>
            </p:cNvSpPr>
            <p:nvPr/>
          </p:nvSpPr>
          <p:spPr bwMode="auto">
            <a:xfrm>
              <a:off x="2435225" y="306701"/>
              <a:ext cx="47625" cy="46038"/>
            </a:xfrm>
            <a:prstGeom prst="ellipse">
              <a:avLst/>
            </a:prstGeom>
            <a:solidFill>
              <a:srgbClr val="9395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0" name="Oval 139"/>
            <p:cNvSpPr>
              <a:spLocks noChangeArrowheads="1"/>
            </p:cNvSpPr>
            <p:nvPr userDrawn="1"/>
          </p:nvSpPr>
          <p:spPr bwMode="auto">
            <a:xfrm>
              <a:off x="2355850" y="3934139"/>
              <a:ext cx="206375" cy="206375"/>
            </a:xfrm>
            <a:prstGeom prst="ellipse">
              <a:avLst/>
            </a:prstGeom>
            <a:solidFill>
              <a:srgbClr val="FFFFFF"/>
            </a:solidFill>
            <a:ln w="9525">
              <a:solidFill>
                <a:srgbClr val="F9E5D7"/>
              </a:solidFill>
              <a:round/>
            </a:ln>
          </p:spPr>
          <p:txBody>
            <a:bodyPr vert="horz" wrap="square" lIns="91440" tIns="45720" rIns="91440" bIns="45720" numCol="1" anchor="t" anchorCtr="0" compatLnSpc="1"/>
            <a:lstStyle/>
            <a:p>
              <a:endParaRPr lang="fr-FR"/>
            </a:p>
          </p:txBody>
        </p:sp>
      </p:grpSp>
      <p:sp>
        <p:nvSpPr>
          <p:cNvPr id="8" name="Picture Placeholder 8"/>
          <p:cNvSpPr>
            <a:spLocks noGrp="1"/>
          </p:cNvSpPr>
          <p:nvPr>
            <p:ph type="pic" sz="quarter" idx="10" hasCustomPrompt="1"/>
          </p:nvPr>
        </p:nvSpPr>
        <p:spPr>
          <a:xfrm>
            <a:off x="6742599" y="1154858"/>
            <a:ext cx="3475265" cy="4567991"/>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 Horizontal">
    <p:bg>
      <p:bgPr>
        <a:solidFill>
          <a:srgbClr val="F7F7F7"/>
        </a:solidFill>
        <a:effectLst/>
      </p:bgPr>
    </p:bg>
    <p:spTree>
      <p:nvGrpSpPr>
        <p:cNvPr id="1" name=""/>
        <p:cNvGrpSpPr/>
        <p:nvPr/>
      </p:nvGrpSpPr>
      <p:grpSpPr>
        <a:xfrm>
          <a:off x="0" y="0"/>
          <a:ext cx="0" cy="0"/>
          <a:chOff x="0" y="0"/>
          <a:chExt cx="0" cy="0"/>
        </a:xfrm>
      </p:grpSpPr>
      <p:grpSp>
        <p:nvGrpSpPr>
          <p:cNvPr id="57" name="Group 56"/>
          <p:cNvGrpSpPr/>
          <p:nvPr userDrawn="1"/>
        </p:nvGrpSpPr>
        <p:grpSpPr>
          <a:xfrm rot="5400000">
            <a:off x="6543324" y="587692"/>
            <a:ext cx="3849726" cy="5682616"/>
            <a:chOff x="1063625" y="116201"/>
            <a:chExt cx="2790825" cy="4119563"/>
          </a:xfrm>
        </p:grpSpPr>
        <p:sp>
          <p:nvSpPr>
            <p:cNvPr id="136" name="Freeform 135"/>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7" name="Freeform 136"/>
            <p:cNvSpPr/>
            <p:nvPr/>
          </p:nvSpPr>
          <p:spPr bwMode="auto">
            <a:xfrm>
              <a:off x="1063625" y="116201"/>
              <a:ext cx="2790825" cy="4119563"/>
            </a:xfrm>
            <a:custGeom>
              <a:avLst/>
              <a:gdLst>
                <a:gd name="T0" fmla="*/ 175 w 175"/>
                <a:gd name="T1" fmla="*/ 13 h 260"/>
                <a:gd name="T2" fmla="*/ 163 w 175"/>
                <a:gd name="T3" fmla="*/ 0 h 260"/>
                <a:gd name="T4" fmla="*/ 13 w 175"/>
                <a:gd name="T5" fmla="*/ 0 h 260"/>
                <a:gd name="T6" fmla="*/ 0 w 175"/>
                <a:gd name="T7" fmla="*/ 13 h 260"/>
                <a:gd name="T8" fmla="*/ 0 w 175"/>
                <a:gd name="T9" fmla="*/ 248 h 260"/>
                <a:gd name="T10" fmla="*/ 13 w 175"/>
                <a:gd name="T11" fmla="*/ 260 h 260"/>
                <a:gd name="T12" fmla="*/ 163 w 175"/>
                <a:gd name="T13" fmla="*/ 260 h 260"/>
                <a:gd name="T14" fmla="*/ 175 w 175"/>
                <a:gd name="T15" fmla="*/ 248 h 260"/>
                <a:gd name="T16" fmla="*/ 175 w 175"/>
                <a:gd name="T17" fmla="*/ 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60">
                  <a:moveTo>
                    <a:pt x="175" y="13"/>
                  </a:moveTo>
                  <a:cubicBezTo>
                    <a:pt x="175" y="6"/>
                    <a:pt x="170" y="0"/>
                    <a:pt x="163" y="0"/>
                  </a:cubicBezTo>
                  <a:cubicBezTo>
                    <a:pt x="13" y="0"/>
                    <a:pt x="13" y="0"/>
                    <a:pt x="13" y="0"/>
                  </a:cubicBezTo>
                  <a:cubicBezTo>
                    <a:pt x="6" y="0"/>
                    <a:pt x="0" y="6"/>
                    <a:pt x="0" y="13"/>
                  </a:cubicBezTo>
                  <a:cubicBezTo>
                    <a:pt x="0" y="248"/>
                    <a:pt x="0" y="248"/>
                    <a:pt x="0" y="248"/>
                  </a:cubicBezTo>
                  <a:cubicBezTo>
                    <a:pt x="0" y="255"/>
                    <a:pt x="6" y="260"/>
                    <a:pt x="13" y="260"/>
                  </a:cubicBezTo>
                  <a:cubicBezTo>
                    <a:pt x="163" y="260"/>
                    <a:pt x="163" y="260"/>
                    <a:pt x="163" y="260"/>
                  </a:cubicBezTo>
                  <a:cubicBezTo>
                    <a:pt x="170" y="260"/>
                    <a:pt x="175" y="255"/>
                    <a:pt x="175" y="248"/>
                  </a:cubicBezTo>
                  <a:lnTo>
                    <a:pt x="175" y="13"/>
                  </a:lnTo>
                  <a:close/>
                </a:path>
              </a:pathLst>
            </a:custGeom>
            <a:noFill/>
            <a:ln w="38100" cap="flat">
              <a:solidFill>
                <a:srgbClr val="F9E5D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FR"/>
            </a:p>
          </p:txBody>
        </p:sp>
        <p:sp>
          <p:nvSpPr>
            <p:cNvPr id="138" name="Rectangle 137"/>
            <p:cNvSpPr>
              <a:spLocks noChangeArrowheads="1"/>
            </p:cNvSpPr>
            <p:nvPr/>
          </p:nvSpPr>
          <p:spPr bwMode="auto">
            <a:xfrm>
              <a:off x="1208088" y="527364"/>
              <a:ext cx="2519363" cy="3311525"/>
            </a:xfrm>
            <a:prstGeom prst="rect">
              <a:avLst/>
            </a:prstGeom>
            <a:solidFill>
              <a:schemeClr val="accent1"/>
            </a:solidFill>
            <a:ln>
              <a:noFill/>
            </a:ln>
          </p:spPr>
          <p:txBody>
            <a:bodyPr vert="horz" wrap="square" lIns="91440" tIns="45720" rIns="91440" bIns="45720" numCol="1" anchor="t" anchorCtr="0" compatLnSpc="1"/>
            <a:lstStyle/>
            <a:p>
              <a:pPr lvl="0"/>
              <a:endParaRPr lang="fr-FR"/>
            </a:p>
          </p:txBody>
        </p:sp>
        <p:sp>
          <p:nvSpPr>
            <p:cNvPr id="139" name="Oval 138"/>
            <p:cNvSpPr>
              <a:spLocks noChangeArrowheads="1"/>
            </p:cNvSpPr>
            <p:nvPr/>
          </p:nvSpPr>
          <p:spPr bwMode="auto">
            <a:xfrm>
              <a:off x="2435225" y="306701"/>
              <a:ext cx="47625" cy="46038"/>
            </a:xfrm>
            <a:prstGeom prst="ellipse">
              <a:avLst/>
            </a:prstGeom>
            <a:solidFill>
              <a:srgbClr val="9395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0" name="Oval 139"/>
            <p:cNvSpPr>
              <a:spLocks noChangeArrowheads="1"/>
            </p:cNvSpPr>
            <p:nvPr userDrawn="1"/>
          </p:nvSpPr>
          <p:spPr bwMode="auto">
            <a:xfrm>
              <a:off x="2355850" y="3934139"/>
              <a:ext cx="206375" cy="206375"/>
            </a:xfrm>
            <a:prstGeom prst="ellipse">
              <a:avLst/>
            </a:prstGeom>
            <a:solidFill>
              <a:srgbClr val="FFFFFF"/>
            </a:solidFill>
            <a:ln w="9525">
              <a:solidFill>
                <a:srgbClr val="F9E5D7"/>
              </a:solidFill>
              <a:round/>
            </a:ln>
          </p:spPr>
          <p:txBody>
            <a:bodyPr vert="horz" wrap="square" lIns="91440" tIns="45720" rIns="91440" bIns="45720" numCol="1" anchor="t" anchorCtr="0" compatLnSpc="1"/>
            <a:lstStyle/>
            <a:p>
              <a:endParaRPr lang="fr-FR"/>
            </a:p>
          </p:txBody>
        </p:sp>
      </p:grpSp>
      <p:sp>
        <p:nvSpPr>
          <p:cNvPr id="8" name="Picture Placeholder 8"/>
          <p:cNvSpPr>
            <a:spLocks noGrp="1"/>
          </p:cNvSpPr>
          <p:nvPr>
            <p:ph type="pic" sz="quarter" idx="10" hasCustomPrompt="1"/>
          </p:nvPr>
        </p:nvSpPr>
        <p:spPr>
          <a:xfrm>
            <a:off x="6174337" y="1703412"/>
            <a:ext cx="4567991" cy="3475265"/>
          </a:xfrm>
          <a:prstGeom prst="rect">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watch">
    <p:bg>
      <p:bgPr>
        <a:solidFill>
          <a:srgbClr val="F7F7F7"/>
        </a:solidFill>
        <a:effectLst/>
      </p:bgPr>
    </p:bg>
    <p:spTree>
      <p:nvGrpSpPr>
        <p:cNvPr id="1" name=""/>
        <p:cNvGrpSpPr/>
        <p:nvPr/>
      </p:nvGrpSpPr>
      <p:grpSpPr>
        <a:xfrm>
          <a:off x="0" y="0"/>
          <a:ext cx="0" cy="0"/>
          <a:chOff x="0" y="0"/>
          <a:chExt cx="0" cy="0"/>
        </a:xfrm>
      </p:grpSpPr>
      <p:sp>
        <p:nvSpPr>
          <p:cNvPr id="4" name="Freeform 5"/>
          <p:cNvSpPr/>
          <p:nvPr userDrawn="1"/>
        </p:nvSpPr>
        <p:spPr bwMode="auto">
          <a:xfrm>
            <a:off x="7101695" y="780836"/>
            <a:ext cx="2336627" cy="1130912"/>
          </a:xfrm>
          <a:custGeom>
            <a:avLst/>
            <a:gdLst>
              <a:gd name="T0" fmla="*/ 917 w 917"/>
              <a:gd name="T1" fmla="*/ 445 h 445"/>
              <a:gd name="T2" fmla="*/ 790 w 917"/>
              <a:gd name="T3" fmla="*/ 126 h 445"/>
              <a:gd name="T4" fmla="*/ 707 w 917"/>
              <a:gd name="T5" fmla="*/ 30 h 445"/>
              <a:gd name="T6" fmla="*/ 210 w 917"/>
              <a:gd name="T7" fmla="*/ 30 h 445"/>
              <a:gd name="T8" fmla="*/ 127 w 917"/>
              <a:gd name="T9" fmla="*/ 126 h 445"/>
              <a:gd name="T10" fmla="*/ 0 w 917"/>
              <a:gd name="T11" fmla="*/ 445 h 445"/>
              <a:gd name="T12" fmla="*/ 917 w 917"/>
              <a:gd name="T13" fmla="*/ 445 h 445"/>
            </a:gdLst>
            <a:ahLst/>
            <a:cxnLst>
              <a:cxn ang="0">
                <a:pos x="T0" y="T1"/>
              </a:cxn>
              <a:cxn ang="0">
                <a:pos x="T2" y="T3"/>
              </a:cxn>
              <a:cxn ang="0">
                <a:pos x="T4" y="T5"/>
              </a:cxn>
              <a:cxn ang="0">
                <a:pos x="T6" y="T7"/>
              </a:cxn>
              <a:cxn ang="0">
                <a:pos x="T8" y="T9"/>
              </a:cxn>
              <a:cxn ang="0">
                <a:pos x="T10" y="T11"/>
              </a:cxn>
              <a:cxn ang="0">
                <a:pos x="T12" y="T13"/>
              </a:cxn>
            </a:cxnLst>
            <a:rect l="0" t="0" r="r" b="b"/>
            <a:pathLst>
              <a:path w="917" h="445">
                <a:moveTo>
                  <a:pt x="917" y="445"/>
                </a:moveTo>
                <a:cubicBezTo>
                  <a:pt x="819" y="397"/>
                  <a:pt x="813" y="348"/>
                  <a:pt x="790" y="126"/>
                </a:cubicBezTo>
                <a:cubicBezTo>
                  <a:pt x="783" y="61"/>
                  <a:pt x="779" y="43"/>
                  <a:pt x="707" y="30"/>
                </a:cubicBezTo>
                <a:cubicBezTo>
                  <a:pt x="553" y="2"/>
                  <a:pt x="374" y="0"/>
                  <a:pt x="210" y="30"/>
                </a:cubicBezTo>
                <a:cubicBezTo>
                  <a:pt x="138" y="43"/>
                  <a:pt x="134" y="61"/>
                  <a:pt x="127" y="126"/>
                </a:cubicBezTo>
                <a:cubicBezTo>
                  <a:pt x="105" y="348"/>
                  <a:pt x="98" y="397"/>
                  <a:pt x="0" y="445"/>
                </a:cubicBezTo>
                <a:cubicBezTo>
                  <a:pt x="290" y="445"/>
                  <a:pt x="628" y="445"/>
                  <a:pt x="917" y="445"/>
                </a:cubicBez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5" name="Freeform 6"/>
          <p:cNvSpPr/>
          <p:nvPr userDrawn="1"/>
        </p:nvSpPr>
        <p:spPr bwMode="auto">
          <a:xfrm>
            <a:off x="7101695" y="5023023"/>
            <a:ext cx="2336627" cy="1130912"/>
          </a:xfrm>
          <a:custGeom>
            <a:avLst/>
            <a:gdLst>
              <a:gd name="T0" fmla="*/ 917 w 917"/>
              <a:gd name="T1" fmla="*/ 0 h 445"/>
              <a:gd name="T2" fmla="*/ 790 w 917"/>
              <a:gd name="T3" fmla="*/ 319 h 445"/>
              <a:gd name="T4" fmla="*/ 707 w 917"/>
              <a:gd name="T5" fmla="*/ 415 h 445"/>
              <a:gd name="T6" fmla="*/ 210 w 917"/>
              <a:gd name="T7" fmla="*/ 415 h 445"/>
              <a:gd name="T8" fmla="*/ 127 w 917"/>
              <a:gd name="T9" fmla="*/ 319 h 445"/>
              <a:gd name="T10" fmla="*/ 0 w 917"/>
              <a:gd name="T11" fmla="*/ 0 h 445"/>
              <a:gd name="T12" fmla="*/ 917 w 917"/>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917" h="445">
                <a:moveTo>
                  <a:pt x="917" y="0"/>
                </a:moveTo>
                <a:cubicBezTo>
                  <a:pt x="819" y="48"/>
                  <a:pt x="813" y="97"/>
                  <a:pt x="790" y="319"/>
                </a:cubicBezTo>
                <a:cubicBezTo>
                  <a:pt x="783" y="384"/>
                  <a:pt x="779" y="402"/>
                  <a:pt x="707" y="415"/>
                </a:cubicBezTo>
                <a:cubicBezTo>
                  <a:pt x="553" y="443"/>
                  <a:pt x="374" y="445"/>
                  <a:pt x="210" y="415"/>
                </a:cubicBezTo>
                <a:cubicBezTo>
                  <a:pt x="138" y="402"/>
                  <a:pt x="134" y="384"/>
                  <a:pt x="127" y="319"/>
                </a:cubicBezTo>
                <a:cubicBezTo>
                  <a:pt x="105" y="97"/>
                  <a:pt x="98" y="48"/>
                  <a:pt x="0" y="0"/>
                </a:cubicBezTo>
                <a:cubicBezTo>
                  <a:pt x="290" y="0"/>
                  <a:pt x="628" y="0"/>
                  <a:pt x="917" y="0"/>
                </a:cubicBez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6" name="Freeform 7"/>
          <p:cNvSpPr/>
          <p:nvPr userDrawn="1"/>
        </p:nvSpPr>
        <p:spPr bwMode="auto">
          <a:xfrm>
            <a:off x="6857002" y="1835678"/>
            <a:ext cx="2824745" cy="3258345"/>
          </a:xfrm>
          <a:custGeom>
            <a:avLst/>
            <a:gdLst>
              <a:gd name="T0" fmla="*/ 918 w 1109"/>
              <a:gd name="T1" fmla="*/ 1282 h 1282"/>
              <a:gd name="T2" fmla="*/ 192 w 1109"/>
              <a:gd name="T3" fmla="*/ 1282 h 1282"/>
              <a:gd name="T4" fmla="*/ 0 w 1109"/>
              <a:gd name="T5" fmla="*/ 1091 h 1282"/>
              <a:gd name="T6" fmla="*/ 0 w 1109"/>
              <a:gd name="T7" fmla="*/ 192 h 1282"/>
              <a:gd name="T8" fmla="*/ 192 w 1109"/>
              <a:gd name="T9" fmla="*/ 0 h 1282"/>
              <a:gd name="T10" fmla="*/ 918 w 1109"/>
              <a:gd name="T11" fmla="*/ 0 h 1282"/>
              <a:gd name="T12" fmla="*/ 1109 w 1109"/>
              <a:gd name="T13" fmla="*/ 192 h 1282"/>
              <a:gd name="T14" fmla="*/ 1109 w 1109"/>
              <a:gd name="T15" fmla="*/ 1091 h 1282"/>
              <a:gd name="T16" fmla="*/ 918 w 1109"/>
              <a:gd name="T17" fmla="*/ 1282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9" h="1282">
                <a:moveTo>
                  <a:pt x="918" y="1282"/>
                </a:moveTo>
                <a:cubicBezTo>
                  <a:pt x="192" y="1282"/>
                  <a:pt x="192" y="1282"/>
                  <a:pt x="192" y="1282"/>
                </a:cubicBezTo>
                <a:cubicBezTo>
                  <a:pt x="86" y="1282"/>
                  <a:pt x="0" y="1197"/>
                  <a:pt x="0" y="1091"/>
                </a:cubicBezTo>
                <a:cubicBezTo>
                  <a:pt x="0" y="192"/>
                  <a:pt x="0" y="192"/>
                  <a:pt x="0" y="192"/>
                </a:cubicBezTo>
                <a:cubicBezTo>
                  <a:pt x="0" y="86"/>
                  <a:pt x="86" y="0"/>
                  <a:pt x="192" y="0"/>
                </a:cubicBezTo>
                <a:cubicBezTo>
                  <a:pt x="918" y="0"/>
                  <a:pt x="918" y="0"/>
                  <a:pt x="918" y="0"/>
                </a:cubicBezTo>
                <a:cubicBezTo>
                  <a:pt x="1024" y="0"/>
                  <a:pt x="1109" y="86"/>
                  <a:pt x="1109" y="192"/>
                </a:cubicBezTo>
                <a:cubicBezTo>
                  <a:pt x="1109" y="1091"/>
                  <a:pt x="1109" y="1091"/>
                  <a:pt x="1109" y="1091"/>
                </a:cubicBezTo>
                <a:cubicBezTo>
                  <a:pt x="1109" y="1197"/>
                  <a:pt x="1024" y="1282"/>
                  <a:pt x="918" y="12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7" name="Freeform 8"/>
          <p:cNvSpPr/>
          <p:nvPr userDrawn="1"/>
        </p:nvSpPr>
        <p:spPr bwMode="auto">
          <a:xfrm>
            <a:off x="9582855" y="2582434"/>
            <a:ext cx="237086" cy="559117"/>
          </a:xfrm>
          <a:custGeom>
            <a:avLst/>
            <a:gdLst>
              <a:gd name="T0" fmla="*/ 92 w 93"/>
              <a:gd name="T1" fmla="*/ 111 h 220"/>
              <a:gd name="T2" fmla="*/ 92 w 93"/>
              <a:gd name="T3" fmla="*/ 108 h 220"/>
              <a:gd name="T4" fmla="*/ 93 w 93"/>
              <a:gd name="T5" fmla="*/ 108 h 220"/>
              <a:gd name="T6" fmla="*/ 63 w 93"/>
              <a:gd name="T7" fmla="*/ 0 h 220"/>
              <a:gd name="T8" fmla="*/ 47 w 93"/>
              <a:gd name="T9" fmla="*/ 0 h 220"/>
              <a:gd name="T10" fmla="*/ 24 w 93"/>
              <a:gd name="T11" fmla="*/ 14 h 220"/>
              <a:gd name="T12" fmla="*/ 8 w 93"/>
              <a:gd name="T13" fmla="*/ 43 h 220"/>
              <a:gd name="T14" fmla="*/ 0 w 93"/>
              <a:gd name="T15" fmla="*/ 71 h 220"/>
              <a:gd name="T16" fmla="*/ 0 w 93"/>
              <a:gd name="T17" fmla="*/ 109 h 220"/>
              <a:gd name="T18" fmla="*/ 0 w 93"/>
              <a:gd name="T19" fmla="*/ 109 h 220"/>
              <a:gd name="T20" fmla="*/ 0 w 93"/>
              <a:gd name="T21" fmla="*/ 148 h 220"/>
              <a:gd name="T22" fmla="*/ 8 w 93"/>
              <a:gd name="T23" fmla="*/ 176 h 220"/>
              <a:gd name="T24" fmla="*/ 23 w 93"/>
              <a:gd name="T25" fmla="*/ 206 h 220"/>
              <a:gd name="T26" fmla="*/ 47 w 93"/>
              <a:gd name="T27" fmla="*/ 220 h 220"/>
              <a:gd name="T28" fmla="*/ 63 w 93"/>
              <a:gd name="T29" fmla="*/ 220 h 220"/>
              <a:gd name="T30" fmla="*/ 93 w 93"/>
              <a:gd name="T31" fmla="*/ 112 h 220"/>
              <a:gd name="T32" fmla="*/ 92 w 93"/>
              <a:gd name="T33" fmla="*/ 112 h 220"/>
              <a:gd name="T34" fmla="*/ 92 w 93"/>
              <a:gd name="T35" fmla="*/ 11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220">
                <a:moveTo>
                  <a:pt x="92" y="111"/>
                </a:moveTo>
                <a:cubicBezTo>
                  <a:pt x="92" y="111"/>
                  <a:pt x="92" y="108"/>
                  <a:pt x="92" y="108"/>
                </a:cubicBezTo>
                <a:cubicBezTo>
                  <a:pt x="93" y="108"/>
                  <a:pt x="93" y="108"/>
                  <a:pt x="93" y="108"/>
                </a:cubicBezTo>
                <a:cubicBezTo>
                  <a:pt x="92" y="28"/>
                  <a:pt x="93" y="0"/>
                  <a:pt x="63" y="0"/>
                </a:cubicBezTo>
                <a:cubicBezTo>
                  <a:pt x="47" y="0"/>
                  <a:pt x="47" y="0"/>
                  <a:pt x="47" y="0"/>
                </a:cubicBezTo>
                <a:cubicBezTo>
                  <a:pt x="37" y="0"/>
                  <a:pt x="28" y="5"/>
                  <a:pt x="24" y="14"/>
                </a:cubicBezTo>
                <a:cubicBezTo>
                  <a:pt x="8" y="43"/>
                  <a:pt x="8" y="43"/>
                  <a:pt x="8" y="43"/>
                </a:cubicBezTo>
                <a:cubicBezTo>
                  <a:pt x="4" y="52"/>
                  <a:pt x="0" y="61"/>
                  <a:pt x="0" y="71"/>
                </a:cubicBezTo>
                <a:cubicBezTo>
                  <a:pt x="0" y="109"/>
                  <a:pt x="0" y="109"/>
                  <a:pt x="0" y="109"/>
                </a:cubicBezTo>
                <a:cubicBezTo>
                  <a:pt x="0" y="109"/>
                  <a:pt x="0" y="109"/>
                  <a:pt x="0" y="109"/>
                </a:cubicBezTo>
                <a:cubicBezTo>
                  <a:pt x="0" y="148"/>
                  <a:pt x="0" y="148"/>
                  <a:pt x="0" y="148"/>
                </a:cubicBezTo>
                <a:cubicBezTo>
                  <a:pt x="0" y="158"/>
                  <a:pt x="4" y="167"/>
                  <a:pt x="8" y="176"/>
                </a:cubicBezTo>
                <a:cubicBezTo>
                  <a:pt x="23" y="206"/>
                  <a:pt x="23" y="206"/>
                  <a:pt x="23" y="206"/>
                </a:cubicBezTo>
                <a:cubicBezTo>
                  <a:pt x="27" y="214"/>
                  <a:pt x="37" y="220"/>
                  <a:pt x="47" y="220"/>
                </a:cubicBezTo>
                <a:cubicBezTo>
                  <a:pt x="63" y="220"/>
                  <a:pt x="63" y="220"/>
                  <a:pt x="63" y="220"/>
                </a:cubicBezTo>
                <a:cubicBezTo>
                  <a:pt x="93" y="220"/>
                  <a:pt x="92" y="192"/>
                  <a:pt x="93" y="112"/>
                </a:cubicBezTo>
                <a:cubicBezTo>
                  <a:pt x="92" y="112"/>
                  <a:pt x="92" y="112"/>
                  <a:pt x="92" y="112"/>
                </a:cubicBezTo>
                <a:cubicBezTo>
                  <a:pt x="92" y="108"/>
                  <a:pt x="92" y="111"/>
                  <a:pt x="92" y="111"/>
                </a:cubicBez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0" name="Freeform 9"/>
          <p:cNvSpPr/>
          <p:nvPr userDrawn="1"/>
        </p:nvSpPr>
        <p:spPr bwMode="auto">
          <a:xfrm>
            <a:off x="9736264" y="2582434"/>
            <a:ext cx="83677" cy="559117"/>
          </a:xfrm>
          <a:custGeom>
            <a:avLst/>
            <a:gdLst>
              <a:gd name="T0" fmla="*/ 33 w 33"/>
              <a:gd name="T1" fmla="*/ 108 h 220"/>
              <a:gd name="T2" fmla="*/ 3 w 33"/>
              <a:gd name="T3" fmla="*/ 0 h 220"/>
              <a:gd name="T4" fmla="*/ 0 w 33"/>
              <a:gd name="T5" fmla="*/ 0 h 220"/>
              <a:gd name="T6" fmla="*/ 0 w 33"/>
              <a:gd name="T7" fmla="*/ 220 h 220"/>
              <a:gd name="T8" fmla="*/ 3 w 33"/>
              <a:gd name="T9" fmla="*/ 220 h 220"/>
              <a:gd name="T10" fmla="*/ 33 w 33"/>
              <a:gd name="T11" fmla="*/ 112 h 220"/>
              <a:gd name="T12" fmla="*/ 32 w 33"/>
              <a:gd name="T13" fmla="*/ 112 h 220"/>
              <a:gd name="T14" fmla="*/ 32 w 33"/>
              <a:gd name="T15" fmla="*/ 111 h 220"/>
              <a:gd name="T16" fmla="*/ 32 w 33"/>
              <a:gd name="T17" fmla="*/ 108 h 220"/>
              <a:gd name="T18" fmla="*/ 33 w 33"/>
              <a:gd name="T19" fmla="*/ 1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20">
                <a:moveTo>
                  <a:pt x="33" y="108"/>
                </a:moveTo>
                <a:cubicBezTo>
                  <a:pt x="32" y="28"/>
                  <a:pt x="33" y="0"/>
                  <a:pt x="3" y="0"/>
                </a:cubicBezTo>
                <a:cubicBezTo>
                  <a:pt x="0" y="0"/>
                  <a:pt x="0" y="0"/>
                  <a:pt x="0" y="0"/>
                </a:cubicBezTo>
                <a:cubicBezTo>
                  <a:pt x="0" y="220"/>
                  <a:pt x="0" y="220"/>
                  <a:pt x="0" y="220"/>
                </a:cubicBezTo>
                <a:cubicBezTo>
                  <a:pt x="3" y="220"/>
                  <a:pt x="3" y="220"/>
                  <a:pt x="3" y="220"/>
                </a:cubicBezTo>
                <a:cubicBezTo>
                  <a:pt x="33" y="220"/>
                  <a:pt x="32" y="192"/>
                  <a:pt x="33" y="112"/>
                </a:cubicBezTo>
                <a:cubicBezTo>
                  <a:pt x="32" y="112"/>
                  <a:pt x="32" y="112"/>
                  <a:pt x="32" y="112"/>
                </a:cubicBezTo>
                <a:cubicBezTo>
                  <a:pt x="32" y="108"/>
                  <a:pt x="32" y="111"/>
                  <a:pt x="32" y="111"/>
                </a:cubicBezTo>
                <a:cubicBezTo>
                  <a:pt x="32" y="111"/>
                  <a:pt x="32" y="108"/>
                  <a:pt x="32" y="108"/>
                </a:cubicBezTo>
                <a:lnTo>
                  <a:pt x="33" y="108"/>
                </a:lnTo>
                <a:close/>
              </a:path>
            </a:pathLst>
          </a:custGeom>
          <a:solidFill>
            <a:srgbClr val="CF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1" name="Freeform 10"/>
          <p:cNvSpPr/>
          <p:nvPr userDrawn="1"/>
        </p:nvSpPr>
        <p:spPr bwMode="auto">
          <a:xfrm>
            <a:off x="9582855" y="2582434"/>
            <a:ext cx="237086" cy="277657"/>
          </a:xfrm>
          <a:custGeom>
            <a:avLst/>
            <a:gdLst>
              <a:gd name="T0" fmla="*/ 47 w 93"/>
              <a:gd name="T1" fmla="*/ 0 h 109"/>
              <a:gd name="T2" fmla="*/ 24 w 93"/>
              <a:gd name="T3" fmla="*/ 14 h 109"/>
              <a:gd name="T4" fmla="*/ 8 w 93"/>
              <a:gd name="T5" fmla="*/ 43 h 109"/>
              <a:gd name="T6" fmla="*/ 0 w 93"/>
              <a:gd name="T7" fmla="*/ 71 h 109"/>
              <a:gd name="T8" fmla="*/ 0 w 93"/>
              <a:gd name="T9" fmla="*/ 109 h 109"/>
              <a:gd name="T10" fmla="*/ 0 w 93"/>
              <a:gd name="T11" fmla="*/ 109 h 109"/>
              <a:gd name="T12" fmla="*/ 0 w 93"/>
              <a:gd name="T13" fmla="*/ 108 h 109"/>
              <a:gd name="T14" fmla="*/ 93 w 93"/>
              <a:gd name="T15" fmla="*/ 108 h 109"/>
              <a:gd name="T16" fmla="*/ 63 w 93"/>
              <a:gd name="T17" fmla="*/ 0 h 109"/>
              <a:gd name="T18" fmla="*/ 47 w 93"/>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09">
                <a:moveTo>
                  <a:pt x="47" y="0"/>
                </a:moveTo>
                <a:cubicBezTo>
                  <a:pt x="37" y="0"/>
                  <a:pt x="28" y="5"/>
                  <a:pt x="24" y="14"/>
                </a:cubicBezTo>
                <a:cubicBezTo>
                  <a:pt x="8" y="43"/>
                  <a:pt x="8" y="43"/>
                  <a:pt x="8" y="43"/>
                </a:cubicBezTo>
                <a:cubicBezTo>
                  <a:pt x="4" y="52"/>
                  <a:pt x="0" y="61"/>
                  <a:pt x="0" y="71"/>
                </a:cubicBezTo>
                <a:cubicBezTo>
                  <a:pt x="0" y="109"/>
                  <a:pt x="0" y="109"/>
                  <a:pt x="0" y="109"/>
                </a:cubicBezTo>
                <a:cubicBezTo>
                  <a:pt x="0" y="109"/>
                  <a:pt x="0" y="109"/>
                  <a:pt x="0" y="109"/>
                </a:cubicBezTo>
                <a:cubicBezTo>
                  <a:pt x="0" y="108"/>
                  <a:pt x="0" y="108"/>
                  <a:pt x="0" y="108"/>
                </a:cubicBezTo>
                <a:cubicBezTo>
                  <a:pt x="93" y="108"/>
                  <a:pt x="93" y="108"/>
                  <a:pt x="93" y="108"/>
                </a:cubicBezTo>
                <a:cubicBezTo>
                  <a:pt x="92" y="28"/>
                  <a:pt x="93" y="0"/>
                  <a:pt x="63" y="0"/>
                </a:cubicBezTo>
                <a:lnTo>
                  <a:pt x="47" y="0"/>
                </a:lnTo>
                <a:close/>
              </a:path>
            </a:pathLst>
          </a:custGeom>
          <a:solidFill>
            <a:srgbClr val="F0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2" name="Freeform 11"/>
          <p:cNvSpPr/>
          <p:nvPr userDrawn="1"/>
        </p:nvSpPr>
        <p:spPr bwMode="auto">
          <a:xfrm>
            <a:off x="9643711" y="3551063"/>
            <a:ext cx="72267" cy="851987"/>
          </a:xfrm>
          <a:custGeom>
            <a:avLst/>
            <a:gdLst>
              <a:gd name="T0" fmla="*/ 24 w 28"/>
              <a:gd name="T1" fmla="*/ 4 h 335"/>
              <a:gd name="T2" fmla="*/ 12 w 28"/>
              <a:gd name="T3" fmla="*/ 8 h 335"/>
              <a:gd name="T4" fmla="*/ 5 w 28"/>
              <a:gd name="T5" fmla="*/ 31 h 335"/>
              <a:gd name="T6" fmla="*/ 0 w 28"/>
              <a:gd name="T7" fmla="*/ 60 h 335"/>
              <a:gd name="T8" fmla="*/ 0 w 28"/>
              <a:gd name="T9" fmla="*/ 275 h 335"/>
              <a:gd name="T10" fmla="*/ 5 w 28"/>
              <a:gd name="T11" fmla="*/ 304 h 335"/>
              <a:gd name="T12" fmla="*/ 12 w 28"/>
              <a:gd name="T13" fmla="*/ 327 h 335"/>
              <a:gd name="T14" fmla="*/ 24 w 28"/>
              <a:gd name="T15" fmla="*/ 331 h 335"/>
              <a:gd name="T16" fmla="*/ 28 w 28"/>
              <a:gd name="T17" fmla="*/ 320 h 335"/>
              <a:gd name="T18" fmla="*/ 28 w 28"/>
              <a:gd name="T19" fmla="*/ 15 h 335"/>
              <a:gd name="T20" fmla="*/ 24 w 28"/>
              <a:gd name="T21" fmla="*/ 4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35">
                <a:moveTo>
                  <a:pt x="24" y="4"/>
                </a:moveTo>
                <a:cubicBezTo>
                  <a:pt x="19" y="0"/>
                  <a:pt x="13" y="2"/>
                  <a:pt x="12" y="8"/>
                </a:cubicBezTo>
                <a:cubicBezTo>
                  <a:pt x="5" y="31"/>
                  <a:pt x="5" y="31"/>
                  <a:pt x="5" y="31"/>
                </a:cubicBezTo>
                <a:cubicBezTo>
                  <a:pt x="2" y="41"/>
                  <a:pt x="0" y="50"/>
                  <a:pt x="0" y="60"/>
                </a:cubicBezTo>
                <a:cubicBezTo>
                  <a:pt x="0" y="275"/>
                  <a:pt x="0" y="275"/>
                  <a:pt x="0" y="275"/>
                </a:cubicBezTo>
                <a:cubicBezTo>
                  <a:pt x="0" y="285"/>
                  <a:pt x="2" y="294"/>
                  <a:pt x="5" y="304"/>
                </a:cubicBezTo>
                <a:cubicBezTo>
                  <a:pt x="12" y="327"/>
                  <a:pt x="12" y="327"/>
                  <a:pt x="12" y="327"/>
                </a:cubicBezTo>
                <a:cubicBezTo>
                  <a:pt x="13" y="333"/>
                  <a:pt x="19" y="335"/>
                  <a:pt x="24" y="331"/>
                </a:cubicBezTo>
                <a:cubicBezTo>
                  <a:pt x="27" y="329"/>
                  <a:pt x="28" y="325"/>
                  <a:pt x="28" y="320"/>
                </a:cubicBezTo>
                <a:cubicBezTo>
                  <a:pt x="28" y="15"/>
                  <a:pt x="28" y="15"/>
                  <a:pt x="28" y="15"/>
                </a:cubicBezTo>
                <a:cubicBezTo>
                  <a:pt x="28" y="10"/>
                  <a:pt x="27" y="6"/>
                  <a:pt x="24" y="4"/>
                </a:cubicBez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3" name="Freeform 12"/>
          <p:cNvSpPr/>
          <p:nvPr userDrawn="1"/>
        </p:nvSpPr>
        <p:spPr bwMode="auto">
          <a:xfrm>
            <a:off x="9736264" y="2582434"/>
            <a:ext cx="83677" cy="275121"/>
          </a:xfrm>
          <a:custGeom>
            <a:avLst/>
            <a:gdLst>
              <a:gd name="T0" fmla="*/ 33 w 33"/>
              <a:gd name="T1" fmla="*/ 108 h 108"/>
              <a:gd name="T2" fmla="*/ 3 w 33"/>
              <a:gd name="T3" fmla="*/ 0 h 108"/>
              <a:gd name="T4" fmla="*/ 0 w 33"/>
              <a:gd name="T5" fmla="*/ 0 h 108"/>
              <a:gd name="T6" fmla="*/ 0 w 33"/>
              <a:gd name="T7" fmla="*/ 108 h 108"/>
              <a:gd name="T8" fmla="*/ 33 w 33"/>
              <a:gd name="T9" fmla="*/ 108 h 108"/>
            </a:gdLst>
            <a:ahLst/>
            <a:cxnLst>
              <a:cxn ang="0">
                <a:pos x="T0" y="T1"/>
              </a:cxn>
              <a:cxn ang="0">
                <a:pos x="T2" y="T3"/>
              </a:cxn>
              <a:cxn ang="0">
                <a:pos x="T4" y="T5"/>
              </a:cxn>
              <a:cxn ang="0">
                <a:pos x="T6" y="T7"/>
              </a:cxn>
              <a:cxn ang="0">
                <a:pos x="T8" y="T9"/>
              </a:cxn>
            </a:cxnLst>
            <a:rect l="0" t="0" r="r" b="b"/>
            <a:pathLst>
              <a:path w="33" h="108">
                <a:moveTo>
                  <a:pt x="33" y="108"/>
                </a:moveTo>
                <a:cubicBezTo>
                  <a:pt x="32" y="28"/>
                  <a:pt x="33" y="0"/>
                  <a:pt x="3" y="0"/>
                </a:cubicBezTo>
                <a:cubicBezTo>
                  <a:pt x="0" y="0"/>
                  <a:pt x="0" y="0"/>
                  <a:pt x="0" y="0"/>
                </a:cubicBezTo>
                <a:cubicBezTo>
                  <a:pt x="0" y="108"/>
                  <a:pt x="0" y="108"/>
                  <a:pt x="0" y="108"/>
                </a:cubicBezTo>
                <a:lnTo>
                  <a:pt x="33" y="108"/>
                </a:lnTo>
                <a:close/>
              </a:path>
            </a:pathLst>
          </a:custGeom>
          <a:solidFill>
            <a:srgbClr val="E2E4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4" name="Freeform 13"/>
          <p:cNvSpPr/>
          <p:nvPr userDrawn="1"/>
        </p:nvSpPr>
        <p:spPr bwMode="auto">
          <a:xfrm>
            <a:off x="9643711" y="3551063"/>
            <a:ext cx="72267" cy="424726"/>
          </a:xfrm>
          <a:custGeom>
            <a:avLst/>
            <a:gdLst>
              <a:gd name="T0" fmla="*/ 24 w 28"/>
              <a:gd name="T1" fmla="*/ 4 h 167"/>
              <a:gd name="T2" fmla="*/ 12 w 28"/>
              <a:gd name="T3" fmla="*/ 8 h 167"/>
              <a:gd name="T4" fmla="*/ 5 w 28"/>
              <a:gd name="T5" fmla="*/ 31 h 167"/>
              <a:gd name="T6" fmla="*/ 0 w 28"/>
              <a:gd name="T7" fmla="*/ 60 h 167"/>
              <a:gd name="T8" fmla="*/ 0 w 28"/>
              <a:gd name="T9" fmla="*/ 167 h 167"/>
              <a:gd name="T10" fmla="*/ 28 w 28"/>
              <a:gd name="T11" fmla="*/ 167 h 167"/>
              <a:gd name="T12" fmla="*/ 28 w 28"/>
              <a:gd name="T13" fmla="*/ 15 h 167"/>
              <a:gd name="T14" fmla="*/ 24 w 28"/>
              <a:gd name="T15" fmla="*/ 4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67">
                <a:moveTo>
                  <a:pt x="24" y="4"/>
                </a:moveTo>
                <a:cubicBezTo>
                  <a:pt x="19" y="0"/>
                  <a:pt x="13" y="2"/>
                  <a:pt x="12" y="8"/>
                </a:cubicBezTo>
                <a:cubicBezTo>
                  <a:pt x="5" y="31"/>
                  <a:pt x="5" y="31"/>
                  <a:pt x="5" y="31"/>
                </a:cubicBezTo>
                <a:cubicBezTo>
                  <a:pt x="2" y="41"/>
                  <a:pt x="0" y="50"/>
                  <a:pt x="0" y="60"/>
                </a:cubicBezTo>
                <a:cubicBezTo>
                  <a:pt x="0" y="167"/>
                  <a:pt x="0" y="167"/>
                  <a:pt x="0" y="167"/>
                </a:cubicBezTo>
                <a:cubicBezTo>
                  <a:pt x="28" y="167"/>
                  <a:pt x="28" y="167"/>
                  <a:pt x="28" y="167"/>
                </a:cubicBezTo>
                <a:cubicBezTo>
                  <a:pt x="28" y="15"/>
                  <a:pt x="28" y="15"/>
                  <a:pt x="28" y="15"/>
                </a:cubicBezTo>
                <a:cubicBezTo>
                  <a:pt x="28" y="10"/>
                  <a:pt x="27" y="6"/>
                  <a:pt x="24" y="4"/>
                </a:cubicBezTo>
                <a:close/>
              </a:path>
            </a:pathLst>
          </a:custGeom>
          <a:solidFill>
            <a:srgbClr val="F0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15" name="Freeform 14"/>
          <p:cNvSpPr/>
          <p:nvPr userDrawn="1"/>
        </p:nvSpPr>
        <p:spPr bwMode="auto">
          <a:xfrm>
            <a:off x="6981250" y="1944712"/>
            <a:ext cx="2576248" cy="3042812"/>
          </a:xfrm>
          <a:custGeom>
            <a:avLst/>
            <a:gdLst>
              <a:gd name="T0" fmla="*/ 856 w 1011"/>
              <a:gd name="T1" fmla="*/ 1197 h 1197"/>
              <a:gd name="T2" fmla="*/ 156 w 1011"/>
              <a:gd name="T3" fmla="*/ 1197 h 1197"/>
              <a:gd name="T4" fmla="*/ 0 w 1011"/>
              <a:gd name="T5" fmla="*/ 1042 h 1197"/>
              <a:gd name="T6" fmla="*/ 0 w 1011"/>
              <a:gd name="T7" fmla="*/ 155 h 1197"/>
              <a:gd name="T8" fmla="*/ 156 w 1011"/>
              <a:gd name="T9" fmla="*/ 0 h 1197"/>
              <a:gd name="T10" fmla="*/ 856 w 1011"/>
              <a:gd name="T11" fmla="*/ 0 h 1197"/>
              <a:gd name="T12" fmla="*/ 1011 w 1011"/>
              <a:gd name="T13" fmla="*/ 155 h 1197"/>
              <a:gd name="T14" fmla="*/ 1011 w 1011"/>
              <a:gd name="T15" fmla="*/ 1042 h 1197"/>
              <a:gd name="T16" fmla="*/ 856 w 1011"/>
              <a:gd name="T17" fmla="*/ 1197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1" h="1197">
                <a:moveTo>
                  <a:pt x="856" y="1197"/>
                </a:moveTo>
                <a:cubicBezTo>
                  <a:pt x="156" y="1197"/>
                  <a:pt x="156" y="1197"/>
                  <a:pt x="156" y="1197"/>
                </a:cubicBezTo>
                <a:cubicBezTo>
                  <a:pt x="70" y="1197"/>
                  <a:pt x="0" y="1128"/>
                  <a:pt x="0" y="1042"/>
                </a:cubicBezTo>
                <a:cubicBezTo>
                  <a:pt x="0" y="155"/>
                  <a:pt x="0" y="155"/>
                  <a:pt x="0" y="155"/>
                </a:cubicBezTo>
                <a:cubicBezTo>
                  <a:pt x="0" y="70"/>
                  <a:pt x="70" y="0"/>
                  <a:pt x="156" y="0"/>
                </a:cubicBezTo>
                <a:cubicBezTo>
                  <a:pt x="856" y="0"/>
                  <a:pt x="856" y="0"/>
                  <a:pt x="856" y="0"/>
                </a:cubicBezTo>
                <a:cubicBezTo>
                  <a:pt x="942" y="0"/>
                  <a:pt x="1011" y="70"/>
                  <a:pt x="1011" y="155"/>
                </a:cubicBezTo>
                <a:cubicBezTo>
                  <a:pt x="1011" y="1042"/>
                  <a:pt x="1011" y="1042"/>
                  <a:pt x="1011" y="1042"/>
                </a:cubicBezTo>
                <a:cubicBezTo>
                  <a:pt x="1011" y="1128"/>
                  <a:pt x="942" y="1197"/>
                  <a:pt x="856" y="119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FR"/>
          </a:p>
        </p:txBody>
      </p:sp>
      <p:sp>
        <p:nvSpPr>
          <p:cNvPr id="45" name="Picture Placeholder 8"/>
          <p:cNvSpPr>
            <a:spLocks noGrp="1"/>
          </p:cNvSpPr>
          <p:nvPr>
            <p:ph type="pic" sz="quarter" idx="10" hasCustomPrompt="1"/>
          </p:nvPr>
        </p:nvSpPr>
        <p:spPr>
          <a:xfrm>
            <a:off x="6981250" y="1944712"/>
            <a:ext cx="2576248" cy="3042812"/>
          </a:xfrm>
          <a:prstGeom prst="roundRect">
            <a:avLst>
              <a:gd name="adj" fmla="val 15188"/>
            </a:avLst>
          </a:prstGeom>
        </p:spPr>
        <p:txBody>
          <a:bodyPr/>
          <a:lstStyle>
            <a:lvl1pPr marL="0" indent="0">
              <a:buNone/>
              <a:defRPr baseline="0">
                <a:solidFill>
                  <a:schemeClr val="bg1"/>
                </a:solidFill>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Left - Text Right">
    <p:bg>
      <p:bgPr>
        <a:solidFill>
          <a:srgbClr val="F7F7F7"/>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6096000" cy="6858000"/>
          </a:xfrm>
          <a:prstGeom prst="rect">
            <a:avLst/>
          </a:prstGeom>
        </p:spPr>
        <p:txBody>
          <a:bodyPr/>
          <a:lstStyle>
            <a:lvl1pPr marL="0" indent="0">
              <a:buNone/>
              <a:defRPr baseline="0">
                <a:solidFill>
                  <a:schemeClr val="tx1">
                    <a:lumMod val="75000"/>
                    <a:lumOff val="25000"/>
                  </a:schemeClr>
                </a:solidFill>
                <a:latin typeface="Segoe UI Light" pitchFamily="34" charset="0"/>
                <a:cs typeface="Segoe UI Light" pitchFamily="34" charset="0"/>
              </a:defRPr>
            </a:lvl1pPr>
          </a:lstStyle>
          <a:p>
            <a:r>
              <a:rPr lang="fr-FR" dirty="0"/>
              <a:t>Click </a:t>
            </a:r>
            <a:r>
              <a:rPr lang="fr-FR" dirty="0" err="1"/>
              <a:t>icon</a:t>
            </a:r>
            <a:r>
              <a:rPr lang="fr-FR" dirty="0"/>
              <a:t> to insert a </a:t>
            </a:r>
            <a:r>
              <a:rPr lang="fr-FR" dirty="0" err="1"/>
              <a:t>picture</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7ADC1-6FC9-463B-95FF-779DD7154547}" type="datetimeFigureOut">
              <a:rPr lang="fr-FR" smtClean="0"/>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746BA-D1AA-4FF4-8D48-BDBC7FF48778}"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2" name="TextBox 11"/>
          <p:cNvSpPr txBox="1"/>
          <p:nvPr/>
        </p:nvSpPr>
        <p:spPr>
          <a:xfrm>
            <a:off x="2489200" y="3737233"/>
            <a:ext cx="7213600" cy="1407160"/>
          </a:xfrm>
          <a:prstGeom prst="rect">
            <a:avLst/>
          </a:prstGeom>
          <a:noFill/>
        </p:spPr>
        <p:txBody>
          <a:bodyPr wrap="square" lIns="0" rtlCol="0">
            <a:spAutoFit/>
          </a:bodyPr>
          <a:lstStyle/>
          <a:p>
            <a:pPr algn="ctr">
              <a:lnSpc>
                <a:spcPct val="120000"/>
              </a:lnSpc>
            </a:pPr>
            <a:r>
              <a:rPr lang="zh-CN" altLang="fr-FR" sz="3600" spc="600" dirty="0">
                <a:latin typeface="Segoe UI" pitchFamily="34" charset="0"/>
                <a:ea typeface="宋体" charset="0"/>
                <a:cs typeface="Segoe UI" pitchFamily="34" charset="0"/>
              </a:rPr>
              <a:t>报表生成器</a:t>
            </a:r>
            <a:endParaRPr lang="zh-CN" altLang="fr-FR" sz="3600" spc="600" dirty="0">
              <a:latin typeface="Segoe UI" pitchFamily="34" charset="0"/>
              <a:ea typeface="宋体" charset="0"/>
              <a:cs typeface="Segoe UI" pitchFamily="34" charset="0"/>
            </a:endParaRPr>
          </a:p>
          <a:p>
            <a:pPr algn="ctr">
              <a:lnSpc>
                <a:spcPct val="120000"/>
              </a:lnSpc>
            </a:pPr>
            <a:r>
              <a:rPr lang="zh-CN" altLang="fr-FR" sz="3600" spc="600" dirty="0">
                <a:solidFill>
                  <a:srgbClr val="76D3C1"/>
                </a:solidFill>
                <a:latin typeface="Segoe UI" pitchFamily="34" charset="0"/>
                <a:ea typeface="宋体" charset="0"/>
                <a:cs typeface="Segoe UI" pitchFamily="34" charset="0"/>
              </a:rPr>
              <a:t>开源项目演示</a:t>
            </a:r>
            <a:r>
              <a:rPr lang="zh-CN" altLang="fr-FR" sz="3600" spc="600" dirty="0">
                <a:solidFill>
                  <a:srgbClr val="47C8AF"/>
                </a:solidFill>
                <a:latin typeface="Segoe UI" pitchFamily="34" charset="0"/>
                <a:ea typeface="宋体" charset="0"/>
                <a:cs typeface="Segoe UI" pitchFamily="34" charset="0"/>
              </a:rPr>
              <a:t>及系统分析</a:t>
            </a:r>
            <a:endParaRPr lang="zh-CN" altLang="fr-FR" sz="3600" spc="600" dirty="0">
              <a:solidFill>
                <a:srgbClr val="47C8AF"/>
              </a:solidFill>
              <a:latin typeface="Segoe UI" pitchFamily="34" charset="0"/>
              <a:ea typeface="宋体" charset="0"/>
              <a:cs typeface="Segoe UI" pitchFamily="34" charset="0"/>
            </a:endParaRPr>
          </a:p>
        </p:txBody>
      </p:sp>
      <p:sp>
        <p:nvSpPr>
          <p:cNvPr id="13" name="TextBox 12"/>
          <p:cNvSpPr txBox="1"/>
          <p:nvPr/>
        </p:nvSpPr>
        <p:spPr>
          <a:xfrm>
            <a:off x="2489200" y="5203544"/>
            <a:ext cx="7213600" cy="676275"/>
          </a:xfrm>
          <a:prstGeom prst="rect">
            <a:avLst/>
          </a:prstGeom>
          <a:noFill/>
        </p:spPr>
        <p:txBody>
          <a:bodyPr wrap="square" lIns="0" rtlCol="0">
            <a:spAutoFit/>
          </a:bodyPr>
          <a:lstStyle/>
          <a:p>
            <a:pPr algn="ctr">
              <a:lnSpc>
                <a:spcPct val="120000"/>
              </a:lnSpc>
            </a:pPr>
            <a:r>
              <a:rPr lang="en-US" altLang="fr-FR" sz="3200" dirty="0" err="1">
                <a:cs typeface="Segoe UI" pitchFamily="34" charset="0"/>
              </a:rPr>
              <a:t>131250168 </a:t>
            </a:r>
            <a:r>
              <a:rPr lang="zh-CN" altLang="en-US" sz="3200" dirty="0" err="1">
                <a:ea typeface="宋体" charset="0"/>
                <a:cs typeface="Segoe UI" pitchFamily="34" charset="0"/>
              </a:rPr>
              <a:t>吴超月</a:t>
            </a:r>
            <a:endParaRPr lang="zh-CN" altLang="en-US" sz="3200" dirty="0" err="1">
              <a:ea typeface="宋体" charset="0"/>
              <a:cs typeface="Segoe UI" pitchFamily="34" charset="0"/>
            </a:endParaRPr>
          </a:p>
        </p:txBody>
      </p:sp>
      <p:grpSp>
        <p:nvGrpSpPr>
          <p:cNvPr id="4" name="Group 3"/>
          <p:cNvGrpSpPr/>
          <p:nvPr/>
        </p:nvGrpSpPr>
        <p:grpSpPr>
          <a:xfrm>
            <a:off x="4953002" y="1005004"/>
            <a:ext cx="2285998" cy="2285996"/>
            <a:chOff x="4761188" y="954891"/>
            <a:chExt cx="2669626" cy="2669624"/>
          </a:xfrm>
        </p:grpSpPr>
        <p:sp>
          <p:nvSpPr>
            <p:cNvPr id="3" name="Oval 2"/>
            <p:cNvSpPr/>
            <p:nvPr/>
          </p:nvSpPr>
          <p:spPr>
            <a:xfrm>
              <a:off x="4761188" y="954891"/>
              <a:ext cx="2669626" cy="2669624"/>
            </a:xfrm>
            <a:prstGeom prst="ellipse">
              <a:avLst/>
            </a:prstGeom>
            <a:solidFill>
              <a:schemeClr val="accent1">
                <a:alpha val="13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val 7"/>
            <p:cNvSpPr/>
            <p:nvPr/>
          </p:nvSpPr>
          <p:spPr>
            <a:xfrm>
              <a:off x="5328746" y="1522450"/>
              <a:ext cx="1534508" cy="1534506"/>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val 8"/>
            <p:cNvSpPr/>
            <p:nvPr/>
          </p:nvSpPr>
          <p:spPr>
            <a:xfrm>
              <a:off x="5738650" y="1932353"/>
              <a:ext cx="714700" cy="714700"/>
            </a:xfrm>
            <a:prstGeom prst="ellipse">
              <a:avLst/>
            </a:prstGeom>
            <a:solidFill>
              <a:schemeClr val="accent1">
                <a:alpha val="48000"/>
              </a:schemeClr>
            </a:solidFill>
            <a:ln w="76200">
              <a:noFill/>
            </a:ln>
            <a:effectLst>
              <a:outerShdw blurRad="889000" sx="109000" sy="109000" algn="ctr"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660400"/>
          </a:xfrm>
        </p:spPr>
        <p:txBody>
          <a:bodyPr wrap="square"/>
          <a:lstStyle/>
          <a:p>
            <a:r>
              <a:rPr kumimoji="1" lang="zh-CN" altLang="en-US" sz="3600" dirty="0">
                <a:sym typeface="+mn-ea"/>
              </a:rPr>
              <a:t>画板</a:t>
            </a:r>
            <a:r>
              <a:rPr kumimoji="1" lang="en-US" altLang="zh-CN" sz="3600" dirty="0">
                <a:sym typeface="+mn-ea"/>
              </a:rPr>
              <a:t>(</a:t>
            </a:r>
            <a:r>
              <a:rPr kumimoji="1" lang="zh-CN" altLang="en-US" sz="3600" dirty="0">
                <a:sym typeface="+mn-ea"/>
              </a:rPr>
              <a:t>Palette</a:t>
            </a:r>
            <a:r>
              <a:rPr kumimoji="1" lang="en-US" altLang="zh-CN" sz="3600" dirty="0">
                <a:sym typeface="+mn-ea"/>
              </a:rPr>
              <a:t>)</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168380" cy="3926840"/>
          </a:xfrm>
          <a:prstGeom prst="rect">
            <a:avLst/>
          </a:prstGeom>
          <a:noFill/>
        </p:spPr>
        <p:txBody>
          <a:bodyPr wrap="square" lIns="0" rtlCol="0" anchor="t">
            <a:spAutoFit/>
          </a:bodyPr>
          <a:p>
            <a:pPr>
              <a:lnSpc>
                <a:spcPct val="140000"/>
              </a:lnSpc>
              <a:buFont typeface="Wingdings" charset="2"/>
              <a:buChar char="p"/>
            </a:pPr>
            <a:r>
              <a:rPr kumimoji="1" lang="zh-CN" altLang="en-US" dirty="0" smtClean="0">
                <a:latin typeface="宋体" charset="0"/>
                <a:ea typeface="宋体" charset="0"/>
                <a:sym typeface="+mn-ea"/>
              </a:rPr>
              <a:t>用于给报表画板添加报表元素，包括：</a:t>
            </a:r>
            <a:endParaRPr kumimoji="1" lang="zh-CN" altLang="en-US" dirty="0" smtClean="0">
              <a:latin typeface="宋体" charset="0"/>
              <a:ea typeface="宋体" charset="0"/>
            </a:endParaRPr>
          </a:p>
          <a:p>
            <a:pPr>
              <a:lnSpc>
                <a:spcPct val="140000"/>
              </a:lnSpc>
              <a:buFont typeface="Wingdings" charset="2"/>
              <a:buChar char="p"/>
            </a:pPr>
            <a:r>
              <a:rPr kumimoji="1" lang="zh-CN" altLang="en-US" dirty="0" smtClean="0">
                <a:latin typeface="宋体" charset="0"/>
                <a:ea typeface="宋体" charset="0"/>
                <a:sym typeface="+mn-ea"/>
              </a:rPr>
              <a:t>标签（Label）：标签元素用于显示静态文本；</a:t>
            </a:r>
            <a:endParaRPr kumimoji="1" lang="zh-CN" altLang="en-US" dirty="0" smtClean="0">
              <a:latin typeface="宋体" charset="0"/>
              <a:ea typeface="宋体" charset="0"/>
            </a:endParaRPr>
          </a:p>
          <a:p>
            <a:pPr>
              <a:lnSpc>
                <a:spcPct val="140000"/>
              </a:lnSpc>
              <a:buFont typeface="Wingdings" charset="2"/>
              <a:buChar char="p"/>
            </a:pPr>
            <a:r>
              <a:rPr kumimoji="1" lang="zh-CN" altLang="en-US" dirty="0" smtClean="0">
                <a:latin typeface="宋体" charset="0"/>
                <a:ea typeface="宋体" charset="0"/>
                <a:sym typeface="+mn-ea"/>
              </a:rPr>
              <a:t>文本（Text）：可以显示多行数据，更加易于格式输出。可以在当中使用脚本表达式，然后在客户端使用标签进行解析；</a:t>
            </a:r>
            <a:endParaRPr kumimoji="1" lang="zh-CN" altLang="en-US" dirty="0" smtClean="0">
              <a:latin typeface="宋体" charset="0"/>
              <a:ea typeface="宋体" charset="0"/>
            </a:endParaRPr>
          </a:p>
          <a:p>
            <a:pPr>
              <a:lnSpc>
                <a:spcPct val="140000"/>
              </a:lnSpc>
              <a:buFont typeface="Wingdings" charset="2"/>
              <a:buChar char="p"/>
            </a:pPr>
            <a:r>
              <a:rPr kumimoji="1" lang="zh-CN" altLang="en-US" dirty="0" smtClean="0">
                <a:latin typeface="宋体" charset="0"/>
                <a:ea typeface="宋体" charset="0"/>
                <a:sym typeface="+mn-ea"/>
              </a:rPr>
              <a:t>动态文本（Dynamic Text）</a:t>
            </a:r>
            <a:endParaRPr kumimoji="1" lang="zh-CN" altLang="en-US" dirty="0" smtClean="0">
              <a:latin typeface="宋体" charset="0"/>
              <a:ea typeface="宋体" charset="0"/>
            </a:endParaRPr>
          </a:p>
          <a:p>
            <a:pPr>
              <a:lnSpc>
                <a:spcPct val="140000"/>
              </a:lnSpc>
              <a:buFont typeface="Wingdings" charset="2"/>
              <a:buChar char="p"/>
            </a:pPr>
            <a:r>
              <a:rPr kumimoji="1" lang="zh-CN" altLang="en-US" dirty="0" smtClean="0">
                <a:latin typeface="宋体" charset="0"/>
                <a:ea typeface="宋体" charset="0"/>
                <a:sym typeface="+mn-ea"/>
              </a:rPr>
              <a:t>图像（Image）：BIRT支持通过URL获得图片、从数据库的取得图片（BLOB），或是从本地硬盘上获得图片；</a:t>
            </a:r>
            <a:endParaRPr kumimoji="1" lang="zh-CN" altLang="en-US" dirty="0" smtClean="0">
              <a:latin typeface="宋体" charset="0"/>
              <a:ea typeface="宋体" charset="0"/>
            </a:endParaRPr>
          </a:p>
          <a:p>
            <a:pPr>
              <a:lnSpc>
                <a:spcPct val="140000"/>
              </a:lnSpc>
              <a:buFont typeface="Wingdings" charset="2"/>
              <a:buChar char="p"/>
            </a:pPr>
            <a:r>
              <a:rPr kumimoji="1" lang="zh-CN" altLang="en-US" dirty="0" smtClean="0">
                <a:latin typeface="宋体" charset="0"/>
                <a:ea typeface="宋体" charset="0"/>
                <a:sym typeface="+mn-ea"/>
              </a:rPr>
              <a:t>网格（Grid）：网格元素用于布局报表中的报表元素，并进行统一的管理。</a:t>
            </a:r>
            <a:endParaRPr kumimoji="1" lang="zh-CN" altLang="en-US" dirty="0" smtClean="0">
              <a:latin typeface="宋体" charset="0"/>
              <a:ea typeface="宋体" charset="0"/>
            </a:endParaRPr>
          </a:p>
          <a:p>
            <a:pPr>
              <a:lnSpc>
                <a:spcPct val="140000"/>
              </a:lnSpc>
              <a:buFont typeface="Wingdings" charset="2"/>
              <a:buChar char="p"/>
            </a:pPr>
            <a:r>
              <a:rPr kumimoji="1" lang="zh-CN" altLang="en-US" dirty="0" smtClean="0">
                <a:latin typeface="宋体" charset="0"/>
                <a:ea typeface="宋体" charset="0"/>
                <a:sym typeface="+mn-ea"/>
              </a:rPr>
              <a:t>列表（List）：列表元素也相当于一个容器，可以绑定到数据集上。列表元素包含头、脚及数据部分。</a:t>
            </a:r>
            <a:endParaRPr kumimoji="1" lang="zh-CN" altLang="en-US" dirty="0" smtClean="0">
              <a:latin typeface="宋体" charset="0"/>
              <a:ea typeface="宋体" charset="0"/>
            </a:endParaRPr>
          </a:p>
          <a:p>
            <a:pPr>
              <a:lnSpc>
                <a:spcPct val="140000"/>
              </a:lnSpc>
              <a:buFont typeface="Wingdings" charset="2"/>
              <a:buChar char="p"/>
            </a:pPr>
            <a:r>
              <a:rPr kumimoji="1" lang="zh-CN" altLang="en-US" dirty="0" smtClean="0">
                <a:latin typeface="宋体" charset="0"/>
                <a:ea typeface="宋体" charset="0"/>
                <a:sym typeface="+mn-ea"/>
              </a:rPr>
              <a:t>表（Table）：列表元素相似，都可以用于显示数据集中的数据。表格元素与HTML中的表格元素风格相似；</a:t>
            </a:r>
            <a:endParaRPr kumimoji="1" lang="zh-CN" altLang="en-US" dirty="0" smtClean="0">
              <a:latin typeface="宋体" charset="0"/>
              <a:ea typeface="宋体" charset="0"/>
            </a:endParaRPr>
          </a:p>
          <a:p>
            <a:pPr>
              <a:lnSpc>
                <a:spcPct val="140000"/>
              </a:lnSpc>
              <a:buFont typeface="Wingdings" charset="2"/>
              <a:buChar char="p"/>
            </a:pPr>
            <a:r>
              <a:rPr kumimoji="1" lang="zh-CN" altLang="en-US" dirty="0" smtClean="0">
                <a:latin typeface="宋体" charset="0"/>
                <a:ea typeface="宋体" charset="0"/>
                <a:sym typeface="+mn-ea"/>
              </a:rPr>
              <a:t>聚合（Aggregation）：提供的汇总功能大概有25项，常见的如：SUM、MIN、MAX、AVERAGE</a:t>
            </a:r>
            <a:endParaRPr lang="zh-CN" altLang="en-US"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660400"/>
          </a:xfrm>
        </p:spPr>
        <p:txBody>
          <a:bodyPr wrap="square"/>
          <a:lstStyle/>
          <a:p>
            <a:r>
              <a:rPr kumimoji="1" lang="en-US" altLang="zh-CN" sz="3600" dirty="0">
                <a:sym typeface="+mn-ea"/>
              </a:rPr>
              <a:t>BIRT</a:t>
            </a:r>
            <a:r>
              <a:rPr kumimoji="1" lang="zh-CN" altLang="en-US" sz="3600" dirty="0">
                <a:sym typeface="+mn-ea"/>
              </a:rPr>
              <a:t>框架</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168380" cy="1280160"/>
          </a:xfrm>
          <a:prstGeom prst="rect">
            <a:avLst/>
          </a:prstGeom>
          <a:noFill/>
        </p:spPr>
        <p:txBody>
          <a:bodyPr wrap="square" lIns="0" rtlCol="0" anchor="t">
            <a:spAutoFit/>
          </a:bodyPr>
          <a:p>
            <a:pPr>
              <a:lnSpc>
                <a:spcPct val="130000"/>
              </a:lnSpc>
              <a:buFont typeface="Wingdings" charset="2"/>
              <a:buChar char="p"/>
            </a:pPr>
            <a:r>
              <a:rPr kumimoji="1" lang="zh-CN" altLang="en-US" sz="2000" dirty="0">
                <a:sym typeface="+mn-ea"/>
              </a:rPr>
              <a:t>BIRT主要有三大引擎：</a:t>
            </a:r>
            <a:endParaRPr kumimoji="1" lang="zh-CN" altLang="en-US" sz="2000" dirty="0">
              <a:sym typeface="+mn-ea"/>
            </a:endParaRPr>
          </a:p>
          <a:p>
            <a:pPr marL="800100" lvl="1" indent="-342900">
              <a:lnSpc>
                <a:spcPct val="130000"/>
              </a:lnSpc>
              <a:buFont typeface="Arial" charset="0"/>
              <a:buChar char="•"/>
            </a:pPr>
            <a:r>
              <a:rPr kumimoji="1" lang="zh-CN" altLang="en-US" sz="2000" dirty="0">
                <a:sym typeface="+mn-ea"/>
              </a:rPr>
              <a:t>报表设计引擎（design Engine），报表引擎(report engine)，图表引擎(chat engine)。</a:t>
            </a:r>
            <a:endParaRPr kumimoji="1" lang="zh-CN" altLang="en-US" sz="2000" dirty="0"/>
          </a:p>
          <a:p>
            <a:pPr>
              <a:lnSpc>
                <a:spcPct val="130000"/>
              </a:lnSpc>
              <a:buFont typeface="Wingdings" charset="2"/>
              <a:buChar char="p"/>
            </a:pPr>
            <a:r>
              <a:rPr kumimoji="1" lang="zh-CN" altLang="en-US" sz="2000" dirty="0">
                <a:sym typeface="+mn-ea"/>
              </a:rPr>
              <a:t>一个引擎是一个提供一个特定领域的功能的一套Java API</a:t>
            </a:r>
            <a:endParaRPr lang="zh-CN" altLang="en-US" sz="2000"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pic>
        <p:nvPicPr>
          <p:cNvPr id="3" name="图片 2"/>
          <p:cNvPicPr>
            <a:picLocks noChangeAspect="1"/>
          </p:cNvPicPr>
          <p:nvPr/>
        </p:nvPicPr>
        <p:blipFill>
          <a:blip r:embed="rId1"/>
          <a:stretch>
            <a:fillRect/>
          </a:stretch>
        </p:blipFill>
        <p:spPr>
          <a:xfrm>
            <a:off x="1097280" y="3543935"/>
            <a:ext cx="6530340" cy="2525395"/>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593090"/>
          </a:xfrm>
        </p:spPr>
        <p:txBody>
          <a:bodyPr wrap="square"/>
          <a:lstStyle/>
          <a:p>
            <a:r>
              <a:rPr kumimoji="1" lang="zh-CN" altLang="en-US" sz="3600" dirty="0">
                <a:sym typeface="+mn-ea"/>
              </a:rPr>
              <a:t>报表设计引擎</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433810" cy="1371600"/>
          </a:xfrm>
          <a:prstGeom prst="rect">
            <a:avLst/>
          </a:prstGeom>
          <a:noFill/>
        </p:spPr>
        <p:txBody>
          <a:bodyPr wrap="square" lIns="0" rtlCol="0" anchor="t">
            <a:spAutoFit/>
          </a:bodyPr>
          <a:p>
            <a:pPr>
              <a:lnSpc>
                <a:spcPct val="140000"/>
              </a:lnSpc>
              <a:buFont typeface="Wingdings" charset="2"/>
              <a:buChar char="p"/>
            </a:pPr>
            <a:r>
              <a:rPr kumimoji="1" lang="zh-CN" altLang="en-US" sz="2000" dirty="0">
                <a:latin typeface="宋体" charset="0"/>
                <a:ea typeface="宋体" charset="0"/>
                <a:sym typeface="+mn-ea"/>
              </a:rPr>
              <a:t>用户通过操作报表设计引擎可以设计出符合用户需要的报表（包括报表布局和数据来源）</a:t>
            </a:r>
            <a:endParaRPr kumimoji="1" lang="zh-CN" altLang="en-US" sz="2000" dirty="0">
              <a:latin typeface="宋体" charset="0"/>
              <a:ea typeface="宋体" charset="0"/>
            </a:endParaRPr>
          </a:p>
          <a:p>
            <a:pPr>
              <a:lnSpc>
                <a:spcPct val="140000"/>
              </a:lnSpc>
              <a:buFont typeface="Wingdings" charset="2"/>
              <a:buChar char="p"/>
            </a:pPr>
            <a:r>
              <a:rPr kumimoji="1" lang="zh-CN" altLang="en-US" sz="2000" dirty="0">
                <a:latin typeface="宋体" charset="0"/>
                <a:ea typeface="宋体" charset="0"/>
                <a:sym typeface="+mn-ea"/>
              </a:rPr>
              <a:t>生成符合</a:t>
            </a:r>
            <a:r>
              <a:rPr kumimoji="1" lang="en-US" altLang="zh-CN" sz="2000" dirty="0">
                <a:latin typeface="宋体" charset="0"/>
                <a:ea typeface="宋体" charset="0"/>
                <a:sym typeface="+mn-ea"/>
              </a:rPr>
              <a:t>ROM(report object model)</a:t>
            </a:r>
            <a:r>
              <a:rPr kumimoji="1" lang="zh-CN" altLang="en-US" sz="2000" dirty="0">
                <a:latin typeface="宋体" charset="0"/>
                <a:ea typeface="宋体" charset="0"/>
                <a:sym typeface="+mn-ea"/>
              </a:rPr>
              <a:t>规范的</a:t>
            </a:r>
            <a:r>
              <a:rPr kumimoji="1" lang="en-US" altLang="zh-CN" sz="2000" dirty="0">
                <a:latin typeface="宋体" charset="0"/>
                <a:ea typeface="宋体" charset="0"/>
                <a:sym typeface="+mn-ea"/>
              </a:rPr>
              <a:t>rptdesign</a:t>
            </a:r>
            <a:r>
              <a:rPr kumimoji="1" lang="zh-CN" altLang="en-US" sz="2000" dirty="0">
                <a:latin typeface="宋体" charset="0"/>
                <a:ea typeface="宋体" charset="0"/>
                <a:sym typeface="+mn-ea"/>
              </a:rPr>
              <a:t>文件，该文件是</a:t>
            </a:r>
            <a:r>
              <a:rPr kumimoji="1" lang="en-US" altLang="zh-CN" sz="2000" dirty="0">
                <a:latin typeface="宋体" charset="0"/>
                <a:ea typeface="宋体" charset="0"/>
                <a:sym typeface="+mn-ea"/>
              </a:rPr>
              <a:t>XML</a:t>
            </a:r>
            <a:r>
              <a:rPr kumimoji="1" lang="zh-CN" altLang="en-US" sz="2000" dirty="0">
                <a:latin typeface="宋体" charset="0"/>
                <a:ea typeface="宋体" charset="0"/>
                <a:sym typeface="+mn-ea"/>
              </a:rPr>
              <a:t>格式的。</a:t>
            </a:r>
            <a:endParaRPr kumimoji="1" lang="zh-CN" altLang="en-US" sz="2000" dirty="0">
              <a:latin typeface="宋体" charset="0"/>
              <a:ea typeface="宋体" charset="0"/>
            </a:endParaRPr>
          </a:p>
          <a:p>
            <a:pPr>
              <a:lnSpc>
                <a:spcPct val="140000"/>
              </a:lnSpc>
              <a:buFont typeface="Wingdings" charset="2"/>
              <a:buChar char="p"/>
            </a:pPr>
            <a:r>
              <a:rPr kumimoji="1" lang="zh-CN" altLang="en-US" sz="2000" dirty="0">
                <a:latin typeface="宋体" charset="0"/>
                <a:ea typeface="宋体" charset="0"/>
                <a:sym typeface="+mn-ea"/>
              </a:rPr>
              <a:t>报表设计引擎被BIRT Report Designer和任何定制的生成一个BIRT报表设计的Java应用程序所使用。</a:t>
            </a:r>
            <a:endParaRPr lang="zh-CN" altLang="en-US" sz="2000"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593090"/>
          </a:xfrm>
        </p:spPr>
        <p:txBody>
          <a:bodyPr wrap="square"/>
          <a:lstStyle/>
          <a:p>
            <a:r>
              <a:rPr kumimoji="1" lang="zh-CN" altLang="en-US" sz="3600" dirty="0">
                <a:sym typeface="+mn-ea"/>
              </a:rPr>
              <a:t>报表引擎</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168380" cy="3749040"/>
          </a:xfrm>
          <a:prstGeom prst="rect">
            <a:avLst/>
          </a:prstGeom>
          <a:noFill/>
        </p:spPr>
        <p:txBody>
          <a:bodyPr wrap="square" lIns="0" rtlCol="0" anchor="t">
            <a:spAutoFit/>
          </a:bodyPr>
          <a:p>
            <a:pPr>
              <a:lnSpc>
                <a:spcPct val="120000"/>
              </a:lnSpc>
              <a:buFont typeface="Wingdings" charset="2"/>
              <a:buChar char="p"/>
            </a:pPr>
            <a:r>
              <a:rPr kumimoji="1" lang="zh-CN" altLang="en-US" sz="2000" dirty="0" smtClean="0">
                <a:latin typeface="宋体" charset="0"/>
                <a:ea typeface="宋体" charset="0"/>
                <a:sym typeface="+mn-ea"/>
              </a:rPr>
              <a:t>报表引擎包含两部分：生成引擎和展示引擎。</a:t>
            </a:r>
            <a:endParaRPr kumimoji="1" lang="zh-CN" altLang="en-US" sz="2000" dirty="0" smtClean="0">
              <a:latin typeface="宋体" charset="0"/>
              <a:ea typeface="宋体" charset="0"/>
            </a:endParaRPr>
          </a:p>
          <a:p>
            <a:pPr>
              <a:lnSpc>
                <a:spcPct val="120000"/>
              </a:lnSpc>
              <a:buFont typeface="Wingdings" charset="2"/>
              <a:buChar char="p"/>
            </a:pPr>
            <a:r>
              <a:rPr kumimoji="1" lang="zh-CN" altLang="en-US" sz="2000" dirty="0" smtClean="0">
                <a:latin typeface="宋体" charset="0"/>
                <a:ea typeface="宋体" charset="0"/>
                <a:sym typeface="+mn-ea"/>
              </a:rPr>
              <a:t>BIRT Report Viewer和定制的Java应用程序使用报表引擎来处理一个报表设计并按照设计中指定的格式生成报表。</a:t>
            </a:r>
            <a:endParaRPr kumimoji="1" lang="zh-CN" altLang="en-US" sz="2000" dirty="0" smtClean="0">
              <a:latin typeface="宋体" charset="0"/>
              <a:ea typeface="宋体" charset="0"/>
            </a:endParaRPr>
          </a:p>
          <a:p>
            <a:pPr>
              <a:lnSpc>
                <a:spcPct val="120000"/>
              </a:lnSpc>
              <a:buFont typeface="Wingdings" charset="2"/>
              <a:buChar char="p"/>
            </a:pPr>
            <a:r>
              <a:rPr kumimoji="1" lang="zh-CN" altLang="zh-CN" sz="2000" dirty="0">
                <a:latin typeface="宋体" charset="0"/>
                <a:ea typeface="宋体" charset="0"/>
                <a:sym typeface="+mn-ea"/>
              </a:rPr>
              <a:t>通过报表引擎可以把</a:t>
            </a:r>
            <a:r>
              <a:rPr kumimoji="1" lang="en-US" altLang="zh-CN" sz="2000" dirty="0">
                <a:latin typeface="宋体" charset="0"/>
                <a:ea typeface="宋体" charset="0"/>
                <a:sym typeface="+mn-ea"/>
              </a:rPr>
              <a:t>rptdesign</a:t>
            </a:r>
            <a:r>
              <a:rPr kumimoji="1" lang="zh-CN" altLang="en-US" sz="2000" dirty="0">
                <a:latin typeface="宋体" charset="0"/>
                <a:ea typeface="宋体" charset="0"/>
                <a:sym typeface="+mn-ea"/>
              </a:rPr>
              <a:t>文件生成报表并以不同的格式</a:t>
            </a:r>
            <a:r>
              <a:rPr kumimoji="1" lang="en-US" altLang="zh-CN" sz="2000" dirty="0">
                <a:latin typeface="宋体" charset="0"/>
                <a:ea typeface="宋体" charset="0"/>
                <a:sym typeface="+mn-ea"/>
              </a:rPr>
              <a:t>(HTML</a:t>
            </a:r>
            <a:r>
              <a:rPr kumimoji="1" lang="zh-CN" altLang="en-US" sz="2000" dirty="0">
                <a:latin typeface="宋体" charset="0"/>
                <a:ea typeface="宋体" charset="0"/>
                <a:sym typeface="+mn-ea"/>
              </a:rPr>
              <a:t>、</a:t>
            </a:r>
            <a:r>
              <a:rPr kumimoji="1" lang="en-US" altLang="zh-CN" sz="2000" dirty="0">
                <a:latin typeface="宋体" charset="0"/>
                <a:ea typeface="宋体" charset="0"/>
                <a:sym typeface="+mn-ea"/>
              </a:rPr>
              <a:t>PDF</a:t>
            </a:r>
            <a:r>
              <a:rPr kumimoji="1" lang="zh-CN" altLang="en-US" sz="2000" dirty="0">
                <a:latin typeface="宋体" charset="0"/>
                <a:ea typeface="宋体" charset="0"/>
                <a:sym typeface="+mn-ea"/>
              </a:rPr>
              <a:t>等</a:t>
            </a:r>
            <a:r>
              <a:rPr kumimoji="1" lang="en-US" altLang="zh-CN" sz="2000" dirty="0">
                <a:latin typeface="宋体" charset="0"/>
                <a:ea typeface="宋体" charset="0"/>
                <a:sym typeface="+mn-ea"/>
              </a:rPr>
              <a:t>)</a:t>
            </a:r>
            <a:r>
              <a:rPr kumimoji="1" lang="zh-CN" altLang="en-US" sz="2000" dirty="0">
                <a:latin typeface="宋体" charset="0"/>
                <a:ea typeface="宋体" charset="0"/>
                <a:sym typeface="+mn-ea"/>
              </a:rPr>
              <a:t>展现出来以供预览和打印</a:t>
            </a:r>
            <a:endParaRPr kumimoji="1" lang="zh-CN" altLang="en-US" sz="2000" dirty="0">
              <a:latin typeface="宋体" charset="0"/>
              <a:ea typeface="宋体" charset="0"/>
            </a:endParaRPr>
          </a:p>
          <a:p>
            <a:pPr>
              <a:lnSpc>
                <a:spcPct val="120000"/>
              </a:lnSpc>
              <a:buFont typeface="Wingdings" charset="2"/>
              <a:buChar char="p"/>
            </a:pPr>
            <a:r>
              <a:rPr kumimoji="1" lang="zh-CN" altLang="en-US" sz="2000" dirty="0">
                <a:latin typeface="宋体" charset="0"/>
                <a:ea typeface="宋体" charset="0"/>
                <a:sym typeface="+mn-ea"/>
              </a:rPr>
              <a:t>生成引擎包含读取和解释一个报表设计的API。生成引擎使用数据引擎来读取和转换来自由报表设计标识的数据源。生成引擎的输出是一个报表文档，这是一个报表产品中的一个中间文档。</a:t>
            </a:r>
            <a:endParaRPr kumimoji="1" lang="zh-CN" altLang="en-US" sz="2000" dirty="0">
              <a:latin typeface="宋体" charset="0"/>
              <a:ea typeface="宋体" charset="0"/>
            </a:endParaRPr>
          </a:p>
          <a:p>
            <a:pPr>
              <a:lnSpc>
                <a:spcPct val="120000"/>
              </a:lnSpc>
              <a:buFont typeface="Wingdings" charset="2"/>
              <a:buChar char="p"/>
            </a:pPr>
            <a:r>
              <a:rPr kumimoji="1" lang="zh-CN" altLang="en-US" sz="2000" dirty="0">
                <a:latin typeface="宋体" charset="0"/>
                <a:ea typeface="宋体" charset="0"/>
                <a:sym typeface="+mn-ea"/>
              </a:rPr>
              <a:t>展示引擎处理由生成引擎创建的报表文档并按设计中指定的格式产生报表。和生成引擎一样，展示引擎也使用数据引擎。但是，在展示阶段，数据引擎从报表文件而不是数据源中获取数据。展示引擎需要的任何一个报表发射器按照设计中指定的格式生成一个报表。</a:t>
            </a:r>
            <a:endParaRPr lang="zh-CN" altLang="en-US" sz="2000"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593090"/>
          </a:xfrm>
        </p:spPr>
        <p:txBody>
          <a:bodyPr wrap="square"/>
          <a:lstStyle/>
          <a:p>
            <a:r>
              <a:rPr kumimoji="1" lang="zh-CN" altLang="en-US" sz="3600" dirty="0">
                <a:sym typeface="+mn-ea"/>
              </a:rPr>
              <a:t>图表引擎</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294745" cy="1463040"/>
          </a:xfrm>
          <a:prstGeom prst="rect">
            <a:avLst/>
          </a:prstGeom>
          <a:noFill/>
        </p:spPr>
        <p:txBody>
          <a:bodyPr wrap="square" lIns="0" rtlCol="0" anchor="t">
            <a:spAutoFit/>
          </a:bodyPr>
          <a:p>
            <a:pPr>
              <a:lnSpc>
                <a:spcPct val="150000"/>
              </a:lnSpc>
              <a:buFont typeface="Wingdings" charset="2"/>
              <a:buChar char="p"/>
            </a:pPr>
            <a:r>
              <a:rPr kumimoji="1" lang="zh-CN" altLang="en-US" sz="2000" dirty="0">
                <a:latin typeface="宋体" charset="0"/>
                <a:ea typeface="宋体" charset="0"/>
                <a:sym typeface="+mn-ea"/>
              </a:rPr>
              <a:t>图标引擎包含生成图表及将图表与来自数据源的数据关联起来的API。</a:t>
            </a:r>
            <a:endParaRPr kumimoji="1" lang="zh-CN" altLang="en-US" sz="2000" dirty="0">
              <a:latin typeface="宋体" charset="0"/>
              <a:ea typeface="宋体" charset="0"/>
            </a:endParaRPr>
          </a:p>
          <a:p>
            <a:pPr>
              <a:lnSpc>
                <a:spcPct val="150000"/>
              </a:lnSpc>
              <a:buFont typeface="Wingdings" charset="2"/>
              <a:buChar char="p"/>
            </a:pPr>
            <a:r>
              <a:rPr kumimoji="1" lang="zh-CN" altLang="en-US" sz="2000" dirty="0">
                <a:latin typeface="宋体" charset="0"/>
                <a:ea typeface="宋体" charset="0"/>
                <a:sym typeface="+mn-ea"/>
              </a:rPr>
              <a:t>图表引擎的使用不仅限于BIRT应用程序，任何Java程序都可以使用图表引擎来创建和现实一个图表。</a:t>
            </a:r>
            <a:endParaRPr kumimoji="1" lang="zh-CN" altLang="en-US" sz="2000" dirty="0">
              <a:latin typeface="宋体" charset="0"/>
              <a:ea typeface="宋体" charset="0"/>
            </a:endParaRPr>
          </a:p>
          <a:p>
            <a:pPr>
              <a:lnSpc>
                <a:spcPct val="150000"/>
              </a:lnSpc>
              <a:buFont typeface="Wingdings" charset="2"/>
              <a:buChar char="p"/>
            </a:pPr>
            <a:r>
              <a:rPr kumimoji="1" lang="zh-CN" altLang="en-US" sz="2000" dirty="0">
                <a:latin typeface="宋体" charset="0"/>
                <a:ea typeface="宋体" charset="0"/>
                <a:sym typeface="+mn-ea"/>
              </a:rPr>
              <a:t>BIRT Report Viewer 解释报表设计中的图表设计信息并使用图表引擎来生成图表。</a:t>
            </a:r>
            <a:endParaRPr lang="zh-CN" altLang="en-US" sz="2000"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20115" y="2164080"/>
            <a:ext cx="9027795" cy="4060190"/>
          </a:xfrm>
          <a:prstGeom prst="rect">
            <a:avLst/>
          </a:prstGeom>
        </p:spPr>
      </p:pic>
      <p:sp>
        <p:nvSpPr>
          <p:cNvPr id="5" name="TextBox 4"/>
          <p:cNvSpPr txBox="1"/>
          <p:nvPr/>
        </p:nvSpPr>
        <p:spPr>
          <a:xfrm>
            <a:off x="-24765" y="793115"/>
            <a:ext cx="12231370" cy="958850"/>
          </a:xfrm>
          <a:prstGeom prst="rect">
            <a:avLst/>
          </a:prstGeom>
          <a:solidFill>
            <a:srgbClr val="74D3C1"/>
          </a:solidFill>
        </p:spPr>
        <p:txBody>
          <a:bodyPr wrap="square" lIns="0" rtlCol="0">
            <a:spAutoFit/>
          </a:bodyPr>
          <a:lstStyle/>
          <a:p>
            <a:pPr algn="l">
              <a:lnSpc>
                <a:spcPct val="100000"/>
              </a:lnSpc>
            </a:pPr>
            <a:r>
              <a:rPr kumimoji="1" lang="en-US" altLang="zh-CN" sz="5400" dirty="0">
                <a:solidFill>
                  <a:schemeClr val="bg1"/>
                </a:solidFill>
                <a:sym typeface="+mn-ea"/>
              </a:rPr>
              <a:t>	BIRT</a:t>
            </a:r>
            <a:r>
              <a:rPr kumimoji="1" lang="zh-CN" altLang="en-US" sz="5400" dirty="0">
                <a:solidFill>
                  <a:schemeClr val="bg1"/>
                </a:solidFill>
                <a:sym typeface="+mn-ea"/>
              </a:rPr>
              <a:t>结构图</a:t>
            </a:r>
            <a:endParaRPr kumimoji="1" lang="zh-CN" altLang="en-US" sz="5400" dirty="0">
              <a:solidFill>
                <a:schemeClr val="bg1"/>
              </a:solidFill>
              <a:latin typeface="Segoe UI" pitchFamily="34" charset="0"/>
              <a:ea typeface="宋体" charset="0"/>
              <a:cs typeface="Segoe UI" pitchFamily="34" charset="0"/>
              <a:sym typeface="+mn-ea"/>
            </a:endParaRPr>
          </a:p>
        </p:txBody>
      </p:sp>
    </p:spTree>
  </p:cSld>
  <p:clrMapOvr>
    <a:masterClrMapping/>
  </p:clrMapOvr>
  <p:transitio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765" y="793115"/>
            <a:ext cx="12231370" cy="958850"/>
          </a:xfrm>
          <a:prstGeom prst="rect">
            <a:avLst/>
          </a:prstGeom>
          <a:solidFill>
            <a:srgbClr val="74D3C1"/>
          </a:solidFill>
        </p:spPr>
        <p:txBody>
          <a:bodyPr wrap="square" lIns="0" rtlCol="0">
            <a:spAutoFit/>
          </a:bodyPr>
          <a:lstStyle/>
          <a:p>
            <a:pPr algn="l">
              <a:lnSpc>
                <a:spcPct val="100000"/>
              </a:lnSpc>
            </a:pPr>
            <a:r>
              <a:rPr kumimoji="1" lang="en-US" altLang="zh-CN" sz="5400" dirty="0">
                <a:solidFill>
                  <a:schemeClr val="bg1"/>
                </a:solidFill>
                <a:sym typeface="+mn-ea"/>
              </a:rPr>
              <a:t>	BIRT</a:t>
            </a:r>
            <a:r>
              <a:rPr kumimoji="1" lang="zh-CN" altLang="en-US" sz="5400" dirty="0">
                <a:solidFill>
                  <a:schemeClr val="bg1"/>
                </a:solidFill>
                <a:sym typeface="+mn-ea"/>
              </a:rPr>
              <a:t>顺序图</a:t>
            </a:r>
            <a:endParaRPr kumimoji="1" lang="zh-CN" altLang="en-US" sz="5400" dirty="0">
              <a:solidFill>
                <a:schemeClr val="bg1"/>
              </a:solidFill>
              <a:latin typeface="Segoe UI" pitchFamily="34" charset="0"/>
              <a:ea typeface="宋体" charset="0"/>
              <a:cs typeface="Segoe UI" pitchFamily="34" charset="0"/>
              <a:sym typeface="+mn-ea"/>
            </a:endParaRPr>
          </a:p>
        </p:txBody>
      </p:sp>
      <p:pic>
        <p:nvPicPr>
          <p:cNvPr id="2" name="内容占位符 3"/>
          <p:cNvPicPr>
            <a:picLocks noChangeAspect="1"/>
          </p:cNvPicPr>
          <p:nvPr/>
        </p:nvPicPr>
        <p:blipFill>
          <a:blip r:embed="rId1"/>
          <a:stretch>
            <a:fillRect/>
          </a:stretch>
        </p:blipFill>
        <p:spPr>
          <a:xfrm>
            <a:off x="857885" y="2302510"/>
            <a:ext cx="7574280" cy="3548380"/>
          </a:xfrm>
          <a:prstGeom prst="rect">
            <a:avLst/>
          </a:prstGeom>
        </p:spPr>
      </p:pic>
    </p:spTree>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765" y="793115"/>
            <a:ext cx="12231370" cy="958850"/>
          </a:xfrm>
          <a:prstGeom prst="rect">
            <a:avLst/>
          </a:prstGeom>
          <a:solidFill>
            <a:srgbClr val="74D3C1"/>
          </a:solidFill>
        </p:spPr>
        <p:txBody>
          <a:bodyPr wrap="square" lIns="0" rtlCol="0">
            <a:spAutoFit/>
          </a:bodyPr>
          <a:lstStyle/>
          <a:p>
            <a:pPr algn="l">
              <a:lnSpc>
                <a:spcPct val="100000"/>
              </a:lnSpc>
            </a:pPr>
            <a:r>
              <a:rPr kumimoji="1" lang="en-US" altLang="zh-CN" sz="5400" dirty="0">
                <a:solidFill>
                  <a:schemeClr val="bg1"/>
                </a:solidFill>
                <a:sym typeface="+mn-ea"/>
              </a:rPr>
              <a:t>	RE API</a:t>
            </a:r>
            <a:r>
              <a:rPr kumimoji="1" lang="zh-CN" altLang="en-US" sz="5400" dirty="0">
                <a:solidFill>
                  <a:schemeClr val="bg1"/>
                </a:solidFill>
                <a:sym typeface="+mn-ea"/>
              </a:rPr>
              <a:t>的类图</a:t>
            </a:r>
            <a:endParaRPr kumimoji="1" lang="zh-CN" altLang="en-US" sz="5400" dirty="0">
              <a:solidFill>
                <a:schemeClr val="bg1"/>
              </a:solidFill>
              <a:latin typeface="Segoe UI" pitchFamily="34" charset="0"/>
              <a:ea typeface="宋体" charset="0"/>
              <a:cs typeface="Segoe UI" pitchFamily="34" charset="0"/>
              <a:sym typeface="+mn-ea"/>
            </a:endParaRPr>
          </a:p>
        </p:txBody>
      </p:sp>
      <p:pic>
        <p:nvPicPr>
          <p:cNvPr id="22" name="内容占位符 3"/>
          <p:cNvPicPr>
            <a:picLocks noChangeAspect="1"/>
          </p:cNvPicPr>
          <p:nvPr/>
        </p:nvPicPr>
        <p:blipFill>
          <a:blip r:embed="rId1"/>
          <a:srcRect t="1901" b="807"/>
          <a:stretch>
            <a:fillRect/>
          </a:stretch>
        </p:blipFill>
        <p:spPr>
          <a:xfrm>
            <a:off x="1097280" y="2006600"/>
            <a:ext cx="7109460" cy="4518025"/>
          </a:xfrm>
          <a:prstGeom prst="rect">
            <a:avLst/>
          </a:prstGeom>
        </p:spPr>
      </p:pic>
      <p:sp>
        <p:nvSpPr>
          <p:cNvPr id="23" name="文本框 22"/>
          <p:cNvSpPr txBox="1"/>
          <p:nvPr/>
        </p:nvSpPr>
        <p:spPr>
          <a:xfrm>
            <a:off x="5068570" y="1918335"/>
            <a:ext cx="3574415" cy="596265"/>
          </a:xfrm>
          <a:prstGeom prst="rect">
            <a:avLst/>
          </a:prstGeom>
          <a:noFill/>
        </p:spPr>
        <p:txBody>
          <a:bodyPr wrap="square" rtlCol="0">
            <a:spAutoFit/>
          </a:bodyPr>
          <a:p>
            <a:r>
              <a:rPr lang="zh-CN" altLang="en-US" sz="1600">
                <a:latin typeface="微软雅黑" charset="0"/>
                <a:ea typeface="微软雅黑" charset="0"/>
              </a:rPr>
              <a:t>设置报表引擎可选的参数</a:t>
            </a:r>
            <a:endParaRPr lang="zh-CN" altLang="en-US" sz="1600">
              <a:latin typeface="微软雅黑" charset="0"/>
              <a:ea typeface="微软雅黑" charset="0"/>
            </a:endParaRPr>
          </a:p>
          <a:p>
            <a:r>
              <a:rPr lang="zh-CN" altLang="en-US" sz="1600">
                <a:latin typeface="微软雅黑" charset="0"/>
                <a:ea typeface="微软雅黑" charset="0"/>
              </a:rPr>
              <a:t>比如配置</a:t>
            </a:r>
            <a:r>
              <a:rPr lang="en-US" altLang="zh-CN" sz="1600">
                <a:latin typeface="微软雅黑" charset="0"/>
                <a:ea typeface="微软雅黑" charset="0"/>
              </a:rPr>
              <a:t>engine home</a:t>
            </a:r>
            <a:r>
              <a:rPr lang="zh-CN" altLang="en-US" sz="1600">
                <a:latin typeface="微软雅黑" charset="0"/>
                <a:ea typeface="微软雅黑" charset="0"/>
              </a:rPr>
              <a:t>和</a:t>
            </a:r>
            <a:r>
              <a:rPr lang="en-US" altLang="zh-CN" sz="1600">
                <a:latin typeface="微软雅黑" charset="0"/>
                <a:ea typeface="微软雅黑" charset="0"/>
              </a:rPr>
              <a:t>log</a:t>
            </a:r>
            <a:r>
              <a:rPr lang="zh-CN" altLang="en-US" sz="1600">
                <a:latin typeface="微软雅黑" charset="0"/>
                <a:ea typeface="微软雅黑" charset="0"/>
              </a:rPr>
              <a:t>变量</a:t>
            </a:r>
            <a:endParaRPr lang="zh-CN" altLang="en-US" sz="1600">
              <a:latin typeface="微软雅黑" charset="0"/>
              <a:ea typeface="微软雅黑" charset="0"/>
            </a:endParaRPr>
          </a:p>
        </p:txBody>
      </p:sp>
      <p:sp>
        <p:nvSpPr>
          <p:cNvPr id="24" name="文本框 23"/>
          <p:cNvSpPr txBox="1"/>
          <p:nvPr/>
        </p:nvSpPr>
        <p:spPr>
          <a:xfrm>
            <a:off x="5157470" y="2576195"/>
            <a:ext cx="2877820" cy="352425"/>
          </a:xfrm>
          <a:prstGeom prst="rect">
            <a:avLst/>
          </a:prstGeom>
          <a:noFill/>
        </p:spPr>
        <p:txBody>
          <a:bodyPr wrap="square" rtlCol="0">
            <a:spAutoFit/>
          </a:bodyPr>
          <a:p>
            <a:r>
              <a:rPr lang="zh-CN" altLang="en-US" sz="1600">
                <a:latin typeface="微软雅黑" charset="0"/>
                <a:ea typeface="微软雅黑" charset="0"/>
              </a:rPr>
              <a:t>打开报表并创建引擎任务</a:t>
            </a:r>
            <a:endParaRPr lang="zh-CN" altLang="en-US" sz="1600">
              <a:latin typeface="微软雅黑" charset="0"/>
              <a:ea typeface="微软雅黑" charset="0"/>
            </a:endParaRPr>
          </a:p>
        </p:txBody>
      </p:sp>
      <p:sp>
        <p:nvSpPr>
          <p:cNvPr id="25" name="文本框 24"/>
          <p:cNvSpPr txBox="1"/>
          <p:nvPr/>
        </p:nvSpPr>
        <p:spPr>
          <a:xfrm>
            <a:off x="7388860" y="3704590"/>
            <a:ext cx="4474845" cy="352425"/>
          </a:xfrm>
          <a:prstGeom prst="rect">
            <a:avLst/>
          </a:prstGeom>
          <a:noFill/>
        </p:spPr>
        <p:txBody>
          <a:bodyPr wrap="square" rtlCol="0">
            <a:spAutoFit/>
          </a:bodyPr>
          <a:p>
            <a:pPr algn="l"/>
            <a:r>
              <a:rPr lang="zh-CN" altLang="en-US" sz="1600">
                <a:latin typeface="微软雅黑" charset="0"/>
                <a:ea typeface="微软雅黑" charset="0"/>
              </a:rPr>
              <a:t>获取报表属性和参数值</a:t>
            </a:r>
            <a:endParaRPr lang="zh-CN" altLang="en-US" sz="1600">
              <a:latin typeface="微软雅黑" charset="0"/>
              <a:ea typeface="微软雅黑" charset="0"/>
            </a:endParaRPr>
          </a:p>
        </p:txBody>
      </p:sp>
      <p:sp>
        <p:nvSpPr>
          <p:cNvPr id="26" name="文本框 25"/>
          <p:cNvSpPr txBox="1"/>
          <p:nvPr/>
        </p:nvSpPr>
        <p:spPr>
          <a:xfrm>
            <a:off x="8022590" y="3943350"/>
            <a:ext cx="4246880" cy="596265"/>
          </a:xfrm>
          <a:prstGeom prst="rect">
            <a:avLst/>
          </a:prstGeom>
          <a:noFill/>
        </p:spPr>
        <p:txBody>
          <a:bodyPr wrap="square" rtlCol="0">
            <a:spAutoFit/>
          </a:bodyPr>
          <a:p>
            <a:pPr algn="l"/>
            <a:r>
              <a:rPr lang="zh-CN" altLang="en-US" sz="1600">
                <a:latin typeface="微软雅黑" charset="0"/>
                <a:ea typeface="微软雅黑" charset="0"/>
              </a:rPr>
              <a:t>生成HTML和PDF文档</a:t>
            </a:r>
            <a:endParaRPr lang="zh-CN" altLang="en-US" sz="1600">
              <a:latin typeface="微软雅黑" charset="0"/>
              <a:ea typeface="微软雅黑" charset="0"/>
            </a:endParaRPr>
          </a:p>
          <a:p>
            <a:pPr algn="l"/>
            <a:r>
              <a:rPr lang="zh-CN" altLang="en-US" sz="1600">
                <a:latin typeface="微软雅黑" charset="0"/>
                <a:ea typeface="微软雅黑" charset="0"/>
              </a:rPr>
              <a:t>不支持分页 获取报表目录 书签</a:t>
            </a:r>
            <a:endParaRPr lang="zh-CN" altLang="en-US" sz="1200"/>
          </a:p>
        </p:txBody>
      </p:sp>
      <p:sp>
        <p:nvSpPr>
          <p:cNvPr id="27" name="文本框 26"/>
          <p:cNvSpPr txBox="1"/>
          <p:nvPr/>
        </p:nvSpPr>
        <p:spPr>
          <a:xfrm>
            <a:off x="8022590" y="4515485"/>
            <a:ext cx="2408555" cy="352425"/>
          </a:xfrm>
          <a:prstGeom prst="rect">
            <a:avLst/>
          </a:prstGeom>
          <a:noFill/>
        </p:spPr>
        <p:txBody>
          <a:bodyPr wrap="square" rtlCol="0">
            <a:spAutoFit/>
          </a:bodyPr>
          <a:p>
            <a:pPr algn="l"/>
            <a:r>
              <a:rPr lang="zh-CN" altLang="en-US" sz="1600">
                <a:latin typeface="微软雅黑" charset="0"/>
                <a:ea typeface="微软雅黑" charset="0"/>
              </a:rPr>
              <a:t>使用CSV导出数据</a:t>
            </a:r>
            <a:endParaRPr lang="zh-CN" altLang="en-US" sz="1600">
              <a:latin typeface="微软雅黑" charset="0"/>
              <a:ea typeface="微软雅黑" charset="0"/>
            </a:endParaRPr>
          </a:p>
        </p:txBody>
      </p:sp>
      <p:sp>
        <p:nvSpPr>
          <p:cNvPr id="28" name="文本框 27"/>
          <p:cNvSpPr txBox="1"/>
          <p:nvPr/>
        </p:nvSpPr>
        <p:spPr>
          <a:xfrm>
            <a:off x="7236460" y="5060950"/>
            <a:ext cx="4334510" cy="352425"/>
          </a:xfrm>
          <a:prstGeom prst="rect">
            <a:avLst/>
          </a:prstGeom>
          <a:noFill/>
        </p:spPr>
        <p:txBody>
          <a:bodyPr wrap="square" rtlCol="0">
            <a:spAutoFit/>
          </a:bodyPr>
          <a:p>
            <a:pPr algn="l"/>
            <a:r>
              <a:rPr lang="zh-CN" altLang="en-US" sz="1600">
                <a:latin typeface="微软雅黑" charset="0"/>
                <a:ea typeface="微软雅黑" charset="0"/>
              </a:rPr>
              <a:t>生成分页的HTML,PDF等文档</a:t>
            </a:r>
            <a:endParaRPr lang="zh-CN" altLang="en-US" sz="1600">
              <a:latin typeface="微软雅黑" charset="0"/>
              <a:ea typeface="微软雅黑" charset="0"/>
            </a:endParaRPr>
          </a:p>
        </p:txBody>
      </p:sp>
      <p:sp>
        <p:nvSpPr>
          <p:cNvPr id="29" name="文本框 28"/>
          <p:cNvSpPr txBox="1"/>
          <p:nvPr/>
        </p:nvSpPr>
        <p:spPr>
          <a:xfrm>
            <a:off x="7084060" y="5770880"/>
            <a:ext cx="4071620" cy="352425"/>
          </a:xfrm>
          <a:prstGeom prst="rect">
            <a:avLst/>
          </a:prstGeom>
          <a:noFill/>
        </p:spPr>
        <p:txBody>
          <a:bodyPr wrap="square" rtlCol="0">
            <a:spAutoFit/>
          </a:bodyPr>
          <a:p>
            <a:pPr algn="l"/>
            <a:r>
              <a:rPr lang="zh-CN" altLang="en-US" sz="1600">
                <a:latin typeface="微软雅黑" charset="0"/>
                <a:ea typeface="微软雅黑" charset="0"/>
              </a:rPr>
              <a:t>获取报表目录和书签</a:t>
            </a:r>
            <a:endParaRPr lang="zh-CN" altLang="en-US" sz="1600">
              <a:latin typeface="微软雅黑" charset="0"/>
              <a:ea typeface="微软雅黑" charset="0"/>
            </a:endParaRPr>
          </a:p>
        </p:txBody>
      </p:sp>
    </p:spTree>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660400"/>
          </a:xfrm>
        </p:spPr>
        <p:txBody>
          <a:bodyPr wrap="square"/>
          <a:lstStyle/>
          <a:p>
            <a:r>
              <a:rPr kumimoji="1" lang="en-US" altLang="zh-CN" sz="3600" dirty="0">
                <a:sym typeface="+mn-ea"/>
              </a:rPr>
              <a:t>RE API</a:t>
            </a:r>
            <a:r>
              <a:rPr kumimoji="1" lang="zh-CN" altLang="en-US" sz="3600" dirty="0">
                <a:sym typeface="+mn-ea"/>
              </a:rPr>
              <a:t>简单源码分析</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294745" cy="2912110"/>
          </a:xfrm>
          <a:prstGeom prst="rect">
            <a:avLst/>
          </a:prstGeom>
          <a:noFill/>
        </p:spPr>
        <p:txBody>
          <a:bodyPr wrap="square" lIns="0" rtlCol="0" anchor="t">
            <a:spAutoFit/>
          </a:bodyPr>
          <a:p>
            <a:pPr>
              <a:lnSpc>
                <a:spcPct val="100000"/>
              </a:lnSpc>
              <a:buFont typeface="Wingdings" charset="2"/>
              <a:buChar char="p"/>
            </a:pPr>
            <a:r>
              <a:rPr kumimoji="1" lang="en-US" altLang="zh-CN" sz="2000" dirty="0">
                <a:solidFill>
                  <a:schemeClr val="accent1"/>
                </a:solidFill>
                <a:effectLst>
                  <a:outerShdw blurRad="38100" dist="25400" dir="5400000" algn="ctr" rotWithShape="0">
                    <a:srgbClr val="6E747A">
                      <a:alpha val="43000"/>
                    </a:srgbClr>
                  </a:outerShdw>
                </a:effectLst>
                <a:sym typeface="+mn-ea"/>
              </a:rPr>
              <a:t>org.eclipse.birt.report.engine.api</a:t>
            </a:r>
            <a:r>
              <a:rPr kumimoji="1" lang="en-US" altLang="zh-CN" sz="2000" dirty="0">
                <a:sym typeface="+mn-ea"/>
              </a:rPr>
              <a:t>包含了用来生成报表的类和接口，其中主要的类和接口有 </a:t>
            </a:r>
            <a:r>
              <a:rPr kumimoji="1" lang="en-US" altLang="zh-CN" sz="2000" dirty="0">
                <a:solidFill>
                  <a:srgbClr val="47C8AF"/>
                </a:solidFill>
                <a:sym typeface="+mn-ea"/>
              </a:rPr>
              <a:t>ReportEngine, EngineConfig, IReportRunnable, IRenderOption</a:t>
            </a:r>
            <a:r>
              <a:rPr kumimoji="1" lang="en-US" altLang="zh-CN" sz="2000" dirty="0">
                <a:sym typeface="+mn-ea"/>
              </a:rPr>
              <a:t>以及它的子类，</a:t>
            </a:r>
            <a:r>
              <a:rPr kumimoji="1" lang="en-US" altLang="zh-CN" sz="2000" dirty="0">
                <a:solidFill>
                  <a:srgbClr val="47C8AF"/>
                </a:solidFill>
                <a:sym typeface="+mn-ea"/>
              </a:rPr>
              <a:t>IEngineTask</a:t>
            </a:r>
            <a:r>
              <a:rPr kumimoji="1" lang="en-US" altLang="zh-CN" sz="2000" dirty="0">
                <a:sym typeface="+mn-ea"/>
              </a:rPr>
              <a:t>以及它的子类。</a:t>
            </a:r>
            <a:endParaRPr kumimoji="1" lang="en-US" altLang="zh-CN" sz="2000" dirty="0"/>
          </a:p>
          <a:p>
            <a:pPr>
              <a:lnSpc>
                <a:spcPct val="120000"/>
              </a:lnSpc>
              <a:buFont typeface="Wingdings" charset="2"/>
              <a:buChar char="p"/>
            </a:pPr>
            <a:r>
              <a:rPr kumimoji="1" lang="en-US" altLang="zh-CN" sz="2000" dirty="0">
                <a:latin typeface="宋体" charset="0"/>
                <a:ea typeface="宋体" charset="0"/>
                <a:sym typeface="+mn-ea"/>
              </a:rPr>
              <a:t>构建一个报表应用程序</a:t>
            </a:r>
            <a:r>
              <a:rPr kumimoji="1" lang="zh-CN" altLang="en-US" sz="2000" dirty="0">
                <a:latin typeface="宋体" charset="0"/>
                <a:ea typeface="宋体" charset="0"/>
                <a:sym typeface="+mn-ea"/>
              </a:rPr>
              <a:t>的流程：</a:t>
            </a:r>
            <a:endParaRPr kumimoji="1" lang="zh-CN" altLang="en-US" sz="2000" dirty="0">
              <a:latin typeface="宋体" charset="0"/>
              <a:ea typeface="宋体" charset="0"/>
            </a:endParaRPr>
          </a:p>
          <a:p>
            <a:pPr>
              <a:lnSpc>
                <a:spcPct val="120000"/>
              </a:lnSpc>
              <a:buFont typeface="Wingdings" charset="2"/>
              <a:buChar char="p"/>
            </a:pPr>
            <a:r>
              <a:rPr kumimoji="1" lang="zh-CN" altLang="en-US" sz="2000" dirty="0">
                <a:latin typeface="宋体" charset="0"/>
                <a:ea typeface="宋体" charset="0"/>
                <a:sym typeface="+mn-ea"/>
              </a:rPr>
              <a:t>一、创建报表引擎</a:t>
            </a:r>
            <a:endParaRPr kumimoji="1" lang="zh-CN" altLang="en-US" sz="2000" dirty="0">
              <a:latin typeface="宋体" charset="0"/>
              <a:ea typeface="宋体" charset="0"/>
            </a:endParaRPr>
          </a:p>
          <a:p>
            <a:pPr>
              <a:lnSpc>
                <a:spcPct val="120000"/>
              </a:lnSpc>
              <a:buFont typeface="Wingdings" charset="2"/>
              <a:buChar char="p"/>
            </a:pPr>
            <a:r>
              <a:rPr kumimoji="1" lang="zh-CN" altLang="en-US" sz="2000" dirty="0">
                <a:latin typeface="宋体" charset="0"/>
                <a:ea typeface="宋体" charset="0"/>
                <a:sym typeface="+mn-ea"/>
              </a:rPr>
              <a:t>二、打开报表资源文件</a:t>
            </a:r>
            <a:endParaRPr kumimoji="1" lang="zh-CN" altLang="en-US" sz="2000" dirty="0">
              <a:latin typeface="宋体" charset="0"/>
              <a:ea typeface="宋体" charset="0"/>
            </a:endParaRPr>
          </a:p>
          <a:p>
            <a:pPr>
              <a:lnSpc>
                <a:spcPct val="120000"/>
              </a:lnSpc>
              <a:buFont typeface="Wingdings" charset="2"/>
              <a:buChar char="p"/>
            </a:pPr>
            <a:r>
              <a:rPr kumimoji="1" lang="zh-CN" altLang="en-US" sz="2000" dirty="0">
                <a:latin typeface="宋体" charset="0"/>
                <a:ea typeface="宋体" charset="0"/>
                <a:sym typeface="+mn-ea"/>
              </a:rPr>
              <a:t>三、用程序处理报表参数</a:t>
            </a:r>
            <a:endParaRPr kumimoji="1" lang="zh-CN" altLang="en-US" sz="2000" dirty="0">
              <a:latin typeface="宋体" charset="0"/>
              <a:ea typeface="宋体" charset="0"/>
            </a:endParaRPr>
          </a:p>
          <a:p>
            <a:pPr>
              <a:lnSpc>
                <a:spcPct val="120000"/>
              </a:lnSpc>
              <a:buFont typeface="Wingdings" charset="2"/>
              <a:buChar char="p"/>
            </a:pPr>
            <a:r>
              <a:rPr kumimoji="1" lang="zh-CN" altLang="en-US" sz="2000" dirty="0">
                <a:latin typeface="宋体" charset="0"/>
                <a:ea typeface="宋体" charset="0"/>
                <a:sym typeface="+mn-ea"/>
              </a:rPr>
              <a:t>四、报表生成的准备工作</a:t>
            </a:r>
            <a:endParaRPr kumimoji="1" lang="zh-CN" altLang="en-US" sz="2000" dirty="0">
              <a:latin typeface="宋体" charset="0"/>
              <a:ea typeface="宋体" charset="0"/>
            </a:endParaRPr>
          </a:p>
          <a:p>
            <a:pPr>
              <a:lnSpc>
                <a:spcPct val="120000"/>
              </a:lnSpc>
              <a:buFont typeface="Wingdings" charset="2"/>
              <a:buChar char="p"/>
            </a:pPr>
            <a:r>
              <a:rPr kumimoji="1" lang="zh-CN" altLang="en-US" sz="2000" dirty="0">
                <a:latin typeface="宋体" charset="0"/>
                <a:ea typeface="宋体" charset="0"/>
                <a:sym typeface="+mn-ea"/>
              </a:rPr>
              <a:t>五、生成报表</a:t>
            </a:r>
            <a:endParaRPr lang="zh-CN" altLang="en-US" sz="2000"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593090"/>
          </a:xfrm>
        </p:spPr>
        <p:txBody>
          <a:bodyPr wrap="square"/>
          <a:lstStyle/>
          <a:p>
            <a:r>
              <a:rPr kumimoji="1" lang="zh-CN" altLang="en-US" sz="3600" dirty="0">
                <a:sym typeface="+mn-ea"/>
              </a:rPr>
              <a:t>一、创建报表引擎</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294745" cy="3261360"/>
          </a:xfrm>
          <a:prstGeom prst="rect">
            <a:avLst/>
          </a:prstGeom>
          <a:noFill/>
        </p:spPr>
        <p:txBody>
          <a:bodyPr wrap="square" lIns="0" rtlCol="0" anchor="t">
            <a:spAutoFit/>
          </a:bodyPr>
          <a:p>
            <a:pPr algn="l">
              <a:lnSpc>
                <a:spcPct val="130000"/>
              </a:lnSpc>
              <a:buFont typeface="Wingdings" charset="2"/>
              <a:buChar char="p"/>
            </a:pPr>
            <a:r>
              <a:rPr kumimoji="1" lang="zh-CN" altLang="en-US" sz="2000" dirty="0">
                <a:sym typeface="+mn-ea"/>
              </a:rPr>
              <a:t>报表引擎是</a:t>
            </a:r>
            <a:r>
              <a:rPr kumimoji="1" lang="zh-CN" altLang="en-US" sz="2000" dirty="0">
                <a:latin typeface="GungsuhChe" charset="0"/>
                <a:ea typeface="GungsuhChe" charset="0"/>
                <a:sym typeface="+mn-ea"/>
              </a:rPr>
              <a:t>ReportEngine</a:t>
            </a:r>
            <a:r>
              <a:rPr kumimoji="1" lang="zh-CN" altLang="en-US" sz="2000" dirty="0">
                <a:sym typeface="+mn-ea"/>
              </a:rPr>
              <a:t>类的一个实例，是任何报表应用程序的关键部分。</a:t>
            </a:r>
            <a:endParaRPr kumimoji="1" lang="zh-CN" altLang="en-US" sz="2000" dirty="0"/>
          </a:p>
          <a:p>
            <a:pPr algn="l">
              <a:lnSpc>
                <a:spcPct val="130000"/>
              </a:lnSpc>
              <a:buFont typeface="Wingdings" charset="2"/>
              <a:buChar char="p"/>
            </a:pPr>
            <a:r>
              <a:rPr kumimoji="1" lang="zh-CN" altLang="en-US" sz="2000" dirty="0">
                <a:sym typeface="+mn-ea"/>
              </a:rPr>
              <a:t>先用</a:t>
            </a:r>
            <a:r>
              <a:rPr kumimoji="1" lang="zh-CN" altLang="en-US" sz="2000" dirty="0">
                <a:latin typeface="GungsuhChe" charset="0"/>
                <a:ea typeface="GungsuhChe" charset="0"/>
                <a:sym typeface="+mn-ea"/>
              </a:rPr>
              <a:t>EngineConfig</a:t>
            </a:r>
            <a:r>
              <a:rPr kumimoji="1" lang="zh-CN" altLang="en-US" sz="2000" dirty="0">
                <a:sym typeface="+mn-ea"/>
              </a:rPr>
              <a:t>对象来为</a:t>
            </a:r>
            <a:r>
              <a:rPr kumimoji="1" lang="zh-CN" altLang="en-US" sz="2000" dirty="0">
                <a:latin typeface="GungsuhChe" charset="0"/>
                <a:ea typeface="GungsuhChe" charset="0"/>
                <a:sym typeface="+mn-ea"/>
              </a:rPr>
              <a:t>ReportEngine</a:t>
            </a:r>
            <a:r>
              <a:rPr kumimoji="1" lang="zh-CN" altLang="en-US" sz="2000" dirty="0">
                <a:sym typeface="+mn-ea"/>
              </a:rPr>
              <a:t>准备参数</a:t>
            </a:r>
            <a:endParaRPr kumimoji="1" lang="zh-CN" altLang="en-US" sz="2000" dirty="0"/>
          </a:p>
          <a:p>
            <a:pPr algn="l">
              <a:lnSpc>
                <a:spcPct val="130000"/>
              </a:lnSpc>
              <a:buFont typeface="Wingdings" charset="2"/>
              <a:buChar char="p"/>
            </a:pPr>
            <a:r>
              <a:rPr kumimoji="1" lang="zh-CN" altLang="en-US" sz="2000" dirty="0">
                <a:sym typeface="+mn-ea"/>
              </a:rPr>
              <a:t>启动平台（通过</a:t>
            </a:r>
            <a:r>
              <a:rPr kumimoji="1" lang="zh-CN" altLang="en-US" sz="2000" dirty="0">
                <a:latin typeface="GungsuhChe" charset="0"/>
                <a:ea typeface="GungsuhChe" charset="0"/>
                <a:sym typeface="+mn-ea"/>
              </a:rPr>
              <a:t>Platform</a:t>
            </a:r>
            <a:r>
              <a:rPr kumimoji="1" lang="zh-CN" altLang="en-US" sz="2000" dirty="0">
                <a:sym typeface="+mn-ea"/>
              </a:rPr>
              <a:t>类启动一个平台。 </a:t>
            </a:r>
            <a:r>
              <a:rPr kumimoji="1" lang="zh-CN" altLang="en-US" sz="2000" dirty="0">
                <a:latin typeface="GungsuhChe" charset="0"/>
                <a:ea typeface="GungsuhChe" charset="0"/>
                <a:sym typeface="+mn-ea"/>
              </a:rPr>
              <a:t>Platform</a:t>
            </a:r>
            <a:r>
              <a:rPr kumimoji="1" lang="zh-CN" altLang="en-US" sz="2000" dirty="0">
                <a:sym typeface="+mn-ea"/>
              </a:rPr>
              <a:t>是一个Eclipse OSGI平台的包装类，提供一个同步的静态方法</a:t>
            </a:r>
            <a:r>
              <a:rPr kumimoji="1" lang="zh-CN" altLang="en-US" sz="2000" dirty="0">
                <a:latin typeface="GungsuhChe" charset="0"/>
                <a:ea typeface="GungsuhChe" charset="0"/>
                <a:sym typeface="+mn-ea"/>
              </a:rPr>
              <a:t>startup</a:t>
            </a:r>
            <a:r>
              <a:rPr kumimoji="1" lang="zh-CN" altLang="en-US" sz="2000" dirty="0">
                <a:sym typeface="+mn-ea"/>
              </a:rPr>
              <a:t>( )用来启动平台）</a:t>
            </a:r>
            <a:endParaRPr kumimoji="1" lang="zh-CN" altLang="en-US" sz="2000" dirty="0"/>
          </a:p>
          <a:p>
            <a:pPr algn="l">
              <a:lnSpc>
                <a:spcPct val="130000"/>
              </a:lnSpc>
              <a:buFont typeface="Wingdings" charset="2"/>
              <a:buChar char="p"/>
            </a:pPr>
            <a:r>
              <a:rPr kumimoji="1" lang="zh-CN" altLang="en-US" sz="2000" dirty="0">
                <a:sym typeface="+mn-ea"/>
              </a:rPr>
              <a:t>BIRT提供一个工厂服务用于创建</a:t>
            </a:r>
            <a:r>
              <a:rPr kumimoji="1" lang="zh-CN" altLang="en-US" sz="2000" dirty="0">
                <a:latin typeface="GungsuhChe" charset="0"/>
                <a:ea typeface="GungsuhChe" charset="0"/>
                <a:sym typeface="+mn-ea"/>
              </a:rPr>
              <a:t>ReportEngine</a:t>
            </a:r>
            <a:r>
              <a:rPr kumimoji="1" lang="zh-CN" altLang="en-US" sz="2000" dirty="0">
                <a:sym typeface="+mn-ea"/>
              </a:rPr>
              <a:t>对象。</a:t>
            </a:r>
            <a:r>
              <a:rPr kumimoji="1" lang="zh-CN" altLang="en-US" sz="2000" dirty="0">
                <a:latin typeface="GungsuhChe" charset="0"/>
                <a:ea typeface="GungsuhChe" charset="0"/>
                <a:sym typeface="+mn-ea"/>
              </a:rPr>
              <a:t>Platform</a:t>
            </a:r>
            <a:r>
              <a:rPr kumimoji="1" lang="zh-CN" altLang="en-US" sz="2000" dirty="0">
                <a:sym typeface="+mn-ea"/>
              </a:rPr>
              <a:t>.</a:t>
            </a:r>
            <a:r>
              <a:rPr kumimoji="1" lang="zh-CN" altLang="en-US" sz="2000" dirty="0">
                <a:latin typeface="GungsuhChe" charset="0"/>
                <a:ea typeface="GungsuhChe" charset="0"/>
                <a:sym typeface="+mn-ea"/>
              </a:rPr>
              <a:t>createFactoryObject</a:t>
            </a:r>
            <a:r>
              <a:rPr kumimoji="1" lang="zh-CN" altLang="en-US" sz="2000" dirty="0">
                <a:sym typeface="+mn-ea"/>
              </a:rPr>
              <a:t>( )创建一个实现了</a:t>
            </a:r>
            <a:r>
              <a:rPr kumimoji="1" lang="zh-CN" altLang="en-US" sz="2000" dirty="0">
                <a:latin typeface="GungsuhChe" charset="0"/>
                <a:ea typeface="GungsuhChe" charset="0"/>
                <a:sym typeface="+mn-ea"/>
              </a:rPr>
              <a:t>IReportEngineFactory</a:t>
            </a:r>
            <a:r>
              <a:rPr kumimoji="1" lang="zh-CN" altLang="en-US" sz="2000" dirty="0">
                <a:sym typeface="+mn-ea"/>
              </a:rPr>
              <a:t>接口的工厂对象。该 方法需要一个</a:t>
            </a:r>
            <a:r>
              <a:rPr kumimoji="1" lang="zh-CN" altLang="en-US" sz="2000" dirty="0">
                <a:latin typeface="GungsuhChe" charset="0"/>
                <a:ea typeface="GungsuhChe" charset="0"/>
                <a:sym typeface="+mn-ea"/>
              </a:rPr>
              <a:t>PlatformConfig</a:t>
            </a:r>
            <a:r>
              <a:rPr kumimoji="1" lang="zh-CN" altLang="en-US" sz="2000" dirty="0">
                <a:sym typeface="+mn-ea"/>
              </a:rPr>
              <a:t>对象。因为</a:t>
            </a:r>
            <a:r>
              <a:rPr kumimoji="1" lang="zh-CN" altLang="en-US" sz="2000" dirty="0">
                <a:latin typeface="GungsuhChe" charset="0"/>
                <a:ea typeface="GungsuhChe" charset="0"/>
                <a:sym typeface="+mn-ea"/>
              </a:rPr>
              <a:t>EngineConfig</a:t>
            </a:r>
            <a:r>
              <a:rPr kumimoji="1" lang="zh-CN" altLang="en-US" sz="2000" dirty="0">
                <a:sym typeface="+mn-ea"/>
              </a:rPr>
              <a:t>是继承自</a:t>
            </a:r>
            <a:r>
              <a:rPr kumimoji="1" lang="zh-CN" altLang="en-US" sz="2000" dirty="0">
                <a:latin typeface="GungsuhChe" charset="0"/>
                <a:ea typeface="GungsuhChe" charset="0"/>
                <a:sym typeface="+mn-ea"/>
              </a:rPr>
              <a:t>PlatformConfig</a:t>
            </a:r>
            <a:r>
              <a:rPr kumimoji="1" lang="zh-CN" altLang="en-US" sz="2000" dirty="0">
                <a:sym typeface="+mn-ea"/>
              </a:rPr>
              <a:t>，因此可以使用 </a:t>
            </a:r>
            <a:r>
              <a:rPr kumimoji="1" lang="zh-CN" altLang="en-US" sz="2000" dirty="0">
                <a:latin typeface="GungsuhChe" charset="0"/>
                <a:ea typeface="GungsuhChe" charset="0"/>
                <a:sym typeface="+mn-ea"/>
              </a:rPr>
              <a:t>EngineConfig</a:t>
            </a:r>
            <a:r>
              <a:rPr kumimoji="1" lang="zh-CN" altLang="en-US" sz="2000" dirty="0">
                <a:sym typeface="+mn-ea"/>
              </a:rPr>
              <a:t>来创建一个工厂。最后通过</a:t>
            </a:r>
            <a:r>
              <a:rPr kumimoji="1" lang="zh-CN" altLang="en-US" sz="2000" dirty="0">
                <a:latin typeface="GungsuhChe" charset="0"/>
                <a:ea typeface="GungsuhChe" charset="0"/>
                <a:sym typeface="+mn-ea"/>
              </a:rPr>
              <a:t>IReportEngineFactory</a:t>
            </a:r>
            <a:r>
              <a:rPr kumimoji="1" lang="zh-CN" altLang="en-US" sz="2000" dirty="0">
                <a:sym typeface="+mn-ea"/>
              </a:rPr>
              <a:t>.</a:t>
            </a:r>
            <a:r>
              <a:rPr kumimoji="1" lang="zh-CN" altLang="en-US" sz="2000" dirty="0">
                <a:latin typeface="GungsuhChe" charset="0"/>
                <a:ea typeface="GungsuhChe" charset="0"/>
                <a:sym typeface="+mn-ea"/>
              </a:rPr>
              <a:t>createReportEngine</a:t>
            </a:r>
            <a:r>
              <a:rPr kumimoji="1" lang="zh-CN" altLang="en-US" sz="2000" dirty="0">
                <a:sym typeface="+mn-ea"/>
              </a:rPr>
              <a:t>( )方法和刚才使用的</a:t>
            </a:r>
            <a:r>
              <a:rPr kumimoji="1" lang="zh-CN" altLang="en-US" sz="2000" dirty="0">
                <a:latin typeface="GungsuhChe" charset="0"/>
                <a:ea typeface="GungsuhChe" charset="0"/>
                <a:sym typeface="+mn-ea"/>
              </a:rPr>
              <a:t>EngineConfig</a:t>
            </a:r>
            <a:r>
              <a:rPr kumimoji="1" lang="zh-CN" altLang="en-US" sz="2000" dirty="0">
                <a:sym typeface="+mn-ea"/>
              </a:rPr>
              <a:t>对象创建报表引擎。</a:t>
            </a:r>
            <a:endParaRPr kumimoji="1" lang="zh-CN" altLang="en-US" sz="2000" dirty="0"/>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 165"/>
          <p:cNvSpPr/>
          <p:nvPr/>
        </p:nvSpPr>
        <p:spPr>
          <a:xfrm>
            <a:off x="1427480" y="1671320"/>
            <a:ext cx="1558925" cy="84709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直角三角形 14"/>
          <p:cNvSpPr/>
          <p:nvPr/>
        </p:nvSpPr>
        <p:spPr>
          <a:xfrm flipH="1">
            <a:off x="9450070" y="4135120"/>
            <a:ext cx="2750820" cy="2750820"/>
          </a:xfrm>
          <a:prstGeom prst="rtTriangle">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4"/>
          <p:cNvSpPr txBox="1"/>
          <p:nvPr/>
        </p:nvSpPr>
        <p:spPr>
          <a:xfrm>
            <a:off x="1495425" y="1706880"/>
            <a:ext cx="2030730" cy="844550"/>
          </a:xfrm>
          <a:prstGeom prst="rect">
            <a:avLst/>
          </a:prstGeom>
          <a:noFill/>
        </p:spPr>
        <p:txBody>
          <a:bodyPr wrap="square" lIns="0" rtlCol="0">
            <a:spAutoFit/>
          </a:bodyPr>
          <a:lstStyle/>
          <a:p>
            <a:pPr>
              <a:lnSpc>
                <a:spcPct val="90000"/>
              </a:lnSpc>
            </a:pPr>
            <a:r>
              <a:rPr lang="zh-CN" altLang="fr-FR" sz="5400" dirty="0" err="1">
                <a:solidFill>
                  <a:schemeClr val="bg1"/>
                </a:solidFill>
                <a:latin typeface="Segoe UI" pitchFamily="34" charset="0"/>
                <a:ea typeface="宋体" charset="0"/>
                <a:cs typeface="Segoe UI" pitchFamily="34" charset="0"/>
              </a:rPr>
              <a:t>目录</a:t>
            </a:r>
            <a:endParaRPr lang="zh-CN" altLang="fr-FR" sz="5400" dirty="0" err="1">
              <a:solidFill>
                <a:schemeClr val="bg1"/>
              </a:solidFill>
              <a:latin typeface="Segoe UI" pitchFamily="34" charset="0"/>
              <a:ea typeface="宋体" charset="0"/>
              <a:cs typeface="Segoe UI" pitchFamily="34" charset="0"/>
            </a:endParaRPr>
          </a:p>
        </p:txBody>
      </p:sp>
      <p:sp>
        <p:nvSpPr>
          <p:cNvPr id="6" name="TextBox 5"/>
          <p:cNvSpPr txBox="1"/>
          <p:nvPr/>
        </p:nvSpPr>
        <p:spPr>
          <a:xfrm>
            <a:off x="1435100" y="2686050"/>
            <a:ext cx="9227820" cy="1991360"/>
          </a:xfrm>
          <a:prstGeom prst="rect">
            <a:avLst/>
          </a:prstGeom>
          <a:noFill/>
        </p:spPr>
        <p:txBody>
          <a:bodyPr wrap="square" lIns="0" rtlCol="0">
            <a:spAutoFit/>
          </a:bodyPr>
          <a:lstStyle/>
          <a:p>
            <a:pPr marL="457200" indent="-457200">
              <a:lnSpc>
                <a:spcPct val="120000"/>
              </a:lnSpc>
              <a:buFont typeface="Wingdings" charset="0"/>
              <a:buChar char="p"/>
            </a:pPr>
            <a:r>
              <a:rPr lang="en-US" altLang="zh-CN" sz="2600" dirty="0">
                <a:latin typeface="Segoe UI Light" pitchFamily="34" charset="0"/>
                <a:ea typeface="宋体" charset="0"/>
                <a:cs typeface="Segoe UI Light" pitchFamily="34" charset="0"/>
              </a:rPr>
              <a:t>BIRT</a:t>
            </a:r>
            <a:r>
              <a:rPr lang="zh-CN" altLang="en-US" sz="2600" dirty="0">
                <a:latin typeface="Segoe UI Light" pitchFamily="34" charset="0"/>
                <a:ea typeface="宋体" charset="0"/>
                <a:cs typeface="Segoe UI Light" pitchFamily="34" charset="0"/>
              </a:rPr>
              <a:t>简介</a:t>
            </a:r>
            <a:endParaRPr lang="zh-CN" altLang="en-US" sz="2600" dirty="0">
              <a:latin typeface="Segoe UI Light" pitchFamily="34" charset="0"/>
              <a:ea typeface="宋体" charset="0"/>
              <a:cs typeface="Segoe UI Light" pitchFamily="34" charset="0"/>
            </a:endParaRPr>
          </a:p>
          <a:p>
            <a:pPr marL="457200" indent="-457200">
              <a:lnSpc>
                <a:spcPct val="120000"/>
              </a:lnSpc>
              <a:buFont typeface="Wingdings" charset="0"/>
              <a:buChar char="p"/>
            </a:pPr>
            <a:r>
              <a:rPr lang="zh-CN" altLang="en-US" sz="2600" dirty="0">
                <a:latin typeface="Segoe UI Light" pitchFamily="34" charset="0"/>
                <a:ea typeface="宋体" charset="0"/>
                <a:cs typeface="Segoe UI Light" pitchFamily="34" charset="0"/>
              </a:rPr>
              <a:t>简单项目演示</a:t>
            </a:r>
            <a:endParaRPr lang="zh-CN" altLang="en-US" sz="2600" dirty="0">
              <a:latin typeface="Segoe UI Light" pitchFamily="34" charset="0"/>
              <a:ea typeface="宋体" charset="0"/>
              <a:cs typeface="Segoe UI Light" pitchFamily="34" charset="0"/>
            </a:endParaRPr>
          </a:p>
          <a:p>
            <a:pPr marL="457200" indent="-457200">
              <a:lnSpc>
                <a:spcPct val="120000"/>
              </a:lnSpc>
              <a:buFont typeface="Wingdings" charset="0"/>
              <a:buChar char="p"/>
            </a:pPr>
            <a:r>
              <a:rPr lang="en-US" altLang="zh-CN" sz="2600" dirty="0">
                <a:latin typeface="Segoe UI Light" pitchFamily="34" charset="0"/>
                <a:ea typeface="宋体" charset="0"/>
                <a:cs typeface="Segoe UI Light" pitchFamily="34" charset="0"/>
              </a:rPr>
              <a:t>BIRT</a:t>
            </a:r>
            <a:r>
              <a:rPr lang="zh-CN" altLang="en-US" sz="2600" dirty="0">
                <a:latin typeface="Segoe UI Light" pitchFamily="34" charset="0"/>
                <a:ea typeface="宋体" charset="0"/>
                <a:cs typeface="Segoe UI Light" pitchFamily="34" charset="0"/>
              </a:rPr>
              <a:t>系统分析</a:t>
            </a:r>
            <a:endParaRPr lang="zh-CN" altLang="en-US" sz="2600" dirty="0">
              <a:latin typeface="Segoe UI Light" pitchFamily="34" charset="0"/>
              <a:ea typeface="宋体" charset="0"/>
              <a:cs typeface="Segoe UI Light" pitchFamily="34" charset="0"/>
            </a:endParaRPr>
          </a:p>
          <a:p>
            <a:pPr marL="457200" indent="-457200">
              <a:lnSpc>
                <a:spcPct val="120000"/>
              </a:lnSpc>
              <a:buFont typeface="Wingdings" charset="0"/>
              <a:buChar char="p"/>
            </a:pPr>
            <a:r>
              <a:rPr lang="en-US" altLang="zh-CN" sz="2600" dirty="0">
                <a:latin typeface="Segoe UI Light" pitchFamily="34" charset="0"/>
                <a:ea typeface="宋体" charset="0"/>
                <a:cs typeface="Segoe UI Light" pitchFamily="34" charset="0"/>
              </a:rPr>
              <a:t>RE API</a:t>
            </a:r>
            <a:r>
              <a:rPr lang="zh-CN" altLang="en-US" sz="2600" dirty="0">
                <a:latin typeface="Segoe UI Light" pitchFamily="34" charset="0"/>
                <a:ea typeface="宋体" charset="0"/>
                <a:cs typeface="Segoe UI Light" pitchFamily="34" charset="0"/>
              </a:rPr>
              <a:t>简单源码分析</a:t>
            </a:r>
            <a:endParaRPr lang="zh-CN" altLang="en-US" sz="2600" dirty="0">
              <a:latin typeface="Segoe UI Light" pitchFamily="34" charset="0"/>
              <a:ea typeface="宋体" charset="0"/>
              <a:cs typeface="Segoe UI Light" pitchFamily="34" charset="0"/>
            </a:endParaRPr>
          </a:p>
        </p:txBody>
      </p:sp>
      <p:sp>
        <p:nvSpPr>
          <p:cNvPr id="14" name="直角三角形 13"/>
          <p:cNvSpPr/>
          <p:nvPr/>
        </p:nvSpPr>
        <p:spPr>
          <a:xfrm flipH="1">
            <a:off x="10511790" y="5181600"/>
            <a:ext cx="1691005" cy="1691005"/>
          </a:xfrm>
          <a:prstGeom prst="rtTriangle">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593090"/>
          </a:xfrm>
        </p:spPr>
        <p:txBody>
          <a:bodyPr wrap="square"/>
          <a:lstStyle/>
          <a:p>
            <a:r>
              <a:rPr kumimoji="1" lang="zh-CN" altLang="en-US" sz="3600" dirty="0">
                <a:sym typeface="+mn-ea"/>
              </a:rPr>
              <a:t>二、打开报表资源文件</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294745" cy="1798320"/>
          </a:xfrm>
          <a:prstGeom prst="rect">
            <a:avLst/>
          </a:prstGeom>
          <a:noFill/>
        </p:spPr>
        <p:txBody>
          <a:bodyPr wrap="square" lIns="0" rtlCol="0" anchor="t">
            <a:spAutoFit/>
          </a:bodyPr>
          <a:p>
            <a:pPr algn="l">
              <a:lnSpc>
                <a:spcPct val="140000"/>
              </a:lnSpc>
              <a:buFont typeface="Wingdings" charset="2"/>
              <a:buChar char="p"/>
            </a:pPr>
            <a:r>
              <a:rPr kumimoji="1" lang="zh-CN" altLang="en-US" sz="2000" dirty="0">
                <a:sym typeface="+mn-ea"/>
              </a:rPr>
              <a:t>通过</a:t>
            </a:r>
            <a:r>
              <a:rPr kumimoji="1" lang="zh-CN" altLang="en-US" sz="2000" dirty="0">
                <a:latin typeface="GungsuhChe" charset="0"/>
                <a:ea typeface="GungsuhChe" charset="0"/>
                <a:sym typeface="+mn-ea"/>
              </a:rPr>
              <a:t>openReportDesign</a:t>
            </a:r>
            <a:r>
              <a:rPr kumimoji="1" lang="zh-CN" altLang="en-US" sz="2000" dirty="0">
                <a:sym typeface="+mn-ea"/>
              </a:rPr>
              <a:t>( )方法打开一个报表设计文件，他实例化一个</a:t>
            </a:r>
            <a:r>
              <a:rPr kumimoji="1" lang="zh-CN" altLang="en-US" sz="2000" dirty="0">
                <a:latin typeface="GungsuhChe" charset="0"/>
                <a:ea typeface="GungsuhChe" charset="0"/>
                <a:sym typeface="+mn-ea"/>
              </a:rPr>
              <a:t>IReportRunnable</a:t>
            </a:r>
            <a:r>
              <a:rPr kumimoji="1" lang="zh-CN" altLang="en-US" sz="2000" dirty="0">
                <a:sym typeface="+mn-ea"/>
              </a:rPr>
              <a:t>对象；</a:t>
            </a:r>
            <a:endParaRPr kumimoji="1" lang="zh-CN" altLang="en-US" sz="2000" dirty="0"/>
          </a:p>
          <a:p>
            <a:pPr algn="l">
              <a:lnSpc>
                <a:spcPct val="140000"/>
              </a:lnSpc>
              <a:buFont typeface="Wingdings" charset="2"/>
              <a:buChar char="p"/>
            </a:pPr>
            <a:r>
              <a:rPr kumimoji="1" lang="zh-CN" altLang="en-US" sz="2000" dirty="0">
                <a:latin typeface="GungsuhChe" charset="0"/>
                <a:ea typeface="GungsuhChe" charset="0"/>
                <a:sym typeface="+mn-ea"/>
              </a:rPr>
              <a:t>IReportRunnable</a:t>
            </a:r>
            <a:r>
              <a:rPr kumimoji="1" lang="zh-CN" altLang="en-US" sz="2000" dirty="0">
                <a:sym typeface="+mn-ea"/>
              </a:rPr>
              <a:t>对象提供到报表设计的基本属性的直接接口。报表设计属性的属性名是静态字符串变量，如：</a:t>
            </a:r>
            <a:r>
              <a:rPr kumimoji="1" lang="zh-CN" altLang="en-US" sz="2000" dirty="0">
                <a:latin typeface="GungsuhChe" charset="0"/>
                <a:ea typeface="GungsuhChe" charset="0"/>
                <a:sym typeface="+mn-ea"/>
              </a:rPr>
              <a:t>IReportRunnable</a:t>
            </a:r>
            <a:r>
              <a:rPr kumimoji="1" lang="zh-CN" altLang="en-US" sz="2000" dirty="0">
                <a:sym typeface="+mn-ea"/>
              </a:rPr>
              <a:t>.</a:t>
            </a:r>
            <a:r>
              <a:rPr kumimoji="1" lang="zh-CN" altLang="en-US" sz="2000" dirty="0">
                <a:latin typeface="GungsuhChe" charset="0"/>
                <a:ea typeface="GungsuhChe" charset="0"/>
                <a:sym typeface="+mn-ea"/>
              </a:rPr>
              <a:t>AUTHOR</a:t>
            </a:r>
            <a:r>
              <a:rPr kumimoji="1" lang="zh-CN" altLang="en-US" sz="2000" dirty="0">
                <a:sym typeface="+mn-ea"/>
              </a:rPr>
              <a:t>。可以通过</a:t>
            </a:r>
            <a:r>
              <a:rPr kumimoji="1" lang="zh-CN" altLang="en-US" sz="2000" dirty="0">
                <a:latin typeface="GungsuhChe" charset="0"/>
                <a:ea typeface="GungsuhChe" charset="0"/>
                <a:sym typeface="+mn-ea"/>
              </a:rPr>
              <a:t>getProperty</a:t>
            </a:r>
            <a:r>
              <a:rPr kumimoji="1" lang="zh-CN" altLang="en-US" sz="2000" dirty="0">
                <a:sym typeface="+mn-ea"/>
              </a:rPr>
              <a:t>( )方法去访问这些属性。</a:t>
            </a:r>
            <a:endParaRPr kumimoji="1" lang="zh-CN" altLang="en-US" sz="2000" dirty="0"/>
          </a:p>
          <a:p>
            <a:pPr algn="l">
              <a:lnSpc>
                <a:spcPct val="140000"/>
              </a:lnSpc>
              <a:buFont typeface="Wingdings" charset="2"/>
              <a:buChar char="p"/>
            </a:pPr>
            <a:endParaRPr kumimoji="1" lang="zh-CN" altLang="en-US" sz="2000" dirty="0"/>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593090"/>
          </a:xfrm>
        </p:spPr>
        <p:txBody>
          <a:bodyPr wrap="square"/>
          <a:lstStyle/>
          <a:p>
            <a:r>
              <a:rPr kumimoji="1" lang="zh-CN" altLang="en-US" sz="3600" dirty="0">
                <a:sym typeface="+mn-ea"/>
              </a:rPr>
              <a:t>三、用程序处理报表参数</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294745" cy="1463040"/>
          </a:xfrm>
          <a:prstGeom prst="rect">
            <a:avLst/>
          </a:prstGeom>
          <a:noFill/>
        </p:spPr>
        <p:txBody>
          <a:bodyPr wrap="square" lIns="0" rtlCol="0" anchor="t">
            <a:spAutoFit/>
          </a:bodyPr>
          <a:p>
            <a:pPr algn="l">
              <a:lnSpc>
                <a:spcPct val="150000"/>
              </a:lnSpc>
              <a:buFont typeface="Wingdings" charset="2"/>
              <a:buChar char="p"/>
            </a:pPr>
            <a:r>
              <a:rPr kumimoji="1" lang="zh-CN" altLang="en-US" sz="2000" dirty="0">
                <a:sym typeface="+mn-ea"/>
              </a:rPr>
              <a:t>为报表设计创建一个参数定义任务</a:t>
            </a:r>
            <a:endParaRPr kumimoji="1" lang="zh-CN" altLang="en-US" sz="2000" dirty="0"/>
          </a:p>
          <a:p>
            <a:pPr algn="l">
              <a:lnSpc>
                <a:spcPct val="150000"/>
              </a:lnSpc>
              <a:buFont typeface="Wingdings" charset="2"/>
              <a:buChar char="p"/>
            </a:pPr>
            <a:r>
              <a:rPr kumimoji="1" lang="zh-CN" altLang="en-US" sz="2000" dirty="0">
                <a:latin typeface="GungsuhChe" charset="0"/>
                <a:ea typeface="GungsuhChe" charset="0"/>
                <a:sym typeface="+mn-ea"/>
              </a:rPr>
              <a:t>IGetParameterDefinitionTask</a:t>
            </a:r>
            <a:r>
              <a:rPr kumimoji="1" lang="zh-CN" altLang="en-US" sz="2000" dirty="0">
                <a:sym typeface="+mn-ea"/>
              </a:rPr>
              <a:t>对象提供链接到报表设计所有参数的接口。通过调用 </a:t>
            </a:r>
            <a:r>
              <a:rPr kumimoji="1" lang="zh-CN" altLang="en-US" sz="2000" dirty="0">
                <a:latin typeface="GungsuhChe" charset="0"/>
                <a:ea typeface="GungsuhChe" charset="0"/>
                <a:sym typeface="+mn-ea"/>
              </a:rPr>
              <a:t>ReportEngine</a:t>
            </a:r>
            <a:r>
              <a:rPr kumimoji="1" lang="zh-CN" altLang="en-US" sz="2000" dirty="0">
                <a:sym typeface="+mn-ea"/>
              </a:rPr>
              <a:t>.</a:t>
            </a:r>
            <a:r>
              <a:rPr kumimoji="1" lang="zh-CN" altLang="en-US" sz="2000" dirty="0">
                <a:latin typeface="GungsuhChe" charset="0"/>
                <a:ea typeface="GungsuhChe" charset="0"/>
                <a:sym typeface="+mn-ea"/>
              </a:rPr>
              <a:t>createGetParameterDefinitionTask</a:t>
            </a:r>
            <a:r>
              <a:rPr kumimoji="1" lang="zh-CN" altLang="en-US" sz="2000" dirty="0">
                <a:sym typeface="+mn-ea"/>
              </a:rPr>
              <a:t>( )创建一个参数定义对象</a:t>
            </a:r>
            <a:endParaRPr kumimoji="1" lang="zh-CN" altLang="en-US" sz="2000" dirty="0"/>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593090"/>
          </a:xfrm>
        </p:spPr>
        <p:txBody>
          <a:bodyPr wrap="square"/>
          <a:lstStyle/>
          <a:p>
            <a:r>
              <a:rPr kumimoji="1" lang="zh-CN" altLang="en-US" sz="3600" dirty="0">
                <a:sym typeface="+mn-ea"/>
              </a:rPr>
              <a:t>四、报表生成的准备工作</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294745" cy="4145280"/>
          </a:xfrm>
          <a:prstGeom prst="rect">
            <a:avLst/>
          </a:prstGeom>
          <a:noFill/>
        </p:spPr>
        <p:txBody>
          <a:bodyPr wrap="square" lIns="0" rtlCol="0" anchor="t">
            <a:spAutoFit/>
          </a:bodyPr>
          <a:p>
            <a:pPr algn="l">
              <a:lnSpc>
                <a:spcPct val="150000"/>
              </a:lnSpc>
              <a:buFont typeface="Wingdings" charset="2"/>
              <a:buChar char="p"/>
            </a:pPr>
            <a:r>
              <a:rPr kumimoji="1" lang="zh-CN" altLang="en-US" sz="2000" dirty="0">
                <a:sym typeface="+mn-ea"/>
              </a:rPr>
              <a:t>有三个task类用来支持从源文件生成报表</a:t>
            </a:r>
            <a:r>
              <a:rPr kumimoji="1" lang="en-US" altLang="zh-CN" sz="2000" dirty="0">
                <a:sym typeface="+mn-ea"/>
              </a:rPr>
              <a:t>:</a:t>
            </a:r>
            <a:endParaRPr kumimoji="1" lang="en-US" altLang="zh-CN" sz="2000" dirty="0"/>
          </a:p>
          <a:p>
            <a:pPr algn="l">
              <a:lnSpc>
                <a:spcPct val="150000"/>
              </a:lnSpc>
              <a:buFont typeface="Wingdings" charset="2"/>
              <a:buChar char="p"/>
            </a:pPr>
            <a:r>
              <a:rPr kumimoji="1" lang="zh-CN" altLang="en-US" sz="2000" dirty="0">
                <a:latin typeface="GungsuhChe" charset="0"/>
                <a:ea typeface="GungsuhChe" charset="0"/>
                <a:sym typeface="+mn-ea"/>
              </a:rPr>
              <a:t>IRunAndRenderTask</a:t>
            </a:r>
            <a:r>
              <a:rPr kumimoji="1" lang="en-US" altLang="zh-CN" sz="2000" dirty="0">
                <a:sym typeface="+mn-ea"/>
              </a:rPr>
              <a:t>. 通过运行报表设计文件直接生成目标格式的报表。</a:t>
            </a:r>
            <a:endParaRPr kumimoji="1" lang="en-US" altLang="zh-CN" sz="2000" dirty="0">
              <a:sym typeface="+mn-ea"/>
            </a:endParaRPr>
          </a:p>
          <a:p>
            <a:pPr marL="342900" indent="-342900" algn="l">
              <a:lnSpc>
                <a:spcPct val="150000"/>
              </a:lnSpc>
              <a:buFont typeface="Arial" charset="0"/>
              <a:buChar char="•"/>
            </a:pPr>
            <a:r>
              <a:rPr kumimoji="1" lang="en-US" altLang="zh-CN" sz="2000" dirty="0">
                <a:sym typeface="+mn-ea"/>
              </a:rPr>
              <a:t>调用方法</a:t>
            </a:r>
            <a:r>
              <a:rPr kumimoji="1" lang="zh-CN" altLang="en-US" sz="2000" dirty="0">
                <a:latin typeface="GungsuhChe" charset="0"/>
                <a:ea typeface="GungsuhChe" charset="0"/>
                <a:sym typeface="+mn-ea"/>
              </a:rPr>
              <a:t>ReportEngine</a:t>
            </a:r>
            <a:r>
              <a:rPr kumimoji="1" lang="en-US" altLang="zh-CN" sz="2000" dirty="0">
                <a:sym typeface="+mn-ea"/>
              </a:rPr>
              <a:t>.</a:t>
            </a:r>
            <a:r>
              <a:rPr kumimoji="1" lang="zh-CN" altLang="en-US" sz="2000" dirty="0">
                <a:latin typeface="GungsuhChe" charset="0"/>
                <a:ea typeface="GungsuhChe" charset="0"/>
                <a:sym typeface="+mn-ea"/>
              </a:rPr>
              <a:t>createRunAndRenderTask</a:t>
            </a:r>
            <a:r>
              <a:rPr kumimoji="1" lang="en-US" altLang="zh-CN" sz="2000" dirty="0">
                <a:sym typeface="+mn-ea"/>
              </a:rPr>
              <a:t>( )可以创建这个对象。</a:t>
            </a:r>
            <a:endParaRPr kumimoji="1" lang="en-US" altLang="zh-CN" sz="2000" dirty="0"/>
          </a:p>
          <a:p>
            <a:pPr algn="l">
              <a:lnSpc>
                <a:spcPct val="150000"/>
              </a:lnSpc>
              <a:buFont typeface="Wingdings" charset="2"/>
              <a:buChar char="p"/>
            </a:pPr>
            <a:r>
              <a:rPr kumimoji="1" lang="zh-CN" altLang="en-US" sz="2000" dirty="0">
                <a:latin typeface="GungsuhChe" charset="0"/>
                <a:ea typeface="GungsuhChe" charset="0"/>
                <a:sym typeface="+mn-ea"/>
              </a:rPr>
              <a:t>IRunTask</a:t>
            </a:r>
            <a:r>
              <a:rPr kumimoji="1" lang="en-US" altLang="zh-CN" sz="2000" dirty="0">
                <a:sym typeface="+mn-ea"/>
              </a:rPr>
              <a:t>. 通过报表设计文件生成报表文档 </a:t>
            </a:r>
            <a:endParaRPr kumimoji="1" lang="en-US" altLang="zh-CN" sz="2000" dirty="0">
              <a:sym typeface="+mn-ea"/>
            </a:endParaRPr>
          </a:p>
          <a:p>
            <a:pPr marL="342900" indent="-342900" algn="l">
              <a:lnSpc>
                <a:spcPct val="150000"/>
              </a:lnSpc>
              <a:buFont typeface="Arial" charset="0"/>
              <a:buChar char="•"/>
            </a:pPr>
            <a:r>
              <a:rPr kumimoji="1" lang="zh-CN" altLang="en-US" sz="2000" dirty="0">
                <a:latin typeface="GungsuhChe" charset="0"/>
                <a:ea typeface="GungsuhChe" charset="0"/>
                <a:sym typeface="+mn-ea"/>
              </a:rPr>
              <a:t>ReportEngine</a:t>
            </a:r>
            <a:r>
              <a:rPr kumimoji="1" lang="en-US" altLang="zh-CN" sz="2000" dirty="0">
                <a:sym typeface="+mn-ea"/>
              </a:rPr>
              <a:t>.</a:t>
            </a:r>
            <a:r>
              <a:rPr kumimoji="1" lang="zh-CN" altLang="en-US" sz="2000" dirty="0">
                <a:latin typeface="GungsuhChe" charset="0"/>
                <a:ea typeface="GungsuhChe" charset="0"/>
                <a:sym typeface="+mn-ea"/>
              </a:rPr>
              <a:t>createRunTask</a:t>
            </a:r>
            <a:r>
              <a:rPr kumimoji="1" lang="en-US" altLang="zh-CN" sz="2000" dirty="0">
                <a:sym typeface="+mn-ea"/>
              </a:rPr>
              <a:t>( )可创建这个对象。</a:t>
            </a:r>
            <a:endParaRPr kumimoji="1" lang="en-US" altLang="zh-CN" sz="2000" dirty="0"/>
          </a:p>
          <a:p>
            <a:pPr algn="l">
              <a:lnSpc>
                <a:spcPct val="150000"/>
              </a:lnSpc>
              <a:buFont typeface="Wingdings" charset="2"/>
              <a:buChar char="p"/>
            </a:pPr>
            <a:r>
              <a:rPr kumimoji="1" lang="zh-CN" altLang="en-US" sz="2000" dirty="0">
                <a:latin typeface="GungsuhChe" charset="0"/>
                <a:ea typeface="GungsuhChe" charset="0"/>
                <a:sym typeface="+mn-ea"/>
              </a:rPr>
              <a:t>IRenderTask</a:t>
            </a:r>
            <a:r>
              <a:rPr kumimoji="1" lang="en-US" altLang="zh-CN" sz="2000" dirty="0">
                <a:sym typeface="+mn-ea"/>
              </a:rPr>
              <a:t>. 通过对报表文档中的内容进行格式化生成一个完整的报表或一个页面集</a:t>
            </a:r>
            <a:endParaRPr kumimoji="1" lang="en-US" altLang="zh-CN" sz="2000" dirty="0">
              <a:sym typeface="+mn-ea"/>
            </a:endParaRPr>
          </a:p>
          <a:p>
            <a:pPr marL="342900" indent="-342900" algn="l">
              <a:lnSpc>
                <a:spcPct val="150000"/>
              </a:lnSpc>
              <a:buFont typeface="Arial" charset="0"/>
              <a:buChar char="•"/>
            </a:pPr>
            <a:r>
              <a:rPr kumimoji="1" lang="zh-CN" altLang="en-US" sz="2000" dirty="0">
                <a:latin typeface="GungsuhChe" charset="0"/>
                <a:ea typeface="GungsuhChe" charset="0"/>
                <a:sym typeface="+mn-ea"/>
              </a:rPr>
              <a:t>ReportEngine</a:t>
            </a:r>
            <a:r>
              <a:rPr kumimoji="1" lang="en-US" altLang="zh-CN" sz="2000" dirty="0">
                <a:sym typeface="+mn-ea"/>
              </a:rPr>
              <a:t>. </a:t>
            </a:r>
            <a:r>
              <a:rPr kumimoji="1" lang="zh-CN" altLang="en-US" sz="2000" dirty="0">
                <a:latin typeface="GungsuhChe" charset="0"/>
                <a:ea typeface="GungsuhChe" charset="0"/>
                <a:sym typeface="+mn-ea"/>
              </a:rPr>
              <a:t>createRenderTask</a:t>
            </a:r>
            <a:r>
              <a:rPr kumimoji="1" lang="en-US" altLang="zh-CN" sz="2000" dirty="0">
                <a:sym typeface="+mn-ea"/>
              </a:rPr>
              <a:t>( )方法返回该对象的一个实例。</a:t>
            </a:r>
            <a:endParaRPr kumimoji="1" lang="en-US" altLang="zh-CN" sz="2000" dirty="0"/>
          </a:p>
          <a:p>
            <a:pPr marL="0" indent="0" algn="l">
              <a:lnSpc>
                <a:spcPct val="140000"/>
              </a:lnSpc>
              <a:buFont typeface="Wingdings" charset="2"/>
              <a:buNone/>
            </a:pPr>
            <a:endParaRPr kumimoji="1" lang="en-US" altLang="zh-CN" sz="2000" dirty="0"/>
          </a:p>
          <a:p>
            <a:pPr algn="l">
              <a:lnSpc>
                <a:spcPct val="140000"/>
              </a:lnSpc>
              <a:buFont typeface="Wingdings" charset="2"/>
              <a:buChar char="p"/>
            </a:pPr>
            <a:r>
              <a:rPr kumimoji="1" lang="zh-CN" altLang="en-US" sz="2000" dirty="0">
                <a:latin typeface="GungsuhChe" charset="0"/>
                <a:ea typeface="GungsuhChe" charset="0"/>
                <a:sym typeface="+mn-ea"/>
              </a:rPr>
              <a:t>RenderOption</a:t>
            </a:r>
            <a:endParaRPr kumimoji="1" lang="zh-CN" altLang="en-US" sz="2000" dirty="0"/>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593090"/>
          </a:xfrm>
        </p:spPr>
        <p:txBody>
          <a:bodyPr wrap="square"/>
          <a:lstStyle/>
          <a:p>
            <a:r>
              <a:rPr kumimoji="1" lang="zh-CN" altLang="en-US" sz="3600" dirty="0">
                <a:sym typeface="+mn-ea"/>
              </a:rPr>
              <a:t>五、生成报表</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15820"/>
            <a:ext cx="11294745" cy="1371600"/>
          </a:xfrm>
          <a:prstGeom prst="rect">
            <a:avLst/>
          </a:prstGeom>
          <a:noFill/>
        </p:spPr>
        <p:txBody>
          <a:bodyPr wrap="square" lIns="0" rtlCol="0" anchor="t">
            <a:spAutoFit/>
          </a:bodyPr>
          <a:p>
            <a:pPr algn="l">
              <a:lnSpc>
                <a:spcPct val="140000"/>
              </a:lnSpc>
              <a:buFont typeface="Wingdings" charset="2"/>
              <a:buChar char="p"/>
            </a:pPr>
            <a:r>
              <a:rPr kumimoji="1" lang="zh-CN" altLang="en-US" sz="2000" dirty="0">
                <a:latin typeface="GungsuhChe" charset="0"/>
                <a:ea typeface="GungsuhChe" charset="0"/>
                <a:sym typeface="+mn-ea"/>
              </a:rPr>
              <a:t>IRunAndRenderTask</a:t>
            </a:r>
            <a:r>
              <a:rPr kumimoji="1" lang="zh-CN" altLang="en-US" sz="2000" dirty="0">
                <a:sym typeface="+mn-ea"/>
              </a:rPr>
              <a:t>和</a:t>
            </a:r>
            <a:r>
              <a:rPr kumimoji="1" lang="zh-CN" altLang="en-US" sz="2000" dirty="0">
                <a:latin typeface="GungsuhChe" charset="0"/>
                <a:ea typeface="GungsuhChe" charset="0"/>
                <a:sym typeface="+mn-ea"/>
              </a:rPr>
              <a:t>IRunTask</a:t>
            </a:r>
            <a:r>
              <a:rPr kumimoji="1" lang="zh-CN" altLang="en-US" sz="2000" dirty="0">
                <a:sym typeface="+mn-ea"/>
              </a:rPr>
              <a:t>对象的run方法可以生成报表，同时要处理run方法抛出的</a:t>
            </a:r>
            <a:r>
              <a:rPr kumimoji="1" lang="zh-CN" altLang="en-US" sz="2000" dirty="0">
                <a:latin typeface="GungsuhChe" charset="0"/>
                <a:ea typeface="GungsuhChe" charset="0"/>
                <a:sym typeface="+mn-ea"/>
              </a:rPr>
              <a:t>EngineException</a:t>
            </a:r>
            <a:r>
              <a:rPr kumimoji="1" lang="zh-CN" altLang="en-US" sz="2000" dirty="0">
                <a:sym typeface="+mn-ea"/>
              </a:rPr>
              <a:t>异常。</a:t>
            </a:r>
            <a:endParaRPr kumimoji="1" lang="zh-CN" altLang="en-US" sz="2000" dirty="0"/>
          </a:p>
          <a:p>
            <a:pPr algn="l">
              <a:lnSpc>
                <a:spcPct val="140000"/>
              </a:lnSpc>
              <a:buFont typeface="Wingdings" charset="2"/>
              <a:buChar char="p"/>
            </a:pPr>
            <a:endParaRPr kumimoji="1" lang="zh-CN" altLang="en-US" sz="2000" dirty="0"/>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p:cNvSpPr/>
          <p:nvPr/>
        </p:nvSpPr>
        <p:spPr>
          <a:xfrm flipH="1">
            <a:off x="9450070" y="4135120"/>
            <a:ext cx="2750820" cy="2750820"/>
          </a:xfrm>
          <a:prstGeom prst="rtTriangle">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4"/>
          <p:cNvSpPr txBox="1"/>
          <p:nvPr/>
        </p:nvSpPr>
        <p:spPr>
          <a:xfrm>
            <a:off x="1280160" y="829310"/>
            <a:ext cx="2106295" cy="914400"/>
          </a:xfrm>
          <a:prstGeom prst="rect">
            <a:avLst/>
          </a:prstGeom>
          <a:solidFill>
            <a:srgbClr val="74D3C1"/>
          </a:solidFill>
        </p:spPr>
        <p:txBody>
          <a:bodyPr wrap="square" lIns="0" rtlCol="0">
            <a:spAutoFit/>
          </a:bodyPr>
          <a:lstStyle/>
          <a:p>
            <a:pPr algn="ctr">
              <a:lnSpc>
                <a:spcPct val="100000"/>
              </a:lnSpc>
            </a:pPr>
            <a:r>
              <a:rPr kumimoji="1" lang="zh-CN" altLang="en-US" sz="5400" dirty="0">
                <a:solidFill>
                  <a:schemeClr val="bg1"/>
                </a:solidFill>
                <a:sym typeface="+mn-ea"/>
              </a:rPr>
              <a:t>总结</a:t>
            </a:r>
            <a:endParaRPr kumimoji="1" lang="zh-CN" altLang="en-US" sz="5400" dirty="0">
              <a:solidFill>
                <a:schemeClr val="bg1"/>
              </a:solidFill>
              <a:latin typeface="Segoe UI" pitchFamily="34" charset="0"/>
              <a:ea typeface="宋体" charset="0"/>
              <a:cs typeface="Segoe UI" pitchFamily="34" charset="0"/>
              <a:sym typeface="+mn-ea"/>
            </a:endParaRPr>
          </a:p>
        </p:txBody>
      </p:sp>
      <p:sp>
        <p:nvSpPr>
          <p:cNvPr id="6" name="TextBox 5"/>
          <p:cNvSpPr txBox="1"/>
          <p:nvPr/>
        </p:nvSpPr>
        <p:spPr>
          <a:xfrm>
            <a:off x="1386840" y="2070735"/>
            <a:ext cx="9227820" cy="4053840"/>
          </a:xfrm>
          <a:prstGeom prst="rect">
            <a:avLst/>
          </a:prstGeom>
          <a:noFill/>
        </p:spPr>
        <p:txBody>
          <a:bodyPr wrap="square" lIns="0" rtlCol="0">
            <a:spAutoFit/>
          </a:bodyPr>
          <a:lstStyle/>
          <a:p>
            <a:pPr algn="l">
              <a:lnSpc>
                <a:spcPct val="130000"/>
              </a:lnSpc>
              <a:buFont typeface="Wingdings" charset="2"/>
              <a:buChar char="p"/>
            </a:pPr>
            <a:r>
              <a:rPr kumimoji="1" lang="zh-CN" altLang="en-US" sz="2000" dirty="0">
                <a:latin typeface="宋体" charset="0"/>
                <a:ea typeface="宋体" charset="0"/>
                <a:sym typeface="+mn-ea"/>
              </a:rPr>
              <a:t>Birt有以下几点优点：</a:t>
            </a:r>
            <a:endParaRPr kumimoji="1" lang="zh-CN" altLang="en-US" sz="2000" dirty="0">
              <a:latin typeface="宋体" charset="0"/>
              <a:ea typeface="宋体" charset="0"/>
            </a:endParaRPr>
          </a:p>
          <a:p>
            <a:pPr algn="l">
              <a:lnSpc>
                <a:spcPct val="130000"/>
              </a:lnSpc>
              <a:buFont typeface="Wingdings" charset="2"/>
              <a:buChar char="p"/>
            </a:pPr>
            <a:r>
              <a:rPr kumimoji="1" lang="zh-CN" altLang="en-US" sz="2000" dirty="0">
                <a:latin typeface="宋体" charset="0"/>
                <a:ea typeface="宋体" charset="0"/>
                <a:sym typeface="+mn-ea"/>
              </a:rPr>
              <a:t>1、开发方便，BIRT是Eclipse的一个插件 可以很好的集成在Eclipse中，操作界面友好，开发布局科学</a:t>
            </a:r>
            <a:endParaRPr kumimoji="1" lang="zh-CN" altLang="en-US" sz="2000" dirty="0">
              <a:latin typeface="宋体" charset="0"/>
              <a:ea typeface="宋体" charset="0"/>
            </a:endParaRPr>
          </a:p>
          <a:p>
            <a:pPr algn="l">
              <a:lnSpc>
                <a:spcPct val="130000"/>
              </a:lnSpc>
              <a:buFont typeface="Wingdings" charset="2"/>
              <a:buChar char="p"/>
            </a:pPr>
            <a:r>
              <a:rPr kumimoji="1" lang="zh-CN" altLang="en-US" sz="2000" dirty="0">
                <a:latin typeface="宋体" charset="0"/>
                <a:ea typeface="宋体" charset="0"/>
                <a:sym typeface="+mn-ea"/>
              </a:rPr>
              <a:t>2、可以很方便地在一个报表中混合展现概要数据和详细数据，可构建多种类型的报表</a:t>
            </a:r>
            <a:endParaRPr kumimoji="1" lang="zh-CN" altLang="en-US" sz="2000" dirty="0">
              <a:latin typeface="宋体" charset="0"/>
              <a:ea typeface="宋体" charset="0"/>
            </a:endParaRPr>
          </a:p>
          <a:p>
            <a:pPr algn="l">
              <a:lnSpc>
                <a:spcPct val="130000"/>
              </a:lnSpc>
              <a:buFont typeface="Wingdings" charset="2"/>
              <a:buChar char="p"/>
            </a:pPr>
            <a:r>
              <a:rPr kumimoji="1" lang="en-US" altLang="zh-CN" sz="2000" dirty="0">
                <a:latin typeface="宋体" charset="0"/>
                <a:ea typeface="宋体" charset="0"/>
                <a:sym typeface="+mn-ea"/>
              </a:rPr>
              <a:t>3</a:t>
            </a:r>
            <a:r>
              <a:rPr kumimoji="1" lang="zh-CN" altLang="en-US" sz="2000" dirty="0">
                <a:latin typeface="宋体" charset="0"/>
                <a:ea typeface="宋体" charset="0"/>
                <a:sym typeface="+mn-ea"/>
              </a:rPr>
              <a:t>、Birt提供很好的国际化支持，支持中文本地化。</a:t>
            </a:r>
            <a:endParaRPr kumimoji="1" lang="zh-CN" altLang="en-US" sz="2000" dirty="0">
              <a:latin typeface="宋体" charset="0"/>
              <a:ea typeface="宋体" charset="0"/>
            </a:endParaRPr>
          </a:p>
          <a:p>
            <a:pPr algn="l">
              <a:lnSpc>
                <a:spcPct val="130000"/>
              </a:lnSpc>
              <a:buFont typeface="Wingdings" charset="2"/>
              <a:buChar char="p"/>
            </a:pPr>
            <a:r>
              <a:rPr kumimoji="1" lang="en-US" altLang="zh-CN" sz="2000" dirty="0">
                <a:latin typeface="宋体" charset="0"/>
                <a:ea typeface="宋体" charset="0"/>
                <a:sym typeface="+mn-ea"/>
              </a:rPr>
              <a:t>4</a:t>
            </a:r>
            <a:r>
              <a:rPr kumimoji="1" lang="zh-CN" altLang="en-US" sz="2000" dirty="0">
                <a:latin typeface="宋体" charset="0"/>
                <a:ea typeface="宋体" charset="0"/>
                <a:sym typeface="+mn-ea"/>
              </a:rPr>
              <a:t>、开源的报表产品，有源代码，可以进行深层的定制开发，免费。</a:t>
            </a:r>
            <a:endParaRPr kumimoji="1" lang="zh-CN" altLang="en-US" sz="2000" dirty="0">
              <a:latin typeface="宋体" charset="0"/>
              <a:ea typeface="宋体" charset="0"/>
            </a:endParaRPr>
          </a:p>
          <a:p>
            <a:pPr algn="l">
              <a:lnSpc>
                <a:spcPct val="130000"/>
              </a:lnSpc>
              <a:buFont typeface="Wingdings" charset="2"/>
              <a:buChar char="p"/>
            </a:pPr>
            <a:r>
              <a:rPr kumimoji="1" lang="en-US" altLang="zh-CN" sz="2000" dirty="0">
                <a:latin typeface="宋体" charset="0"/>
                <a:ea typeface="宋体" charset="0"/>
                <a:sym typeface="+mn-ea"/>
              </a:rPr>
              <a:t>5</a:t>
            </a:r>
            <a:r>
              <a:rPr kumimoji="1" lang="zh-CN" altLang="en-US" sz="2000" dirty="0">
                <a:latin typeface="宋体" charset="0"/>
                <a:ea typeface="宋体" charset="0"/>
                <a:sym typeface="+mn-ea"/>
              </a:rPr>
              <a:t>、生成的报表完全是XML格式，扩展性好。</a:t>
            </a:r>
            <a:endParaRPr kumimoji="1" lang="zh-CN" altLang="en-US" sz="2000" dirty="0">
              <a:latin typeface="宋体" charset="0"/>
              <a:ea typeface="宋体" charset="0"/>
            </a:endParaRPr>
          </a:p>
          <a:p>
            <a:pPr algn="l">
              <a:lnSpc>
                <a:spcPct val="130000"/>
              </a:lnSpc>
              <a:buFont typeface="Wingdings" charset="2"/>
              <a:buChar char="p"/>
            </a:pPr>
            <a:r>
              <a:rPr kumimoji="1" lang="en-US" altLang="zh-CN" sz="2000" dirty="0">
                <a:latin typeface="宋体" charset="0"/>
                <a:ea typeface="宋体" charset="0"/>
                <a:sym typeface="+mn-ea"/>
              </a:rPr>
              <a:t>6</a:t>
            </a:r>
            <a:r>
              <a:rPr kumimoji="1" lang="zh-CN" altLang="en-US" sz="2000" dirty="0">
                <a:latin typeface="宋体" charset="0"/>
                <a:ea typeface="宋体" charset="0"/>
                <a:sym typeface="+mn-ea"/>
              </a:rPr>
              <a:t>、容易和应用系统集成结合。</a:t>
            </a:r>
            <a:endParaRPr kumimoji="1" lang="zh-CN" altLang="en-US" sz="2000" dirty="0">
              <a:latin typeface="宋体" charset="0"/>
              <a:ea typeface="宋体" charset="0"/>
            </a:endParaRPr>
          </a:p>
          <a:p>
            <a:pPr algn="l">
              <a:lnSpc>
                <a:spcPct val="130000"/>
              </a:lnSpc>
              <a:buFont typeface="Wingdings" charset="2"/>
              <a:buChar char="p"/>
            </a:pPr>
            <a:endParaRPr lang="zh-CN" altLang="en-US" sz="2000" dirty="0">
              <a:latin typeface="宋体" charset="0"/>
              <a:ea typeface="宋体" charset="0"/>
              <a:cs typeface="Segoe UI Light" pitchFamily="34" charset="0"/>
            </a:endParaRPr>
          </a:p>
        </p:txBody>
      </p:sp>
      <p:sp>
        <p:nvSpPr>
          <p:cNvPr id="14" name="直角三角形 13"/>
          <p:cNvSpPr/>
          <p:nvPr/>
        </p:nvSpPr>
        <p:spPr>
          <a:xfrm flipH="1">
            <a:off x="10511790" y="5181600"/>
            <a:ext cx="1691005" cy="1691005"/>
          </a:xfrm>
          <a:prstGeom prst="rtTriangle">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p:cNvSpPr/>
          <p:nvPr/>
        </p:nvSpPr>
        <p:spPr>
          <a:xfrm flipH="1">
            <a:off x="9450070" y="4135120"/>
            <a:ext cx="2750820" cy="2750820"/>
          </a:xfrm>
          <a:prstGeom prst="rtTriangle">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4"/>
          <p:cNvSpPr txBox="1"/>
          <p:nvPr/>
        </p:nvSpPr>
        <p:spPr>
          <a:xfrm>
            <a:off x="1280160" y="829310"/>
            <a:ext cx="2106295" cy="914400"/>
          </a:xfrm>
          <a:prstGeom prst="rect">
            <a:avLst/>
          </a:prstGeom>
          <a:solidFill>
            <a:srgbClr val="74D3C1"/>
          </a:solidFill>
        </p:spPr>
        <p:txBody>
          <a:bodyPr wrap="square" lIns="0" rtlCol="0">
            <a:spAutoFit/>
          </a:bodyPr>
          <a:lstStyle/>
          <a:p>
            <a:pPr algn="ctr">
              <a:lnSpc>
                <a:spcPct val="100000"/>
              </a:lnSpc>
            </a:pPr>
            <a:r>
              <a:rPr kumimoji="1" lang="zh-CN" altLang="en-US" sz="5400" dirty="0">
                <a:solidFill>
                  <a:schemeClr val="bg1"/>
                </a:solidFill>
                <a:sym typeface="+mn-ea"/>
              </a:rPr>
              <a:t>总结</a:t>
            </a:r>
            <a:endParaRPr kumimoji="1" lang="zh-CN" altLang="en-US" sz="5400" dirty="0">
              <a:solidFill>
                <a:schemeClr val="bg1"/>
              </a:solidFill>
              <a:latin typeface="Segoe UI" pitchFamily="34" charset="0"/>
              <a:ea typeface="宋体" charset="0"/>
              <a:cs typeface="Segoe UI" pitchFamily="34" charset="0"/>
              <a:sym typeface="+mn-ea"/>
            </a:endParaRPr>
          </a:p>
        </p:txBody>
      </p:sp>
      <p:sp>
        <p:nvSpPr>
          <p:cNvPr id="6" name="TextBox 5"/>
          <p:cNvSpPr txBox="1"/>
          <p:nvPr/>
        </p:nvSpPr>
        <p:spPr>
          <a:xfrm>
            <a:off x="1386840" y="2070735"/>
            <a:ext cx="9227820" cy="1493520"/>
          </a:xfrm>
          <a:prstGeom prst="rect">
            <a:avLst/>
          </a:prstGeom>
          <a:noFill/>
        </p:spPr>
        <p:txBody>
          <a:bodyPr wrap="square" lIns="0" rtlCol="0">
            <a:spAutoFit/>
          </a:bodyPr>
          <a:lstStyle/>
          <a:p>
            <a:pPr algn="l">
              <a:lnSpc>
                <a:spcPct val="120000"/>
              </a:lnSpc>
              <a:buFont typeface="Wingdings" charset="2"/>
              <a:buChar char="p"/>
            </a:pPr>
            <a:r>
              <a:rPr kumimoji="1" lang="zh-CN" altLang="en-US" sz="2000" dirty="0">
                <a:sym typeface="+mn-ea"/>
              </a:rPr>
              <a:t>不足：</a:t>
            </a:r>
            <a:endParaRPr kumimoji="1" lang="zh-CN" altLang="en-US" sz="2000" dirty="0"/>
          </a:p>
          <a:p>
            <a:pPr algn="l">
              <a:lnSpc>
                <a:spcPct val="120000"/>
              </a:lnSpc>
              <a:buFont typeface="Wingdings" charset="2"/>
              <a:buChar char="p"/>
            </a:pPr>
            <a:r>
              <a:rPr kumimoji="1" lang="zh-CN" altLang="en-US" sz="2000" dirty="0">
                <a:sym typeface="+mn-ea"/>
              </a:rPr>
              <a:t>从国外传进，很多复杂的中国式报表做不了</a:t>
            </a:r>
            <a:endParaRPr kumimoji="1" lang="zh-CN" altLang="en-US" sz="2000" dirty="0"/>
          </a:p>
          <a:p>
            <a:pPr algn="l">
              <a:lnSpc>
                <a:spcPct val="120000"/>
              </a:lnSpc>
              <a:buFont typeface="Wingdings" charset="2"/>
              <a:buChar char="p"/>
            </a:pPr>
            <a:r>
              <a:rPr kumimoji="1" lang="zh-CN" altLang="en-US" sz="2000" dirty="0">
                <a:sym typeface="+mn-ea"/>
              </a:rPr>
              <a:t>没有填报的功能，给用户生成报表造成不便</a:t>
            </a:r>
            <a:endParaRPr kumimoji="1" lang="zh-CN" altLang="en-US" sz="2000" dirty="0"/>
          </a:p>
          <a:p>
            <a:pPr>
              <a:lnSpc>
                <a:spcPct val="100000"/>
              </a:lnSpc>
              <a:buFont typeface="Wingdings" charset="2"/>
              <a:buChar char="p"/>
            </a:pPr>
            <a:endParaRPr lang="zh-CN" altLang="en-US" sz="2000" dirty="0">
              <a:latin typeface="宋体" charset="0"/>
              <a:ea typeface="宋体" charset="0"/>
              <a:cs typeface="Segoe UI Light" pitchFamily="34" charset="0"/>
            </a:endParaRPr>
          </a:p>
        </p:txBody>
      </p:sp>
      <p:sp>
        <p:nvSpPr>
          <p:cNvPr id="14" name="直角三角形 13"/>
          <p:cNvSpPr/>
          <p:nvPr/>
        </p:nvSpPr>
        <p:spPr>
          <a:xfrm flipH="1">
            <a:off x="10511790" y="5181600"/>
            <a:ext cx="1691005" cy="1691005"/>
          </a:xfrm>
          <a:prstGeom prst="rtTriangle">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863600" y="2901317"/>
            <a:ext cx="10464800" cy="1055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spAutoFit/>
          </a:bodyPr>
          <a:lstStyle/>
          <a:p>
            <a:pPr algn="ctr">
              <a:spcBef>
                <a:spcPts val="600"/>
              </a:spcBef>
            </a:pPr>
            <a:r>
              <a:rPr lang="en-US" altLang="fr-FR" sz="6000" dirty="0">
                <a:solidFill>
                  <a:schemeClr val="accent1"/>
                </a:solidFill>
                <a:latin typeface="+mj-lt"/>
                <a:cs typeface="Segoe UI" pitchFamily="34" charset="0"/>
              </a:rPr>
              <a:t>THANKS</a:t>
            </a:r>
            <a:endParaRPr lang="en-US" altLang="fr-FR" sz="6000" dirty="0">
              <a:solidFill>
                <a:schemeClr val="accent1"/>
              </a:solidFill>
              <a:latin typeface="+mj-lt"/>
              <a:cs typeface="Segoe UI" pitchFamily="34" charset="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660400"/>
          </a:xfrm>
        </p:spPr>
        <p:txBody>
          <a:bodyPr wrap="square"/>
          <a:lstStyle/>
          <a:p>
            <a:r>
              <a:rPr kumimoji="1" lang="zh-CN" altLang="en-US" sz="3600" dirty="0">
                <a:sym typeface="+mn-ea"/>
              </a:rPr>
              <a:t>BIRT简介</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64080"/>
            <a:ext cx="11168380" cy="4184650"/>
          </a:xfrm>
          <a:prstGeom prst="rect">
            <a:avLst/>
          </a:prstGeom>
          <a:noFill/>
        </p:spPr>
        <p:txBody>
          <a:bodyPr wrap="square" lIns="0" rtlCol="0" anchor="t">
            <a:spAutoFit/>
          </a:bodyPr>
          <a:p>
            <a:pPr>
              <a:lnSpc>
                <a:spcPct val="170000"/>
              </a:lnSpc>
              <a:buFont typeface="Wingdings" charset="2"/>
              <a:buChar char="p"/>
            </a:pPr>
            <a:r>
              <a:rPr kumimoji="1" lang="zh-CN" altLang="en-US" sz="2000" dirty="0">
                <a:sym typeface="+mn-ea"/>
              </a:rPr>
              <a:t>Business Intelligence and Reporting Tools</a:t>
            </a:r>
            <a:r>
              <a:rPr kumimoji="1" lang="en-US" altLang="zh-CN" sz="2000" dirty="0">
                <a:sym typeface="+mn-ea"/>
              </a:rPr>
              <a:t>——商业智能和报表工具</a:t>
            </a:r>
            <a:endParaRPr kumimoji="1" lang="en-US" altLang="zh-CN" sz="2000" dirty="0"/>
          </a:p>
          <a:p>
            <a:pPr>
              <a:lnSpc>
                <a:spcPct val="170000"/>
              </a:lnSpc>
              <a:buFont typeface="Wingdings" charset="2"/>
              <a:buChar char="p"/>
            </a:pPr>
            <a:r>
              <a:rPr kumimoji="1" lang="zh-CN" altLang="en-US" sz="2000" dirty="0" smtClean="0">
                <a:sym typeface="+mn-ea"/>
              </a:rPr>
              <a:t>是集成在eclipse中的开放源代码的报表系统，主要用在基于</a:t>
            </a:r>
            <a:r>
              <a:rPr kumimoji="1" lang="en-US" altLang="zh-CN" sz="2000" dirty="0" smtClean="0">
                <a:sym typeface="+mn-ea"/>
              </a:rPr>
              <a:t>Java</a:t>
            </a:r>
            <a:r>
              <a:rPr kumimoji="1" lang="zh-CN" altLang="en-US" sz="2000" dirty="0" smtClean="0">
                <a:sym typeface="+mn-ea"/>
              </a:rPr>
              <a:t>和J2EE的web应用程序</a:t>
            </a:r>
            <a:endParaRPr kumimoji="1" lang="zh-CN" altLang="en-US" sz="2000" dirty="0" smtClean="0"/>
          </a:p>
          <a:p>
            <a:pPr>
              <a:lnSpc>
                <a:spcPct val="170000"/>
              </a:lnSpc>
              <a:buFont typeface="Wingdings" charset="2"/>
              <a:buChar char="p"/>
            </a:pPr>
            <a:r>
              <a:rPr kumimoji="1" lang="en-US" altLang="zh-CN" sz="2000" dirty="0" smtClean="0">
                <a:sym typeface="+mn-ea"/>
              </a:rPr>
              <a:t>BIRT主要由两部分组成：</a:t>
            </a:r>
            <a:endParaRPr kumimoji="1" lang="en-US" altLang="zh-CN" sz="2000" dirty="0" smtClean="0">
              <a:sym typeface="+mn-ea"/>
            </a:endParaRPr>
          </a:p>
          <a:p>
            <a:pPr marL="800100" lvl="1" indent="-342900">
              <a:lnSpc>
                <a:spcPct val="170000"/>
              </a:lnSpc>
              <a:buFont typeface="Arial" charset="0"/>
              <a:buChar char="•"/>
            </a:pPr>
            <a:r>
              <a:rPr kumimoji="1" lang="en-US" altLang="zh-CN" sz="2000" dirty="0" smtClean="0">
                <a:sym typeface="+mn-ea"/>
              </a:rPr>
              <a:t>基于Eclipse的报表设计器</a:t>
            </a:r>
            <a:endParaRPr kumimoji="1" lang="en-US" altLang="zh-CN" sz="2000" dirty="0" smtClean="0">
              <a:sym typeface="+mn-ea"/>
            </a:endParaRPr>
          </a:p>
          <a:p>
            <a:pPr marL="800100" lvl="1" indent="-342900">
              <a:lnSpc>
                <a:spcPct val="170000"/>
              </a:lnSpc>
              <a:buFont typeface="Arial" charset="0"/>
              <a:buChar char="•"/>
            </a:pPr>
            <a:r>
              <a:rPr kumimoji="1" lang="en-US" altLang="zh-CN" sz="2000" dirty="0" smtClean="0">
                <a:sym typeface="+mn-ea"/>
              </a:rPr>
              <a:t>可以</a:t>
            </a:r>
            <a:r>
              <a:rPr kumimoji="1" lang="zh-CN" altLang="en-US" sz="2000" dirty="0" smtClean="0">
                <a:sym typeface="+mn-ea"/>
              </a:rPr>
              <a:t>部署</a:t>
            </a:r>
            <a:r>
              <a:rPr kumimoji="1" lang="en-US" altLang="zh-CN" sz="2000" dirty="0" smtClean="0">
                <a:sym typeface="+mn-ea"/>
              </a:rPr>
              <a:t>到应用服务</a:t>
            </a:r>
            <a:r>
              <a:rPr kumimoji="1" lang="zh-CN" altLang="en-US" sz="2000" dirty="0" smtClean="0">
                <a:sym typeface="+mn-ea"/>
              </a:rPr>
              <a:t>器上</a:t>
            </a:r>
            <a:r>
              <a:rPr kumimoji="1" lang="en-US" altLang="zh-CN" sz="2000" dirty="0" smtClean="0">
                <a:sym typeface="+mn-ea"/>
              </a:rPr>
              <a:t>的运行时组件</a:t>
            </a:r>
            <a:endParaRPr kumimoji="1" lang="en-US" altLang="zh-CN" sz="2000" dirty="0" smtClean="0">
              <a:sym typeface="+mn-ea"/>
            </a:endParaRPr>
          </a:p>
          <a:p>
            <a:pPr marL="800100" lvl="1" indent="-342900">
              <a:lnSpc>
                <a:spcPct val="170000"/>
              </a:lnSpc>
              <a:buFont typeface="Arial" charset="0"/>
              <a:buChar char="•"/>
            </a:pPr>
            <a:r>
              <a:rPr kumimoji="1" lang="zh-CN" altLang="en-US" sz="2000" dirty="0" smtClean="0">
                <a:sym typeface="+mn-ea"/>
              </a:rPr>
              <a:t>（将BIRT设计器设计出的报表文件发布到BS架构的J2EE服务器端，这个JAVA EE服务器容器用于展现报表，以便导出所需的Word，Excel，PDF，HTML文件，导航打印。）</a:t>
            </a:r>
            <a:endParaRPr kumimoji="1" lang="zh-CN" altLang="en-US" sz="2000" dirty="0" smtClean="0"/>
          </a:p>
          <a:p>
            <a:pPr>
              <a:lnSpc>
                <a:spcPct val="170000"/>
              </a:lnSpc>
            </a:pPr>
            <a:endParaRPr lang="zh-CN" altLang="en-US"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593090"/>
          </a:xfrm>
        </p:spPr>
        <p:txBody>
          <a:bodyPr wrap="square"/>
          <a:lstStyle/>
          <a:p>
            <a:r>
              <a:rPr kumimoji="1" lang="zh-CN" altLang="en-US" sz="3600" dirty="0">
                <a:sym typeface="+mn-ea"/>
              </a:rPr>
              <a:t>基本概念介绍</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64080"/>
            <a:ext cx="11168380" cy="3992880"/>
          </a:xfrm>
          <a:prstGeom prst="rect">
            <a:avLst/>
          </a:prstGeom>
          <a:noFill/>
        </p:spPr>
        <p:txBody>
          <a:bodyPr wrap="square" lIns="0" rtlCol="0" anchor="t">
            <a:spAutoFit/>
          </a:bodyPr>
          <a:p>
            <a:pPr>
              <a:lnSpc>
                <a:spcPct val="160000"/>
              </a:lnSpc>
              <a:buFont typeface="Wingdings" charset="2"/>
              <a:buChar char="p"/>
            </a:pPr>
            <a:r>
              <a:rPr kumimoji="1" lang="zh-CN" altLang="en-US" sz="2000" dirty="0">
                <a:sym typeface="+mn-ea"/>
              </a:rPr>
              <a:t>数据源：数据的来源，或提供者。如xml数据源、jdbc数据源等。 </a:t>
            </a:r>
            <a:endParaRPr kumimoji="1" lang="zh-CN" altLang="en-US" sz="2000" dirty="0"/>
          </a:p>
          <a:p>
            <a:pPr>
              <a:lnSpc>
                <a:spcPct val="160000"/>
              </a:lnSpc>
              <a:buFont typeface="Wingdings" charset="2"/>
              <a:buChar char="p"/>
            </a:pPr>
            <a:r>
              <a:rPr kumimoji="1" lang="zh-CN" altLang="en-US" sz="2000" dirty="0">
                <a:sym typeface="+mn-ea"/>
              </a:rPr>
              <a:t>数据集：数据集合，它必须与数据源关联，可以理解为查询的结果。 </a:t>
            </a:r>
            <a:endParaRPr kumimoji="1" lang="zh-CN" altLang="en-US" sz="2000" dirty="0"/>
          </a:p>
          <a:p>
            <a:pPr>
              <a:lnSpc>
                <a:spcPct val="160000"/>
              </a:lnSpc>
              <a:buFont typeface="Wingdings" charset="2"/>
              <a:buChar char="p"/>
            </a:pPr>
            <a:r>
              <a:rPr kumimoji="1" lang="zh-CN" altLang="en-US" sz="2000" dirty="0">
                <a:sym typeface="+mn-ea"/>
              </a:rPr>
              <a:t>报表：报表可视为是针对一组数据集的表现形式</a:t>
            </a:r>
            <a:endParaRPr kumimoji="1" lang="en-US" altLang="zh-CN" sz="2000" dirty="0">
              <a:sym typeface="+mn-ea"/>
            </a:endParaRPr>
          </a:p>
          <a:p>
            <a:pPr>
              <a:lnSpc>
                <a:spcPct val="160000"/>
              </a:lnSpc>
              <a:buFont typeface="Wingdings" charset="2"/>
              <a:buChar char="p"/>
            </a:pPr>
            <a:r>
              <a:rPr kumimoji="1" lang="zh-CN" altLang="en-US" sz="2000" dirty="0">
                <a:sym typeface="+mn-ea"/>
              </a:rPr>
              <a:t>报表项：是上述表现形式的某个具体单元。报表与报表项的关系，与窗体和控件的关系非常类似。</a:t>
            </a:r>
            <a:endParaRPr kumimoji="1" lang="zh-CN" altLang="en-US" sz="2000" dirty="0"/>
          </a:p>
          <a:p>
            <a:pPr>
              <a:lnSpc>
                <a:spcPct val="160000"/>
              </a:lnSpc>
              <a:buFont typeface="Wingdings" charset="2"/>
              <a:buChar char="p"/>
            </a:pPr>
            <a:r>
              <a:rPr kumimoji="1" lang="zh-CN" altLang="en-US" sz="2000" dirty="0">
                <a:sym typeface="+mn-ea"/>
              </a:rPr>
              <a:t>报表参数：查询参数的表现形式，使用它可以构建更灵活的报表。 </a:t>
            </a:r>
            <a:endParaRPr kumimoji="1" lang="zh-CN" altLang="en-US" sz="2000" dirty="0"/>
          </a:p>
          <a:p>
            <a:pPr>
              <a:lnSpc>
                <a:spcPct val="160000"/>
              </a:lnSpc>
              <a:buFont typeface="Wingdings" charset="2"/>
              <a:buChar char="p"/>
            </a:pPr>
            <a:r>
              <a:rPr kumimoji="1" lang="zh-CN" altLang="en-US" sz="2000" dirty="0">
                <a:sym typeface="+mn-ea"/>
              </a:rPr>
              <a:t>模板和库：主要用于复用报表设计，提高报表开发的效率。</a:t>
            </a:r>
            <a:endParaRPr kumimoji="1" lang="zh-CN" altLang="en-US" sz="2000" dirty="0">
              <a:sym typeface="+mn-ea"/>
            </a:endParaRPr>
          </a:p>
          <a:p>
            <a:pPr>
              <a:lnSpc>
                <a:spcPct val="160000"/>
              </a:lnSpc>
              <a:buFont typeface="Wingdings" charset="2"/>
              <a:buChar char="p"/>
            </a:pPr>
            <a:r>
              <a:rPr kumimoji="1" lang="zh-CN" altLang="en-US" sz="2000" dirty="0">
                <a:sym typeface="+mn-ea"/>
              </a:rPr>
              <a:t>（模板和库类似于一个公共报表，我们在设计的时候可以使用公共数据源，公共数据集，公共样式，甚至公共数据项。模板的后缀为.rpttemplate，库的后缀名为.rptlibrary）</a:t>
            </a:r>
            <a:endParaRPr lang="zh-CN" altLang="en-US"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660400"/>
          </a:xfrm>
        </p:spPr>
        <p:txBody>
          <a:bodyPr wrap="square"/>
          <a:lstStyle/>
          <a:p>
            <a:r>
              <a:rPr kumimoji="1" lang="zh-CN" altLang="en-US" sz="3600" dirty="0">
                <a:sym typeface="+mn-ea"/>
              </a:rPr>
              <a:t>BIRT 可以设计的报表</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64080"/>
            <a:ext cx="11168380" cy="2529840"/>
          </a:xfrm>
          <a:prstGeom prst="rect">
            <a:avLst/>
          </a:prstGeom>
          <a:noFill/>
        </p:spPr>
        <p:txBody>
          <a:bodyPr wrap="square" lIns="0" rtlCol="0" anchor="t">
            <a:spAutoFit/>
          </a:bodyPr>
          <a:p>
            <a:pPr algn="l">
              <a:lnSpc>
                <a:spcPct val="160000"/>
              </a:lnSpc>
              <a:buFont typeface="Wingdings" charset="2"/>
              <a:buChar char="p"/>
            </a:pPr>
            <a:r>
              <a:rPr kumimoji="1" lang="zh-CN" altLang="en-US" sz="2000" dirty="0">
                <a:latin typeface="宋体" charset="0"/>
                <a:ea typeface="宋体" charset="0"/>
                <a:sym typeface="+mn-ea"/>
              </a:rPr>
              <a:t>列表：列表是最简单的报表。</a:t>
            </a:r>
            <a:endParaRPr kumimoji="1" lang="zh-CN" altLang="en-US" sz="2000" dirty="0">
              <a:latin typeface="宋体" charset="0"/>
              <a:ea typeface="宋体" charset="0"/>
            </a:endParaRPr>
          </a:p>
          <a:p>
            <a:pPr algn="l">
              <a:lnSpc>
                <a:spcPct val="160000"/>
              </a:lnSpc>
              <a:buFont typeface="Wingdings" charset="2"/>
              <a:buChar char="p"/>
            </a:pPr>
            <a:r>
              <a:rPr kumimoji="1" lang="zh-CN" altLang="en-US" sz="2000" dirty="0">
                <a:latin typeface="宋体" charset="0"/>
                <a:ea typeface="宋体" charset="0"/>
                <a:sym typeface="+mn-ea"/>
              </a:rPr>
              <a:t>图表：图表能够帮助数字型的表格形象化的理解。BIRT 提供饼状、线状以及柱状图标等。</a:t>
            </a:r>
            <a:endParaRPr kumimoji="1" lang="zh-CN" altLang="en-US" sz="2000" dirty="0">
              <a:latin typeface="宋体" charset="0"/>
              <a:ea typeface="宋体" charset="0"/>
            </a:endParaRPr>
          </a:p>
          <a:p>
            <a:pPr algn="l">
              <a:lnSpc>
                <a:spcPct val="160000"/>
              </a:lnSpc>
              <a:buFont typeface="Wingdings" charset="2"/>
              <a:buChar char="p"/>
            </a:pPr>
            <a:r>
              <a:rPr kumimoji="1" lang="zh-CN" altLang="en-US" sz="2000" dirty="0">
                <a:latin typeface="宋体" charset="0"/>
                <a:ea typeface="宋体" charset="0"/>
                <a:sym typeface="+mn-ea"/>
              </a:rPr>
              <a:t>交叉表：用两种维度展示数据（也叫做十字表格或矩阵）</a:t>
            </a:r>
            <a:endParaRPr kumimoji="1" lang="zh-CN" altLang="en-US" sz="2000" dirty="0">
              <a:latin typeface="宋体" charset="0"/>
              <a:ea typeface="宋体" charset="0"/>
            </a:endParaRPr>
          </a:p>
          <a:p>
            <a:pPr algn="l">
              <a:lnSpc>
                <a:spcPct val="160000"/>
              </a:lnSpc>
              <a:buFont typeface="Wingdings" charset="2"/>
              <a:buChar char="p"/>
            </a:pPr>
            <a:r>
              <a:rPr kumimoji="1" lang="zh-CN" altLang="en-US" sz="2000" dirty="0">
                <a:latin typeface="宋体" charset="0"/>
                <a:ea typeface="宋体" charset="0"/>
                <a:sym typeface="+mn-ea"/>
              </a:rPr>
              <a:t>信函和文档：通知、信件、以及其他文本文档都很容易通过 BIRT 方便建立。</a:t>
            </a:r>
            <a:endParaRPr kumimoji="1" lang="zh-CN" altLang="en-US" sz="2000" dirty="0">
              <a:latin typeface="宋体" charset="0"/>
              <a:ea typeface="宋体" charset="0"/>
              <a:sym typeface="+mn-ea"/>
            </a:endParaRPr>
          </a:p>
          <a:p>
            <a:pPr algn="l">
              <a:lnSpc>
                <a:spcPct val="160000"/>
              </a:lnSpc>
              <a:buFont typeface="Wingdings" charset="2"/>
              <a:buChar char="p"/>
            </a:pPr>
            <a:r>
              <a:rPr kumimoji="1" lang="zh-CN" altLang="en-US" sz="2000" dirty="0">
                <a:latin typeface="宋体" charset="0"/>
                <a:ea typeface="宋体" charset="0"/>
                <a:sym typeface="+mn-ea"/>
              </a:rPr>
              <a:t>混合报表：很多报表需要联合以上所有的报表构成单一文档。</a:t>
            </a:r>
            <a:endParaRPr lang="zh-CN" altLang="en-US"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p:cNvSpPr/>
          <p:nvPr/>
        </p:nvSpPr>
        <p:spPr>
          <a:xfrm flipH="1">
            <a:off x="9450070" y="4135120"/>
            <a:ext cx="2750820" cy="2750820"/>
          </a:xfrm>
          <a:prstGeom prst="rtTriangle">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4"/>
          <p:cNvSpPr txBox="1"/>
          <p:nvPr/>
        </p:nvSpPr>
        <p:spPr>
          <a:xfrm>
            <a:off x="1280160" y="1492885"/>
            <a:ext cx="4464050" cy="914400"/>
          </a:xfrm>
          <a:prstGeom prst="rect">
            <a:avLst/>
          </a:prstGeom>
          <a:solidFill>
            <a:srgbClr val="74D3C1"/>
          </a:solidFill>
        </p:spPr>
        <p:txBody>
          <a:bodyPr wrap="square" lIns="0" rtlCol="0">
            <a:spAutoFit/>
          </a:bodyPr>
          <a:lstStyle/>
          <a:p>
            <a:pPr algn="ctr">
              <a:lnSpc>
                <a:spcPct val="100000"/>
              </a:lnSpc>
            </a:pPr>
            <a:r>
              <a:rPr lang="zh-CN" altLang="fr-FR" sz="5400" dirty="0" err="1">
                <a:solidFill>
                  <a:schemeClr val="bg1"/>
                </a:solidFill>
                <a:latin typeface="Segoe UI" pitchFamily="34" charset="0"/>
                <a:ea typeface="宋体" charset="0"/>
                <a:cs typeface="Segoe UI" pitchFamily="34" charset="0"/>
              </a:rPr>
              <a:t>简单项目演示</a:t>
            </a:r>
            <a:endParaRPr lang="zh-CN" altLang="fr-FR" sz="5400" dirty="0" err="1">
              <a:solidFill>
                <a:schemeClr val="bg1"/>
              </a:solidFill>
              <a:latin typeface="Segoe UI" pitchFamily="34" charset="0"/>
              <a:ea typeface="宋体" charset="0"/>
              <a:cs typeface="Segoe UI" pitchFamily="34" charset="0"/>
            </a:endParaRPr>
          </a:p>
        </p:txBody>
      </p:sp>
      <p:sp>
        <p:nvSpPr>
          <p:cNvPr id="6" name="TextBox 5"/>
          <p:cNvSpPr txBox="1"/>
          <p:nvPr/>
        </p:nvSpPr>
        <p:spPr>
          <a:xfrm>
            <a:off x="1386840" y="2927350"/>
            <a:ext cx="9227820" cy="962660"/>
          </a:xfrm>
          <a:prstGeom prst="rect">
            <a:avLst/>
          </a:prstGeom>
          <a:noFill/>
        </p:spPr>
        <p:txBody>
          <a:bodyPr wrap="square" lIns="0" rtlCol="0">
            <a:spAutoFit/>
          </a:bodyPr>
          <a:lstStyle/>
          <a:p>
            <a:pPr>
              <a:lnSpc>
                <a:spcPct val="110000"/>
              </a:lnSpc>
              <a:buFont typeface="Wingdings" charset="2"/>
              <a:buChar char="p"/>
            </a:pPr>
            <a:r>
              <a:rPr kumimoji="1" lang="zh-CN" altLang="en-US" sz="2600" dirty="0">
                <a:latin typeface="宋体" charset="0"/>
                <a:ea typeface="宋体" charset="0"/>
                <a:sym typeface="+mn-ea"/>
              </a:rPr>
              <a:t>列表（包括分组和聚集）</a:t>
            </a:r>
            <a:endParaRPr kumimoji="1" lang="zh-CN" altLang="en-US" sz="2600" dirty="0">
              <a:latin typeface="宋体" charset="0"/>
              <a:ea typeface="宋体" charset="0"/>
            </a:endParaRPr>
          </a:p>
          <a:p>
            <a:pPr>
              <a:lnSpc>
                <a:spcPct val="110000"/>
              </a:lnSpc>
              <a:buFont typeface="Wingdings" charset="2"/>
              <a:buChar char="p"/>
            </a:pPr>
            <a:r>
              <a:rPr kumimoji="1" lang="zh-CN" altLang="en-US" sz="2600" dirty="0">
                <a:latin typeface="宋体" charset="0"/>
                <a:ea typeface="宋体" charset="0"/>
                <a:sym typeface="+mn-ea"/>
              </a:rPr>
              <a:t>图表</a:t>
            </a:r>
            <a:endParaRPr lang="zh-CN" altLang="en-US" sz="2600" dirty="0">
              <a:latin typeface="宋体" charset="0"/>
              <a:ea typeface="宋体" charset="0"/>
              <a:cs typeface="Segoe UI Light" pitchFamily="34" charset="0"/>
            </a:endParaRPr>
          </a:p>
        </p:txBody>
      </p:sp>
      <p:sp>
        <p:nvSpPr>
          <p:cNvPr id="14" name="直角三角形 13"/>
          <p:cNvSpPr/>
          <p:nvPr/>
        </p:nvSpPr>
        <p:spPr>
          <a:xfrm flipH="1">
            <a:off x="10511790" y="5181600"/>
            <a:ext cx="1691005" cy="1691005"/>
          </a:xfrm>
          <a:prstGeom prst="rtTriangle">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pPr>
              <a:buFont typeface="Wingdings" charset="2"/>
              <a:buChar char="p"/>
            </a:pPr>
            <a:endParaRPr kumimoji="1" lang="zh-CN" altLang="en-US" dirty="0"/>
          </a:p>
          <a:p>
            <a:pPr marL="0" indent="0">
              <a:buNone/>
            </a:pPr>
            <a:endParaRPr kumimoji="1" lang="zh-CN" altLang="en-US" dirty="0" smtClean="0"/>
          </a:p>
          <a:p>
            <a:endParaRPr kumimoji="1" lang="zh-CN" altLang="en-US" dirty="0"/>
          </a:p>
        </p:txBody>
      </p:sp>
      <p:pic>
        <p:nvPicPr>
          <p:cNvPr id="4" name="图片 3"/>
          <p:cNvPicPr>
            <a:picLocks noChangeAspect="1"/>
          </p:cNvPicPr>
          <p:nvPr/>
        </p:nvPicPr>
        <p:blipFill>
          <a:blip r:embed="rId1"/>
          <a:stretch>
            <a:fillRect/>
          </a:stretch>
        </p:blipFill>
        <p:spPr>
          <a:xfrm>
            <a:off x="-211455" y="-215265"/>
            <a:ext cx="12495530" cy="7314565"/>
          </a:xfrm>
          <a:prstGeom prst="rect">
            <a:avLst/>
          </a:prstGeom>
        </p:spPr>
      </p:pic>
      <p:sp>
        <p:nvSpPr>
          <p:cNvPr id="5" name="文本框 4"/>
          <p:cNvSpPr txBox="1"/>
          <p:nvPr/>
        </p:nvSpPr>
        <p:spPr>
          <a:xfrm>
            <a:off x="5133340" y="495935"/>
            <a:ext cx="2363470" cy="384810"/>
          </a:xfrm>
          <a:prstGeom prst="rect">
            <a:avLst/>
          </a:prstGeom>
          <a:noFill/>
        </p:spPr>
        <p:txBody>
          <a:bodyPr wrap="square" rtlCol="0">
            <a:spAutoFit/>
          </a:bodyPr>
          <a:p>
            <a:r>
              <a:rPr lang="zh-CN" altLang="en-US">
                <a:solidFill>
                  <a:srgbClr val="FF0000"/>
                </a:solidFill>
                <a:latin typeface="微软雅黑" charset="0"/>
                <a:ea typeface="微软雅黑" charset="0"/>
              </a:rPr>
              <a:t>报表编辑器</a:t>
            </a:r>
            <a:endParaRPr lang="zh-CN" altLang="en-US">
              <a:solidFill>
                <a:srgbClr val="FF0000"/>
              </a:solidFill>
              <a:latin typeface="微软雅黑" charset="0"/>
              <a:ea typeface="微软雅黑" charset="0"/>
            </a:endParaRPr>
          </a:p>
        </p:txBody>
      </p:sp>
      <p:sp>
        <p:nvSpPr>
          <p:cNvPr id="6" name="文本框 5"/>
          <p:cNvSpPr txBox="1"/>
          <p:nvPr/>
        </p:nvSpPr>
        <p:spPr>
          <a:xfrm>
            <a:off x="927100" y="683895"/>
            <a:ext cx="697230" cy="1207770"/>
          </a:xfrm>
          <a:prstGeom prst="rect">
            <a:avLst/>
          </a:prstGeom>
          <a:noFill/>
        </p:spPr>
        <p:txBody>
          <a:bodyPr wrap="square" rtlCol="0">
            <a:spAutoFit/>
          </a:bodyPr>
          <a:p>
            <a:r>
              <a:rPr lang="zh-CN" altLang="en-US">
                <a:solidFill>
                  <a:srgbClr val="FF0000"/>
                </a:solidFill>
                <a:latin typeface="微软雅黑" charset="0"/>
                <a:ea typeface="微软雅黑" charset="0"/>
              </a:rPr>
              <a:t>数据资源管理器</a:t>
            </a:r>
            <a:endParaRPr lang="zh-CN" altLang="en-US">
              <a:solidFill>
                <a:srgbClr val="FF0000"/>
              </a:solidFill>
              <a:latin typeface="微软雅黑" charset="0"/>
              <a:ea typeface="微软雅黑" charset="0"/>
            </a:endParaRPr>
          </a:p>
        </p:txBody>
      </p:sp>
      <p:sp>
        <p:nvSpPr>
          <p:cNvPr id="7" name="文本框 6"/>
          <p:cNvSpPr txBox="1"/>
          <p:nvPr/>
        </p:nvSpPr>
        <p:spPr>
          <a:xfrm>
            <a:off x="1905" y="734695"/>
            <a:ext cx="684530" cy="384810"/>
          </a:xfrm>
          <a:prstGeom prst="rect">
            <a:avLst/>
          </a:prstGeom>
          <a:noFill/>
        </p:spPr>
        <p:txBody>
          <a:bodyPr wrap="square" rtlCol="0">
            <a:spAutoFit/>
          </a:bodyPr>
          <a:p>
            <a:r>
              <a:rPr lang="zh-CN" altLang="en-US">
                <a:solidFill>
                  <a:srgbClr val="FF0000"/>
                </a:solidFill>
                <a:latin typeface="微软雅黑" charset="0"/>
                <a:ea typeface="微软雅黑" charset="0"/>
              </a:rPr>
              <a:t>画板</a:t>
            </a:r>
            <a:endParaRPr lang="zh-CN" altLang="en-US">
              <a:solidFill>
                <a:srgbClr val="FF0000"/>
              </a:solidFill>
              <a:latin typeface="微软雅黑" charset="0"/>
              <a:ea typeface="微软雅黑" charset="0"/>
            </a:endParaRPr>
          </a:p>
        </p:txBody>
      </p:sp>
      <p:sp>
        <p:nvSpPr>
          <p:cNvPr id="8" name="文本框 7"/>
          <p:cNvSpPr txBox="1"/>
          <p:nvPr/>
        </p:nvSpPr>
        <p:spPr>
          <a:xfrm>
            <a:off x="5212080" y="4702175"/>
            <a:ext cx="2284730" cy="384810"/>
          </a:xfrm>
          <a:prstGeom prst="rect">
            <a:avLst/>
          </a:prstGeom>
          <a:noFill/>
        </p:spPr>
        <p:txBody>
          <a:bodyPr wrap="square" rtlCol="0">
            <a:spAutoFit/>
          </a:bodyPr>
          <a:p>
            <a:r>
              <a:rPr lang="zh-CN" altLang="en-US">
                <a:solidFill>
                  <a:srgbClr val="FF0000"/>
                </a:solidFill>
                <a:latin typeface="微软雅黑" charset="0"/>
                <a:ea typeface="微软雅黑" charset="0"/>
              </a:rPr>
              <a:t>属性编辑器</a:t>
            </a:r>
            <a:endParaRPr lang="zh-CN" altLang="en-US">
              <a:solidFill>
                <a:srgbClr val="FF0000"/>
              </a:solidFill>
              <a:latin typeface="微软雅黑" charset="0"/>
              <a:ea typeface="微软雅黑"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660400"/>
          </a:xfrm>
        </p:spPr>
        <p:txBody>
          <a:bodyPr wrap="square"/>
          <a:lstStyle/>
          <a:p>
            <a:r>
              <a:rPr kumimoji="1" lang="zh-CN" altLang="en-US" sz="3600" dirty="0">
                <a:sym typeface="+mn-ea"/>
              </a:rPr>
              <a:t>报表编辑器</a:t>
            </a:r>
            <a:r>
              <a:rPr kumimoji="1" lang="en-US" altLang="zh-CN" sz="3600" dirty="0">
                <a:sym typeface="+mn-ea"/>
              </a:rPr>
              <a:t>(</a:t>
            </a:r>
            <a:r>
              <a:rPr kumimoji="1" lang="zh-CN" altLang="en-US" sz="3600" dirty="0">
                <a:sym typeface="+mn-ea"/>
              </a:rPr>
              <a:t>Report Editor</a:t>
            </a:r>
            <a:r>
              <a:rPr kumimoji="1" lang="en-US" altLang="zh-CN" sz="3600" dirty="0">
                <a:sym typeface="+mn-ea"/>
              </a:rPr>
              <a:t>)</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64080"/>
            <a:ext cx="11168380" cy="3139440"/>
          </a:xfrm>
          <a:prstGeom prst="rect">
            <a:avLst/>
          </a:prstGeom>
          <a:noFill/>
        </p:spPr>
        <p:txBody>
          <a:bodyPr wrap="square" lIns="0" rtlCol="0" anchor="t">
            <a:spAutoFit/>
          </a:bodyPr>
          <a:p>
            <a:pPr>
              <a:lnSpc>
                <a:spcPct val="150000"/>
              </a:lnSpc>
              <a:buFont typeface="Wingdings" charset="2"/>
              <a:buChar char="p"/>
            </a:pPr>
            <a:r>
              <a:rPr kumimoji="1" lang="zh-CN" altLang="en-US" sz="2000" dirty="0">
                <a:sym typeface="+mn-ea"/>
              </a:rPr>
              <a:t>提供报表设计的画板，可以摆放设计元素并将其格式化。包括布局、主页面、脚本、XML 文件源。</a:t>
            </a:r>
            <a:endParaRPr kumimoji="1" lang="zh-CN" altLang="en-US" sz="2000" dirty="0"/>
          </a:p>
          <a:p>
            <a:pPr marL="800100" lvl="1" indent="-342900">
              <a:lnSpc>
                <a:spcPct val="150000"/>
              </a:lnSpc>
              <a:buFont typeface="Arial" charset="0"/>
              <a:buChar char="•"/>
            </a:pPr>
            <a:r>
              <a:rPr kumimoji="1" lang="zh-CN" altLang="en-US" sz="2000" dirty="0">
                <a:sym typeface="+mn-ea"/>
              </a:rPr>
              <a:t>布局：用于对整个报表界面进行整体布局，框架性的组件，支持拖放功能；</a:t>
            </a:r>
            <a:endParaRPr kumimoji="1" lang="zh-CN" altLang="en-US" sz="2000" dirty="0"/>
          </a:p>
          <a:p>
            <a:pPr marL="800100" lvl="1" indent="-342900">
              <a:lnSpc>
                <a:spcPct val="140000"/>
              </a:lnSpc>
              <a:buFont typeface="Arial" charset="0"/>
              <a:buChar char="•"/>
            </a:pPr>
            <a:r>
              <a:rPr kumimoji="1" lang="zh-CN" altLang="en-US" sz="2000" dirty="0">
                <a:sym typeface="+mn-ea"/>
              </a:rPr>
              <a:t>主页：用于设置模板文件的共用属性，如报表文件的头、尾、背景图片等；</a:t>
            </a:r>
            <a:endParaRPr kumimoji="1" lang="zh-CN" altLang="en-US" sz="2000" dirty="0"/>
          </a:p>
          <a:p>
            <a:pPr marL="800100" lvl="1" indent="-342900">
              <a:lnSpc>
                <a:spcPct val="140000"/>
              </a:lnSpc>
              <a:buFont typeface="Arial" charset="0"/>
              <a:buChar char="•"/>
            </a:pPr>
            <a:r>
              <a:rPr kumimoji="1" lang="zh-CN" altLang="en-US" sz="2000" dirty="0">
                <a:sym typeface="+mn-ea"/>
              </a:rPr>
              <a:t>脚本：支持对JavaScript脚本的编辑，BIRT支持事件模型，因此可以使用Java或JavaScript来编写事件处理器，事件处理器存在于报表的生成及渲染过程，可以用于修改报表的属性、字体颜色、数据值或调用外部代码；</a:t>
            </a:r>
            <a:endParaRPr kumimoji="1" lang="zh-CN" altLang="en-US" sz="2000" dirty="0"/>
          </a:p>
          <a:p>
            <a:pPr marL="800100" lvl="1" indent="-342900">
              <a:lnSpc>
                <a:spcPct val="140000"/>
              </a:lnSpc>
              <a:buFont typeface="Arial" charset="0"/>
              <a:buChar char="•"/>
            </a:pPr>
            <a:r>
              <a:rPr kumimoji="1" lang="zh-CN" altLang="en-US" sz="2000" dirty="0">
                <a:sym typeface="+mn-ea"/>
              </a:rPr>
              <a:t>XML 文件源：进行XML内容的查看或编辑。</a:t>
            </a:r>
            <a:endParaRPr lang="zh-CN" altLang="en-US"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19455" y="1094740"/>
            <a:ext cx="7509510" cy="660400"/>
          </a:xfrm>
        </p:spPr>
        <p:txBody>
          <a:bodyPr wrap="square"/>
          <a:lstStyle/>
          <a:p>
            <a:r>
              <a:rPr kumimoji="1" lang="zh-CN" altLang="en-US" sz="3600" dirty="0">
                <a:sym typeface="+mn-ea"/>
              </a:rPr>
              <a:t>数据资源管理器</a:t>
            </a:r>
            <a:r>
              <a:rPr kumimoji="1" lang="en-US" altLang="zh-CN" sz="3600" dirty="0">
                <a:sym typeface="+mn-ea"/>
              </a:rPr>
              <a:t>(</a:t>
            </a:r>
            <a:r>
              <a:rPr kumimoji="1" lang="zh-CN" altLang="en-US" sz="3600" dirty="0">
                <a:sym typeface="+mn-ea"/>
              </a:rPr>
              <a:t>Data Explorer</a:t>
            </a:r>
            <a:r>
              <a:rPr kumimoji="1" lang="en-US" altLang="zh-CN" sz="3600" dirty="0">
                <a:sym typeface="+mn-ea"/>
              </a:rPr>
              <a:t>)</a:t>
            </a:r>
            <a:endParaRPr lang="zh-CN" altLang="fr-FR" sz="3600">
              <a:solidFill>
                <a:srgbClr val="47C8AF"/>
              </a:solidFill>
              <a:latin typeface="Segoe UI Light" pitchFamily="34" charset="0"/>
              <a:ea typeface="宋体" charset="0"/>
              <a:cs typeface="Segoe UI Light" pitchFamily="34" charset="0"/>
            </a:endParaRPr>
          </a:p>
        </p:txBody>
      </p:sp>
      <p:sp>
        <p:nvSpPr>
          <p:cNvPr id="4" name="文本框 3"/>
          <p:cNvSpPr txBox="1"/>
          <p:nvPr/>
        </p:nvSpPr>
        <p:spPr>
          <a:xfrm>
            <a:off x="683260" y="2164080"/>
            <a:ext cx="7268210" cy="4114800"/>
          </a:xfrm>
          <a:prstGeom prst="rect">
            <a:avLst/>
          </a:prstGeom>
          <a:noFill/>
        </p:spPr>
        <p:txBody>
          <a:bodyPr wrap="square" lIns="0" rtlCol="0" anchor="t">
            <a:spAutoFit/>
          </a:bodyPr>
          <a:p>
            <a:pPr>
              <a:lnSpc>
                <a:spcPct val="130000"/>
              </a:lnSpc>
              <a:buFont typeface="Wingdings" charset="2"/>
              <a:buChar char="p"/>
            </a:pPr>
            <a:r>
              <a:rPr kumimoji="1" lang="zh-CN" altLang="en-US" sz="2000" dirty="0">
                <a:sym typeface="+mn-ea"/>
              </a:rPr>
              <a:t>这种视图下可以允许为报表添加数据源及数据集。</a:t>
            </a:r>
            <a:endParaRPr kumimoji="1" lang="zh-CN" altLang="en-US" sz="2000" dirty="0">
              <a:sym typeface="+mn-ea"/>
            </a:endParaRPr>
          </a:p>
          <a:p>
            <a:pPr marL="342900" indent="-342900">
              <a:lnSpc>
                <a:spcPct val="110000"/>
              </a:lnSpc>
              <a:buFont typeface="Arial" charset="0"/>
              <a:buChar char="•"/>
            </a:pPr>
            <a:r>
              <a:rPr kumimoji="1" lang="zh-CN" altLang="en-US" sz="2000" dirty="0">
                <a:sym typeface="+mn-ea"/>
              </a:rPr>
              <a:t>BIRT提供了对JDBC、XML、脚本，Web Service数据源、CSV、TSV、SSV及PSV等数据源的支持。</a:t>
            </a:r>
            <a:endParaRPr kumimoji="1" lang="zh-CN" altLang="en-US" sz="2000" dirty="0">
              <a:sym typeface="+mn-ea"/>
            </a:endParaRPr>
          </a:p>
          <a:p>
            <a:pPr indent="0">
              <a:lnSpc>
                <a:spcPct val="90000"/>
              </a:lnSpc>
              <a:buFont typeface="Arial" charset="0"/>
              <a:buNone/>
            </a:pPr>
            <a:endParaRPr kumimoji="1" lang="zh-CN" altLang="en-US" sz="2000" dirty="0"/>
          </a:p>
          <a:p>
            <a:pPr>
              <a:lnSpc>
                <a:spcPct val="110000"/>
              </a:lnSpc>
              <a:buFont typeface="Wingdings" charset="2"/>
              <a:buChar char="p"/>
            </a:pPr>
            <a:r>
              <a:rPr kumimoji="1" lang="zh-CN" altLang="en-US" sz="2000" dirty="0">
                <a:sym typeface="+mn-ea"/>
              </a:rPr>
              <a:t>BIRT提供了一种特殊的数据集：Joint Data Set（简称联合数据集）。它可以对现在的数据集进行内连接或是外连接。当使用不同的数据源的，这种功能非常实用。</a:t>
            </a:r>
            <a:endParaRPr kumimoji="1" lang="zh-CN" altLang="en-US" sz="2000" dirty="0">
              <a:sym typeface="+mn-ea"/>
            </a:endParaRPr>
          </a:p>
          <a:p>
            <a:pPr indent="0">
              <a:lnSpc>
                <a:spcPct val="90000"/>
              </a:lnSpc>
              <a:buFont typeface="Wingdings" charset="2"/>
              <a:buNone/>
            </a:pPr>
            <a:endParaRPr kumimoji="1" lang="zh-CN" altLang="en-US" sz="2000" dirty="0"/>
          </a:p>
          <a:p>
            <a:pPr>
              <a:lnSpc>
                <a:spcPct val="130000"/>
              </a:lnSpc>
              <a:buFont typeface="Wingdings" charset="2"/>
              <a:buChar char="p"/>
            </a:pPr>
            <a:r>
              <a:rPr kumimoji="1" lang="zh-CN" altLang="en-US" sz="2000" dirty="0">
                <a:sym typeface="+mn-ea"/>
              </a:rPr>
              <a:t>Data Explorer还可以用于添加报表参数及数据立方体。</a:t>
            </a:r>
            <a:endParaRPr kumimoji="1" lang="zh-CN" altLang="en-US" sz="2000" dirty="0">
              <a:sym typeface="+mn-ea"/>
            </a:endParaRPr>
          </a:p>
          <a:p>
            <a:pPr marL="342900" indent="-342900">
              <a:lnSpc>
                <a:spcPct val="110000"/>
              </a:lnSpc>
              <a:buFont typeface="Arial" charset="0"/>
              <a:buChar char="•"/>
            </a:pPr>
            <a:r>
              <a:rPr kumimoji="1" lang="zh-CN" altLang="en-US" sz="2000" dirty="0">
                <a:sym typeface="+mn-ea"/>
              </a:rPr>
              <a:t>报表参数是暴露给报表模板使用人员的参数，可以个性化报表。例如，可以使用数据集参数来修改查询语句，或使用BIRT JavaScript表达式来改变报表元素的样式及可见性。</a:t>
            </a:r>
            <a:endParaRPr lang="zh-CN" altLang="en-US" dirty="0" smtClean="0">
              <a:latin typeface="宋体" charset="0"/>
              <a:ea typeface="宋体" charset="0"/>
              <a:cs typeface="Segoe UI Light" pitchFamily="34" charset="0"/>
            </a:endParaRPr>
          </a:p>
        </p:txBody>
      </p:sp>
      <p:sp>
        <p:nvSpPr>
          <p:cNvPr id="165" name=" 165"/>
          <p:cNvSpPr/>
          <p:nvPr/>
        </p:nvSpPr>
        <p:spPr>
          <a:xfrm>
            <a:off x="635" y="6583680"/>
            <a:ext cx="12190730" cy="277495"/>
          </a:xfrm>
          <a:prstGeom prst="rect">
            <a:avLst/>
          </a:prstGeom>
          <a:solidFill>
            <a:srgbClr val="47C8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 name=" 165"/>
          <p:cNvSpPr/>
          <p:nvPr/>
        </p:nvSpPr>
        <p:spPr>
          <a:xfrm>
            <a:off x="635" y="6456045"/>
            <a:ext cx="12190730" cy="125730"/>
          </a:xfrm>
          <a:prstGeom prst="rect">
            <a:avLst/>
          </a:prstGeom>
          <a:solidFill>
            <a:srgbClr val="74D3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7" name="直接连接符 6"/>
          <p:cNvCxnSpPr/>
          <p:nvPr/>
        </p:nvCxnSpPr>
        <p:spPr>
          <a:xfrm flipV="1">
            <a:off x="680720" y="1877695"/>
            <a:ext cx="10854055" cy="12700"/>
          </a:xfrm>
          <a:prstGeom prst="line">
            <a:avLst/>
          </a:prstGeom>
        </p:spPr>
        <p:style>
          <a:lnRef idx="1">
            <a:schemeClr val="accent5"/>
          </a:lnRef>
          <a:fillRef idx="0">
            <a:schemeClr val="accent5"/>
          </a:fillRef>
          <a:effectRef idx="0">
            <a:schemeClr val="accent5"/>
          </a:effectRef>
          <a:fontRef idx="minor">
            <a:schemeClr val="tx1"/>
          </a:fontRef>
        </p:style>
      </p:cxnSp>
      <p:pic>
        <p:nvPicPr>
          <p:cNvPr id="3" name="图片 2"/>
          <p:cNvPicPr>
            <a:picLocks noChangeAspect="1"/>
          </p:cNvPicPr>
          <p:nvPr/>
        </p:nvPicPr>
        <p:blipFill>
          <a:blip r:embed="rId1"/>
          <a:stretch>
            <a:fillRect/>
          </a:stretch>
        </p:blipFill>
        <p:spPr>
          <a:xfrm>
            <a:off x="8392160" y="2263775"/>
            <a:ext cx="3134360" cy="3798570"/>
          </a:xfrm>
          <a:prstGeom prst="rect">
            <a:avLst/>
          </a:prstGeom>
        </p:spPr>
      </p:pic>
    </p:spTree>
  </p:cSld>
  <p:clrMapOvr>
    <a:masterClrMapping/>
  </p:clrMapOvr>
  <p:transition>
    <p:fade/>
  </p:transition>
</p:sld>
</file>

<file path=ppt/theme/theme1.xml><?xml version="1.0" encoding="utf-8"?>
<a:theme xmlns:a="http://schemas.openxmlformats.org/drawingml/2006/main" name="Office Theme">
  <a:themeElements>
    <a:clrScheme name="Custom 48">
      <a:dk1>
        <a:srgbClr val="565656"/>
      </a:dk1>
      <a:lt1>
        <a:sysClr val="window" lastClr="FFFFFF"/>
      </a:lt1>
      <a:dk2>
        <a:srgbClr val="44546A"/>
      </a:dk2>
      <a:lt2>
        <a:srgbClr val="E7E6E6"/>
      </a:lt2>
      <a:accent1>
        <a:srgbClr val="1ABC9C"/>
      </a:accent1>
      <a:accent2>
        <a:srgbClr val="3498DB"/>
      </a:accent2>
      <a:accent3>
        <a:srgbClr val="E95849"/>
      </a:accent3>
      <a:accent4>
        <a:srgbClr val="E67E22"/>
      </a:accent4>
      <a:accent5>
        <a:srgbClr val="34495E"/>
      </a:accent5>
      <a:accent6>
        <a:srgbClr val="9B59B6"/>
      </a:accent6>
      <a:hlink>
        <a:srgbClr val="00B0F0"/>
      </a:hlink>
      <a:folHlink>
        <a:srgbClr val="954F72"/>
      </a:folHlink>
    </a:clrScheme>
    <a:fontScheme name="Custom 5">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chor="t">
        <a:spAutoFit/>
      </a:bodyPr>
      <a:lstStyle>
        <a:defPPr>
          <a:lnSpc>
            <a:spcPct val="120000"/>
          </a:lnSpc>
          <a:defRPr sz="2000" dirty="0" smtClean="0">
            <a:latin typeface="Segoe UI Light" pitchFamily="34" charset="0"/>
            <a:cs typeface="Segoe UI Light"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4133</Words>
  <Application>WPS 演示</Application>
  <PresentationFormat>Widescreen</PresentationFormat>
  <Paragraphs>199</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Peetch by Slidor</dc:title>
  <dc:creator>Slidor</dc:creator>
  <cp:keywords>PowerPoint, Slidor, Template, Pitch</cp:keywords>
  <cp:lastModifiedBy>Administrator</cp:lastModifiedBy>
  <cp:revision>167</cp:revision>
  <dcterms:created xsi:type="dcterms:W3CDTF">2015-10-12T10:51:00Z</dcterms:created>
  <dcterms:modified xsi:type="dcterms:W3CDTF">2016-05-30T02:16:17Z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0x01010005FA520563873D4EB8CBD5344A351BEB</vt:lpwstr>
  </property>
  <property fmtid="{D5CDD505-2E9C-101B-9397-08002B2CF9AE}" pid="3" name="KSOProductBuildVer">
    <vt:lpwstr>2052-10.1.0.5745</vt:lpwstr>
  </property>
</Properties>
</file>