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3"/>
    <p:sldId id="256" r:id="rId4"/>
    <p:sldId id="420" r:id="rId5"/>
    <p:sldId id="421" r:id="rId6"/>
    <p:sldId id="346" r:id="rId7"/>
    <p:sldId id="353" r:id="rId8"/>
    <p:sldId id="422" r:id="rId9"/>
    <p:sldId id="423" r:id="rId10"/>
    <p:sldId id="424" r:id="rId11"/>
    <p:sldId id="425" r:id="rId12"/>
    <p:sldId id="426" r:id="rId13"/>
    <p:sldId id="355" r:id="rId14"/>
    <p:sldId id="356" r:id="rId15"/>
    <p:sldId id="357" r:id="rId16"/>
    <p:sldId id="3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420"/>
            <p14:sldId id="421"/>
            <p14:sldId id="346"/>
            <p14:sldId id="353"/>
            <p14:sldId id="422"/>
            <p14:sldId id="423"/>
            <p14:sldId id="424"/>
            <p14:sldId id="425"/>
            <p14:sldId id="426"/>
            <p14:sldId id="355"/>
            <p14:sldId id="356"/>
            <p14:sldId id="357"/>
            <p14:sldId id="37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D3C1"/>
    <a:srgbClr val="D6EDE8"/>
    <a:srgbClr val="47C8AF"/>
    <a:srgbClr val="76D3C1"/>
    <a:srgbClr val="76D4C1"/>
    <a:srgbClr val="1ABC9C"/>
    <a:srgbClr val="FE1359"/>
    <a:srgbClr val="F7F7F7"/>
    <a:srgbClr val="FAF8F9"/>
    <a:srgbClr val="F9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>
        <p:guide orient="horz" pos="2146"/>
        <p:guide pos="3847"/>
        <p:guide pos="428"/>
        <p:guide pos="7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  <a:endParaRPr lang="fr-FR" sz="4000" dirty="0">
              <a:solidFill>
                <a:schemeClr val="bg1"/>
              </a:solidFill>
            </a:endParaRP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" name="Freeform 111"/>
          <p:cNvSpPr/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  <a:endParaRPr lang="fr-FR" sz="4000" dirty="0"/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/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7" name="Freeform 9"/>
          <p:cNvSpPr/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3" name="Freeform 12"/>
          <p:cNvSpPr/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4" name="Freeform 13"/>
          <p:cNvSpPr/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5" name="Freeform 14"/>
          <p:cNvSpPr/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6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7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2" name="Freeform 31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3" name="Freeform 32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4" name="Freeform 33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5" name="Freeform 34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6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1" name="Freeform 50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2" name="Freeform 51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3" name="Freeform 52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4" name="Freeform 53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/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/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2" name="Freeform 382"/>
              <p:cNvSpPr/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3" name="Freeform 383"/>
              <p:cNvSpPr/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/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5" name="Freeform 385"/>
              <p:cNvSpPr/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6" name="Freeform 396"/>
              <p:cNvSpPr/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" name="Freeform 6"/>
          <p:cNvSpPr/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6" name="Freeform 7"/>
          <p:cNvSpPr/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7" name="Freeform 8"/>
          <p:cNvSpPr/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0" name="Freeform 9"/>
          <p:cNvSpPr/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2" name="Freeform 11"/>
          <p:cNvSpPr/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3" name="Freeform 12"/>
          <p:cNvSpPr/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4" name="Freeform 13"/>
          <p:cNvSpPr/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493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fr-FR" sz="3600" spc="600" dirty="0">
                <a:solidFill>
                  <a:srgbClr val="76D4C1"/>
                </a:solidFill>
                <a:latin typeface="Segoe UI" pitchFamily="34" charset="0"/>
                <a:ea typeface="宋体" charset="0"/>
                <a:cs typeface="Segoe UI" pitchFamily="34" charset="0"/>
              </a:rPr>
              <a:t>甜品屋</a:t>
            </a:r>
            <a:r>
              <a:rPr lang="zh-CN" altLang="fr-FR" sz="3600" spc="600" dirty="0">
                <a:latin typeface="Segoe UI" pitchFamily="34" charset="0"/>
                <a:ea typeface="宋体" charset="0"/>
                <a:cs typeface="Segoe UI" pitchFamily="34" charset="0"/>
              </a:rPr>
              <a:t>信息系统规划</a:t>
            </a:r>
            <a:endParaRPr lang="zh-CN" altLang="fr-FR" sz="3600" spc="600" dirty="0">
              <a:latin typeface="Segoe UI" pitchFamily="34" charset="0"/>
              <a:ea typeface="宋体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467579"/>
            <a:ext cx="7213600" cy="6762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fr-FR" sz="3200" dirty="0" err="1">
                <a:cs typeface="Segoe UI" pitchFamily="34" charset="0"/>
              </a:rPr>
              <a:t>131250168 </a:t>
            </a:r>
            <a:r>
              <a:rPr lang="zh-CN" altLang="en-US" sz="3200" dirty="0" err="1">
                <a:ea typeface="宋体" charset="0"/>
                <a:cs typeface="Segoe UI" pitchFamily="34" charset="0"/>
              </a:rPr>
              <a:t>吴超月</a:t>
            </a:r>
            <a:endParaRPr lang="zh-CN" altLang="en-US" sz="3200" dirty="0" err="1">
              <a:ea typeface="宋体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新系统规划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——客户关系管理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35534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客户属性分析（最低优先级）</a:t>
            </a:r>
            <a:endParaRPr kumimoji="1" lang="zh-CN" altLang="en-US" sz="2400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客户等级（近期购买行为 总体频率 花了多少钱）</a:t>
            </a:r>
            <a:endParaRPr kumimoji="1" lang="en-US" altLang="zh-CN" sz="2000" dirty="0" smtClean="0">
              <a:latin typeface="宋体" charset="0"/>
              <a:ea typeface="宋体" charset="0"/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新老客户价值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（新客户销售额 回头客销售额）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RFM分析</a:t>
            </a:r>
            <a:endParaRPr kumimoji="1" lang="en-US" altLang="zh-CN" sz="2000" dirty="0" smtClean="0">
              <a:latin typeface="宋体" charset="0"/>
              <a:ea typeface="宋体" charset="0"/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客户升迁路线</a:t>
            </a:r>
            <a:endParaRPr kumimoji="1" lang="en-US" altLang="zh-CN" sz="2000" dirty="0" smtClean="0">
              <a:latin typeface="宋体" charset="0"/>
              <a:ea typeface="宋体" charset="0"/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为高优先级客户定制个性化套餐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658495" lvl="2" indent="0">
              <a:buFont typeface="Arial" charset="0"/>
              <a:buNone/>
            </a:pPr>
            <a:endParaRPr kumimoji="1" lang="zh-CN" altLang="en-US" sz="2400" dirty="0" smtClean="0">
              <a:latin typeface="宋体" charset="0"/>
              <a:ea typeface="宋体" charset="0"/>
            </a:endParaRPr>
          </a:p>
          <a:p>
            <a:pPr marL="944245" lvl="2" indent="-285750">
              <a:buFont typeface="Arial" charset="0"/>
              <a:buChar char="•"/>
            </a:pPr>
            <a:endParaRPr kumimoji="1" lang="en-US" altLang="zh-CN" sz="2400" dirty="0" smtClean="0">
              <a:latin typeface="宋体" charset="0"/>
              <a:ea typeface="宋体" charset="0"/>
            </a:endParaRPr>
          </a:p>
          <a:p>
            <a:pPr marL="201295" lvl="1" indent="0">
              <a:buFont typeface="Wingdings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新系统规划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——优先级定义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1828800" y="2667000"/>
          <a:ext cx="9232265" cy="227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450"/>
                <a:gridCol w="4615815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涵义</a:t>
                      </a: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必须完成</a:t>
                      </a: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有时间完成</a:t>
                      </a: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有能力完成</a:t>
                      </a: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最低优先级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有时间又有能力又闲着没事完成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5975" y="2164080"/>
            <a:ext cx="11168380" cy="35153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后台数据库需要修改</a:t>
            </a:r>
            <a:endParaRPr kumimoji="1" lang="zh-CN" altLang="en-US" sz="24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为商品增加种类属性，与商品相关的部分都需要修改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可能需要增加新的数据表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统计的逻辑较为复杂</a:t>
            </a:r>
            <a:endParaRPr kumimoji="1" lang="zh-CN" altLang="en-US" sz="24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统计的页面数据展示较为复杂</a:t>
            </a:r>
            <a:endParaRPr kumimoji="1" lang="zh-CN" altLang="en-US" sz="2400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产品计划自动生成的算法</a:t>
            </a:r>
            <a:endParaRPr kumimoji="1" lang="zh-CN" altLang="en-US" sz="2400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buFont typeface="Wingdings" charset="0"/>
              <a:buChar char="p"/>
            </a:pPr>
            <a:endParaRPr kumimoji="1" lang="zh-CN" altLang="en-US" sz="2400" dirty="0" smtClean="0">
              <a:latin typeface="宋体" charset="0"/>
              <a:ea typeface="宋体" charset="0"/>
            </a:endParaRPr>
          </a:p>
          <a:p>
            <a:pPr marL="342900" indent="-342900">
              <a:buFont typeface="Wingdings" charset="0"/>
              <a:buChar char="p"/>
            </a:pPr>
            <a:endParaRPr lang="zh-CN" altLang="en-US" sz="2400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 Placeholder 1"/>
          <p:cNvSpPr>
            <a:spLocks noGrp="1"/>
          </p:cNvSpPr>
          <p:nvPr/>
        </p:nvSpPr>
        <p:spPr>
          <a:xfrm>
            <a:off x="719455" y="1094740"/>
            <a:ext cx="7509510" cy="59309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预期实施中的困难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7715" y="2164080"/>
            <a:ext cx="11168380" cy="418147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运行可行性</a:t>
            </a:r>
            <a:endParaRPr kumimoji="1" lang="zh-CN" altLang="en-US" sz="2400" dirty="0" smtClean="0">
              <a:latin typeface="宋体" charset="0"/>
              <a:ea typeface="宋体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在线购物普及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企业规模扩大需要进行相关数据的统计分析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技术可行性</a:t>
            </a:r>
            <a:endParaRPr kumimoji="1" lang="zh-CN" altLang="en-US" sz="2400" dirty="0" smtClean="0">
              <a:latin typeface="宋体" charset="0"/>
              <a:ea typeface="宋体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采用较为成熟的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JavaEE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技术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web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前端的图表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API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较多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可以采用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BIRT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等开源的报表生成器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经济可行性</a:t>
            </a:r>
            <a:endParaRPr kumimoji="1" lang="zh-CN" altLang="en-US" sz="2400" dirty="0" smtClean="0">
              <a:latin typeface="宋体" charset="0"/>
              <a:ea typeface="宋体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自己就是劳动力。。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 Placeholder 1"/>
          <p:cNvSpPr>
            <a:spLocks noGrp="1"/>
          </p:cNvSpPr>
          <p:nvPr/>
        </p:nvSpPr>
        <p:spPr>
          <a:xfrm>
            <a:off x="719455" y="1094740"/>
            <a:ext cx="7509510" cy="59309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新系统可行性分析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9780" y="2164080"/>
            <a:ext cx="11168380" cy="29413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数据库修改</a:t>
            </a:r>
            <a:r>
              <a:rPr kumimoji="1" lang="en-US" altLang="zh-CN" sz="2400" dirty="0" smtClean="0">
                <a:latin typeface="宋体" charset="0"/>
                <a:ea typeface="宋体" charset="0"/>
                <a:sym typeface="+mn-ea"/>
              </a:rPr>
              <a:t>		1</a:t>
            </a:r>
            <a:r>
              <a:rPr kumimoji="1" lang="en-US" sz="2400" dirty="0" smtClean="0">
                <a:latin typeface="宋体" charset="0"/>
                <a:ea typeface="宋体" charset="0"/>
                <a:sym typeface="+mn-ea"/>
              </a:rPr>
              <a:t> day</a:t>
            </a:r>
            <a:endParaRPr kumimoji="1" lang="en-US" sz="24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相关业务逻辑修改</a:t>
            </a:r>
            <a:r>
              <a:rPr kumimoji="1" lang="en-US" altLang="zh-CN" sz="2400" dirty="0" smtClean="0">
                <a:latin typeface="宋体" charset="0"/>
                <a:ea typeface="宋体" charset="0"/>
                <a:sym typeface="+mn-ea"/>
              </a:rPr>
              <a:t>	3 days</a:t>
            </a:r>
            <a:endParaRPr kumimoji="1" lang="zh-CN" altLang="en-US" sz="24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数据统计逻辑的编写</a:t>
            </a:r>
            <a:r>
              <a:rPr kumimoji="1" lang="en-US" altLang="zh-CN" sz="2400" dirty="0" smtClean="0">
                <a:latin typeface="宋体" charset="0"/>
                <a:ea typeface="宋体" charset="0"/>
                <a:sym typeface="+mn-ea"/>
              </a:rPr>
              <a:t>	1~2 weeks</a:t>
            </a:r>
            <a:endParaRPr kumimoji="1" lang="en-US" altLang="zh-CN" sz="24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前端数据展示</a:t>
            </a:r>
            <a:r>
              <a:rPr kumimoji="1" lang="en-US" altLang="zh-CN" sz="2400" dirty="0" smtClean="0">
                <a:latin typeface="宋体" charset="0"/>
                <a:ea typeface="宋体" charset="0"/>
                <a:sym typeface="+mn-ea"/>
              </a:rPr>
              <a:t>		1 week</a:t>
            </a:r>
            <a:endParaRPr kumimoji="1" lang="en-US" altLang="zh-CN" sz="24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endParaRPr kumimoji="1" lang="zh-CN" altLang="en-US" sz="24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endParaRPr lang="zh-CN" altLang="en-US" sz="2400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 Placeholder 1"/>
          <p:cNvSpPr>
            <a:spLocks noGrp="1"/>
          </p:cNvSpPr>
          <p:nvPr/>
        </p:nvSpPr>
        <p:spPr>
          <a:xfrm>
            <a:off x="719455" y="1094740"/>
            <a:ext cx="7509510" cy="59309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新系统开发计划书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901317"/>
            <a:ext cx="10464800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fr-FR" sz="6000" dirty="0">
                <a:solidFill>
                  <a:schemeClr val="accent1"/>
                </a:solidFill>
                <a:latin typeface="+mj-lt"/>
                <a:cs typeface="Segoe UI" pitchFamily="34" charset="0"/>
              </a:rPr>
              <a:t>THANKS</a:t>
            </a:r>
            <a:endParaRPr lang="en-US" altLang="fr-FR" sz="6000" dirty="0">
              <a:solidFill>
                <a:schemeClr val="accent1"/>
              </a:solidFill>
              <a:latin typeface="+mj-lt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/>
        </p:nvSpPr>
        <p:spPr>
          <a:xfrm>
            <a:off x="1427480" y="1671320"/>
            <a:ext cx="2813050" cy="922655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直角三角形 14"/>
          <p:cNvSpPr/>
          <p:nvPr/>
        </p:nvSpPr>
        <p:spPr>
          <a:xfrm flipH="1">
            <a:off x="9450070" y="4135120"/>
            <a:ext cx="2750820" cy="2750820"/>
          </a:xfrm>
          <a:prstGeom prst="rtTriangle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5100" y="1767007"/>
            <a:ext cx="8255000" cy="8445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fr-FR" sz="5400" dirty="0" err="1">
                <a:solidFill>
                  <a:schemeClr val="bg1"/>
                </a:solidFill>
                <a:latin typeface="Segoe UI" pitchFamily="34" charset="0"/>
                <a:ea typeface="宋体" charset="0"/>
                <a:cs typeface="Segoe UI" pitchFamily="34" charset="0"/>
              </a:rPr>
              <a:t>规划目的</a:t>
            </a:r>
            <a:endParaRPr lang="zh-CN" altLang="fr-FR" sz="5400" dirty="0" err="1">
              <a:solidFill>
                <a:schemeClr val="bg1"/>
              </a:solidFill>
              <a:latin typeface="Segoe UI" pitchFamily="34" charset="0"/>
              <a:ea typeface="宋体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275"/>
            <a:ext cx="9227820" cy="10414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0"/>
              <a:buChar char="p"/>
            </a:pPr>
            <a:r>
              <a:rPr lang="zh-CN" altLang="fr-FR" sz="2600" dirty="0">
                <a:latin typeface="Segoe UI Light" pitchFamily="34" charset="0"/>
                <a:ea typeface="宋体" charset="0"/>
                <a:cs typeface="Segoe UI Light" pitchFamily="34" charset="0"/>
              </a:rPr>
              <a:t>解决当前系统存在的问题</a:t>
            </a:r>
            <a:endParaRPr lang="zh-CN" altLang="fr-FR" sz="2600" dirty="0"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marL="457200" indent="-457200">
              <a:lnSpc>
                <a:spcPct val="120000"/>
              </a:lnSpc>
              <a:buFont typeface="Wingdings" charset="0"/>
              <a:buChar char="p"/>
            </a:pPr>
            <a:r>
              <a:rPr lang="zh-CN" altLang="fr-FR" sz="2600" dirty="0">
                <a:latin typeface="Segoe UI Light" pitchFamily="34" charset="0"/>
                <a:ea typeface="宋体" charset="0"/>
                <a:cs typeface="Segoe UI Light" pitchFamily="34" charset="0"/>
              </a:rPr>
              <a:t>充分利用已有数据提供决策支持</a:t>
            </a:r>
            <a:endParaRPr lang="zh-CN" altLang="fr-FR" sz="2800" dirty="0"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flipH="1">
            <a:off x="10511790" y="5181600"/>
            <a:ext cx="1691005" cy="1691005"/>
          </a:xfrm>
          <a:prstGeom prst="rtTriangle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1094740"/>
            <a:ext cx="7509510" cy="593090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系统简述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27793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8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甜品屋是基于</a:t>
            </a:r>
            <a:r>
              <a:rPr kumimoji="1" lang="en-US" altLang="zh-CN" sz="2000" dirty="0" smtClean="0">
                <a:sym typeface="+mn-ea"/>
              </a:rPr>
              <a:t>JavaEE</a:t>
            </a:r>
            <a:r>
              <a:rPr kumimoji="1" lang="zh-CN" altLang="en-US" sz="2000" dirty="0" smtClean="0">
                <a:sym typeface="+mn-ea"/>
              </a:rPr>
              <a:t>技术的</a:t>
            </a:r>
            <a:r>
              <a:rPr kumimoji="1" lang="en-US" altLang="zh-CN" sz="2000" dirty="0" smtClean="0">
                <a:sym typeface="+mn-ea"/>
              </a:rPr>
              <a:t>web</a:t>
            </a:r>
            <a:r>
              <a:rPr kumimoji="1" lang="zh-CN" altLang="en-US" sz="2000" dirty="0" smtClean="0">
                <a:sym typeface="+mn-ea"/>
              </a:rPr>
              <a:t>应用，其主要包括以下功能：</a:t>
            </a:r>
            <a:endParaRPr kumimoji="1" lang="zh-CN" altLang="en-US" sz="2000" dirty="0" smtClean="0"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charset="0"/>
              <a:buChar char="p"/>
            </a:pPr>
            <a:r>
              <a:rPr lang="zh-CN" altLang="en-US" dirty="0" smtClean="0">
                <a:latin typeface="宋体" charset="0"/>
                <a:ea typeface="宋体" charset="0"/>
                <a:cs typeface="Segoe UI Light" pitchFamily="34" charset="0"/>
              </a:rPr>
              <a:t>会员：预定产品；个人信息修改；消费记录查看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lang="zh-CN" altLang="en-US" dirty="0" smtClean="0">
                <a:latin typeface="宋体" charset="0"/>
                <a:ea typeface="宋体" charset="0"/>
                <a:cs typeface="Segoe UI Light" pitchFamily="34" charset="0"/>
              </a:rPr>
              <a:t>总店服务员：产品计划管理；商品管理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lang="zh-CN" altLang="en-US" dirty="0" smtClean="0">
                <a:latin typeface="宋体" charset="0"/>
                <a:ea typeface="宋体" charset="0"/>
                <a:cs typeface="Segoe UI Light" pitchFamily="34" charset="0"/>
              </a:rPr>
              <a:t>分店服务员：销售商品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lang="zh-CN" altLang="en-US" dirty="0" smtClean="0">
                <a:latin typeface="宋体" charset="0"/>
                <a:ea typeface="宋体" charset="0"/>
                <a:cs typeface="Segoe UI Light" pitchFamily="34" charset="0"/>
              </a:rPr>
              <a:t>系统管理员：店面管理；店员管理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lang="zh-CN" altLang="en-US" dirty="0" smtClean="0">
                <a:latin typeface="宋体" charset="0"/>
                <a:ea typeface="宋体" charset="0"/>
                <a:cs typeface="Segoe UI Light" pitchFamily="34" charset="0"/>
              </a:rPr>
              <a:t>经理：批准制定的产品计划；会员、销售、产品的简单统计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1094740"/>
            <a:ext cx="7509510" cy="593090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现有系统分析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25603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 algn="l">
              <a:lnSpc>
                <a:spcPct val="18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存在的问题：</a:t>
            </a:r>
            <a:endParaRPr kumimoji="1" lang="zh-CN" altLang="en-US" sz="2000" dirty="0" smtClean="0"/>
          </a:p>
          <a:p>
            <a:pPr marL="342900" indent="-342900" algn="l">
              <a:lnSpc>
                <a:spcPct val="18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对于销售的统计只是对简单信息的初步加工，不支持多维度、多层次的对比分析</a:t>
            </a:r>
            <a:endParaRPr kumimoji="1" lang="zh-CN" altLang="en-US" sz="2000" dirty="0" smtClean="0"/>
          </a:p>
          <a:p>
            <a:pPr marL="342900" indent="-342900" algn="l">
              <a:lnSpc>
                <a:spcPct val="18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没有很好的利用已有数据进行分析预测，产品计划的制定全靠人工设想</a:t>
            </a:r>
            <a:endParaRPr kumimoji="1" lang="zh-CN" altLang="en-US" sz="2000" dirty="0" smtClean="0"/>
          </a:p>
          <a:p>
            <a:pPr marL="342900" indent="-342900" algn="l">
              <a:lnSpc>
                <a:spcPct val="18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没有对客户信息进行深度挖掘、分析</a:t>
            </a:r>
            <a:endParaRPr kumimoji="1" lang="zh-CN" altLang="en-US" sz="2000" dirty="0" smtClean="0"/>
          </a:p>
          <a:p>
            <a:pPr indent="0">
              <a:buFont typeface="Wingdings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 15"/>
          <p:cNvSpPr/>
          <p:nvPr/>
        </p:nvSpPr>
        <p:spPr>
          <a:xfrm>
            <a:off x="-6350" y="557530"/>
            <a:ext cx="12203430" cy="744855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4850"/>
          </a:xfrm>
        </p:spPr>
        <p:txBody>
          <a:bodyPr/>
          <a:lstStyle/>
          <a:p>
            <a:r>
              <a:rPr lang="zh-CN" altLang="fr-FR" dirty="0">
                <a:solidFill>
                  <a:schemeClr val="bg1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新系统规划</a:t>
            </a:r>
            <a:endParaRPr lang="zh-CN" altLang="fr-FR" dirty="0">
              <a:solidFill>
                <a:schemeClr val="bg1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625" y="1584960"/>
            <a:ext cx="8064500" cy="4572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fr-FR" sz="2000" dirty="0">
                <a:latin typeface="Segoe UI Light" pitchFamily="34" charset="0"/>
                <a:ea typeface="宋体" charset="0"/>
                <a:cs typeface="Segoe UI Light" pitchFamily="34" charset="0"/>
                <a:sym typeface="+mn-ea"/>
              </a:rPr>
              <a:t>主要增加以下三个部分：</a:t>
            </a:r>
            <a:endParaRPr lang="zh-CN" alt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Oval 2"/>
          <p:cNvSpPr/>
          <p:nvPr/>
        </p:nvSpPr>
        <p:spPr>
          <a:xfrm>
            <a:off x="956945" y="2846070"/>
            <a:ext cx="1729740" cy="1729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Oval 5"/>
          <p:cNvSpPr/>
          <p:nvPr/>
        </p:nvSpPr>
        <p:spPr>
          <a:xfrm>
            <a:off x="4985385" y="2846070"/>
            <a:ext cx="1729740" cy="1729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" name="Oval 6"/>
          <p:cNvSpPr/>
          <p:nvPr/>
        </p:nvSpPr>
        <p:spPr>
          <a:xfrm>
            <a:off x="9058275" y="2846070"/>
            <a:ext cx="1729740" cy="1729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9" name="TextBox 98"/>
          <p:cNvSpPr txBox="1"/>
          <p:nvPr/>
        </p:nvSpPr>
        <p:spPr>
          <a:xfrm>
            <a:off x="941159" y="4879624"/>
            <a:ext cx="2017942" cy="37020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fr-FR" sz="2000" dirty="0">
                <a:latin typeface="Helvetica Neue Thin" charset="0"/>
                <a:ea typeface="宋体" charset="0"/>
                <a:cs typeface="Helvetica Neue Thin" charset="0"/>
              </a:rPr>
              <a:t>销售管理</a:t>
            </a:r>
            <a:endParaRPr lang="zh-CN" altLang="fr-FR" sz="2000" dirty="0">
              <a:latin typeface="Helvetica Neue Thin" charset="0"/>
              <a:ea typeface="宋体" charset="0"/>
              <a:cs typeface="Helvetica Neue Thi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984794" y="4879624"/>
            <a:ext cx="2017942" cy="37020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fr-FR" sz="2000" dirty="0" err="1">
                <a:latin typeface="Helvetica Neue Thin" charset="0"/>
                <a:ea typeface="宋体" charset="0"/>
                <a:cs typeface="Helvetica Neue Thin" charset="0"/>
              </a:rPr>
              <a:t>产品计划管理</a:t>
            </a:r>
            <a:endParaRPr lang="zh-CN" altLang="fr-FR" sz="2000" dirty="0">
              <a:latin typeface="Helvetica Neue Thin" charset="0"/>
              <a:ea typeface="宋体" charset="0"/>
              <a:cs typeface="Helvetica Neue Thin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55404" y="4879624"/>
            <a:ext cx="2017942" cy="37020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fr-FR" sz="2000" dirty="0" err="1">
                <a:latin typeface="Helvetica Neue Thin" charset="0"/>
                <a:ea typeface="宋体" charset="0"/>
                <a:cs typeface="Helvetica Neue Thin" charset="0"/>
              </a:rPr>
              <a:t>客户关系管理</a:t>
            </a:r>
            <a:endParaRPr lang="zh-CN" altLang="fr-FR" sz="2000" dirty="0">
              <a:latin typeface="Helvetica Neue Thin" charset="0"/>
              <a:ea typeface="宋体" charset="0"/>
              <a:cs typeface="Helvetica Neue Thin" charset="0"/>
            </a:endParaRPr>
          </a:p>
        </p:txBody>
      </p:sp>
      <p:grpSp>
        <p:nvGrpSpPr>
          <p:cNvPr id="854" name="Group 853"/>
          <p:cNvGrpSpPr/>
          <p:nvPr/>
        </p:nvGrpSpPr>
        <p:grpSpPr>
          <a:xfrm>
            <a:off x="1542415" y="3542030"/>
            <a:ext cx="561975" cy="579120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1407795" y="3388995"/>
            <a:ext cx="688975" cy="281940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/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013" name="Freeform 1343"/>
            <p:cNvSpPr/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014" name="Freeform 1344"/>
            <p:cNvSpPr/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31485" y="3508375"/>
            <a:ext cx="649605" cy="5454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987" name="Freeform 1367"/>
            <p:cNvSpPr/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988" name="Freeform 1368"/>
            <p:cNvSpPr/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</p:grpSp>
      <p:grpSp>
        <p:nvGrpSpPr>
          <p:cNvPr id="10" name="Group 2096"/>
          <p:cNvGrpSpPr/>
          <p:nvPr/>
        </p:nvGrpSpPr>
        <p:grpSpPr>
          <a:xfrm>
            <a:off x="9531985" y="3479800"/>
            <a:ext cx="795655" cy="57975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11" name="Freeform 988"/>
            <p:cNvSpPr/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2" name="Freeform 989"/>
            <p:cNvSpPr/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3" name="Freeform 990"/>
            <p:cNvSpPr/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4" name="Freeform 991"/>
            <p:cNvSpPr/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新系统规划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——销售管理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33769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87045" lvl="1" indent="-28575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latin typeface="宋体" charset="0"/>
                <a:ea typeface="宋体" charset="0"/>
                <a:sym typeface="+mn-ea"/>
              </a:rPr>
              <a:t>商品销售统计（高优先级）</a:t>
            </a:r>
            <a:endParaRPr kumimoji="1" lang="zh-CN" altLang="en-US" sz="2400" dirty="0" smtClean="0">
              <a:latin typeface="宋体" charset="0"/>
              <a:ea typeface="宋体" charset="0"/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针对每个商品的销售统计（在店铺级别时显示商品的计划销售和实际销售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——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中优先级）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针对商品种类的销售统计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每个种类中商品的销售统计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en-US" altLang="zh-CN" sz="2000" dirty="0" smtClean="0">
                <a:latin typeface="宋体" charset="0"/>
                <a:ea typeface="宋体" charset="0"/>
              </a:rPr>
              <a:t>Top10</a:t>
            </a:r>
            <a:r>
              <a:rPr kumimoji="1" lang="zh-CN" altLang="en-US" sz="2000" dirty="0" smtClean="0">
                <a:latin typeface="宋体" charset="0"/>
                <a:ea typeface="宋体" charset="0"/>
              </a:rPr>
              <a:t>商品统计</a:t>
            </a:r>
            <a:r>
              <a:rPr kumimoji="1" lang="zh-CN" altLang="en-US" sz="2000" dirty="0" smtClean="0">
                <a:solidFill>
                  <a:srgbClr val="47C8AF"/>
                </a:solidFill>
                <a:latin typeface="宋体" charset="0"/>
                <a:ea typeface="宋体" charset="0"/>
              </a:rPr>
              <a:t>（饼图显示）</a:t>
            </a:r>
            <a:endParaRPr kumimoji="1" lang="zh-CN" altLang="en-US" sz="2000" dirty="0" smtClean="0">
              <a:solidFill>
                <a:srgbClr val="47C8AF"/>
              </a:solidFill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以上统计信息支持从时间和地点两个维度进行查看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1401445" lvl="3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时间可以选择近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周、近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3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月、近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季度范围内的周、月、季度统计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1401445" lvl="3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地点可以选择所有地区、具体某地区、某地区具体某店铺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左大括号 5"/>
          <p:cNvSpPr/>
          <p:nvPr/>
        </p:nvSpPr>
        <p:spPr>
          <a:xfrm>
            <a:off x="1035050" y="2909570"/>
            <a:ext cx="223520" cy="996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4195" y="2998470"/>
            <a:ext cx="549910" cy="67564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47C8AF"/>
                </a:solidFill>
                <a:latin typeface="Segoe UI Light" pitchFamily="34" charset="0"/>
                <a:cs typeface="Segoe UI Light" pitchFamily="34" charset="0"/>
              </a:rPr>
              <a:t>列表显示</a:t>
            </a:r>
            <a:endParaRPr lang="zh-CN" altLang="en-US" sz="1600" dirty="0" smtClean="0">
              <a:solidFill>
                <a:srgbClr val="47C8AF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新系统规划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——销售管理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9505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sym typeface="+mn-ea"/>
              </a:rPr>
              <a:t>购物篮分析（低优先级）</a:t>
            </a:r>
            <a:endParaRPr kumimoji="1" lang="zh-CN" altLang="en-US" sz="2400" dirty="0" smtClean="0">
              <a:sym typeface="+mn-ea"/>
            </a:endParaRPr>
          </a:p>
          <a:p>
            <a:pPr marL="944245" lvl="2" indent="-28575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分析常一起购买的商品，并制定促销套餐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新系统规划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——销售管理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3919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400" dirty="0" smtClean="0">
                <a:sym typeface="+mn-ea"/>
              </a:rPr>
              <a:t>店铺销售统计（高优先级）</a:t>
            </a:r>
            <a:endParaRPr kumimoji="1" lang="zh-CN" altLang="en-US" sz="2400" dirty="0" smtClean="0"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总的销售金额、单数</a:t>
            </a:r>
            <a:r>
              <a:rPr kumimoji="1" lang="en-US" altLang="zh-CN" sz="2000" dirty="0" smtClean="0">
                <a:solidFill>
                  <a:srgbClr val="47C8AF"/>
                </a:solidFill>
                <a:sym typeface="+mn-ea"/>
              </a:rPr>
              <a:t>-</a:t>
            </a:r>
            <a:r>
              <a:rPr lang="zh-CN" altLang="en-US" sz="2000">
                <a:solidFill>
                  <a:srgbClr val="47C8AF"/>
                </a:solidFill>
                <a:ea typeface="宋体" charset="0"/>
                <a:sym typeface="+mn-ea"/>
              </a:rPr>
              <a:t>柱状图（两列）</a:t>
            </a:r>
            <a:endParaRPr kumimoji="1" lang="zh-CN" altLang="en-US" sz="2000" dirty="0" smtClean="0">
              <a:solidFill>
                <a:srgbClr val="47C8AF"/>
              </a:solidFill>
              <a:ea typeface="宋体" charset="0"/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显示线上、线下交易的金额和单数所占的百分比</a:t>
            </a:r>
            <a:r>
              <a:rPr kumimoji="1" lang="en-US" altLang="zh-CN" sz="2000" dirty="0" smtClean="0">
                <a:solidFill>
                  <a:srgbClr val="47C8AF"/>
                </a:solidFill>
                <a:sym typeface="+mn-ea"/>
              </a:rPr>
              <a:t>-</a:t>
            </a:r>
            <a:r>
              <a:rPr lang="zh-CN" altLang="en-US" sz="2000">
                <a:solidFill>
                  <a:srgbClr val="47C8AF"/>
                </a:solidFill>
                <a:sym typeface="+mn-ea"/>
              </a:rPr>
              <a:t>折线图（两条）</a:t>
            </a:r>
            <a:endParaRPr kumimoji="1" lang="zh-CN" altLang="en-US" sz="2000" dirty="0" smtClean="0">
              <a:solidFill>
                <a:srgbClr val="47C8AF"/>
              </a:solidFill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显示会员、非会员交易的金额和单数所占的百分比</a:t>
            </a:r>
            <a:r>
              <a:rPr kumimoji="1" lang="en-US" altLang="zh-CN" sz="2000" dirty="0" smtClean="0">
                <a:solidFill>
                  <a:srgbClr val="47C8AF"/>
                </a:solidFill>
                <a:sym typeface="+mn-ea"/>
              </a:rPr>
              <a:t>-</a:t>
            </a:r>
            <a:r>
              <a:rPr lang="zh-CN" altLang="en-US" sz="2000">
                <a:solidFill>
                  <a:srgbClr val="47C8AF"/>
                </a:solidFill>
                <a:sym typeface="+mn-ea"/>
              </a:rPr>
              <a:t>折线图（两条）</a:t>
            </a:r>
            <a:endParaRPr kumimoji="1" lang="zh-CN" altLang="en-US" sz="2000" dirty="0" smtClean="0">
              <a:solidFill>
                <a:srgbClr val="47C8AF"/>
              </a:solidFill>
              <a:sym typeface="+mn-ea"/>
            </a:endParaRPr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以上统计信息支持从时间和地点两个维度进行查看</a:t>
            </a:r>
            <a:endParaRPr kumimoji="1" lang="zh-CN" altLang="en-US" sz="2000" dirty="0" smtClean="0">
              <a:sym typeface="+mn-ea"/>
            </a:endParaRPr>
          </a:p>
          <a:p>
            <a:pPr marL="1401445" lvl="3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时间可以选择一周内（周内每天及总计）、一月内（月内每周及总计）、一季度内（季度内每月及总计）、一年内（年内每季度及总计）（总计信息写在图表外）</a:t>
            </a:r>
            <a:endParaRPr kumimoji="1" lang="zh-CN" altLang="en-US" sz="2000" dirty="0" smtClean="0">
              <a:sym typeface="+mn-ea"/>
            </a:endParaRPr>
          </a:p>
          <a:p>
            <a:pPr marL="1401445" lvl="3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地点可以选择所有地区、具体某地区、某地区具体某店铺</a:t>
            </a:r>
            <a:endParaRPr kumimoji="1" lang="zh-CN" altLang="en-US" sz="2000" dirty="0" smtClean="0">
              <a:sym typeface="+mn-ea"/>
            </a:endParaRPr>
          </a:p>
          <a:p>
            <a:pPr marL="658495" lvl="2" indent="0">
              <a:buFont typeface="Arial" charset="0"/>
              <a:buNone/>
            </a:pPr>
            <a:endParaRPr kumimoji="1" lang="en-US" altLang="zh-CN" sz="2000" dirty="0" smtClean="0"/>
          </a:p>
          <a:p>
            <a:pPr marL="487045" lvl="1" indent="-285750"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新系统规划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——产品计划管理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168148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sz="2400" dirty="0" smtClean="0">
                <a:sym typeface="+mn-ea"/>
              </a:rPr>
              <a:t>根据之前的销售情况自动生成</a:t>
            </a:r>
            <a:r>
              <a:rPr kumimoji="1" lang="zh-CN" sz="2400" dirty="0" smtClean="0">
                <a:sym typeface="+mn-ea"/>
              </a:rPr>
              <a:t>店铺的</a:t>
            </a:r>
            <a:r>
              <a:rPr kumimoji="1" sz="2400" dirty="0" smtClean="0">
                <a:sym typeface="+mn-ea"/>
              </a:rPr>
              <a:t>每周产品计划</a:t>
            </a:r>
            <a:r>
              <a:rPr kumimoji="1" lang="zh-CN" sz="2400" dirty="0" smtClean="0">
                <a:sym typeface="+mn-ea"/>
              </a:rPr>
              <a:t>（中优先级）</a:t>
            </a:r>
            <a:endParaRPr kumimoji="1" lang="zh-CN" sz="2400" dirty="0" smtClean="0"/>
          </a:p>
          <a:p>
            <a:pPr marL="944245" lvl="2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sz="2400" dirty="0" smtClean="0">
                <a:sym typeface="+mn-ea"/>
              </a:rPr>
              <a:t>按照保守、乐观、悲观三种方式生成</a:t>
            </a:r>
            <a:endParaRPr kumimoji="1" lang="zh-CN" sz="2400" dirty="0" smtClean="0"/>
          </a:p>
          <a:p>
            <a:pPr marL="658495" lvl="2" indent="0">
              <a:buFont typeface="Arial" charset="0"/>
              <a:buNone/>
            </a:pPr>
            <a:endParaRPr kumimoji="1" lang="zh-CN" altLang="en-US" sz="2400" dirty="0" smtClean="0"/>
          </a:p>
          <a:p>
            <a:pPr marL="658495" lvl="2" indent="0">
              <a:buFont typeface="Arial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itchFamily="34" charset="0"/>
            <a:cs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WPS 演示</Application>
  <PresentationFormat>Widescreen</PresentationFormat>
  <Paragraphs>149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Administrator</cp:lastModifiedBy>
  <cp:revision>164</cp:revision>
  <dcterms:created xsi:type="dcterms:W3CDTF">2015-10-12T10:51:00Z</dcterms:created>
  <dcterms:modified xsi:type="dcterms:W3CDTF">2016-05-26T15:34:21Z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  <property fmtid="{D5CDD505-2E9C-101B-9397-08002B2CF9AE}" pid="3" name="KSOProductBuildVer">
    <vt:lpwstr>2052-10.1.0.5745</vt:lpwstr>
  </property>
</Properties>
</file>