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3"/>
    <p:sldId id="256" r:id="rId4"/>
    <p:sldId id="346" r:id="rId5"/>
    <p:sldId id="347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6"/>
            <p14:sldId id="346"/>
            <p14:sldId id="347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EC8"/>
    <a:srgbClr val="74D3C1"/>
    <a:srgbClr val="D6EDE8"/>
    <a:srgbClr val="47C8AF"/>
    <a:srgbClr val="76D3C1"/>
    <a:srgbClr val="76D4C1"/>
    <a:srgbClr val="1ABC9C"/>
    <a:srgbClr val="FE1359"/>
    <a:srgbClr val="F7F7F7"/>
    <a:srgbClr val="FA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80" autoAdjust="0"/>
  </p:normalViewPr>
  <p:slideViewPr>
    <p:cSldViewPr snapToGrid="0">
      <p:cViewPr varScale="1">
        <p:scale>
          <a:sx n="100" d="100"/>
          <a:sy n="100" d="100"/>
        </p:scale>
        <p:origin x="618" y="84"/>
      </p:cViewPr>
      <p:guideLst>
        <p:guide orient="horz" pos="2186"/>
        <p:guide pos="3810"/>
        <p:guide pos="529"/>
        <p:guide pos="71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  <a:endParaRPr lang="fr-F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  <a:endParaRPr lang="fr-FR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  <a:endParaRPr lang="fr-FR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  <a:endParaRPr lang="fr-FR" sz="4000" dirty="0">
              <a:solidFill>
                <a:schemeClr val="bg1"/>
              </a:solidFill>
            </a:endParaRP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3" name="Freeform 111"/>
          <p:cNvSpPr/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  <a:endParaRPr lang="fr-FR" sz="4000" dirty="0"/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/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7" name="Freeform 9"/>
          <p:cNvSpPr/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3" name="Freeform 12"/>
          <p:cNvSpPr/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4" name="Freeform 13"/>
          <p:cNvSpPr/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5" name="Freeform 14"/>
          <p:cNvSpPr/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/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6" name="Freeform 9"/>
            <p:cNvSpPr/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2" name="Freeform 11"/>
            <p:cNvSpPr/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4" name="Freeform 13"/>
            <p:cNvSpPr/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/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7" name="Freeform 9"/>
            <p:cNvSpPr/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2" name="Freeform 31"/>
            <p:cNvSpPr/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3" name="Freeform 32"/>
            <p:cNvSpPr/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4" name="Freeform 33"/>
            <p:cNvSpPr/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5" name="Freeform 34"/>
            <p:cNvSpPr/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/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6" name="Freeform 9"/>
            <p:cNvSpPr/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1" name="Freeform 50"/>
            <p:cNvSpPr/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2" name="Freeform 51"/>
            <p:cNvSpPr/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3" name="Freeform 52"/>
            <p:cNvSpPr/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4" name="Freeform 53"/>
            <p:cNvSpPr/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/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/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2" name="Freeform 382"/>
              <p:cNvSpPr/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3" name="Freeform 383"/>
              <p:cNvSpPr/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/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5" name="Freeform 385"/>
              <p:cNvSpPr/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6" name="Freeform 396"/>
              <p:cNvSpPr/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/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7" name="Freeform 136"/>
            <p:cNvSpPr/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/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7" name="Freeform 136"/>
            <p:cNvSpPr/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5" name="Freeform 6"/>
          <p:cNvSpPr/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6" name="Freeform 7"/>
          <p:cNvSpPr/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7" name="Freeform 8"/>
          <p:cNvSpPr/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0" name="Freeform 9"/>
          <p:cNvSpPr/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2" name="Freeform 11"/>
          <p:cNvSpPr/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3" name="Freeform 12"/>
          <p:cNvSpPr/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4" name="Freeform 13"/>
          <p:cNvSpPr/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15" name="Freeform 14"/>
          <p:cNvSpPr/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493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fr-FR" sz="3600" spc="600" dirty="0">
                <a:solidFill>
                  <a:srgbClr val="A7DFD3"/>
                </a:solidFill>
                <a:latin typeface="Segoe UI" pitchFamily="34" charset="0"/>
                <a:ea typeface="宋体" charset="0"/>
                <a:cs typeface="Segoe UI" pitchFamily="34" charset="0"/>
              </a:rPr>
              <a:t>软件</a:t>
            </a:r>
            <a:r>
              <a:rPr lang="zh-CN" altLang="fr-FR" sz="3600" spc="600" dirty="0">
                <a:solidFill>
                  <a:srgbClr val="76D4C1"/>
                </a:solidFill>
                <a:latin typeface="Segoe UI" pitchFamily="34" charset="0"/>
                <a:ea typeface="宋体" charset="0"/>
                <a:cs typeface="Segoe UI" pitchFamily="34" charset="0"/>
              </a:rPr>
              <a:t>学院</a:t>
            </a:r>
            <a:r>
              <a:rPr lang="zh-CN" altLang="fr-FR" sz="3600" spc="600" dirty="0">
                <a:latin typeface="Segoe UI" pitchFamily="34" charset="0"/>
                <a:ea typeface="宋体" charset="0"/>
                <a:cs typeface="Segoe UI" pitchFamily="34" charset="0"/>
              </a:rPr>
              <a:t>信息系统规划</a:t>
            </a:r>
            <a:endParaRPr lang="zh-CN" altLang="fr-FR" sz="3600" spc="600" dirty="0">
              <a:latin typeface="Segoe UI" pitchFamily="34" charset="0"/>
              <a:ea typeface="宋体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467579"/>
            <a:ext cx="7213600" cy="6762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fr-FR" sz="3200" dirty="0" err="1">
                <a:cs typeface="Segoe UI" pitchFamily="34" charset="0"/>
              </a:rPr>
              <a:t>131250168 </a:t>
            </a:r>
            <a:r>
              <a:rPr lang="zh-CN" altLang="en-US" sz="3200" dirty="0" err="1">
                <a:ea typeface="宋体" charset="0"/>
                <a:cs typeface="Segoe UI" pitchFamily="34" charset="0"/>
              </a:rPr>
              <a:t>吴超月</a:t>
            </a:r>
            <a:endParaRPr lang="zh-CN" altLang="en-US" sz="3200" dirty="0" err="1">
              <a:ea typeface="宋体" charset="0"/>
              <a:cs typeface="Segoe U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课程管理系统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——预期实施中的困难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5975" y="2164080"/>
            <a:ext cx="11168380" cy="21577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旧系统的迁移与抛弃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后台数据库的变动较大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项目的具体需求及细节改动需要与学生、老师、教务员进行沟通协商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20000"/>
              </a:lnSpc>
              <a:buFont typeface="Wingdings" charset="0"/>
              <a:buChar char="p"/>
            </a:pP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indent="0">
              <a:lnSpc>
                <a:spcPct val="120000"/>
              </a:lnSpc>
              <a:buFont typeface="Wingdings" charset="0"/>
              <a:buNone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课程管理系统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——新系统可行性分析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715" y="2164080"/>
            <a:ext cx="11168380" cy="34912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2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运行可行性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有固定的用户（学生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&amp;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教师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&amp;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教务员）使用系统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有相关系统的运行基础</a:t>
            </a: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lvl="1" indent="0">
              <a:lnSpc>
                <a:spcPct val="120000"/>
              </a:lnSpc>
              <a:buFont typeface="Arial" charset="0"/>
              <a:buNone/>
            </a:pP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2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技术可行性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身为软件学院，系统开发的技术方面应该不是问题</a:t>
            </a: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lvl="1" indent="0">
              <a:lnSpc>
                <a:spcPct val="120000"/>
              </a:lnSpc>
              <a:buFont typeface="Arial" charset="0"/>
              <a:buNone/>
            </a:pP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2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经济可行性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可以使用软件学院学生作为廉价劳动力</a:t>
            </a: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marL="342900" indent="-342900">
              <a:lnSpc>
                <a:spcPct val="120000"/>
              </a:lnSpc>
              <a:buFont typeface="Wingdings" charset="0"/>
              <a:buChar char="p"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课程管理系统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——新系统开发计划书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2164080"/>
            <a:ext cx="11168380" cy="324612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确定需求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2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3~4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数据库设计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1 week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4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架构设计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1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2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编码实现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6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6~8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后期测试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2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5~7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endParaRPr kumimoji="1" lang="en-US" altLang="zh-CN" sz="2000" dirty="0" smtClean="0">
              <a:latin typeface="宋体" charset="0"/>
              <a:ea typeface="宋体" charset="0"/>
            </a:endParaRPr>
          </a:p>
          <a:p>
            <a:pPr indent="0">
              <a:lnSpc>
                <a:spcPct val="150000"/>
              </a:lnSpc>
              <a:buFont typeface="Wingdings" charset="0"/>
              <a:buNone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学业管理系统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——现有系统分析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2164080"/>
            <a:ext cx="11168380" cy="34912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2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现有系统：课程大纲系统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&amp;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知识体系系统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2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存在的问题：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相关系统并没有什么存在感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缺少对本院学生学业的整体统计、指导、规划</a:t>
            </a: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lvl="1" indent="0">
              <a:lnSpc>
                <a:spcPct val="120000"/>
              </a:lnSpc>
              <a:buFont typeface="Arial" charset="0"/>
              <a:buNone/>
            </a:pP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457200" lvl="1" indent="0">
              <a:lnSpc>
                <a:spcPct val="120000"/>
              </a:lnSpc>
              <a:buFont typeface="Wingdings" charset="0"/>
              <a:buNone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其他待解决的问题：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方向和课程选择采用人工统计的方式，麻烦且易出错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学生对于自己大三所选课程的相关规则不了解，不知道自己当前选修的课程是否达到要求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学生需要找辅导员了解自己的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GPA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及年级排名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lvl="1" indent="0">
              <a:lnSpc>
                <a:spcPct val="120000"/>
              </a:lnSpc>
              <a:buFont typeface="Wingdings" charset="0"/>
              <a:buNone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1245" y="2072640"/>
            <a:ext cx="1790700" cy="9144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学业管理系统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——新系统规划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2164080"/>
            <a:ext cx="11168380" cy="307848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学生可查看其每学期所修的课程信息及成绩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学生可查看自己的成绩走向，每学期和累计的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GPA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及年级排名</a:t>
            </a:r>
            <a:endParaRPr kumimoji="1" lang="zh-CN" altLang="en-US" sz="2000" dirty="0" smtClean="0">
              <a:latin typeface="宋体" charset="0"/>
              <a:ea typeface="宋体" charset="0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学生可查看其学业完成情况（结合本院的课程大纲及相关规定进行学业审核），构建每个学生的技能树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/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知识树</a:t>
            </a:r>
            <a:endParaRPr kumimoji="1" lang="zh-CN" altLang="en-US" sz="2000" dirty="0" smtClean="0">
              <a:latin typeface="宋体" charset="0"/>
              <a:ea typeface="宋体" charset="0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学生利用本系统进行大三方向的选择及相关课程的选修报名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辅导员和教务员可以查看学生以上信息并提供指导意见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教务员利用本系统进行方向选择和课程选修的信息整理 </a:t>
            </a: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学业管理系统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——预期实施中的困难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2164080"/>
            <a:ext cx="11168380" cy="9753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无旧系统基础，系统的整体设计（需求、界面）需要进一步详细规划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buFont typeface="Wingdings" charset="0"/>
              <a:buChar char="p"/>
            </a:pP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indent="0">
              <a:buFont typeface="Wingdings" charset="0"/>
              <a:buNone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学业管理系统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——新系统可行性分析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2164080"/>
            <a:ext cx="11168380" cy="333248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运行可行性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4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有固定的用户（学生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&amp;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辅导员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&amp;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教务员）使用系统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技术可行性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4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身为软件学院，系统开发的技术方面应该不是问题</a:t>
            </a: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经济可行性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4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可以使用软件学院学生作为廉价劳动力</a:t>
            </a: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indent="0">
              <a:lnSpc>
                <a:spcPct val="140000"/>
              </a:lnSpc>
              <a:buFont typeface="Wingdings" charset="0"/>
              <a:buNone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学业管理系统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——新系统开发计划书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2164080"/>
            <a:ext cx="11168380" cy="388874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确定需求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2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3~4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数据库设计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1 week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4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架构设计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1 week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2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界面设计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2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2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编码实现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6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6~8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后期测试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2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5~7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endParaRPr kumimoji="1" lang="en-US" altLang="zh-CN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学生综合服务平台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——现有系统分析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1922780"/>
            <a:ext cx="11168380" cy="32607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无现有系统（也有可能是我不知道）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当前发现的一些问题：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教材购买的问题：教务员放出教材购买清单，组织一个时间学生到某处交钱买教材，不方便</a:t>
            </a:r>
            <a:endParaRPr kumimoji="1" lang="zh-CN" altLang="en-US" sz="2000" dirty="0" smtClean="0">
              <a:latin typeface="宋体" charset="0"/>
              <a:ea typeface="宋体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申请成绩注销的办事流程复杂：</a:t>
            </a:r>
            <a:endParaRPr kumimoji="1" lang="zh-CN" altLang="en-US" sz="2000" dirty="0" smtClean="0">
              <a:latin typeface="宋体" charset="0"/>
              <a:ea typeface="宋体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1600" dirty="0" smtClean="0">
                <a:latin typeface="宋体" charset="0"/>
                <a:ea typeface="宋体" charset="0"/>
                <a:sym typeface="+mn-ea"/>
              </a:rPr>
              <a:t>在教务处申请注销某门课的成绩</a:t>
            </a:r>
            <a:endParaRPr kumimoji="1" lang="zh-CN" altLang="en-US" sz="1600" dirty="0" smtClean="0">
              <a:latin typeface="宋体" charset="0"/>
              <a:ea typeface="宋体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1600" dirty="0" smtClean="0">
                <a:latin typeface="宋体" charset="0"/>
                <a:ea typeface="宋体" charset="0"/>
                <a:sym typeface="+mn-ea"/>
              </a:rPr>
              <a:t>打印注销成绩申请表</a:t>
            </a:r>
            <a:endParaRPr kumimoji="1" lang="zh-CN" altLang="en-US" sz="1600" dirty="0" smtClean="0">
              <a:latin typeface="宋体" charset="0"/>
              <a:ea typeface="宋体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1600" dirty="0" smtClean="0">
                <a:latin typeface="宋体" charset="0"/>
                <a:ea typeface="宋体" charset="0"/>
                <a:sym typeface="+mn-ea"/>
              </a:rPr>
              <a:t>交给教务员审核</a:t>
            </a:r>
            <a:endParaRPr kumimoji="1" lang="zh-CN" altLang="en-US" sz="1600" dirty="0" smtClean="0">
              <a:latin typeface="宋体" charset="0"/>
              <a:ea typeface="宋体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1600" dirty="0" smtClean="0">
                <a:latin typeface="宋体" charset="0"/>
                <a:ea typeface="宋体" charset="0"/>
                <a:sym typeface="+mn-ea"/>
              </a:rPr>
              <a:t>交给王老师签字（教学委员会？）</a:t>
            </a:r>
            <a:endParaRPr kumimoji="1" lang="zh-CN" altLang="en-US" sz="1600" dirty="0" smtClean="0">
              <a:latin typeface="宋体" charset="0"/>
              <a:ea typeface="宋体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1600" dirty="0" smtClean="0">
                <a:latin typeface="宋体" charset="0"/>
                <a:ea typeface="宋体" charset="0"/>
                <a:sym typeface="+mn-ea"/>
              </a:rPr>
              <a:t>交到校教务处</a:t>
            </a:r>
            <a:endParaRPr lang="zh-CN" altLang="en-US" sz="1600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" name="图片 2" descr="注销成绩业务流程"/>
          <p:cNvPicPr>
            <a:picLocks noChangeAspect="1"/>
          </p:cNvPicPr>
          <p:nvPr/>
        </p:nvPicPr>
        <p:blipFill>
          <a:blip r:embed="rId1"/>
          <a:srcRect r="4855" b="-267"/>
          <a:stretch>
            <a:fillRect/>
          </a:stretch>
        </p:blipFill>
        <p:spPr>
          <a:xfrm>
            <a:off x="3935095" y="4383405"/>
            <a:ext cx="8251190" cy="23793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学生综合服务平台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——现有系统分析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1922780"/>
            <a:ext cx="11168380" cy="341757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当前发现的一些问题：</a:t>
            </a:r>
            <a:endParaRPr kumimoji="1" lang="en-US" altLang="zh-CN" sz="2000" dirty="0" smtClean="0">
              <a:latin typeface="宋体" charset="0"/>
              <a:ea typeface="宋体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申请实习的办事流程复杂：</a:t>
            </a:r>
            <a:endParaRPr kumimoji="1" lang="zh-CN" altLang="en-US" sz="2000" dirty="0" smtClean="0">
              <a:latin typeface="宋体" charset="0"/>
              <a:ea typeface="宋体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本人提出书面申请</a:t>
            </a: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找教务员确认学分</a:t>
            </a: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如果是助教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/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有科研项目，要找相关老师签字同意</a:t>
            </a: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找辅导员签署意见</a:t>
            </a: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到工程发展中心签署意见</a:t>
            </a: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这只是其中的一份表格。。</a:t>
            </a: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许多办事流程不知道（比如该找谁？什么时候去哪可以找得到？准备什么材料？）</a:t>
            </a:r>
            <a:endParaRPr lang="zh-CN" altLang="en-US" sz="1600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 165"/>
          <p:cNvSpPr/>
          <p:nvPr/>
        </p:nvSpPr>
        <p:spPr>
          <a:xfrm>
            <a:off x="1339215" y="1659890"/>
            <a:ext cx="2941320" cy="899795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直角三角形 14"/>
          <p:cNvSpPr/>
          <p:nvPr/>
        </p:nvSpPr>
        <p:spPr>
          <a:xfrm flipH="1">
            <a:off x="9450070" y="4135120"/>
            <a:ext cx="2750820" cy="2750820"/>
          </a:xfrm>
          <a:prstGeom prst="rtTriangle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35100" y="1754307"/>
            <a:ext cx="8255000" cy="816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fr-FR" sz="5200" dirty="0" err="1">
                <a:solidFill>
                  <a:schemeClr val="bg1"/>
                </a:solidFill>
                <a:latin typeface="Segoe UI" pitchFamily="34" charset="0"/>
                <a:ea typeface="宋体" charset="0"/>
                <a:cs typeface="Segoe UI" pitchFamily="34" charset="0"/>
              </a:rPr>
              <a:t>规划目的</a:t>
            </a:r>
            <a:endParaRPr lang="zh-CN" altLang="fr-FR" sz="5200" dirty="0" err="1">
              <a:solidFill>
                <a:schemeClr val="bg1"/>
              </a:solidFill>
              <a:latin typeface="Segoe UI" pitchFamily="34" charset="0"/>
              <a:ea typeface="宋体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275"/>
            <a:ext cx="9227820" cy="202819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>
              <a:lnSpc>
                <a:spcPct val="120000"/>
              </a:lnSpc>
              <a:buFont typeface="Wingdings" charset="0"/>
              <a:buChar char="p"/>
            </a:pPr>
            <a:r>
              <a:rPr lang="zh-CN" altLang="fr-FR" sz="2600" dirty="0">
                <a:latin typeface="Segoe UI Light" pitchFamily="34" charset="0"/>
                <a:ea typeface="宋体" charset="0"/>
                <a:cs typeface="Segoe UI Light" pitchFamily="34" charset="0"/>
              </a:rPr>
              <a:t>解决当前系统存在的问题</a:t>
            </a:r>
            <a:endParaRPr lang="zh-CN" altLang="fr-FR" sz="2600" dirty="0"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marL="457200" indent="-457200">
              <a:lnSpc>
                <a:spcPct val="120000"/>
              </a:lnSpc>
              <a:buFont typeface="Wingdings" charset="0"/>
              <a:buChar char="p"/>
            </a:pPr>
            <a:r>
              <a:rPr lang="zh-CN" altLang="fr-FR" sz="2600" dirty="0">
                <a:latin typeface="Segoe UI Light" pitchFamily="34" charset="0"/>
                <a:ea typeface="宋体" charset="0"/>
                <a:cs typeface="Segoe UI Light" pitchFamily="34" charset="0"/>
              </a:rPr>
              <a:t>充分利用已有数据提供决策支持</a:t>
            </a:r>
            <a:endParaRPr lang="zh-CN" altLang="fr-FR" sz="2600" dirty="0"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marL="457200" indent="-457200">
              <a:lnSpc>
                <a:spcPct val="120000"/>
              </a:lnSpc>
              <a:buFont typeface="Wingdings" charset="0"/>
              <a:buChar char="p"/>
            </a:pPr>
            <a:r>
              <a:rPr lang="zh-CN" altLang="fr-FR" sz="2600" dirty="0">
                <a:latin typeface="Segoe UI Light" pitchFamily="34" charset="0"/>
                <a:ea typeface="宋体" charset="0"/>
                <a:cs typeface="Segoe UI Light" pitchFamily="34" charset="0"/>
              </a:rPr>
              <a:t>改善组织现有业务流程 实现业务流程自动化或半自动化</a:t>
            </a:r>
            <a:endParaRPr lang="zh-CN" altLang="fr-FR" sz="2600" dirty="0"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marL="457200" indent="-457200">
              <a:lnSpc>
                <a:spcPct val="120000"/>
              </a:lnSpc>
              <a:buFont typeface="Wingdings" charset="0"/>
              <a:buChar char="p"/>
            </a:pPr>
            <a:endParaRPr lang="zh-CN" altLang="fr-FR" sz="2800" dirty="0"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4" name="直角三角形 13"/>
          <p:cNvSpPr/>
          <p:nvPr/>
        </p:nvSpPr>
        <p:spPr>
          <a:xfrm flipH="1">
            <a:off x="10511790" y="5181600"/>
            <a:ext cx="1691005" cy="1691005"/>
          </a:xfrm>
          <a:prstGeom prst="rtTriangle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学生综合服务平台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——新系统规划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1922780"/>
            <a:ext cx="11168380" cy="306133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公布相关办事信息（流程、相关要求、人员办公室、办公时间）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将申请实习、申请成绩注销的流程自动化，在网上进行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增加在线教材购买功能：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教务员发布本学期每门课程需要购买的教材（有时间限制）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学生查看自己所选课程需要购买的教材，选择决定购买的教材并进行网上支付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教务员获得学生购买教材的统计信息并通知相关书店，联系教材交易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在取教材时，学生到指定地点刷校园卡，分发教材的相关人员查看学生的网上交易信息，将对应的教材交给学生</a:t>
            </a: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学生综合服务平台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——预期实施中的困难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1922780"/>
            <a:ext cx="11168380" cy="16363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无旧系统基础，系统的整体设计（需求、界面）需要进一步详细规划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相关部门的集成，包括与校教务处和教务网的集成较为困难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indent="0">
              <a:lnSpc>
                <a:spcPct val="130000"/>
              </a:lnSpc>
              <a:buFont typeface="Wingdings" charset="0"/>
              <a:buNone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学生综合服务平台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——新系统可行性分析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1922780"/>
            <a:ext cx="11168380" cy="333248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运行可行性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4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有固定的用户（学生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&amp;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各部门人员）使用系统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技术可行性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4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身为软件学院，系统开发的技术方面应该不是问题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经济可行性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 algn="l">
              <a:lnSpc>
                <a:spcPct val="140000"/>
              </a:lnSpc>
              <a:buFont typeface="Arial" charset="0"/>
              <a:buChar char="•"/>
            </a:pPr>
            <a:r>
              <a:rPr kumimoji="1" lang="zh-CN" altLang="en-US" sz="1800" dirty="0" smtClean="0">
                <a:latin typeface="宋体" charset="0"/>
                <a:ea typeface="宋体" charset="0"/>
                <a:sym typeface="+mn-ea"/>
              </a:rPr>
              <a:t>可以使用软件学院学生作为廉价劳动力</a:t>
            </a:r>
            <a:endParaRPr kumimoji="1" lang="zh-CN" altLang="en-US" sz="18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学生综合服务平台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——新系统开发计划书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1922780"/>
            <a:ext cx="11168380" cy="43154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与相关部门进行沟通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2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5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确定需求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2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3~4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数据库设计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1 week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4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架构设计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1 week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2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界面设计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2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2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编码实现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6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6~8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后期测试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2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5~7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endParaRPr kumimoji="1" lang="en-US" altLang="zh-CN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院友档案管理系统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——现有系统分析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1922780"/>
            <a:ext cx="11168380" cy="286258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无现有系统（也有可能是我不知道）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当前发现的一些问题：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无法快速、系统的知道本院每届毕业生的去向（在院网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-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学院招生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-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毕业生去向）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无法跟踪、了解毕业生之后的发展状况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学生无法系统的知道自己在校期间所获得的荣誉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校友之间的互动、交流困难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学院与院友关系不紧密</a:t>
            </a: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院友档案管理系统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——新系统规划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1922780"/>
            <a:ext cx="11168380" cy="237744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从学生入校开始，为本院每位学生建立档案，记录其所获得的各项荣誉及所担任的职位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记录每届毕业生的毕业去向，并供学院所有人查看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跟踪每届毕业生的发展，并展示优秀校友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支持校友互动、联系、交流（信息公开）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支持优秀校友捐赠</a:t>
            </a: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院友档案管理系统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——预期实施中的困难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1922780"/>
            <a:ext cx="11168380" cy="233172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无旧系统基础，系统的整体设计（需求、界面）需要进一步详细规划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后续跟踪与信息公开需要获得学院学生的同意与支持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已毕业学生及当前就读学生是否纳入档案管理，如何进行信息收集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50000"/>
              </a:lnSpc>
              <a:buFont typeface="Wingdings" charset="0"/>
              <a:buChar char="p"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院友档案管理系统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——新系统可行性分析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1922780"/>
            <a:ext cx="11168380" cy="333248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运行可行性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4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有固定的用户（学生）使用系统</a:t>
            </a: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技术可行性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4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身为软件学院，系统开发的技术方面应该不是问题</a:t>
            </a: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经济可行性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4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可以使用软件学院学生作为廉价劳动力</a:t>
            </a: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40000"/>
              </a:lnSpc>
              <a:buFont typeface="Wingdings" charset="0"/>
              <a:buChar char="p"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院友档案管理系统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——新系统开发计划书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1922780"/>
            <a:ext cx="11168380" cy="36175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285750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确定需求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2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3~4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数据库设计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1 week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4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架构设计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1 week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2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界面设计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2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2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编码实现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6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6~8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后期测试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	2 weeks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5~7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人）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endParaRPr kumimoji="1" lang="en-US" altLang="zh-CN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901317"/>
            <a:ext cx="10464800" cy="1055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fr-FR" sz="6000" dirty="0">
                <a:solidFill>
                  <a:schemeClr val="accent1"/>
                </a:solidFill>
                <a:latin typeface="+mj-lt"/>
                <a:cs typeface="Segoe UI" pitchFamily="34" charset="0"/>
              </a:rPr>
              <a:t>THANKS</a:t>
            </a:r>
            <a:endParaRPr lang="en-US" altLang="fr-FR" sz="6000" dirty="0">
              <a:solidFill>
                <a:schemeClr val="accent1"/>
              </a:solidFill>
              <a:latin typeface="+mj-lt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 6"/>
          <p:cNvSpPr/>
          <p:nvPr/>
        </p:nvSpPr>
        <p:spPr>
          <a:xfrm>
            <a:off x="1270" y="577850"/>
            <a:ext cx="12192000" cy="74422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105535" y="2620645"/>
            <a:ext cx="1690370" cy="16903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extBox 98"/>
          <p:cNvSpPr txBox="1"/>
          <p:nvPr/>
        </p:nvSpPr>
        <p:spPr>
          <a:xfrm>
            <a:off x="1084580" y="4763135"/>
            <a:ext cx="1789430" cy="37020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fr-FR" sz="2000" dirty="0" err="1">
                <a:latin typeface="Segoe UI Light" pitchFamily="34" charset="0"/>
                <a:ea typeface="宋体" charset="0"/>
                <a:cs typeface="Segoe UI Light" pitchFamily="34" charset="0"/>
              </a:rPr>
              <a:t>课程管理系统</a:t>
            </a:r>
            <a:endParaRPr lang="zh-CN" altLang="fr-FR" sz="2000" dirty="0"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4850"/>
          </a:xfrm>
        </p:spPr>
        <p:txBody>
          <a:bodyPr/>
          <a:lstStyle/>
          <a:p>
            <a:r>
              <a:rPr lang="zh-CN" altLang="fr-FR">
                <a:solidFill>
                  <a:schemeClr val="bg1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系统简述</a:t>
            </a:r>
            <a:endParaRPr lang="zh-CN" altLang="fr-FR" dirty="0">
              <a:solidFill>
                <a:schemeClr val="bg1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6625" y="1584960"/>
            <a:ext cx="8064500" cy="45720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fr-FR" sz="2000" dirty="0">
                <a:latin typeface="Segoe UI Light" pitchFamily="34" charset="0"/>
                <a:ea typeface="宋体" charset="0"/>
                <a:cs typeface="Segoe UI Light" pitchFamily="34" charset="0"/>
                <a:sym typeface="+mn-ea"/>
              </a:rPr>
              <a:t>以教学和学生的长期发展为中心，将软件学院信息系统分为以下四部分：</a:t>
            </a:r>
            <a:endParaRPr lang="zh-CN" altLang="en-US" sz="2000" dirty="0" smtClean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Oval 2"/>
          <p:cNvSpPr/>
          <p:nvPr/>
        </p:nvSpPr>
        <p:spPr>
          <a:xfrm>
            <a:off x="3645535" y="2626995"/>
            <a:ext cx="1690370" cy="16903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/>
          </a:p>
        </p:txBody>
      </p:sp>
      <p:sp>
        <p:nvSpPr>
          <p:cNvPr id="34" name="TextBox 98"/>
          <p:cNvSpPr txBox="1"/>
          <p:nvPr/>
        </p:nvSpPr>
        <p:spPr>
          <a:xfrm>
            <a:off x="3576320" y="4769485"/>
            <a:ext cx="2092960" cy="37020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algn="ctr">
              <a:lnSpc>
                <a:spcPct val="90000"/>
              </a:lnSpc>
            </a:pPr>
            <a:r>
              <a:rPr lang="zh-CN" altLang="fr-FR" sz="2000" dirty="0" err="1">
                <a:latin typeface="Segoe UI Light" pitchFamily="34" charset="0"/>
                <a:ea typeface="宋体" charset="0"/>
                <a:cs typeface="Segoe UI Light" pitchFamily="34" charset="0"/>
              </a:rPr>
              <a:t>学业管理系统</a:t>
            </a:r>
            <a:endParaRPr lang="zh-CN" altLang="fr-FR" sz="2000" dirty="0"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35" name="Oval 2"/>
          <p:cNvSpPr/>
          <p:nvPr/>
        </p:nvSpPr>
        <p:spPr>
          <a:xfrm>
            <a:off x="6167120" y="2614930"/>
            <a:ext cx="1690370" cy="16903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/>
          </a:p>
        </p:txBody>
      </p:sp>
      <p:sp>
        <p:nvSpPr>
          <p:cNvPr id="40" name="TextBox 98"/>
          <p:cNvSpPr txBox="1"/>
          <p:nvPr/>
        </p:nvSpPr>
        <p:spPr>
          <a:xfrm>
            <a:off x="5965190" y="4757420"/>
            <a:ext cx="2319655" cy="37020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algn="ctr">
              <a:lnSpc>
                <a:spcPct val="90000"/>
              </a:lnSpc>
            </a:pPr>
            <a:r>
              <a:rPr lang="zh-CN" altLang="fr-FR" sz="2000" dirty="0" err="1">
                <a:latin typeface="Segoe UI Light" pitchFamily="34" charset="0"/>
                <a:ea typeface="宋体" charset="0"/>
                <a:cs typeface="Segoe UI Light" pitchFamily="34" charset="0"/>
              </a:rPr>
              <a:t>学生综合服务平台</a:t>
            </a:r>
            <a:endParaRPr lang="zh-CN" altLang="fr-FR" sz="2000" dirty="0"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1" name="Oval 2"/>
          <p:cNvSpPr/>
          <p:nvPr/>
        </p:nvSpPr>
        <p:spPr>
          <a:xfrm>
            <a:off x="8707120" y="2621280"/>
            <a:ext cx="1690370" cy="16903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/>
          </a:p>
        </p:txBody>
      </p:sp>
      <p:sp>
        <p:nvSpPr>
          <p:cNvPr id="46" name="TextBox 98"/>
          <p:cNvSpPr txBox="1"/>
          <p:nvPr/>
        </p:nvSpPr>
        <p:spPr>
          <a:xfrm>
            <a:off x="8529320" y="4763770"/>
            <a:ext cx="2320290" cy="37020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algn="ctr">
              <a:lnSpc>
                <a:spcPct val="90000"/>
              </a:lnSpc>
            </a:pPr>
            <a:r>
              <a:rPr lang="zh-CN" altLang="fr-FR" sz="2000" dirty="0">
                <a:latin typeface="Segoe UI Light" pitchFamily="34" charset="0"/>
                <a:ea typeface="宋体" charset="0"/>
                <a:cs typeface="Segoe UI Light" pitchFamily="34" charset="0"/>
              </a:rPr>
              <a:t>院友档案管理系统</a:t>
            </a:r>
            <a:endParaRPr lang="zh-CN" altLang="fr-FR" sz="2000" dirty="0"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grpSp>
        <p:nvGrpSpPr>
          <p:cNvPr id="825" name="Group 824"/>
          <p:cNvGrpSpPr/>
          <p:nvPr/>
        </p:nvGrpSpPr>
        <p:grpSpPr>
          <a:xfrm>
            <a:off x="1669415" y="3230245"/>
            <a:ext cx="541655" cy="526415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/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26" name="Freeform 1209"/>
            <p:cNvSpPr/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28" name="Freeform 1211"/>
            <p:cNvSpPr/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29" name="Freeform 1212"/>
            <p:cNvSpPr/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31" name="Freeform 1214"/>
            <p:cNvSpPr/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32" name="Freeform 1215"/>
            <p:cNvSpPr/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34" name="Freeform 1217"/>
            <p:cNvSpPr/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35" name="Freeform 1218"/>
            <p:cNvSpPr/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37" name="Freeform 1220"/>
            <p:cNvSpPr/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38" name="Freeform 1221"/>
            <p:cNvSpPr/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39" name="Freeform 1222"/>
            <p:cNvSpPr/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41" name="Freeform 1224"/>
            <p:cNvSpPr/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42" name="Freeform 1225"/>
            <p:cNvSpPr/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44" name="Freeform 1227"/>
            <p:cNvSpPr/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45" name="Freeform 1228"/>
            <p:cNvSpPr/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47" name="Freeform 1230"/>
            <p:cNvSpPr/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4193540" y="3210560"/>
            <a:ext cx="677545" cy="52560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2177" name="Freeform 1065"/>
            <p:cNvSpPr/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2179" name="Freeform 1067"/>
            <p:cNvSpPr/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2180" name="Freeform 1068"/>
            <p:cNvSpPr/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2181" name="Freeform 1069"/>
            <p:cNvSpPr/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6730365" y="3216275"/>
            <a:ext cx="623570" cy="525600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15" name="Freeform 1238"/>
            <p:cNvSpPr/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16" name="Freeform 1239"/>
            <p:cNvSpPr/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17" name="Freeform 1240"/>
            <p:cNvSpPr/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203690" y="3194685"/>
            <a:ext cx="675005" cy="49974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/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2254" name="Freeform 989"/>
            <p:cNvSpPr/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2255" name="Freeform 990"/>
            <p:cNvSpPr/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  <p:sp>
          <p:nvSpPr>
            <p:cNvPr id="2256" name="Freeform 991"/>
            <p:cNvSpPr/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fr-FR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996315" y="5697855"/>
            <a:ext cx="7294880" cy="45720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fr-FR" sz="2000" dirty="0">
                <a:solidFill>
                  <a:schemeClr val="tx1"/>
                </a:solidFill>
                <a:latin typeface="Segoe UI Light" pitchFamily="34" charset="0"/>
                <a:ea typeface="宋体" charset="0"/>
                <a:cs typeface="Segoe UI Light" pitchFamily="34" charset="0"/>
                <a:sym typeface="+mn-ea"/>
              </a:rPr>
              <a:t>针对每一个子系统进行分析规划</a:t>
            </a:r>
            <a:endParaRPr lang="zh-CN" altLang="fr-FR" sz="2000" dirty="0">
              <a:solidFill>
                <a:schemeClr val="tx1"/>
              </a:solidFill>
              <a:latin typeface="Segoe UI Light" pitchFamily="34" charset="0"/>
              <a:ea typeface="宋体" charset="0"/>
              <a:cs typeface="Segoe UI Light" pitchFamily="34" charset="0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课程管理系统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——现有系统分析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2164080"/>
            <a:ext cx="11168380" cy="30213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现有系统：教学支持系统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&amp;Moodle</a:t>
            </a:r>
            <a:endParaRPr kumimoji="1" lang="en-US" altLang="zh-CN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存在的问题（对于学生）：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两个课程管理系统，不方便使用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动态提醒的问题：显示的是所有的课程的动态信息，且用户可能无法及时获得动态通知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作业提交的问题：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TSS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无近期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DDL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提醒，无法查看自己提交的作业，无补交作业通道，无机智的作业反馈（只能放一张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excel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表或者把作业成绩反馈放在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announcement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中），需要组队的课程交作业不方便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成绩查看的问题：别人也可以看到自己的成绩，无成绩统计信息，无组成最终成绩的各部分具体情况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课程讨论的问题：讨论区功能不完善，不支持多种信息输入（代码，图片等）；无私聊功能</a:t>
            </a: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课程管理系统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——现有系统分析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2164080"/>
            <a:ext cx="11168380" cy="373380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现有系统：教学支持系统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&amp;Moodle</a:t>
            </a:r>
            <a:endParaRPr kumimoji="1" lang="en-US" altLang="zh-CN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存在的问题（对于老师）：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两个课程管理系统，不方便使用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作业修改不方便：一次要下载所有学生提交的作业，无法方便的查看某学生的作业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作业反馈不方便：只能以文件或者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announcement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的形式上传整体作业情况，无作业统计信息（比如助教批改作业，老师需要在课上讲解，这时就需要获得助教及学生的反馈信息）；无法有针对性的上传作业样例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/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参考答案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成绩录入的问题：无法批量导入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/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计算学生成绩，不支持某学生成绩的修改，无学生成绩统计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组队的问题：学生跟帖报名组队，需要人工整合信息并进行成绩录入（查看作业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-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找到提交作业人对应的组号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-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给对应组的所有学生打作业成绩），易出错</a:t>
            </a: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课程管理系统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——现有系统分析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2164080"/>
            <a:ext cx="11168380" cy="180975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342900" indent="-342900">
              <a:lnSpc>
                <a:spcPct val="12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现有系统：教学支持系统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&amp;Moodle</a:t>
            </a:r>
            <a:endParaRPr kumimoji="1" lang="en-US" altLang="zh-CN" sz="2000" dirty="0" smtClean="0">
              <a:latin typeface="宋体" charset="0"/>
              <a:ea typeface="宋体" charset="0"/>
            </a:endParaRPr>
          </a:p>
          <a:p>
            <a:pPr marL="342900" indent="-342900">
              <a:lnSpc>
                <a:spcPct val="12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存在的问题（对于教务员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&amp;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管理员）：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无针对课程、学生、助教、老师的统计信息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（不知道设置教学计划并为课程分配老师、设定上课地点是否在此，由于涉及系统及机构组织较多，并非软院内部可以解决，故不在此讨论）</a:t>
            </a: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课程管理系统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——新系统规划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2164080"/>
            <a:ext cx="11168380" cy="421005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487045" lvl="1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整合教学支持系统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&amp;Moodle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487045" lvl="1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改进动态提醒：包括每位学生所选课程的作业（新增加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deadline/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即将到期的</a:t>
            </a:r>
            <a:r>
              <a:rPr kumimoji="1" lang="en-US" altLang="zh-CN" sz="2000" dirty="0" smtClean="0">
                <a:latin typeface="宋体" charset="0"/>
                <a:ea typeface="宋体" charset="0"/>
                <a:sym typeface="+mn-ea"/>
              </a:rPr>
              <a:t>deadline</a:t>
            </a: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）、课件、公告、讨论区、考试、成绩的动态提醒，增加与微信或邮箱的绑定机制</a:t>
            </a:r>
            <a:endParaRPr kumimoji="1" lang="zh-CN" altLang="en-US" sz="2000" dirty="0" smtClean="0">
              <a:latin typeface="宋体" charset="0"/>
              <a:ea typeface="宋体" charset="0"/>
              <a:sym typeface="+mn-ea"/>
            </a:endParaRPr>
          </a:p>
          <a:p>
            <a:pPr marL="487045" lvl="1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完善课程讨论：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讨论区支持添加代码、图片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支持站内短信的方式与学生、助教、老师交流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487045" lvl="1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增加组队管理功能：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前提：老师导入本课程学生名单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一个设想：老师发布组队信息（包括人数限制、完成组队的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DDL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），学生在沟通后由组长建立小组，并添加组员（比如以学号的方式），其他组员会收到组队邀请，通过后即成为对应小组的成员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老师可以在组队阶段完成之后查看所有小组、小组组长及每一组的成员信息</a:t>
            </a: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课程管理系统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——新系统规划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2164080"/>
            <a:ext cx="11168380" cy="40500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487045" lvl="1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改进作业模块：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学生可查看自己所有作业的情况（到期/未到期，已提交/未提交/已批改，批改反馈情况）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学生可以查看、下载自己提交的作业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学生可以针对某次作业进行提问或反馈，老师可以查看某次作业所有来自学生的反馈信息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开通作业补交入口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设立组队作业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/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个人作业两种形式，在组队作业中，队内每位成员都可以提交作业、查看小组提交的作业及反馈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支持助教和老师批量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/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逐一下载学生作业，批量导入作业反馈信息（针对线下批改作业）</a:t>
            </a:r>
            <a:endParaRPr kumimoji="1" lang="en-US" altLang="zh-CN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教师和助教可以在线批改作业，查看某一学生提交的作业，并进行打分、填写反馈信息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老师、学生可以查看某次作业的得分统计情况（比如学生可以查看均分、分数分布、自己所处的位置）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老师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/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助教可以上传某次作业的样例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/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答案（是在对应的作业区而不是在课件下载区）</a:t>
            </a: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9455" y="551815"/>
            <a:ext cx="7509510" cy="1213485"/>
          </a:xfrm>
        </p:spPr>
        <p:txBody>
          <a:bodyPr wrap="square"/>
          <a:lstStyle/>
          <a:p>
            <a:r>
              <a:rPr lang="zh-CN" altLang="fr-FR" sz="3600">
                <a:solidFill>
                  <a:schemeClr val="tx2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课程管理系统</a:t>
            </a:r>
            <a:endParaRPr lang="zh-CN" altLang="fr-FR" sz="3600">
              <a:solidFill>
                <a:schemeClr val="tx2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  <a:p>
            <a:pPr algn="l"/>
            <a:r>
              <a:rPr lang="zh-CN" altLang="fr-FR" sz="3600">
                <a:solidFill>
                  <a:srgbClr val="47C8AF"/>
                </a:solidFill>
                <a:latin typeface="Segoe UI Light" pitchFamily="34" charset="0"/>
                <a:ea typeface="宋体" charset="0"/>
                <a:cs typeface="Segoe UI Light" pitchFamily="34" charset="0"/>
              </a:rPr>
              <a:t>——新系统规划</a:t>
            </a:r>
            <a:endParaRPr lang="zh-CN" altLang="fr-FR" sz="3600">
              <a:solidFill>
                <a:srgbClr val="47C8AF"/>
              </a:solidFill>
              <a:latin typeface="Segoe UI Light" pitchFamily="34" charset="0"/>
              <a:ea typeface="宋体" charset="0"/>
              <a:cs typeface="Segoe UI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2164080"/>
            <a:ext cx="11168380" cy="422465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487045" lvl="1" indent="-285750">
              <a:lnSpc>
                <a:spcPct val="13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增加成绩公示模块：</a:t>
            </a:r>
            <a:endParaRPr kumimoji="1" lang="zh-CN" altLang="en-US" sz="2000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每个学生只能查看自己的成绩（包括成绩的各部分组成 及计算方式）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老师、学生可以查看成绩统计信息（比如学生可以查看均分、分数分布、自己所处的位置）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支持批量导入</a:t>
            </a:r>
            <a:r>
              <a:rPr kumimoji="1" lang="en-US" altLang="zh-CN" dirty="0" smtClean="0">
                <a:latin typeface="宋体" charset="0"/>
                <a:ea typeface="宋体" charset="0"/>
                <a:sym typeface="+mn-ea"/>
              </a:rPr>
              <a:t>/</a:t>
            </a: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计算学生成绩，并支持具体修改某一学生的成绩</a:t>
            </a: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marL="658495" lvl="2" indent="0">
              <a:lnSpc>
                <a:spcPct val="130000"/>
              </a:lnSpc>
              <a:buFont typeface="Arial" charset="0"/>
              <a:buNone/>
            </a:pPr>
            <a:endParaRPr kumimoji="1" lang="zh-CN" altLang="en-US" dirty="0" smtClean="0">
              <a:latin typeface="宋体" charset="0"/>
              <a:ea typeface="宋体" charset="0"/>
              <a:sym typeface="+mn-ea"/>
            </a:endParaRPr>
          </a:p>
          <a:p>
            <a:pPr marL="487045" lvl="1" indent="-285750">
              <a:lnSpc>
                <a:spcPct val="12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latin typeface="宋体" charset="0"/>
                <a:ea typeface="宋体" charset="0"/>
                <a:sym typeface="+mn-ea"/>
              </a:rPr>
              <a:t>为教务员增加统计和对比信息</a:t>
            </a:r>
            <a:endParaRPr kumimoji="1" lang="zh-CN" altLang="en-US" sz="2000" dirty="0" smtClean="0">
              <a:latin typeface="宋体" charset="0"/>
              <a:ea typeface="宋体" charset="0"/>
              <a:sym typeface="+mn-ea"/>
            </a:endParaRPr>
          </a:p>
          <a:p>
            <a:pPr marL="944245" lvl="2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课程统计：选课人数、作业数、分数情况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学生情况统计：作业提交情况、得分情况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助教统计：批改作业情况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宋体" charset="0"/>
                <a:ea typeface="宋体" charset="0"/>
                <a:sym typeface="+mn-ea"/>
              </a:rPr>
              <a:t>教师：作业安排情况</a:t>
            </a: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658495" lvl="2" indent="0">
              <a:lnSpc>
                <a:spcPct val="100000"/>
              </a:lnSpc>
              <a:buFont typeface="Arial" charset="0"/>
              <a:buNone/>
            </a:pPr>
            <a:endParaRPr kumimoji="1" lang="zh-CN" altLang="en-US" dirty="0" smtClean="0">
              <a:latin typeface="宋体" charset="0"/>
              <a:ea typeface="宋体" charset="0"/>
            </a:endParaRPr>
          </a:p>
          <a:p>
            <a:pPr marL="944245" lvl="2" indent="-285750">
              <a:lnSpc>
                <a:spcPct val="130000"/>
              </a:lnSpc>
              <a:buFont typeface="Arial" charset="0"/>
              <a:buChar char="•"/>
            </a:pPr>
            <a:endParaRPr lang="zh-CN" altLang="en-US" dirty="0" smtClean="0">
              <a:latin typeface="宋体" charset="0"/>
              <a:ea typeface="宋体" charset="0"/>
              <a:cs typeface="Segoe UI Light" pitchFamily="34" charset="0"/>
            </a:endParaRPr>
          </a:p>
        </p:txBody>
      </p:sp>
      <p:sp>
        <p:nvSpPr>
          <p:cNvPr id="165" name=" 165"/>
          <p:cNvSpPr/>
          <p:nvPr/>
        </p:nvSpPr>
        <p:spPr>
          <a:xfrm>
            <a:off x="635" y="6583680"/>
            <a:ext cx="12190730" cy="277495"/>
          </a:xfrm>
          <a:prstGeom prst="rect">
            <a:avLst/>
          </a:prstGeom>
          <a:solidFill>
            <a:srgbClr val="47C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65"/>
          <p:cNvSpPr/>
          <p:nvPr/>
        </p:nvSpPr>
        <p:spPr>
          <a:xfrm>
            <a:off x="635" y="6456045"/>
            <a:ext cx="12190730" cy="125730"/>
          </a:xfrm>
          <a:prstGeom prst="rect">
            <a:avLst/>
          </a:prstGeom>
          <a:solidFill>
            <a:srgbClr val="74D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80720" y="1877695"/>
            <a:ext cx="10854055" cy="12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itchFamily="34" charset="0"/>
            <a:cs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3934</Words>
  <Application>WPS 演示</Application>
  <PresentationFormat>Widescreen</PresentationFormat>
  <Paragraphs>315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软件学院信息系统规划</dc:title>
  <dc:creator>wcy</dc:creator>
  <cp:keywords>PowerPoint, Slidor, Template, Pitch</cp:keywords>
  <cp:lastModifiedBy>Administrator</cp:lastModifiedBy>
  <cp:revision>165</cp:revision>
  <dcterms:created xsi:type="dcterms:W3CDTF">2015-10-12T10:51:00Z</dcterms:created>
  <dcterms:modified xsi:type="dcterms:W3CDTF">2016-05-26T14:07:47Z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  <property fmtid="{D5CDD505-2E9C-101B-9397-08002B2CF9AE}" pid="3" name="KSOProductBuildVer">
    <vt:lpwstr>2052-10.1.0.5745</vt:lpwstr>
  </property>
</Properties>
</file>