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3"/>
    <p:sldId id="278" r:id="rId4"/>
    <p:sldId id="320" r:id="rId5"/>
    <p:sldId id="286" r:id="rId6"/>
    <p:sldId id="293" r:id="rId7"/>
    <p:sldId id="321" r:id="rId8"/>
    <p:sldId id="323" r:id="rId9"/>
    <p:sldId id="325" r:id="rId10"/>
    <p:sldId id="324" r:id="rId11"/>
    <p:sldId id="326" r:id="rId12"/>
    <p:sldId id="287" r:id="rId13"/>
    <p:sldId id="298" r:id="rId14"/>
    <p:sldId id="299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3"/>
    <p:restoredTop sz="89092"/>
  </p:normalViewPr>
  <p:slideViewPr>
    <p:cSldViewPr snapToGrid="0" snapToObjects="1">
      <p:cViewPr>
        <p:scale>
          <a:sx n="75" d="100"/>
          <a:sy n="75" d="100"/>
        </p:scale>
        <p:origin x="8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360E-A4B7-BB49-8845-49A01C72518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FEB7-AAB9-AC4F-B523-388E9A0637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sz="4800" dirty="0"/>
              <a:t>甜品屋系统规划</a:t>
            </a:r>
            <a:endParaRPr kumimoji="1" lang="zh-CN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吴超月</a:t>
            </a:r>
            <a:endParaRPr kumimoji="1" lang="zh-CN" altLang="en-US" dirty="0" smtClean="0"/>
          </a:p>
          <a:p>
            <a:pPr algn="r"/>
            <a:r>
              <a:rPr kumimoji="1" lang="en-US" dirty="0" smtClean="0"/>
              <a:t>131250168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endParaRPr kumimoji="1" lang="zh-CN" altLang="en-US" sz="1600" dirty="0" smtClean="0"/>
          </a:p>
          <a:p>
            <a:pPr marL="658495" lvl="2" indent="0">
              <a:buFont typeface="Arial" charset="0"/>
              <a:buNone/>
            </a:pP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667000"/>
          <a:ext cx="85331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涵义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必须完成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有时间完成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有能力完成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有时间又有能力又闲着没事完成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后台数据库需要修改</a:t>
            </a:r>
            <a:endParaRPr kumimoji="1" lang="zh-CN" altLang="en-US" dirty="0" smtClean="0"/>
          </a:p>
          <a:p>
            <a:pPr marL="800100" lvl="1" indent="-342900">
              <a:buFont typeface="Wingdings" charset="0"/>
              <a:buChar char="p"/>
            </a:pPr>
            <a:r>
              <a:rPr kumimoji="1" lang="zh-CN" altLang="en-US" sz="1800" dirty="0" smtClean="0"/>
              <a:t>为商品增加种类属性，与商品相关的部分都需要修改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统计的逻辑较为复杂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统计的页面数据展示较为复杂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+mj-ea"/>
              </a:rPr>
              <a:t>预期实施中的困难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运行可行性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在线购物普及</a:t>
            </a:r>
            <a:endParaRPr kumimoji="1" lang="zh-CN" altLang="en-US" sz="1800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企业规模扩大需要进行相关数据的统计分析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技术可行性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采用较为成熟的</a:t>
            </a:r>
            <a:r>
              <a:rPr kumimoji="1" lang="en-US" altLang="zh-CN" sz="1800" dirty="0" smtClean="0"/>
              <a:t>JavaEE</a:t>
            </a:r>
            <a:r>
              <a:rPr kumimoji="1" lang="zh-CN" altLang="en-US" sz="1800" dirty="0" smtClean="0"/>
              <a:t>技术</a:t>
            </a:r>
            <a:endParaRPr kumimoji="1" lang="zh-CN" altLang="en-US" sz="1800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前端的图表</a:t>
            </a:r>
            <a:r>
              <a:rPr kumimoji="1" lang="en-US" altLang="zh-CN" sz="1800" dirty="0" smtClean="0"/>
              <a:t>API</a:t>
            </a:r>
            <a:r>
              <a:rPr kumimoji="1" lang="zh-CN" altLang="en-US" sz="1800" dirty="0" smtClean="0"/>
              <a:t>较多</a:t>
            </a:r>
            <a:endParaRPr kumimoji="1" lang="zh-CN" altLang="en-US" sz="1800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可以采用</a:t>
            </a:r>
            <a:r>
              <a:rPr kumimoji="1" lang="en-US" altLang="zh-CN" sz="1800" dirty="0" smtClean="0"/>
              <a:t>BIRT</a:t>
            </a:r>
            <a:r>
              <a:rPr kumimoji="1" lang="zh-CN" altLang="en-US" sz="1800" dirty="0" smtClean="0"/>
              <a:t>等开源的报表生成器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经济可行性</a:t>
            </a: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kumimoji="1" lang="zh-CN" altLang="en-US" sz="1800" dirty="0" smtClean="0"/>
              <a:t>自己就是劳动力。。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+mj-ea"/>
              </a:rPr>
              <a:t>新系统可行性分析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数据库修改</a:t>
            </a:r>
            <a:r>
              <a:rPr kumimoji="1" lang="en-US" altLang="zh-CN" sz="1800" dirty="0" smtClean="0"/>
              <a:t>	1</a:t>
            </a:r>
            <a:r>
              <a:rPr kumimoji="1" lang="en-US" sz="1800" dirty="0" smtClean="0"/>
              <a:t> day</a:t>
            </a:r>
            <a:endParaRPr kumimoji="1" 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相关业务逻辑修改</a:t>
            </a:r>
            <a:r>
              <a:rPr kumimoji="1" lang="en-US" altLang="zh-CN" sz="1800" dirty="0" smtClean="0"/>
              <a:t>	3 days</a:t>
            </a:r>
            <a:endParaRPr kumimoji="1" lang="zh-CN" altLang="en-US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数据统计逻辑的编写</a:t>
            </a:r>
            <a:r>
              <a:rPr kumimoji="1" lang="en-US" altLang="zh-CN" sz="1800" dirty="0" smtClean="0"/>
              <a:t>	1~2 weeks</a:t>
            </a:r>
            <a:endParaRPr kumimoji="1" lang="en-US" altLang="zh-CN" sz="1800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sz="1800" dirty="0" smtClean="0"/>
              <a:t>前端数据展示</a:t>
            </a:r>
            <a:r>
              <a:rPr kumimoji="1" lang="en-US" altLang="zh-CN" sz="1800" dirty="0" smtClean="0"/>
              <a:t>	1 week</a:t>
            </a:r>
            <a:endParaRPr kumimoji="1" lang="en-US" altLang="zh-CN" sz="1800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+mj-ea"/>
              </a:rPr>
              <a:t>新系统开发计划书</a:t>
            </a:r>
            <a:endParaRPr kumimoji="1" lang="zh-CN" altLang="en-US" sz="36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1875" y="2404745"/>
            <a:ext cx="361950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 smtClean="0"/>
              <a:t>THANKS</a:t>
            </a:r>
            <a:endParaRPr kumimoji="1"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系统简述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甜品屋是基于</a:t>
            </a:r>
            <a:r>
              <a:rPr kumimoji="1" lang="en-US" altLang="zh-CN" dirty="0" smtClean="0"/>
              <a:t>JavaEE</a:t>
            </a:r>
            <a:r>
              <a:rPr kumimoji="1" lang="zh-CN" altLang="en-US" dirty="0" smtClean="0"/>
              <a:t>技术的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应用，其主要包括以下功能：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164715"/>
            <a:ext cx="5894705" cy="4169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85" y="2327275"/>
            <a:ext cx="5114290" cy="381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系统简述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甜品屋是基于</a:t>
            </a:r>
            <a:r>
              <a:rPr kumimoji="1" lang="en-US" altLang="zh-CN" dirty="0" smtClean="0"/>
              <a:t>JavaEE</a:t>
            </a:r>
            <a:r>
              <a:rPr kumimoji="1" lang="zh-CN" altLang="en-US" dirty="0" smtClean="0"/>
              <a:t>技术的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应用，其主要包括以下功能：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363470"/>
            <a:ext cx="6777990" cy="200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+mj-ea"/>
              </a:rPr>
              <a:t>现有系统分析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存在的问题：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对于销售的统计只是对简单信息的初步加工，不支持多维度、多层次的对比分析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没有很好的利用已有数据进行分析预测，产品计划的制定全靠人工设想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r>
              <a:rPr kumimoji="1" lang="zh-CN" altLang="en-US" dirty="0" smtClean="0"/>
              <a:t>没有对客户信息进行深度挖掘、分析</a:t>
            </a:r>
            <a:endParaRPr kumimoji="1" lang="zh-CN" altLang="en-US" dirty="0" smtClean="0"/>
          </a:p>
          <a:p>
            <a:pPr marL="342900" indent="-342900">
              <a:buFont typeface="Wingdings" charset="0"/>
              <a:buChar char="p"/>
            </a:pPr>
            <a:endParaRPr kumimoji="1"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kumimoji="1" lang="zh-CN" altLang="en-US" dirty="0" smtClean="0"/>
          </a:p>
          <a:p>
            <a:pPr lvl="1">
              <a:buFont typeface="Wingdings" charset="0"/>
              <a:buChar char="Ø"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+mj-ea"/>
              </a:rPr>
              <a:t>新系统规划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/>
              <a:t>销售管理系统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经理</a:t>
            </a:r>
            <a:endParaRPr kumimoji="1" lang="zh-CN" altLang="en-US" sz="2000" dirty="0" smtClean="0"/>
          </a:p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/>
              <a:t>产品计划管理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经理</a:t>
            </a:r>
            <a:r>
              <a:rPr kumimoji="1" lang="en-US" altLang="zh-CN" sz="2000" dirty="0" smtClean="0"/>
              <a:t>&amp;</a:t>
            </a:r>
            <a:r>
              <a:rPr kumimoji="1" lang="zh-CN" altLang="en-US" sz="2000" dirty="0" smtClean="0"/>
              <a:t>总店服务员</a:t>
            </a:r>
            <a:endParaRPr kumimoji="1" lang="zh-CN" altLang="en-US" sz="2000" dirty="0" smtClean="0"/>
          </a:p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/>
              <a:t>客户关系管理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经理</a:t>
            </a:r>
            <a:endParaRPr kumimoji="1" lang="zh-CN" altLang="en-US" sz="2000" dirty="0" smtClean="0"/>
          </a:p>
          <a:p>
            <a:pPr marL="944245" lvl="2" indent="-285750">
              <a:buFont typeface="Arial" charset="0"/>
              <a:buChar char="•"/>
            </a:pP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新系统规划</a:t>
            </a:r>
            <a:br>
              <a:rPr kumimoji="1" lang="zh-CN" altLang="en-US" sz="3600" dirty="0">
                <a:latin typeface="+mj-ea"/>
              </a:rPr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销售管理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/>
              <a:t>商品销售统计（高优先级）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列表形式</a:t>
            </a:r>
            <a:endParaRPr kumimoji="1" lang="zh-CN" altLang="en-US" sz="20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/>
              <a:t>针对每个商品的销售统计（在店铺级别时显示商品的计划销售和实际销售</a:t>
            </a:r>
            <a:r>
              <a:rPr kumimoji="1" lang="en-US" altLang="zh-CN" sz="1555" dirty="0" smtClean="0"/>
              <a:t>——</a:t>
            </a:r>
            <a:r>
              <a:rPr kumimoji="1" lang="zh-CN" altLang="en-US" sz="1555" dirty="0" smtClean="0"/>
              <a:t>中优先级</a:t>
            </a:r>
            <a:r>
              <a:rPr kumimoji="1" lang="zh-CN" altLang="en-US" sz="1555" dirty="0" smtClean="0"/>
              <a:t>）</a:t>
            </a:r>
            <a:endParaRPr kumimoji="1" lang="zh-CN" altLang="en-US" sz="1555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/>
              <a:t>针对商品种类的销售统计</a:t>
            </a:r>
            <a:endParaRPr kumimoji="1" lang="zh-CN" altLang="en-US" sz="1555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/>
              <a:t>每个种类中商品的销售统计</a:t>
            </a:r>
            <a:endParaRPr kumimoji="1" lang="zh-CN" altLang="en-US" sz="1555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/>
              <a:t>以上统计信息支持从时间和地点两个维度进行查看</a:t>
            </a:r>
            <a:endParaRPr kumimoji="1" lang="zh-CN" altLang="en-US" sz="1555" dirty="0" smtClean="0"/>
          </a:p>
          <a:p>
            <a:pPr marL="1401445" lvl="3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/>
              <a:t>时间可以选择近</a:t>
            </a:r>
            <a:r>
              <a:rPr kumimoji="1" lang="en-US" altLang="zh-CN" sz="1555" dirty="0" smtClean="0"/>
              <a:t>4</a:t>
            </a:r>
            <a:r>
              <a:rPr kumimoji="1" lang="zh-CN" altLang="en-US" sz="1555" dirty="0" smtClean="0"/>
              <a:t>周、近</a:t>
            </a:r>
            <a:r>
              <a:rPr kumimoji="1" lang="en-US" altLang="zh-CN" sz="1555" dirty="0" smtClean="0"/>
              <a:t>3</a:t>
            </a:r>
            <a:r>
              <a:rPr kumimoji="1" lang="zh-CN" altLang="en-US" sz="1555" dirty="0" smtClean="0"/>
              <a:t>月、近</a:t>
            </a:r>
            <a:r>
              <a:rPr kumimoji="1" lang="en-US" altLang="zh-CN" sz="1555" dirty="0" smtClean="0"/>
              <a:t>4</a:t>
            </a:r>
            <a:r>
              <a:rPr kumimoji="1" lang="zh-CN" altLang="en-US" sz="1555" dirty="0" smtClean="0"/>
              <a:t>季度范围内的周、月、季度统计</a:t>
            </a:r>
            <a:endParaRPr kumimoji="1" lang="zh-CN" altLang="en-US" sz="1555" dirty="0" smtClean="0"/>
          </a:p>
          <a:p>
            <a:pPr marL="1401445" lvl="3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/>
              <a:t>地点可以选择所有地区、具体某地区、某地区具体某店铺</a:t>
            </a:r>
            <a:endParaRPr kumimoji="1" lang="zh-CN" altLang="en-US" sz="1555" dirty="0" smtClean="0"/>
          </a:p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购物篮分析（低优先级）</a:t>
            </a:r>
            <a:endParaRPr kumimoji="1" lang="zh-CN" altLang="en-US" sz="2000" dirty="0" smtClean="0">
              <a:sym typeface="+mn-ea"/>
            </a:endParaRPr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555" dirty="0" smtClean="0">
                <a:sym typeface="+mn-ea"/>
              </a:rPr>
              <a:t>分析常一起购买的商品，并制定促销套餐，维持客户的忠诚度</a:t>
            </a:r>
            <a:endParaRPr kumimoji="1" lang="en-US" altLang="zh-CN" sz="1400" dirty="0" smtClean="0"/>
          </a:p>
          <a:p>
            <a:pPr marL="658495" lvl="2" indent="0">
              <a:buFont typeface="Arial" charset="0"/>
              <a:buNone/>
            </a:pP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新系统规划</a:t>
            </a:r>
            <a:br>
              <a:rPr kumimoji="1" lang="zh-CN" altLang="en-US" sz="3600" dirty="0">
                <a:latin typeface="+mj-ea"/>
              </a:rPr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销售</a:t>
            </a:r>
            <a:r>
              <a:rPr kumimoji="1" lang="zh-CN" altLang="en-US" sz="3600" dirty="0">
                <a:latin typeface="+mj-ea"/>
              </a:rPr>
              <a:t>管理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>
                <a:sym typeface="+mn-ea"/>
              </a:rPr>
              <a:t>店铺销售统计（高优先级）</a:t>
            </a:r>
            <a:r>
              <a:rPr kumimoji="1" lang="en-US" altLang="zh-CN" sz="2000" dirty="0" smtClean="0">
                <a:sym typeface="+mn-ea"/>
              </a:rPr>
              <a:t>-</a:t>
            </a:r>
            <a:r>
              <a:rPr kumimoji="1" lang="zh-CN" altLang="en-US" sz="2000" dirty="0" smtClean="0">
                <a:sym typeface="+mn-ea"/>
              </a:rPr>
              <a:t>列表</a:t>
            </a:r>
            <a:r>
              <a:rPr kumimoji="1" lang="en-US" altLang="zh-CN" sz="2000" dirty="0" smtClean="0">
                <a:sym typeface="+mn-ea"/>
              </a:rPr>
              <a:t>&amp;</a:t>
            </a:r>
            <a:r>
              <a:rPr kumimoji="1" lang="zh-CN" altLang="en-US" sz="2000" dirty="0" smtClean="0">
                <a:sym typeface="+mn-ea"/>
              </a:rPr>
              <a:t>图表</a:t>
            </a:r>
            <a:r>
              <a:rPr kumimoji="1" lang="zh-CN" altLang="en-US" sz="2000" dirty="0" smtClean="0">
                <a:sym typeface="+mn-ea"/>
              </a:rPr>
              <a:t>形式</a:t>
            </a:r>
            <a:endParaRPr kumimoji="1" lang="zh-CN" altLang="en-US" sz="20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600" dirty="0" smtClean="0"/>
              <a:t>总的销售金额、单数</a:t>
            </a:r>
            <a:endParaRPr kumimoji="1" lang="zh-CN" altLang="en-US" sz="16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600" dirty="0" smtClean="0"/>
              <a:t>显示线上、线下交易的金额和单数所占的百分比</a:t>
            </a:r>
            <a:endParaRPr kumimoji="1" lang="zh-CN" altLang="en-US" sz="16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600" dirty="0" smtClean="0">
                <a:sym typeface="+mn-ea"/>
              </a:rPr>
              <a:t>以上统计信息支持从时间和地点两个维度进行查看</a:t>
            </a:r>
            <a:endParaRPr kumimoji="1" lang="zh-CN" altLang="en-US" sz="1600" dirty="0" smtClean="0">
              <a:sym typeface="+mn-ea"/>
            </a:endParaRPr>
          </a:p>
          <a:p>
            <a:pPr marL="1401445" lvl="3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600" dirty="0" smtClean="0">
                <a:sym typeface="+mn-ea"/>
              </a:rPr>
              <a:t>时间可以选择一周内（周内每天及总计）、一月内（月内每周及总计）、一季度内（季度内每月及总计）、一年内（年内每季度及总计）</a:t>
            </a:r>
            <a:endParaRPr kumimoji="1" lang="zh-CN" altLang="en-US" sz="1600" dirty="0" smtClean="0">
              <a:sym typeface="+mn-ea"/>
            </a:endParaRPr>
          </a:p>
          <a:p>
            <a:pPr marL="1401445" lvl="3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600" dirty="0" smtClean="0">
                <a:sym typeface="+mn-ea"/>
              </a:rPr>
              <a:t>地点可以选择所有地区、具体某地区、某地区具体某店铺</a:t>
            </a:r>
            <a:endParaRPr kumimoji="1" lang="zh-CN" altLang="en-US" sz="1600" dirty="0" smtClean="0">
              <a:sym typeface="+mn-ea"/>
            </a:endParaRPr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新系统规划</a:t>
            </a:r>
            <a:br>
              <a:rPr kumimoji="1" lang="zh-CN" altLang="en-US" sz="3600" dirty="0">
                <a:latin typeface="+mj-ea"/>
              </a:rPr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产品计划管理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sz="2000" dirty="0" smtClean="0"/>
              <a:t>根据之前的销售情况自动生成</a:t>
            </a:r>
            <a:r>
              <a:rPr kumimoji="1" lang="zh-CN" sz="2000" dirty="0" smtClean="0"/>
              <a:t>店铺的</a:t>
            </a:r>
            <a:r>
              <a:rPr kumimoji="1" sz="2000" dirty="0" smtClean="0"/>
              <a:t>每周产品计划</a:t>
            </a:r>
            <a:r>
              <a:rPr kumimoji="1" lang="zh-CN" sz="2000" dirty="0" smtClean="0"/>
              <a:t>（中优先级）</a:t>
            </a:r>
            <a:endParaRPr kumimoji="1" lang="zh-CN" sz="20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sz="1555" dirty="0" smtClean="0"/>
              <a:t>按照保守、最优、悲观三种方式生成</a:t>
            </a:r>
            <a:endParaRPr kumimoji="1" lang="zh-CN" sz="1555" dirty="0" smtClean="0"/>
          </a:p>
          <a:p>
            <a:pPr marL="658495" lvl="2" indent="0">
              <a:buFont typeface="Arial" charset="0"/>
              <a:buNone/>
            </a:pP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dirty="0">
                <a:latin typeface="黑体" charset="0"/>
                <a:ea typeface="黑体" charset="0"/>
              </a:rPr>
              <a:t>新系统规划</a:t>
            </a:r>
            <a:br>
              <a:rPr kumimoji="1" lang="zh-CN" altLang="en-US" sz="3600" dirty="0">
                <a:latin typeface="+mj-ea"/>
              </a:rPr>
            </a:br>
            <a:r>
              <a:rPr kumimoji="1" lang="en-US" altLang="zh-CN" sz="3600" dirty="0">
                <a:latin typeface="+mj-ea"/>
              </a:rPr>
              <a:t>——</a:t>
            </a:r>
            <a:r>
              <a:rPr kumimoji="1" lang="zh-CN" altLang="en-US" sz="3600" dirty="0">
                <a:latin typeface="+mj-ea"/>
              </a:rPr>
              <a:t>客户关系</a:t>
            </a:r>
            <a:r>
              <a:rPr kumimoji="1" lang="zh-CN" altLang="en-US" sz="3600" dirty="0">
                <a:latin typeface="+mj-ea"/>
              </a:rPr>
              <a:t>管理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7045" lvl="1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2000" dirty="0" smtClean="0"/>
              <a:t>客户属性分析（最低优先级）</a:t>
            </a:r>
            <a:endParaRPr kumimoji="1" lang="zh-CN" altLang="en-US" sz="20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en-US" altLang="zh-CN" sz="1600" dirty="0" smtClean="0"/>
              <a:t>客户等级（近期购买行为 总体频率 花了多少钱）</a:t>
            </a:r>
            <a:endParaRPr kumimoji="1" lang="en-US" altLang="zh-CN" sz="16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en-US" altLang="zh-CN" sz="1600" dirty="0" smtClean="0"/>
              <a:t>新老客户价值</a:t>
            </a:r>
            <a:r>
              <a:rPr kumimoji="1" lang="zh-CN" altLang="en-US" sz="1600" dirty="0" smtClean="0"/>
              <a:t>（新客户销售额 回头客销售额）</a:t>
            </a:r>
            <a:endParaRPr kumimoji="1" lang="zh-CN" altLang="en-US" sz="16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en-US" altLang="zh-CN" sz="1600" dirty="0" smtClean="0"/>
              <a:t>RFM分析</a:t>
            </a:r>
            <a:endParaRPr kumimoji="1" lang="en-US" altLang="zh-CN" sz="16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en-US" altLang="zh-CN" sz="1600" dirty="0" smtClean="0"/>
              <a:t>客户升迁路线</a:t>
            </a:r>
            <a:endParaRPr kumimoji="1" lang="en-US" altLang="zh-CN" sz="1600" dirty="0" smtClean="0"/>
          </a:p>
          <a:p>
            <a:pPr marL="944245" lvl="2" indent="-285750">
              <a:lnSpc>
                <a:spcPct val="110000"/>
              </a:lnSpc>
              <a:buFont typeface="Wingdings" charset="0"/>
              <a:buChar char="p"/>
            </a:pPr>
            <a:r>
              <a:rPr kumimoji="1" lang="zh-CN" altLang="en-US" sz="1600" dirty="0" smtClean="0"/>
              <a:t>为高优先级客户定制个性化套餐</a:t>
            </a:r>
            <a:endParaRPr kumimoji="1" lang="zh-CN" altLang="en-US" sz="1600" dirty="0" smtClean="0"/>
          </a:p>
          <a:p>
            <a:pPr marL="658495" lvl="2" indent="0">
              <a:buFont typeface="Arial" charset="0"/>
              <a:buNone/>
            </a:pPr>
            <a:endParaRPr kumimoji="1" lang="zh-CN" altLang="en-US" dirty="0" smtClean="0"/>
          </a:p>
          <a:p>
            <a:pPr marL="944245" lvl="2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487045" lvl="1" indent="-285750">
              <a:buFont typeface="Wingdings" charset="0"/>
              <a:buChar char="p"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1042</Words>
  <Application>WPS 演示</Application>
  <PresentationFormat>宽屏</PresentationFormat>
  <Paragraphs>140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怀旧</vt:lpstr>
      <vt:lpstr>软件学院信息系统规划</vt:lpstr>
      <vt:lpstr>系统简述</vt:lpstr>
      <vt:lpstr>系统简述</vt:lpstr>
      <vt:lpstr>课程管理系统 ——现有系统分析</vt:lpstr>
      <vt:lpstr>课程管理系统 ——新系统规划</vt:lpstr>
      <vt:lpstr>新系统规划</vt:lpstr>
      <vt:lpstr>新系统规划 ——销售管理</vt:lpstr>
      <vt:lpstr>新系统规划 ——产品计划管理</vt:lpstr>
      <vt:lpstr>新系统规划 ——销售管理</vt:lpstr>
      <vt:lpstr>新系统规划 ——客户关系管理</vt:lpstr>
      <vt:lpstr>课程管理系统 ——预期实施中的困难</vt:lpstr>
      <vt:lpstr>课程管理系统 ——新系统可行性分析</vt:lpstr>
      <vt:lpstr>课程管理系统 ——新系统开发计划书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FAT12文件系统</dc:title>
  <dc:creator>许悠</dc:creator>
  <cp:lastModifiedBy>Administrator</cp:lastModifiedBy>
  <cp:revision>81</cp:revision>
  <dcterms:created xsi:type="dcterms:W3CDTF">2016-04-05T14:26:00Z</dcterms:created>
  <dcterms:modified xsi:type="dcterms:W3CDTF">2016-05-23T11:05:29Z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