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3"/>
    <p:sldId id="278" r:id="rId4"/>
    <p:sldId id="286" r:id="rId5"/>
    <p:sldId id="294" r:id="rId6"/>
    <p:sldId id="295" r:id="rId7"/>
    <p:sldId id="293" r:id="rId8"/>
    <p:sldId id="296" r:id="rId9"/>
    <p:sldId id="297" r:id="rId10"/>
    <p:sldId id="287" r:id="rId11"/>
    <p:sldId id="298" r:id="rId12"/>
    <p:sldId id="299" r:id="rId13"/>
    <p:sldId id="300" r:id="rId14"/>
    <p:sldId id="301" r:id="rId15"/>
    <p:sldId id="304" r:id="rId16"/>
    <p:sldId id="302" r:id="rId17"/>
    <p:sldId id="303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27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EE7"/>
    <a:srgbClr val="F5D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43"/>
    <p:restoredTop sz="89092"/>
  </p:normalViewPr>
  <p:slideViewPr>
    <p:cSldViewPr snapToGrid="0" snapToObjects="1">
      <p:cViewPr>
        <p:scale>
          <a:sx n="75" d="100"/>
          <a:sy n="75" d="100"/>
        </p:scale>
        <p:origin x="88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3360E-A4B7-BB49-8845-49A01C72518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9FEB7-AAB9-AC4F-B523-388E9A0637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zh-CN" sz="4800" dirty="0"/>
              <a:t>软件学院信息系统规划</a:t>
            </a:r>
            <a:endParaRPr kumimoji="1" lang="zh-CN" altLang="zh-CN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 smtClean="0"/>
              <a:t>吴超月</a:t>
            </a:r>
            <a:endParaRPr kumimoji="1" lang="zh-CN" altLang="en-US" dirty="0" smtClean="0"/>
          </a:p>
          <a:p>
            <a:pPr algn="r"/>
            <a:r>
              <a:rPr kumimoji="1" lang="en-US" dirty="0" smtClean="0"/>
              <a:t>131250168</a:t>
            </a:r>
            <a:endParaRPr kumimoji="1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运行可行性</a:t>
            </a:r>
            <a:endParaRPr kumimoji="1" lang="zh-CN" altLang="en-US" dirty="0" smtClean="0"/>
          </a:p>
          <a:p>
            <a:pPr marL="800100" lvl="1" indent="-342900">
              <a:buFont typeface="Arial" charset="0"/>
              <a:buChar char="•"/>
            </a:pPr>
            <a:r>
              <a:rPr kumimoji="1" lang="zh-CN" altLang="en-US" sz="1800" dirty="0" smtClean="0"/>
              <a:t>有固定的用户（学生</a:t>
            </a:r>
            <a:r>
              <a:rPr kumimoji="1" lang="en-US" altLang="zh-CN" sz="1800" dirty="0" smtClean="0"/>
              <a:t>&amp;</a:t>
            </a:r>
            <a:r>
              <a:rPr kumimoji="1" lang="zh-CN" altLang="en-US" sz="1800" dirty="0" smtClean="0"/>
              <a:t>教师</a:t>
            </a:r>
            <a:r>
              <a:rPr kumimoji="1" lang="en-US" altLang="zh-CN" sz="1800" dirty="0" smtClean="0"/>
              <a:t>&amp;</a:t>
            </a:r>
            <a:r>
              <a:rPr kumimoji="1" lang="zh-CN" altLang="en-US" sz="1800" dirty="0" smtClean="0"/>
              <a:t>教务员）使用系统</a:t>
            </a:r>
            <a:endParaRPr kumimoji="1" lang="zh-CN" altLang="en-US" sz="1800" dirty="0" smtClean="0"/>
          </a:p>
          <a:p>
            <a:pPr marL="800100" lvl="1" indent="-342900">
              <a:buFont typeface="Arial" charset="0"/>
              <a:buChar char="•"/>
            </a:pPr>
            <a:r>
              <a:rPr kumimoji="1" lang="zh-CN" altLang="en-US" sz="1800" dirty="0" smtClean="0"/>
              <a:t>有相关系统的运行基础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技术可行性</a:t>
            </a:r>
            <a:endParaRPr kumimoji="1" lang="zh-CN" altLang="en-US" dirty="0" smtClean="0"/>
          </a:p>
          <a:p>
            <a:pPr marL="800100" lvl="1" indent="-342900">
              <a:buFont typeface="Arial" charset="0"/>
              <a:buChar char="•"/>
            </a:pPr>
            <a:r>
              <a:rPr kumimoji="1" lang="zh-CN" altLang="en-US" sz="1800" dirty="0" smtClean="0"/>
              <a:t>身为软件学院，系统开发的技术方面应该不是问题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经济可行性</a:t>
            </a:r>
            <a:endParaRPr kumimoji="1" lang="zh-CN" altLang="en-US" dirty="0" smtClean="0"/>
          </a:p>
          <a:p>
            <a:pPr marL="800100" lvl="1" indent="-342900">
              <a:buFont typeface="Arial" charset="0"/>
              <a:buChar char="•"/>
            </a:pPr>
            <a:r>
              <a:rPr kumimoji="1" lang="zh-CN" altLang="en-US" sz="1800" dirty="0" smtClean="0"/>
              <a:t>可以使用软件学院学生作为廉价劳动力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endParaRPr kumimoji="1"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黑体" charset="0"/>
                <a:ea typeface="黑体" charset="0"/>
              </a:rPr>
              <a:t>课程管理系统</a:t>
            </a:r>
            <a:br>
              <a:rPr kumimoji="1" lang="zh-CN" altLang="en-US" sz="3600" dirty="0"/>
            </a:br>
            <a:r>
              <a:rPr kumimoji="1" lang="en-US" altLang="zh-CN" sz="3600" dirty="0">
                <a:latin typeface="+mj-ea"/>
              </a:rPr>
              <a:t>——</a:t>
            </a:r>
            <a:r>
              <a:rPr kumimoji="1" lang="zh-CN" altLang="en-US" sz="3600" dirty="0">
                <a:latin typeface="+mj-ea"/>
              </a:rPr>
              <a:t>新系统可行性分析</a:t>
            </a:r>
            <a:endParaRPr kumimoji="1" lang="zh-CN" altLang="en-US" sz="360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0"/>
              <a:buChar char="p"/>
            </a:pPr>
            <a:r>
              <a:rPr kumimoji="1" lang="zh-CN" altLang="en-US" sz="1800" dirty="0" smtClean="0"/>
              <a:t>确定需求</a:t>
            </a:r>
            <a:r>
              <a:rPr kumimoji="1" lang="en-US" altLang="zh-CN" sz="1800" dirty="0" smtClean="0"/>
              <a:t>	2 weeks</a:t>
            </a:r>
            <a:r>
              <a:rPr kumimoji="1" lang="zh-CN" altLang="en-US" sz="1800" dirty="0" smtClean="0"/>
              <a:t>（</a:t>
            </a:r>
            <a:r>
              <a:rPr kumimoji="1" lang="en-US" altLang="zh-CN" sz="1800" dirty="0" smtClean="0"/>
              <a:t>3~4</a:t>
            </a:r>
            <a:r>
              <a:rPr kumimoji="1" lang="zh-CN" altLang="en-US" sz="1800" dirty="0" smtClean="0"/>
              <a:t>人）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sz="1800" dirty="0" smtClean="0"/>
              <a:t>数据库设计</a:t>
            </a:r>
            <a:r>
              <a:rPr kumimoji="1" lang="en-US" altLang="zh-CN" sz="1800" dirty="0" smtClean="0"/>
              <a:t>	1 week</a:t>
            </a:r>
            <a:r>
              <a:rPr kumimoji="1" lang="zh-CN" altLang="en-US" sz="1800" dirty="0" smtClean="0"/>
              <a:t>（</a:t>
            </a:r>
            <a:r>
              <a:rPr kumimoji="1" lang="en-US" altLang="zh-CN" sz="1800" dirty="0" smtClean="0"/>
              <a:t>4</a:t>
            </a:r>
            <a:r>
              <a:rPr kumimoji="1" lang="zh-CN" altLang="en-US" sz="1800" dirty="0" smtClean="0"/>
              <a:t>人）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sz="1800" dirty="0" smtClean="0"/>
              <a:t>架构设计</a:t>
            </a:r>
            <a:r>
              <a:rPr kumimoji="1" lang="en-US" altLang="zh-CN" sz="1800" dirty="0" smtClean="0"/>
              <a:t>	1 weeks</a:t>
            </a:r>
            <a:r>
              <a:rPr kumimoji="1" lang="zh-CN" altLang="en-US" sz="1800" dirty="0" smtClean="0"/>
              <a:t>（</a:t>
            </a:r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人）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sz="1800" dirty="0" smtClean="0"/>
              <a:t>编码实现</a:t>
            </a:r>
            <a:r>
              <a:rPr kumimoji="1" lang="en-US" altLang="zh-CN" sz="1800" dirty="0" smtClean="0"/>
              <a:t>	6 weeks</a:t>
            </a:r>
            <a:r>
              <a:rPr kumimoji="1" lang="zh-CN" altLang="en-US" sz="1800" dirty="0" smtClean="0"/>
              <a:t>（</a:t>
            </a:r>
            <a:r>
              <a:rPr kumimoji="1" lang="en-US" altLang="zh-CN" sz="1800" dirty="0" smtClean="0"/>
              <a:t>6~8</a:t>
            </a:r>
            <a:r>
              <a:rPr kumimoji="1" lang="zh-CN" altLang="en-US" sz="1800" dirty="0" smtClean="0"/>
              <a:t>人）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sz="1800" dirty="0" smtClean="0"/>
              <a:t>后期测试</a:t>
            </a:r>
            <a:r>
              <a:rPr kumimoji="1" lang="en-US" altLang="zh-CN" sz="1800" dirty="0" smtClean="0"/>
              <a:t>	2 weeks</a:t>
            </a:r>
            <a:r>
              <a:rPr kumimoji="1" lang="zh-CN" altLang="en-US" sz="1800" dirty="0" smtClean="0"/>
              <a:t>（</a:t>
            </a:r>
            <a:r>
              <a:rPr kumimoji="1" lang="en-US" altLang="zh-CN" sz="1800" dirty="0" smtClean="0"/>
              <a:t>5~7</a:t>
            </a:r>
            <a:r>
              <a:rPr kumimoji="1" lang="zh-CN" altLang="en-US" sz="1800" dirty="0" smtClean="0"/>
              <a:t>人）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endParaRPr kumimoji="1" lang="en-US" altLang="zh-CN" sz="1800" dirty="0" smtClean="0"/>
          </a:p>
          <a:p>
            <a:pPr marL="342900" indent="-342900">
              <a:buFont typeface="Wingdings" charset="0"/>
              <a:buChar char="p"/>
            </a:pP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endParaRPr kumimoji="1"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黑体" charset="0"/>
                <a:ea typeface="黑体" charset="0"/>
              </a:rPr>
              <a:t>课程管理系统</a:t>
            </a:r>
            <a:br>
              <a:rPr kumimoji="1" lang="zh-CN" altLang="en-US" sz="3600" dirty="0"/>
            </a:br>
            <a:r>
              <a:rPr kumimoji="1" lang="en-US" altLang="zh-CN" sz="3600" dirty="0">
                <a:latin typeface="+mj-ea"/>
              </a:rPr>
              <a:t>——</a:t>
            </a:r>
            <a:r>
              <a:rPr kumimoji="1" lang="zh-CN" altLang="en-US" sz="3600" dirty="0">
                <a:latin typeface="+mj-ea"/>
              </a:rPr>
              <a:t>新系统开发计划书</a:t>
            </a:r>
            <a:endParaRPr kumimoji="1" lang="zh-CN" altLang="en-US" sz="360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黑体" charset="0"/>
                <a:ea typeface="黑体" charset="0"/>
              </a:rPr>
              <a:t>学业管理系统</a:t>
            </a:r>
            <a:br>
              <a:rPr kumimoji="1" lang="zh-CN" altLang="en-US" sz="3600" dirty="0"/>
            </a:br>
            <a:r>
              <a:rPr kumimoji="1" lang="en-US" altLang="zh-CN" sz="3600" dirty="0">
                <a:latin typeface="+mj-ea"/>
              </a:rPr>
              <a:t>——</a:t>
            </a:r>
            <a:r>
              <a:rPr kumimoji="1" lang="zh-CN" altLang="en-US" sz="3600" dirty="0">
                <a:latin typeface="+mj-ea"/>
              </a:rPr>
              <a:t>现有系统分析</a:t>
            </a:r>
            <a:endParaRPr kumimoji="1" lang="zh-CN" altLang="en-US" sz="36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现有系统：课程大纲系统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知识体系系统</a:t>
            </a: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存在的问题：</a:t>
            </a:r>
            <a:endParaRPr kumimoji="1" lang="zh-CN" altLang="en-US" dirty="0" smtClean="0"/>
          </a:p>
          <a:p>
            <a:pPr marL="800100" lvl="1" indent="-342900">
              <a:buFont typeface="Wingdings" charset="0"/>
              <a:buChar char="Ø"/>
            </a:pPr>
            <a:r>
              <a:rPr kumimoji="1" lang="zh-CN" altLang="en-US" dirty="0" smtClean="0"/>
              <a:t>相关系统并没有什么存在感</a:t>
            </a:r>
            <a:endParaRPr kumimoji="1" lang="zh-CN" altLang="en-US" dirty="0" smtClean="0"/>
          </a:p>
          <a:p>
            <a:pPr marL="800100" lvl="1" indent="-342900">
              <a:buFont typeface="Wingdings" charset="0"/>
              <a:buChar char="Ø"/>
            </a:pPr>
            <a:r>
              <a:rPr kumimoji="1" lang="zh-CN" altLang="en-US" dirty="0" smtClean="0"/>
              <a:t>缺少对本院学生学业的整体统计、指导、规划</a:t>
            </a:r>
            <a:endParaRPr kumimoji="1" lang="zh-CN" altLang="en-US" dirty="0" smtClean="0"/>
          </a:p>
          <a:p>
            <a:pPr marL="457200" lvl="1" indent="0">
              <a:buFont typeface="Wingdings" charset="0"/>
              <a:buNone/>
            </a:pPr>
            <a:r>
              <a:rPr kumimoji="1" lang="zh-CN" altLang="en-US" dirty="0" smtClean="0"/>
              <a:t>其他待解决的问题：</a:t>
            </a:r>
            <a:endParaRPr kumimoji="1" lang="zh-CN" altLang="en-US" dirty="0" smtClean="0"/>
          </a:p>
          <a:p>
            <a:pPr marL="800100" lvl="1" indent="-342900">
              <a:buFont typeface="Wingdings" charset="0"/>
              <a:buChar char="Ø"/>
            </a:pPr>
            <a:r>
              <a:rPr kumimoji="1" lang="zh-CN" altLang="en-US" dirty="0" smtClean="0"/>
              <a:t>方向和课程选择采用人工统计的方式，麻烦且易出错</a:t>
            </a:r>
            <a:endParaRPr kumimoji="1" lang="zh-CN" altLang="en-US" dirty="0" smtClean="0"/>
          </a:p>
          <a:p>
            <a:pPr marL="800100" lvl="1" indent="-342900">
              <a:buFont typeface="Wingdings" charset="0"/>
              <a:buChar char="Ø"/>
            </a:pPr>
            <a:r>
              <a:rPr kumimoji="1" lang="zh-CN" altLang="en-US" dirty="0" smtClean="0"/>
              <a:t>学生对于自己大三所选课程的相关规则不了解，不知道自己当前选修的课程是否达到要求</a:t>
            </a:r>
            <a:endParaRPr kumimoji="1" lang="zh-CN" altLang="en-US" dirty="0" smtClean="0"/>
          </a:p>
          <a:p>
            <a:pPr marL="800100" lvl="1" indent="-342900">
              <a:buFont typeface="Wingdings" charset="0"/>
              <a:buChar char="Ø"/>
            </a:pPr>
            <a:r>
              <a:rPr kumimoji="1" lang="zh-CN" altLang="en-US" dirty="0" smtClean="0"/>
              <a:t>学生需要找辅导员了解自己的</a:t>
            </a:r>
            <a:r>
              <a:rPr kumimoji="1" lang="en-US" altLang="zh-CN" dirty="0" smtClean="0"/>
              <a:t>GPA</a:t>
            </a:r>
            <a:r>
              <a:rPr kumimoji="1" lang="zh-CN" altLang="en-US" dirty="0" smtClean="0"/>
              <a:t>及年级排名</a:t>
            </a:r>
            <a:endParaRPr kumimoji="1" lang="zh-CN" altLang="en-US" dirty="0" smtClean="0"/>
          </a:p>
          <a:p>
            <a:pPr marL="800100" lvl="1" indent="-342900">
              <a:buFont typeface="Wingdings" charset="0"/>
              <a:buChar char="Ø"/>
            </a:pPr>
            <a:endParaRPr kumimoji="1"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1080" y="1845945"/>
            <a:ext cx="17907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黑体" charset="0"/>
                <a:ea typeface="黑体" charset="0"/>
              </a:rPr>
              <a:t>学业管理系统</a:t>
            </a:r>
            <a:br>
              <a:rPr kumimoji="1" lang="zh-CN" altLang="en-US" sz="3600" dirty="0"/>
            </a:br>
            <a:r>
              <a:rPr kumimoji="1" lang="en-US" altLang="zh-CN" sz="3600" dirty="0">
                <a:latin typeface="+mj-ea"/>
              </a:rPr>
              <a:t>——</a:t>
            </a:r>
            <a:r>
              <a:rPr kumimoji="1" lang="zh-CN" altLang="en-US" sz="3600" dirty="0">
                <a:latin typeface="+mj-ea"/>
              </a:rPr>
              <a:t>新系统规划</a:t>
            </a:r>
            <a:endParaRPr kumimoji="1" lang="zh-CN" altLang="en-US" sz="36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学生可查看其每学期所修的课程信息及成绩</a:t>
            </a: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学生可查看自己的成绩走向</a:t>
            </a:r>
            <a:r>
              <a:rPr kumimoji="1" lang="zh-CN" altLang="en-US" dirty="0" smtClean="0">
                <a:sym typeface="+mn-ea"/>
              </a:rPr>
              <a:t>，每学期和累计的</a:t>
            </a:r>
            <a:r>
              <a:rPr kumimoji="1" lang="en-US" altLang="zh-CN" dirty="0" smtClean="0">
                <a:sym typeface="+mn-ea"/>
              </a:rPr>
              <a:t>GPA</a:t>
            </a:r>
            <a:r>
              <a:rPr kumimoji="1" lang="zh-CN" altLang="en-US" dirty="0" smtClean="0">
                <a:sym typeface="+mn-ea"/>
              </a:rPr>
              <a:t>及年级排名</a:t>
            </a:r>
            <a:endParaRPr kumimoji="1" lang="zh-CN" altLang="en-US" dirty="0" smtClean="0">
              <a:sym typeface="+mn-ea"/>
            </a:endParaRPr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学生可查看其学业完成情况（结合本院的课程大纲及相关规定进行学业审核），构建每个学生的技能树</a:t>
            </a: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学生利用本系统进行大三方向的选择及相关课程的选修报名</a:t>
            </a: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辅导员和教务员可以查看学生以上信息并提供指导意见</a:t>
            </a: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教务员利用本系统进行方向选择和课程选修的信息整理 </a:t>
            </a:r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无旧系统基础，系统的整体设计（需求、界面）需要进一步详细规划</a:t>
            </a: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endParaRPr kumimoji="1"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黑体" charset="0"/>
                <a:ea typeface="黑体" charset="0"/>
              </a:rPr>
              <a:t>学业管理系统</a:t>
            </a:r>
            <a:br>
              <a:rPr kumimoji="1" lang="zh-CN" altLang="en-US" sz="3600" dirty="0"/>
            </a:br>
            <a:r>
              <a:rPr kumimoji="1" lang="en-US" altLang="zh-CN" sz="3600" dirty="0">
                <a:latin typeface="+mj-ea"/>
              </a:rPr>
              <a:t>——</a:t>
            </a:r>
            <a:r>
              <a:rPr kumimoji="1" lang="zh-CN" altLang="en-US" sz="3600" dirty="0">
                <a:latin typeface="+mj-ea"/>
              </a:rPr>
              <a:t>预期实施中的困难</a:t>
            </a:r>
            <a:endParaRPr kumimoji="1" lang="zh-CN" altLang="en-US" sz="360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运行可行性</a:t>
            </a:r>
            <a:endParaRPr kumimoji="1" lang="zh-CN" altLang="en-US" dirty="0" smtClean="0"/>
          </a:p>
          <a:p>
            <a:pPr marL="800100" lvl="1" indent="-342900">
              <a:buFont typeface="Arial" charset="0"/>
              <a:buChar char="•"/>
            </a:pPr>
            <a:r>
              <a:rPr kumimoji="1" lang="zh-CN" altLang="en-US" sz="1800" dirty="0" smtClean="0"/>
              <a:t>有固定的用户（学生</a:t>
            </a:r>
            <a:r>
              <a:rPr kumimoji="1" lang="en-US" altLang="zh-CN" sz="1800" dirty="0" smtClean="0"/>
              <a:t>&amp;</a:t>
            </a:r>
            <a:r>
              <a:rPr kumimoji="1" lang="zh-CN" altLang="en-US" sz="1800" dirty="0" smtClean="0"/>
              <a:t>辅导员</a:t>
            </a:r>
            <a:r>
              <a:rPr kumimoji="1" lang="en-US" altLang="zh-CN" sz="1800" dirty="0" smtClean="0"/>
              <a:t>&amp;</a:t>
            </a:r>
            <a:r>
              <a:rPr kumimoji="1" lang="zh-CN" altLang="en-US" sz="1800" dirty="0" smtClean="0"/>
              <a:t>教务员）使用系统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技术可行性</a:t>
            </a:r>
            <a:endParaRPr kumimoji="1" lang="zh-CN" altLang="en-US" dirty="0" smtClean="0"/>
          </a:p>
          <a:p>
            <a:pPr marL="800100" lvl="1" indent="-342900">
              <a:buFont typeface="Arial" charset="0"/>
              <a:buChar char="•"/>
            </a:pPr>
            <a:r>
              <a:rPr kumimoji="1" lang="zh-CN" altLang="en-US" sz="1800" dirty="0" smtClean="0"/>
              <a:t>身为软件学院，系统开发的技术方面应该不是问题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经济可行性</a:t>
            </a:r>
            <a:endParaRPr kumimoji="1" lang="zh-CN" altLang="en-US" dirty="0" smtClean="0"/>
          </a:p>
          <a:p>
            <a:pPr marL="800100" lvl="1" indent="-342900">
              <a:buFont typeface="Arial" charset="0"/>
              <a:buChar char="•"/>
            </a:pPr>
            <a:r>
              <a:rPr kumimoji="1" lang="zh-CN" altLang="en-US" sz="1800" dirty="0" smtClean="0"/>
              <a:t>可以使用软件学院学生作为廉价劳动力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endParaRPr kumimoji="1"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黑体" charset="0"/>
                <a:ea typeface="黑体" charset="0"/>
              </a:rPr>
              <a:t>学业管理系统</a:t>
            </a:r>
            <a:br>
              <a:rPr kumimoji="1" lang="zh-CN" altLang="en-US" sz="3600" dirty="0"/>
            </a:br>
            <a:r>
              <a:rPr kumimoji="1" lang="en-US" altLang="zh-CN" sz="3600" dirty="0">
                <a:latin typeface="+mj-ea"/>
              </a:rPr>
              <a:t>——</a:t>
            </a:r>
            <a:r>
              <a:rPr kumimoji="1" lang="zh-CN" altLang="en-US" sz="3600" dirty="0">
                <a:latin typeface="+mj-ea"/>
              </a:rPr>
              <a:t>新系统可行性分析</a:t>
            </a:r>
            <a:endParaRPr kumimoji="1" lang="zh-CN" altLang="en-US" sz="360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0"/>
              <a:buChar char="p"/>
            </a:pPr>
            <a:r>
              <a:rPr kumimoji="1" lang="zh-CN" altLang="en-US" sz="1800" dirty="0" smtClean="0"/>
              <a:t>确定需求</a:t>
            </a:r>
            <a:r>
              <a:rPr kumimoji="1" lang="en-US" altLang="zh-CN" sz="1800" dirty="0" smtClean="0"/>
              <a:t>	2 weeks</a:t>
            </a:r>
            <a:r>
              <a:rPr kumimoji="1" lang="zh-CN" altLang="en-US" sz="1800" dirty="0" smtClean="0"/>
              <a:t>（</a:t>
            </a:r>
            <a:r>
              <a:rPr kumimoji="1" lang="en-US" altLang="zh-CN" sz="1800" dirty="0" smtClean="0"/>
              <a:t>3~4</a:t>
            </a:r>
            <a:r>
              <a:rPr kumimoji="1" lang="zh-CN" altLang="en-US" sz="1800" dirty="0" smtClean="0"/>
              <a:t>人）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sz="1800" dirty="0" smtClean="0"/>
              <a:t>数据库设计</a:t>
            </a:r>
            <a:r>
              <a:rPr kumimoji="1" lang="en-US" altLang="zh-CN" sz="1800" dirty="0" smtClean="0"/>
              <a:t>	1 week</a:t>
            </a:r>
            <a:r>
              <a:rPr kumimoji="1" lang="zh-CN" altLang="en-US" sz="1800" dirty="0" smtClean="0"/>
              <a:t>（</a:t>
            </a:r>
            <a:r>
              <a:rPr kumimoji="1" lang="en-US" altLang="zh-CN" sz="1800" dirty="0" smtClean="0"/>
              <a:t>4</a:t>
            </a:r>
            <a:r>
              <a:rPr kumimoji="1" lang="zh-CN" altLang="en-US" sz="1800" dirty="0" smtClean="0"/>
              <a:t>人）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sz="1800" dirty="0" smtClean="0"/>
              <a:t>架构设计</a:t>
            </a:r>
            <a:r>
              <a:rPr kumimoji="1" lang="en-US" altLang="zh-CN" sz="1800" dirty="0" smtClean="0"/>
              <a:t>	1 week</a:t>
            </a:r>
            <a:r>
              <a:rPr kumimoji="1" lang="zh-CN" altLang="en-US" sz="1800" dirty="0" smtClean="0"/>
              <a:t>（</a:t>
            </a:r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人）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sz="1800" dirty="0" smtClean="0"/>
              <a:t>界面设计</a:t>
            </a:r>
            <a:r>
              <a:rPr kumimoji="1" lang="en-US" altLang="zh-CN" sz="1800" dirty="0" smtClean="0"/>
              <a:t>	2 weeks</a:t>
            </a:r>
            <a:r>
              <a:rPr kumimoji="1" lang="zh-CN" altLang="en-US" sz="1800" dirty="0" smtClean="0"/>
              <a:t>（</a:t>
            </a:r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人）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sz="1800" dirty="0" smtClean="0"/>
              <a:t>编码实现</a:t>
            </a:r>
            <a:r>
              <a:rPr kumimoji="1" lang="en-US" altLang="zh-CN" sz="1800" dirty="0" smtClean="0"/>
              <a:t>	6 weeks</a:t>
            </a:r>
            <a:r>
              <a:rPr kumimoji="1" lang="zh-CN" altLang="en-US" sz="1800" dirty="0" smtClean="0"/>
              <a:t>（</a:t>
            </a:r>
            <a:r>
              <a:rPr kumimoji="1" lang="en-US" altLang="zh-CN" sz="1800" dirty="0" smtClean="0"/>
              <a:t>6~8</a:t>
            </a:r>
            <a:r>
              <a:rPr kumimoji="1" lang="zh-CN" altLang="en-US" sz="1800" dirty="0" smtClean="0"/>
              <a:t>人）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sz="1800" dirty="0" smtClean="0"/>
              <a:t>后期测试</a:t>
            </a:r>
            <a:r>
              <a:rPr kumimoji="1" lang="en-US" altLang="zh-CN" sz="1800" dirty="0" smtClean="0"/>
              <a:t>	2 weeks</a:t>
            </a:r>
            <a:r>
              <a:rPr kumimoji="1" lang="zh-CN" altLang="en-US" sz="1800" dirty="0" smtClean="0"/>
              <a:t>（</a:t>
            </a:r>
            <a:r>
              <a:rPr kumimoji="1" lang="en-US" altLang="zh-CN" sz="1800" dirty="0" smtClean="0"/>
              <a:t>5~7</a:t>
            </a:r>
            <a:r>
              <a:rPr kumimoji="1" lang="zh-CN" altLang="en-US" sz="1800" dirty="0" smtClean="0"/>
              <a:t>人）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endParaRPr kumimoji="1" lang="en-US" altLang="zh-CN" sz="1800" dirty="0" smtClean="0"/>
          </a:p>
          <a:p>
            <a:pPr marL="342900" indent="-342900">
              <a:buFont typeface="Wingdings" charset="0"/>
              <a:buChar char="p"/>
            </a:pP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endParaRPr kumimoji="1"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黑体" charset="0"/>
                <a:ea typeface="黑体" charset="0"/>
              </a:rPr>
              <a:t>学业管理系统</a:t>
            </a:r>
            <a:br>
              <a:rPr kumimoji="1" lang="zh-CN" altLang="en-US" sz="3600" dirty="0"/>
            </a:br>
            <a:r>
              <a:rPr kumimoji="1" lang="en-US" altLang="zh-CN" sz="3600" dirty="0">
                <a:latin typeface="+mj-ea"/>
              </a:rPr>
              <a:t>——</a:t>
            </a:r>
            <a:r>
              <a:rPr kumimoji="1" lang="zh-CN" altLang="en-US" sz="3600" dirty="0">
                <a:latin typeface="+mj-ea"/>
              </a:rPr>
              <a:t>新系统开发计划书</a:t>
            </a:r>
            <a:endParaRPr kumimoji="1" lang="zh-CN" altLang="en-US" sz="360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无现有系统（也有可能是我不知道）</a:t>
            </a: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当前发现的一些问题：</a:t>
            </a:r>
            <a:endParaRPr kumimoji="1" lang="zh-CN" altLang="en-US" dirty="0" smtClean="0"/>
          </a:p>
          <a:p>
            <a:pPr marL="800100" lvl="1" indent="-34290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dirty="0" smtClean="0">
                <a:sym typeface="+mn-ea"/>
              </a:rPr>
              <a:t>教材购买的问题：教务员放出教材购买清单，组织一个时间学生到某处交钱买教材，不方便</a:t>
            </a:r>
            <a:endParaRPr kumimoji="1" lang="zh-CN" altLang="en-US" dirty="0" smtClean="0">
              <a:sym typeface="+mn-ea"/>
            </a:endParaRPr>
          </a:p>
          <a:p>
            <a:pPr marL="800100" lvl="1" indent="-34290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dirty="0" smtClean="0">
                <a:sym typeface="+mn-ea"/>
              </a:rPr>
              <a:t>申请成绩注销的办事流程复杂：</a:t>
            </a:r>
            <a:endParaRPr kumimoji="1" lang="zh-CN" altLang="en-US" dirty="0" smtClean="0">
              <a:sym typeface="+mn-ea"/>
            </a:endParaRPr>
          </a:p>
          <a:p>
            <a:pPr marL="1257300" lvl="2" indent="-342900">
              <a:lnSpc>
                <a:spcPct val="11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sym typeface="+mn-ea"/>
              </a:rPr>
              <a:t>在教务处申请注销某门课的成绩</a:t>
            </a:r>
            <a:endParaRPr kumimoji="1" lang="zh-CN" altLang="en-US" sz="1400" dirty="0" smtClean="0">
              <a:sym typeface="+mn-ea"/>
            </a:endParaRPr>
          </a:p>
          <a:p>
            <a:pPr marL="1257300" lvl="2" indent="-342900">
              <a:lnSpc>
                <a:spcPct val="11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sym typeface="+mn-ea"/>
              </a:rPr>
              <a:t>打印注销成绩申请表</a:t>
            </a:r>
            <a:endParaRPr kumimoji="1" lang="zh-CN" altLang="en-US" sz="1400" dirty="0" smtClean="0">
              <a:sym typeface="+mn-ea"/>
            </a:endParaRPr>
          </a:p>
          <a:p>
            <a:pPr marL="1257300" lvl="2" indent="-342900">
              <a:lnSpc>
                <a:spcPct val="11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sym typeface="+mn-ea"/>
              </a:rPr>
              <a:t>交给教务员审核</a:t>
            </a:r>
            <a:endParaRPr kumimoji="1" lang="zh-CN" altLang="en-US" sz="1400" dirty="0" smtClean="0">
              <a:sym typeface="+mn-ea"/>
            </a:endParaRPr>
          </a:p>
          <a:p>
            <a:pPr marL="1257300" lvl="2" indent="-342900">
              <a:lnSpc>
                <a:spcPct val="11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sym typeface="+mn-ea"/>
              </a:rPr>
              <a:t>交给王老师签字（教学委员会？）</a:t>
            </a:r>
            <a:endParaRPr kumimoji="1" lang="zh-CN" altLang="en-US" sz="1400" dirty="0" smtClean="0">
              <a:sym typeface="+mn-ea"/>
            </a:endParaRPr>
          </a:p>
          <a:p>
            <a:pPr marL="1257300" lvl="2" indent="-342900">
              <a:lnSpc>
                <a:spcPct val="11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sym typeface="+mn-ea"/>
              </a:rPr>
              <a:t>交到校教务处</a:t>
            </a:r>
            <a:endParaRPr kumimoji="1"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黑体" charset="0"/>
                <a:ea typeface="黑体" charset="0"/>
              </a:rPr>
              <a:t>学生综合服务平台</a:t>
            </a:r>
            <a:br>
              <a:rPr kumimoji="1" lang="zh-CN" altLang="en-US" sz="3600" dirty="0"/>
            </a:br>
            <a:r>
              <a:rPr kumimoji="1" lang="en-US" altLang="zh-CN" sz="3600" dirty="0">
                <a:latin typeface="+mj-ea"/>
              </a:rPr>
              <a:t>——</a:t>
            </a:r>
            <a:r>
              <a:rPr kumimoji="1" lang="zh-CN" altLang="en-US" sz="3600" dirty="0">
                <a:latin typeface="+mj-ea"/>
              </a:rPr>
              <a:t>现有系统分析</a:t>
            </a:r>
            <a:endParaRPr kumimoji="1" lang="zh-CN" altLang="en-US" sz="3600" dirty="0">
              <a:latin typeface="+mj-ea"/>
            </a:endParaRPr>
          </a:p>
        </p:txBody>
      </p:sp>
      <p:pic>
        <p:nvPicPr>
          <p:cNvPr id="2" name="图片 1" descr="注销成绩业务流程"/>
          <p:cNvPicPr>
            <a:picLocks noChangeAspect="1"/>
          </p:cNvPicPr>
          <p:nvPr/>
        </p:nvPicPr>
        <p:blipFill>
          <a:blip r:embed="rId1"/>
          <a:srcRect r="4855" b="-267"/>
          <a:stretch>
            <a:fillRect/>
          </a:stretch>
        </p:blipFill>
        <p:spPr>
          <a:xfrm>
            <a:off x="819785" y="4043680"/>
            <a:ext cx="8705850" cy="2510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dirty="0" smtClean="0"/>
              <a:t>当前发现的一些问题：</a:t>
            </a:r>
            <a:endParaRPr kumimoji="1" lang="en-US" altLang="zh-CN" sz="1400" dirty="0" smtClean="0">
              <a:sym typeface="+mn-ea"/>
            </a:endParaRPr>
          </a:p>
          <a:p>
            <a:pPr marL="800100" lvl="1" indent="-34290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dirty="0" smtClean="0">
                <a:sym typeface="+mn-ea"/>
              </a:rPr>
              <a:t>申请实习的办事流程复杂：</a:t>
            </a:r>
            <a:endParaRPr kumimoji="1" lang="zh-CN" altLang="en-US" dirty="0" smtClean="0">
              <a:sym typeface="+mn-ea"/>
            </a:endParaRPr>
          </a:p>
          <a:p>
            <a:pPr marL="1257300" lvl="2" indent="-342900">
              <a:lnSpc>
                <a:spcPct val="11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sym typeface="+mn-ea"/>
              </a:rPr>
              <a:t>本人提出书面申请</a:t>
            </a:r>
            <a:endParaRPr kumimoji="1" lang="zh-CN" altLang="en-US" sz="1400" dirty="0" smtClean="0">
              <a:sym typeface="+mn-ea"/>
            </a:endParaRPr>
          </a:p>
          <a:p>
            <a:pPr marL="1257300" lvl="2" indent="-342900">
              <a:lnSpc>
                <a:spcPct val="11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sym typeface="+mn-ea"/>
              </a:rPr>
              <a:t>找教务员确认学分</a:t>
            </a:r>
            <a:endParaRPr kumimoji="1" lang="zh-CN" altLang="en-US" sz="1400" dirty="0" smtClean="0">
              <a:sym typeface="+mn-ea"/>
            </a:endParaRPr>
          </a:p>
          <a:p>
            <a:pPr marL="1257300" lvl="2" indent="-342900">
              <a:lnSpc>
                <a:spcPct val="11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sym typeface="+mn-ea"/>
              </a:rPr>
              <a:t>如果是助教</a:t>
            </a:r>
            <a:r>
              <a:rPr kumimoji="1" lang="en-US" altLang="zh-CN" sz="1400" dirty="0" smtClean="0">
                <a:sym typeface="+mn-ea"/>
              </a:rPr>
              <a:t>/</a:t>
            </a:r>
            <a:r>
              <a:rPr kumimoji="1" lang="zh-CN" altLang="en-US" sz="1400" dirty="0" smtClean="0">
                <a:sym typeface="+mn-ea"/>
              </a:rPr>
              <a:t>有科研项目，要找相关老师签字同意</a:t>
            </a:r>
            <a:endParaRPr kumimoji="1" lang="zh-CN" altLang="en-US" sz="1400" dirty="0" smtClean="0">
              <a:sym typeface="+mn-ea"/>
            </a:endParaRPr>
          </a:p>
          <a:p>
            <a:pPr marL="1257300" lvl="2" indent="-342900">
              <a:lnSpc>
                <a:spcPct val="11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sym typeface="+mn-ea"/>
              </a:rPr>
              <a:t>找辅导员签署意见</a:t>
            </a:r>
            <a:endParaRPr kumimoji="1" lang="zh-CN" altLang="en-US" sz="1400" dirty="0" smtClean="0">
              <a:sym typeface="+mn-ea"/>
            </a:endParaRPr>
          </a:p>
          <a:p>
            <a:pPr marL="1257300" lvl="2" indent="-342900">
              <a:lnSpc>
                <a:spcPct val="11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sym typeface="+mn-ea"/>
              </a:rPr>
              <a:t>到工程发展中心签署意见</a:t>
            </a:r>
            <a:endParaRPr kumimoji="1" lang="zh-CN" altLang="en-US" sz="1400" dirty="0" smtClean="0">
              <a:sym typeface="+mn-ea"/>
            </a:endParaRPr>
          </a:p>
          <a:p>
            <a:pPr marL="1257300" lvl="2" indent="-342900">
              <a:lnSpc>
                <a:spcPct val="11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sym typeface="+mn-ea"/>
              </a:rPr>
              <a:t>这只是其中的一份表格。。</a:t>
            </a:r>
            <a:endParaRPr kumimoji="1" lang="zh-CN" altLang="en-US" sz="1400" dirty="0" smtClean="0">
              <a:sym typeface="+mn-ea"/>
            </a:endParaRPr>
          </a:p>
          <a:p>
            <a:pPr marL="800100" lvl="1" indent="-34290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dirty="0" smtClean="0"/>
              <a:t>许多办事流程不知道（比如该找谁？什么时候去哪可以找得到？准备什么材料？）</a:t>
            </a:r>
            <a:endParaRPr kumimoji="1"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黑体" charset="0"/>
                <a:ea typeface="黑体" charset="0"/>
              </a:rPr>
              <a:t>学生综合服务平台</a:t>
            </a:r>
            <a:br>
              <a:rPr kumimoji="1" lang="zh-CN" altLang="en-US" sz="3600" dirty="0"/>
            </a:br>
            <a:r>
              <a:rPr kumimoji="1" lang="en-US" altLang="zh-CN" sz="3600" dirty="0">
                <a:latin typeface="+mj-ea"/>
              </a:rPr>
              <a:t>——</a:t>
            </a:r>
            <a:r>
              <a:rPr kumimoji="1" lang="zh-CN" altLang="en-US" sz="3600" dirty="0">
                <a:latin typeface="+mj-ea"/>
              </a:rPr>
              <a:t>现有系统分析</a:t>
            </a:r>
            <a:endParaRPr kumimoji="1" lang="zh-CN" altLang="en-US" sz="360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黑体" charset="0"/>
                <a:ea typeface="黑体" charset="0"/>
              </a:rPr>
              <a:t>学生综合服务平台</a:t>
            </a:r>
            <a:br>
              <a:rPr kumimoji="1" lang="zh-CN" altLang="en-US" sz="3600" dirty="0"/>
            </a:br>
            <a:r>
              <a:rPr kumimoji="1" lang="en-US" altLang="zh-CN" sz="3600" dirty="0">
                <a:latin typeface="+mj-ea"/>
              </a:rPr>
              <a:t>——</a:t>
            </a:r>
            <a:r>
              <a:rPr kumimoji="1" lang="zh-CN" altLang="en-US" sz="3600" dirty="0">
                <a:latin typeface="+mj-ea"/>
              </a:rPr>
              <a:t>新系统规划</a:t>
            </a:r>
            <a:endParaRPr kumimoji="1" lang="zh-CN" altLang="en-US" sz="36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公布相关办事信息（流程、相关要求、人员办公室、办公时间）</a:t>
            </a: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将申请实习、申请成绩注销的流程自动化，在网上进行</a:t>
            </a: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增加在线教材购买功能：</a:t>
            </a:r>
            <a:endParaRPr kumimoji="1" lang="zh-CN" altLang="en-US" dirty="0" smtClean="0"/>
          </a:p>
          <a:p>
            <a:pPr marL="800100" lvl="1" indent="-342900">
              <a:buFont typeface="Arial" charset="0"/>
              <a:buChar char="•"/>
            </a:pPr>
            <a:r>
              <a:rPr kumimoji="1" lang="zh-CN" altLang="en-US" dirty="0" smtClean="0"/>
              <a:t>教务员发布本学期每门课程需要购买的教材（有时间限制）</a:t>
            </a:r>
            <a:endParaRPr kumimoji="1" lang="zh-CN" altLang="en-US" dirty="0" smtClean="0"/>
          </a:p>
          <a:p>
            <a:pPr marL="800100" lvl="1" indent="-342900">
              <a:buFont typeface="Arial" charset="0"/>
              <a:buChar char="•"/>
            </a:pPr>
            <a:r>
              <a:rPr kumimoji="1" lang="zh-CN" altLang="en-US" dirty="0" smtClean="0"/>
              <a:t>学生查看自己所选课程需要购买的教材，选择决定购买的教材并进行网上支付</a:t>
            </a:r>
            <a:endParaRPr kumimoji="1" lang="zh-CN" altLang="en-US" dirty="0" smtClean="0"/>
          </a:p>
          <a:p>
            <a:pPr marL="800100" lvl="1" indent="-342900">
              <a:buFont typeface="Arial" charset="0"/>
              <a:buChar char="•"/>
            </a:pPr>
            <a:r>
              <a:rPr kumimoji="1" lang="zh-CN" altLang="en-US" dirty="0" smtClean="0"/>
              <a:t>教务员获得学生购买教材的统计信息并通知相关书店，联系教材交易</a:t>
            </a:r>
            <a:endParaRPr kumimoji="1" lang="zh-CN" altLang="en-US" dirty="0" smtClean="0"/>
          </a:p>
          <a:p>
            <a:pPr marL="800100" lvl="1" indent="-342900">
              <a:buFont typeface="Arial" charset="0"/>
              <a:buChar char="•"/>
            </a:pPr>
            <a:r>
              <a:rPr kumimoji="1" lang="zh-CN" altLang="en-US" dirty="0" smtClean="0"/>
              <a:t>在取教材时，学生到指定地点刷校园卡，分发教材的相关人员查看学生的网上交易信息，将对应的教材交给学生</a:t>
            </a:r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系统简述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以教学和学生的长期发展为中心，将软件学院信息系统分为以下四部分：</a:t>
            </a:r>
            <a:endParaRPr kumimoji="1" lang="zh-CN" altLang="en-US" dirty="0" smtClean="0"/>
          </a:p>
          <a:p>
            <a:pPr lvl="1">
              <a:lnSpc>
                <a:spcPct val="110000"/>
              </a:lnSpc>
              <a:buFont typeface="Wingdings" charset="0"/>
              <a:buChar char="Ø"/>
            </a:pPr>
            <a:r>
              <a:rPr kumimoji="1" lang="zh-CN" altLang="en-US" dirty="0" smtClean="0"/>
              <a:t>课程管理系统</a:t>
            </a:r>
            <a:endParaRPr kumimoji="1" lang="zh-CN" altLang="en-US" dirty="0" smtClean="0"/>
          </a:p>
          <a:p>
            <a:pPr lvl="1">
              <a:lnSpc>
                <a:spcPct val="110000"/>
              </a:lnSpc>
              <a:buFont typeface="Wingdings" charset="0"/>
              <a:buChar char="Ø"/>
            </a:pPr>
            <a:r>
              <a:rPr kumimoji="1" lang="zh-CN" altLang="en-US" dirty="0" smtClean="0"/>
              <a:t>学业管理系统</a:t>
            </a:r>
            <a:endParaRPr kumimoji="1" lang="zh-CN" altLang="en-US" dirty="0" smtClean="0"/>
          </a:p>
          <a:p>
            <a:pPr lvl="1">
              <a:lnSpc>
                <a:spcPct val="110000"/>
              </a:lnSpc>
              <a:buFont typeface="Wingdings" charset="0"/>
              <a:buChar char="Ø"/>
            </a:pPr>
            <a:r>
              <a:rPr kumimoji="1" lang="zh-CN" altLang="en-US" dirty="0" smtClean="0"/>
              <a:t>学生综合服务平台</a:t>
            </a:r>
            <a:endParaRPr kumimoji="1" lang="zh-CN" altLang="en-US" dirty="0" smtClean="0"/>
          </a:p>
          <a:p>
            <a:pPr lvl="1">
              <a:lnSpc>
                <a:spcPct val="110000"/>
              </a:lnSpc>
              <a:buFont typeface="Wingdings" charset="0"/>
              <a:buChar char="Ø"/>
            </a:pPr>
            <a:r>
              <a:rPr kumimoji="1" lang="zh-CN" altLang="en-US" dirty="0" smtClean="0"/>
              <a:t>院友档案管理系统</a:t>
            </a:r>
            <a:endParaRPr kumimoji="1" lang="zh-CN" altLang="en-US" dirty="0" smtClean="0"/>
          </a:p>
          <a:p>
            <a:pPr marL="0" indent="0">
              <a:buFont typeface="Wingdings" charset="0"/>
              <a:buNone/>
            </a:pPr>
            <a:endParaRPr kumimoji="1" lang="zh-CN" altLang="en-US" dirty="0" smtClean="0"/>
          </a:p>
          <a:p>
            <a:pPr>
              <a:buFont typeface="Wingdings" charset="0"/>
              <a:buChar char="p"/>
            </a:pPr>
            <a:r>
              <a:rPr kumimoji="1" lang="zh-CN" altLang="en-US" dirty="0" smtClean="0"/>
              <a:t>接下来针对每一个子系统进行分析规划</a:t>
            </a:r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无旧系统基础，系统的整体设计（需求、界面）需要进一步详细规划</a:t>
            </a: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相关部门的集成，包括与校教务处和教务网的集成较为困难</a:t>
            </a: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endParaRPr kumimoji="1"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黑体" charset="0"/>
                <a:ea typeface="黑体" charset="0"/>
              </a:rPr>
              <a:t>学生综合服务平台</a:t>
            </a:r>
            <a:br>
              <a:rPr kumimoji="1" lang="zh-CN" altLang="en-US" sz="3600" dirty="0"/>
            </a:br>
            <a:r>
              <a:rPr kumimoji="1" lang="en-US" altLang="zh-CN" sz="3600" dirty="0">
                <a:latin typeface="+mj-ea"/>
              </a:rPr>
              <a:t>——</a:t>
            </a:r>
            <a:r>
              <a:rPr kumimoji="1" lang="zh-CN" altLang="en-US" sz="3600" dirty="0">
                <a:latin typeface="+mj-ea"/>
              </a:rPr>
              <a:t>预期实施中的困难</a:t>
            </a:r>
            <a:endParaRPr kumimoji="1" lang="zh-CN" altLang="en-US" sz="360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运行可行性</a:t>
            </a:r>
            <a:endParaRPr kumimoji="1" lang="zh-CN" altLang="en-US" dirty="0" smtClean="0"/>
          </a:p>
          <a:p>
            <a:pPr marL="800100" lvl="1" indent="-342900">
              <a:buFont typeface="Arial" charset="0"/>
              <a:buChar char="•"/>
            </a:pPr>
            <a:r>
              <a:rPr kumimoji="1" lang="zh-CN" altLang="en-US" sz="1800" dirty="0" smtClean="0"/>
              <a:t>有固定的用户（学生</a:t>
            </a:r>
            <a:r>
              <a:rPr kumimoji="1" lang="en-US" altLang="zh-CN" sz="1800" dirty="0" smtClean="0"/>
              <a:t>&amp;</a:t>
            </a:r>
            <a:r>
              <a:rPr kumimoji="1" lang="zh-CN" altLang="en-US" sz="1800" dirty="0" smtClean="0"/>
              <a:t>各部门人员）使用系统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技术可行性</a:t>
            </a:r>
            <a:endParaRPr kumimoji="1" lang="zh-CN" altLang="en-US" dirty="0" smtClean="0"/>
          </a:p>
          <a:p>
            <a:pPr marL="800100" lvl="1" indent="-342900">
              <a:buFont typeface="Arial" charset="0"/>
              <a:buChar char="•"/>
            </a:pPr>
            <a:r>
              <a:rPr kumimoji="1" lang="zh-CN" altLang="en-US" sz="1800" dirty="0" smtClean="0"/>
              <a:t>身为软件学院，系统开发的技术方面应该不是问题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经济可行性</a:t>
            </a:r>
            <a:endParaRPr kumimoji="1" lang="zh-CN" altLang="en-US" dirty="0" smtClean="0"/>
          </a:p>
          <a:p>
            <a:pPr marL="800100" lvl="1" indent="-342900">
              <a:buFont typeface="Arial" charset="0"/>
              <a:buChar char="•"/>
            </a:pPr>
            <a:r>
              <a:rPr kumimoji="1" lang="zh-CN" altLang="en-US" sz="1800" dirty="0" smtClean="0"/>
              <a:t>可以使用软件学院学生作为廉价劳动力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endParaRPr kumimoji="1"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黑体" charset="0"/>
                <a:ea typeface="黑体" charset="0"/>
              </a:rPr>
              <a:t>学生综合服务平台</a:t>
            </a:r>
            <a:br>
              <a:rPr kumimoji="1" lang="zh-CN" altLang="en-US" sz="3600" dirty="0"/>
            </a:br>
            <a:r>
              <a:rPr kumimoji="1" lang="en-US" altLang="zh-CN" sz="3600" dirty="0">
                <a:latin typeface="+mj-ea"/>
              </a:rPr>
              <a:t>——</a:t>
            </a:r>
            <a:r>
              <a:rPr kumimoji="1" lang="zh-CN" altLang="en-US" sz="3600" dirty="0">
                <a:latin typeface="+mj-ea"/>
              </a:rPr>
              <a:t>新系统可行性分析</a:t>
            </a:r>
            <a:endParaRPr kumimoji="1" lang="zh-CN" altLang="en-US" sz="360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0"/>
              <a:buChar char="p"/>
            </a:pPr>
            <a:r>
              <a:rPr kumimoji="1" lang="zh-CN" altLang="en-US" sz="1800" dirty="0" smtClean="0"/>
              <a:t>与相关部门进行沟通</a:t>
            </a:r>
            <a:r>
              <a:rPr kumimoji="1" lang="en-US" altLang="zh-CN" sz="1800" dirty="0" smtClean="0"/>
              <a:t>	2 weeks</a:t>
            </a:r>
            <a:r>
              <a:rPr kumimoji="1" lang="zh-CN" altLang="en-US" sz="1800" dirty="0" smtClean="0"/>
              <a:t>（</a:t>
            </a:r>
            <a:r>
              <a:rPr kumimoji="1" lang="en-US" altLang="zh-CN" sz="1800" dirty="0" smtClean="0"/>
              <a:t>5</a:t>
            </a:r>
            <a:r>
              <a:rPr kumimoji="1" lang="zh-CN" altLang="en-US" sz="1800" dirty="0" smtClean="0"/>
              <a:t>人）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sz="1800" dirty="0" smtClean="0"/>
              <a:t>确定需求</a:t>
            </a:r>
            <a:r>
              <a:rPr kumimoji="1" lang="en-US" altLang="zh-CN" sz="1800" dirty="0" smtClean="0"/>
              <a:t>	2 weeks</a:t>
            </a:r>
            <a:r>
              <a:rPr kumimoji="1" lang="zh-CN" altLang="en-US" sz="1800" dirty="0" smtClean="0"/>
              <a:t>（</a:t>
            </a:r>
            <a:r>
              <a:rPr kumimoji="1" lang="en-US" altLang="zh-CN" sz="1800" dirty="0" smtClean="0"/>
              <a:t>3~4</a:t>
            </a:r>
            <a:r>
              <a:rPr kumimoji="1" lang="zh-CN" altLang="en-US" sz="1800" dirty="0" smtClean="0"/>
              <a:t>人）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sz="1800" dirty="0" smtClean="0"/>
              <a:t>数据库设计</a:t>
            </a:r>
            <a:r>
              <a:rPr kumimoji="1" lang="en-US" altLang="zh-CN" sz="1800" dirty="0" smtClean="0"/>
              <a:t>	1 week</a:t>
            </a:r>
            <a:r>
              <a:rPr kumimoji="1" lang="zh-CN" altLang="en-US" sz="1800" dirty="0" smtClean="0"/>
              <a:t>（</a:t>
            </a:r>
            <a:r>
              <a:rPr kumimoji="1" lang="en-US" altLang="zh-CN" sz="1800" dirty="0" smtClean="0"/>
              <a:t>4</a:t>
            </a:r>
            <a:r>
              <a:rPr kumimoji="1" lang="zh-CN" altLang="en-US" sz="1800" dirty="0" smtClean="0"/>
              <a:t>人）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sz="1800" dirty="0" smtClean="0"/>
              <a:t>架构设计</a:t>
            </a:r>
            <a:r>
              <a:rPr kumimoji="1" lang="en-US" altLang="zh-CN" sz="1800" dirty="0" smtClean="0"/>
              <a:t>	1 week</a:t>
            </a:r>
            <a:r>
              <a:rPr kumimoji="1" lang="zh-CN" altLang="en-US" sz="1800" dirty="0" smtClean="0"/>
              <a:t>（</a:t>
            </a:r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人）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sz="1800" dirty="0" smtClean="0"/>
              <a:t>界面设计</a:t>
            </a:r>
            <a:r>
              <a:rPr kumimoji="1" lang="en-US" altLang="zh-CN" sz="1800" dirty="0" smtClean="0"/>
              <a:t>	2 weeks</a:t>
            </a:r>
            <a:r>
              <a:rPr kumimoji="1" lang="zh-CN" altLang="en-US" sz="1800" dirty="0" smtClean="0"/>
              <a:t>（</a:t>
            </a:r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人）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sz="1800" dirty="0" smtClean="0"/>
              <a:t>编码实现</a:t>
            </a:r>
            <a:r>
              <a:rPr kumimoji="1" lang="en-US" altLang="zh-CN" sz="1800" dirty="0" smtClean="0"/>
              <a:t>	6 weeks</a:t>
            </a:r>
            <a:r>
              <a:rPr kumimoji="1" lang="zh-CN" altLang="en-US" sz="1800" dirty="0" smtClean="0"/>
              <a:t>（</a:t>
            </a:r>
            <a:r>
              <a:rPr kumimoji="1" lang="en-US" altLang="zh-CN" sz="1800" dirty="0" smtClean="0"/>
              <a:t>6~8</a:t>
            </a:r>
            <a:r>
              <a:rPr kumimoji="1" lang="zh-CN" altLang="en-US" sz="1800" dirty="0" smtClean="0"/>
              <a:t>人）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sz="1800" dirty="0" smtClean="0"/>
              <a:t>后期测试</a:t>
            </a:r>
            <a:r>
              <a:rPr kumimoji="1" lang="en-US" altLang="zh-CN" sz="1800" dirty="0" smtClean="0"/>
              <a:t>	2 weeks</a:t>
            </a:r>
            <a:r>
              <a:rPr kumimoji="1" lang="zh-CN" altLang="en-US" sz="1800" dirty="0" smtClean="0"/>
              <a:t>（</a:t>
            </a:r>
            <a:r>
              <a:rPr kumimoji="1" lang="en-US" altLang="zh-CN" sz="1800" dirty="0" smtClean="0"/>
              <a:t>5~7</a:t>
            </a:r>
            <a:r>
              <a:rPr kumimoji="1" lang="zh-CN" altLang="en-US" sz="1800" dirty="0" smtClean="0"/>
              <a:t>人）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endParaRPr kumimoji="1" lang="en-US" altLang="zh-CN" sz="1800" dirty="0" smtClean="0"/>
          </a:p>
          <a:p>
            <a:pPr marL="342900" indent="-342900">
              <a:buFont typeface="Wingdings" charset="0"/>
              <a:buChar char="p"/>
            </a:pP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endParaRPr kumimoji="1"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黑体" charset="0"/>
                <a:ea typeface="黑体" charset="0"/>
              </a:rPr>
              <a:t>学生综合服务平台</a:t>
            </a:r>
            <a:br>
              <a:rPr kumimoji="1" lang="zh-CN" altLang="en-US" sz="3600" dirty="0"/>
            </a:br>
            <a:r>
              <a:rPr kumimoji="1" lang="en-US" altLang="zh-CN" sz="3600" dirty="0">
                <a:latin typeface="+mj-ea"/>
              </a:rPr>
              <a:t>——</a:t>
            </a:r>
            <a:r>
              <a:rPr kumimoji="1" lang="zh-CN" altLang="en-US" sz="3600" dirty="0">
                <a:latin typeface="+mj-ea"/>
              </a:rPr>
              <a:t>新系统开发计划书</a:t>
            </a:r>
            <a:endParaRPr kumimoji="1" lang="zh-CN" altLang="en-US" sz="360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无现有系统（也有可能是我不知道）</a:t>
            </a: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当前发现的一些问题：</a:t>
            </a:r>
            <a:endParaRPr kumimoji="1" lang="zh-CN" altLang="en-US" dirty="0" smtClean="0"/>
          </a:p>
          <a:p>
            <a:pPr marL="800100" lvl="1" indent="-34290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dirty="0" smtClean="0"/>
              <a:t>无法快速、系统的知道本院每届毕业生的去向</a:t>
            </a:r>
            <a:endParaRPr kumimoji="1" lang="zh-CN" altLang="en-US" dirty="0" smtClean="0"/>
          </a:p>
          <a:p>
            <a:pPr marL="800100" lvl="1" indent="-34290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dirty="0" smtClean="0"/>
              <a:t>无法跟踪、了解毕业生之后的发展状况</a:t>
            </a:r>
            <a:endParaRPr kumimoji="1" lang="zh-CN" altLang="en-US" dirty="0" smtClean="0"/>
          </a:p>
          <a:p>
            <a:pPr marL="800100" lvl="1" indent="-34290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dirty="0" smtClean="0"/>
              <a:t>学生无法系统的知道自己在校期间所获得的荣誉</a:t>
            </a:r>
            <a:endParaRPr kumimoji="1" lang="zh-CN" altLang="en-US" dirty="0" smtClean="0"/>
          </a:p>
          <a:p>
            <a:pPr marL="800100" lvl="1" indent="-34290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dirty="0" smtClean="0"/>
              <a:t>校友之间的互动、交流困难</a:t>
            </a:r>
            <a:endParaRPr kumimoji="1" lang="zh-CN" altLang="en-US" dirty="0" smtClean="0"/>
          </a:p>
          <a:p>
            <a:pPr marL="800100" lvl="1" indent="-34290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dirty="0" smtClean="0"/>
              <a:t>学院与院友关系不紧密</a:t>
            </a:r>
            <a:endParaRPr kumimoji="1"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黑体" charset="0"/>
                <a:ea typeface="黑体" charset="0"/>
              </a:rPr>
              <a:t>院友档案管理系统</a:t>
            </a:r>
            <a:br>
              <a:rPr kumimoji="1" lang="zh-CN" altLang="en-US" sz="3600" dirty="0"/>
            </a:br>
            <a:r>
              <a:rPr kumimoji="1" lang="en-US" altLang="zh-CN" sz="3600" dirty="0">
                <a:latin typeface="+mj-ea"/>
              </a:rPr>
              <a:t>——</a:t>
            </a:r>
            <a:r>
              <a:rPr kumimoji="1" lang="zh-CN" altLang="en-US" sz="3600" dirty="0">
                <a:latin typeface="+mj-ea"/>
              </a:rPr>
              <a:t>现有系统分析</a:t>
            </a:r>
            <a:endParaRPr kumimoji="1" lang="zh-CN" altLang="en-US" sz="360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从学生入校开始，为本院每位学生建立档案，记录其所获得的各项荣誉及所担任的职位</a:t>
            </a: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记录每届毕业生的毕业去向，并供学院所有人查看</a:t>
            </a: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跟踪每届毕业生的发展，并展示优秀校友</a:t>
            </a: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支持校友互动、联系、交流（信息公开）</a:t>
            </a: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支持优秀校友捐赠</a:t>
            </a:r>
            <a:endParaRPr kumimoji="1"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黑体" charset="0"/>
                <a:ea typeface="黑体" charset="0"/>
              </a:rPr>
              <a:t>院友档案管理系统</a:t>
            </a:r>
            <a:br>
              <a:rPr kumimoji="1" lang="zh-CN" altLang="en-US" sz="3600" dirty="0"/>
            </a:br>
            <a:r>
              <a:rPr kumimoji="1" lang="en-US" altLang="zh-CN" sz="3600" dirty="0">
                <a:latin typeface="+mj-ea"/>
              </a:rPr>
              <a:t>——</a:t>
            </a:r>
            <a:r>
              <a:rPr kumimoji="1" lang="zh-CN" altLang="en-US" sz="3600" dirty="0">
                <a:latin typeface="+mj-ea"/>
              </a:rPr>
              <a:t>新系统规划</a:t>
            </a:r>
            <a:endParaRPr kumimoji="1" lang="zh-CN" altLang="en-US" sz="360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无旧系统基础，系统的整体设计（需求、界面）需要进一步详细规划</a:t>
            </a: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后续跟踪与信息公开需要获得学院学生的同意与支持</a:t>
            </a: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已毕业学生及当前就读学生是否纳入档案管理，如何进行信息收集</a:t>
            </a: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endParaRPr kumimoji="1"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黑体" charset="0"/>
                <a:ea typeface="黑体" charset="0"/>
              </a:rPr>
              <a:t>院友档案管理系统</a:t>
            </a:r>
            <a:br>
              <a:rPr kumimoji="1" lang="zh-CN" altLang="en-US" sz="3600" dirty="0"/>
            </a:br>
            <a:r>
              <a:rPr kumimoji="1" lang="en-US" altLang="zh-CN" sz="3600" dirty="0">
                <a:latin typeface="+mj-ea"/>
              </a:rPr>
              <a:t>——</a:t>
            </a:r>
            <a:r>
              <a:rPr kumimoji="1" lang="zh-CN" altLang="en-US" sz="3600" dirty="0">
                <a:latin typeface="+mj-ea"/>
              </a:rPr>
              <a:t>预期实施中的困难</a:t>
            </a:r>
            <a:endParaRPr kumimoji="1" lang="zh-CN" altLang="en-US" sz="360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运行可行性</a:t>
            </a:r>
            <a:endParaRPr kumimoji="1" lang="zh-CN" altLang="en-US" dirty="0" smtClean="0"/>
          </a:p>
          <a:p>
            <a:pPr marL="800100" lvl="1" indent="-342900">
              <a:buFont typeface="Arial" charset="0"/>
              <a:buChar char="•"/>
            </a:pPr>
            <a:r>
              <a:rPr kumimoji="1" lang="zh-CN" altLang="en-US" sz="1800" dirty="0" smtClean="0"/>
              <a:t>有固定的用户（学生）使用系统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技术可行性</a:t>
            </a:r>
            <a:endParaRPr kumimoji="1" lang="zh-CN" altLang="en-US" dirty="0" smtClean="0"/>
          </a:p>
          <a:p>
            <a:pPr marL="800100" lvl="1" indent="-342900">
              <a:buFont typeface="Arial" charset="0"/>
              <a:buChar char="•"/>
            </a:pPr>
            <a:r>
              <a:rPr kumimoji="1" lang="zh-CN" altLang="en-US" sz="1800" dirty="0" smtClean="0"/>
              <a:t>身为软件学院，系统开发的技术方面应该不是问题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经济可行性</a:t>
            </a:r>
            <a:endParaRPr kumimoji="1" lang="zh-CN" altLang="en-US" dirty="0" smtClean="0"/>
          </a:p>
          <a:p>
            <a:pPr marL="800100" lvl="1" indent="-342900">
              <a:buFont typeface="Arial" charset="0"/>
              <a:buChar char="•"/>
            </a:pPr>
            <a:r>
              <a:rPr kumimoji="1" lang="zh-CN" altLang="en-US" sz="1800" dirty="0" smtClean="0"/>
              <a:t>可以使用软件学院学生作为廉价劳动力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endParaRPr kumimoji="1"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黑体" charset="0"/>
                <a:ea typeface="黑体" charset="0"/>
              </a:rPr>
              <a:t>院友档案管理系统</a:t>
            </a:r>
            <a:br>
              <a:rPr kumimoji="1" lang="zh-CN" altLang="en-US" sz="3600" dirty="0"/>
            </a:br>
            <a:r>
              <a:rPr kumimoji="1" lang="en-US" altLang="zh-CN" sz="3600" dirty="0">
                <a:latin typeface="+mj-ea"/>
              </a:rPr>
              <a:t>——</a:t>
            </a:r>
            <a:r>
              <a:rPr kumimoji="1" lang="zh-CN" altLang="en-US" sz="3600" dirty="0">
                <a:latin typeface="+mj-ea"/>
              </a:rPr>
              <a:t>新系统可行性分析</a:t>
            </a:r>
            <a:endParaRPr kumimoji="1" lang="zh-CN" altLang="en-US" sz="360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charset="0"/>
              <a:buChar char="p"/>
            </a:pPr>
            <a:r>
              <a:rPr kumimoji="1" lang="zh-CN" altLang="en-US" sz="1800" dirty="0" smtClean="0"/>
              <a:t>确定需求</a:t>
            </a:r>
            <a:r>
              <a:rPr kumimoji="1" lang="en-US" altLang="zh-CN" sz="1800" dirty="0" smtClean="0"/>
              <a:t>	2 weeks</a:t>
            </a:r>
            <a:r>
              <a:rPr kumimoji="1" lang="zh-CN" altLang="en-US" sz="1800" dirty="0" smtClean="0"/>
              <a:t>（</a:t>
            </a:r>
            <a:r>
              <a:rPr kumimoji="1" lang="en-US" altLang="zh-CN" sz="1800" dirty="0" smtClean="0"/>
              <a:t>3~4</a:t>
            </a:r>
            <a:r>
              <a:rPr kumimoji="1" lang="zh-CN" altLang="en-US" sz="1800" dirty="0" smtClean="0"/>
              <a:t>人）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sz="1800" dirty="0" smtClean="0"/>
              <a:t>数据库设计</a:t>
            </a:r>
            <a:r>
              <a:rPr kumimoji="1" lang="en-US" altLang="zh-CN" sz="1800" dirty="0" smtClean="0"/>
              <a:t>	1 week</a:t>
            </a:r>
            <a:r>
              <a:rPr kumimoji="1" lang="zh-CN" altLang="en-US" sz="1800" dirty="0" smtClean="0"/>
              <a:t>（</a:t>
            </a:r>
            <a:r>
              <a:rPr kumimoji="1" lang="en-US" altLang="zh-CN" sz="1800" dirty="0" smtClean="0"/>
              <a:t>4</a:t>
            </a:r>
            <a:r>
              <a:rPr kumimoji="1" lang="zh-CN" altLang="en-US" sz="1800" dirty="0" smtClean="0"/>
              <a:t>人）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sz="1800" dirty="0" smtClean="0"/>
              <a:t>架构设计</a:t>
            </a:r>
            <a:r>
              <a:rPr kumimoji="1" lang="en-US" altLang="zh-CN" sz="1800" dirty="0" smtClean="0"/>
              <a:t>	1 week</a:t>
            </a:r>
            <a:r>
              <a:rPr kumimoji="1" lang="zh-CN" altLang="en-US" sz="1800" dirty="0" smtClean="0"/>
              <a:t>（</a:t>
            </a:r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人）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sz="1800" dirty="0" smtClean="0"/>
              <a:t>界面设计</a:t>
            </a:r>
            <a:r>
              <a:rPr kumimoji="1" lang="en-US" altLang="zh-CN" sz="1800" dirty="0" smtClean="0"/>
              <a:t>	2 weeks</a:t>
            </a:r>
            <a:r>
              <a:rPr kumimoji="1" lang="zh-CN" altLang="en-US" sz="1800" dirty="0" smtClean="0"/>
              <a:t>（</a:t>
            </a:r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人）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sz="1800" dirty="0" smtClean="0"/>
              <a:t>编码实现</a:t>
            </a:r>
            <a:r>
              <a:rPr kumimoji="1" lang="en-US" altLang="zh-CN" sz="1800" dirty="0" smtClean="0"/>
              <a:t>	6 weeks</a:t>
            </a:r>
            <a:r>
              <a:rPr kumimoji="1" lang="zh-CN" altLang="en-US" sz="1800" dirty="0" smtClean="0"/>
              <a:t>（</a:t>
            </a:r>
            <a:r>
              <a:rPr kumimoji="1" lang="en-US" altLang="zh-CN" sz="1800" dirty="0" smtClean="0"/>
              <a:t>6~8</a:t>
            </a:r>
            <a:r>
              <a:rPr kumimoji="1" lang="zh-CN" altLang="en-US" sz="1800" dirty="0" smtClean="0"/>
              <a:t>人）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sz="1800" dirty="0" smtClean="0"/>
              <a:t>后期测试</a:t>
            </a:r>
            <a:r>
              <a:rPr kumimoji="1" lang="en-US" altLang="zh-CN" sz="1800" dirty="0" smtClean="0"/>
              <a:t>	2 weeks</a:t>
            </a:r>
            <a:r>
              <a:rPr kumimoji="1" lang="zh-CN" altLang="en-US" sz="1800" dirty="0" smtClean="0"/>
              <a:t>（</a:t>
            </a:r>
            <a:r>
              <a:rPr kumimoji="1" lang="en-US" altLang="zh-CN" sz="1800" dirty="0" smtClean="0"/>
              <a:t>5~7</a:t>
            </a:r>
            <a:r>
              <a:rPr kumimoji="1" lang="zh-CN" altLang="en-US" sz="1800" dirty="0" smtClean="0"/>
              <a:t>人）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endParaRPr kumimoji="1" lang="en-US" altLang="zh-CN" sz="1800" dirty="0" smtClean="0"/>
          </a:p>
          <a:p>
            <a:pPr marL="342900" indent="-342900">
              <a:buFont typeface="Wingdings" charset="0"/>
              <a:buChar char="p"/>
            </a:pP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endParaRPr kumimoji="1"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黑体" charset="0"/>
                <a:ea typeface="黑体" charset="0"/>
              </a:rPr>
              <a:t>院友档案管理系统</a:t>
            </a:r>
            <a:br>
              <a:rPr kumimoji="1" lang="zh-CN" altLang="en-US" sz="3600" dirty="0"/>
            </a:br>
            <a:r>
              <a:rPr kumimoji="1" lang="en-US" altLang="zh-CN" sz="3600" dirty="0">
                <a:latin typeface="+mj-ea"/>
              </a:rPr>
              <a:t>——</a:t>
            </a:r>
            <a:r>
              <a:rPr kumimoji="1" lang="zh-CN" altLang="en-US" sz="3600" dirty="0">
                <a:latin typeface="+mj-ea"/>
              </a:rPr>
              <a:t>新系统开发计划书</a:t>
            </a:r>
            <a:endParaRPr kumimoji="1" lang="zh-CN" altLang="en-US" sz="360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41875" y="2404745"/>
            <a:ext cx="3619500" cy="132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0" dirty="0" smtClean="0"/>
              <a:t>THANKS</a:t>
            </a:r>
            <a:endParaRPr kumimoji="1" lang="zh-CN" alt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黑体" charset="0"/>
                <a:ea typeface="黑体" charset="0"/>
              </a:rPr>
              <a:t>课程管理系统</a:t>
            </a:r>
            <a:br>
              <a:rPr kumimoji="1" lang="zh-CN" altLang="en-US" sz="3600" dirty="0"/>
            </a:br>
            <a:r>
              <a:rPr kumimoji="1" lang="en-US" altLang="zh-CN" sz="3600" dirty="0">
                <a:latin typeface="+mj-ea"/>
              </a:rPr>
              <a:t>——</a:t>
            </a:r>
            <a:r>
              <a:rPr kumimoji="1" lang="zh-CN" altLang="en-US" sz="3600" dirty="0">
                <a:latin typeface="+mj-ea"/>
              </a:rPr>
              <a:t>现有系统分析</a:t>
            </a:r>
            <a:endParaRPr kumimoji="1" lang="zh-CN" altLang="en-US" sz="36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现有系统：教学支持系统</a:t>
            </a:r>
            <a:r>
              <a:rPr kumimoji="1" lang="en-US" altLang="zh-CN" dirty="0" smtClean="0"/>
              <a:t>&amp;Moodle</a:t>
            </a:r>
            <a:endParaRPr kumimoji="1" lang="en-US" altLang="zh-CN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存在的问题（对于学生）：</a:t>
            </a:r>
            <a:endParaRPr kumimoji="1" lang="zh-CN" altLang="en-US" dirty="0" smtClean="0"/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</a:pPr>
            <a:r>
              <a:rPr kumimoji="1" lang="zh-CN" altLang="en-US" dirty="0" smtClean="0"/>
              <a:t>两个课程管理系统，不方便使用</a:t>
            </a:r>
            <a:endParaRPr kumimoji="1" lang="zh-CN" altLang="en-US" dirty="0" smtClean="0"/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</a:pPr>
            <a:r>
              <a:rPr kumimoji="1" lang="zh-CN" altLang="en-US" dirty="0" smtClean="0"/>
              <a:t>动态提醒的问题：显示的是所有的课程的动态信息，且用户可能无法及时获得动态通知</a:t>
            </a:r>
            <a:endParaRPr kumimoji="1" lang="zh-CN" altLang="en-US" dirty="0" smtClean="0"/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</a:pPr>
            <a:r>
              <a:rPr kumimoji="1" lang="zh-CN" altLang="en-US" dirty="0" smtClean="0"/>
              <a:t>作业提交的问题：</a:t>
            </a:r>
            <a:r>
              <a:rPr kumimoji="1" lang="en-US" altLang="zh-CN" dirty="0" smtClean="0"/>
              <a:t>TSS</a:t>
            </a:r>
            <a:r>
              <a:rPr kumimoji="1" lang="zh-CN" altLang="en-US" dirty="0" smtClean="0"/>
              <a:t>无近期</a:t>
            </a:r>
            <a:r>
              <a:rPr kumimoji="1" lang="en-US" altLang="zh-CN" dirty="0" smtClean="0"/>
              <a:t>DDL</a:t>
            </a:r>
            <a:r>
              <a:rPr kumimoji="1" lang="zh-CN" altLang="en-US" dirty="0" smtClean="0"/>
              <a:t>提醒，无法查看自己提交的作业，无补交作业通道，无机智的作业反馈（只能放一张</a:t>
            </a:r>
            <a:r>
              <a:rPr kumimoji="1" lang="en-US" altLang="zh-CN" dirty="0" smtClean="0"/>
              <a:t>excel</a:t>
            </a:r>
            <a:r>
              <a:rPr kumimoji="1" lang="zh-CN" altLang="en-US" dirty="0" smtClean="0"/>
              <a:t>表或者把作业成绩反馈放在</a:t>
            </a:r>
            <a:r>
              <a:rPr kumimoji="1" lang="en-US" altLang="zh-CN" dirty="0" smtClean="0"/>
              <a:t>announcement</a:t>
            </a:r>
            <a:r>
              <a:rPr kumimoji="1" lang="zh-CN" altLang="en-US" dirty="0" smtClean="0"/>
              <a:t>中）</a:t>
            </a:r>
            <a:r>
              <a:rPr kumimoji="1" lang="zh-CN" altLang="en-US" dirty="0" smtClean="0">
                <a:sym typeface="+mn-ea"/>
              </a:rPr>
              <a:t>，需要组队的课程交作业不方便</a:t>
            </a:r>
            <a:endParaRPr kumimoji="1" lang="zh-CN" altLang="en-US" dirty="0" smtClean="0"/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</a:pPr>
            <a:r>
              <a:rPr kumimoji="1" lang="zh-CN" altLang="en-US" dirty="0" smtClean="0"/>
              <a:t>成绩查看的问题：别人也可以看到自己的成绩，无成绩统计信息，无组成最终成绩的各部分具体情况</a:t>
            </a:r>
            <a:endParaRPr kumimoji="1" lang="zh-CN" altLang="en-US" dirty="0" smtClean="0"/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</a:pPr>
            <a:r>
              <a:rPr kumimoji="1" lang="zh-CN" altLang="en-US" dirty="0" smtClean="0"/>
              <a:t>课程讨论的问题：讨论区功能不完善，不支持多种信息输入（代码，图片等）；无私聊功能</a:t>
            </a:r>
            <a:endParaRPr kumimoji="1" lang="zh-CN" altLang="en-US" dirty="0" smtClean="0"/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</a:pPr>
            <a:r>
              <a:rPr kumimoji="1" lang="zh-CN" altLang="en-US" dirty="0" smtClean="0"/>
              <a:t>课程相关页面无关于考试的相关信息 即提醒（比如陈振宇老师这样的）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算作成绩计算的一部分</a:t>
            </a:r>
            <a:endParaRPr kumimoji="1" lang="zh-CN" altLang="en-US" dirty="0" smtClean="0"/>
          </a:p>
          <a:p>
            <a:pPr marL="800100" lvl="1" indent="-342900">
              <a:buFont typeface="Arial" charset="0"/>
              <a:buChar char="•"/>
            </a:pPr>
            <a:endParaRPr kumimoji="1" lang="zh-CN" altLang="en-US" dirty="0" smtClean="0"/>
          </a:p>
          <a:p>
            <a:pPr lvl="1">
              <a:buFont typeface="Wingdings" charset="0"/>
              <a:buChar char="Ø"/>
            </a:pPr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黑体" charset="0"/>
                <a:ea typeface="黑体" charset="0"/>
              </a:rPr>
              <a:t>课程管理系统</a:t>
            </a:r>
            <a:br>
              <a:rPr kumimoji="1" lang="zh-CN" altLang="en-US" sz="3600" dirty="0"/>
            </a:br>
            <a:r>
              <a:rPr kumimoji="1" lang="en-US" altLang="zh-CN" sz="3600" dirty="0">
                <a:latin typeface="+mj-ea"/>
              </a:rPr>
              <a:t>——</a:t>
            </a:r>
            <a:r>
              <a:rPr kumimoji="1" lang="zh-CN" altLang="en-US" sz="3600" dirty="0">
                <a:latin typeface="+mj-ea"/>
              </a:rPr>
              <a:t>现有系统分析</a:t>
            </a:r>
            <a:endParaRPr kumimoji="1" lang="zh-CN" altLang="en-US" sz="36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现有系统：教学支持系统</a:t>
            </a:r>
            <a:r>
              <a:rPr kumimoji="1" lang="en-US" altLang="zh-CN" dirty="0" smtClean="0"/>
              <a:t>&amp;Moodle</a:t>
            </a:r>
            <a:endParaRPr kumimoji="1" lang="en-US" altLang="zh-CN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存在的问题（对于老师）：</a:t>
            </a:r>
            <a:endParaRPr kumimoji="1" lang="zh-CN" altLang="en-US" dirty="0" smtClean="0"/>
          </a:p>
          <a:p>
            <a:pPr marL="800100" lvl="1" indent="-342900">
              <a:lnSpc>
                <a:spcPct val="100000"/>
              </a:lnSpc>
              <a:buFont typeface="Arial" charset="0"/>
              <a:buChar char="•"/>
            </a:pPr>
            <a:r>
              <a:rPr kumimoji="1" lang="zh-CN" altLang="en-US" sz="1600" dirty="0" smtClean="0"/>
              <a:t>两个课程管理系统，不方便使用</a:t>
            </a:r>
            <a:endParaRPr kumimoji="1" lang="zh-CN" altLang="en-US" sz="1600" dirty="0" smtClean="0"/>
          </a:p>
          <a:p>
            <a:pPr marL="800100" lvl="1" indent="-342900">
              <a:lnSpc>
                <a:spcPct val="100000"/>
              </a:lnSpc>
              <a:buFont typeface="Arial" charset="0"/>
              <a:buChar char="•"/>
            </a:pPr>
            <a:r>
              <a:rPr kumimoji="1" lang="zh-CN" altLang="en-US" sz="1600" dirty="0" smtClean="0"/>
              <a:t>作业修改不方便：一次要下载所有学生提交的作业，无法方便的查看某学生的作业</a:t>
            </a:r>
            <a:endParaRPr kumimoji="1" lang="zh-CN" altLang="en-US" sz="1600" dirty="0" smtClean="0"/>
          </a:p>
          <a:p>
            <a:pPr marL="800100" lvl="1" indent="-342900">
              <a:lnSpc>
                <a:spcPct val="100000"/>
              </a:lnSpc>
              <a:buFont typeface="Arial" charset="0"/>
              <a:buChar char="•"/>
            </a:pPr>
            <a:r>
              <a:rPr kumimoji="1" lang="zh-CN" altLang="en-US" sz="1600" dirty="0" smtClean="0"/>
              <a:t>作业反馈不方便：只能以文件或者</a:t>
            </a:r>
            <a:r>
              <a:rPr kumimoji="1" lang="en-US" altLang="zh-CN" sz="1600" dirty="0" smtClean="0"/>
              <a:t>announcement</a:t>
            </a:r>
            <a:r>
              <a:rPr kumimoji="1" lang="zh-CN" altLang="en-US" sz="1600" dirty="0" smtClean="0"/>
              <a:t>的形式上传整体作业情况，无作业统计信息（比如助教批改作业，老师需要在课上讲解，这时就需要获得助教及学生的反馈信息）；无法有针对性的上传作业样例</a:t>
            </a:r>
            <a:r>
              <a:rPr kumimoji="1" lang="en-US" altLang="zh-CN" sz="1600" dirty="0" smtClean="0"/>
              <a:t>/</a:t>
            </a:r>
            <a:r>
              <a:rPr kumimoji="1" lang="zh-CN" altLang="en-US" sz="1600" dirty="0" smtClean="0"/>
              <a:t>参考答案</a:t>
            </a:r>
            <a:endParaRPr kumimoji="1" lang="zh-CN" altLang="en-US" sz="1600" dirty="0" smtClean="0"/>
          </a:p>
          <a:p>
            <a:pPr marL="800100" lvl="1" indent="-342900">
              <a:lnSpc>
                <a:spcPct val="100000"/>
              </a:lnSpc>
              <a:buFont typeface="Arial" charset="0"/>
              <a:buChar char="•"/>
            </a:pPr>
            <a:r>
              <a:rPr kumimoji="1" lang="zh-CN" altLang="en-US" sz="1600" dirty="0" smtClean="0"/>
              <a:t>成绩录入的问题：无法批量导入</a:t>
            </a:r>
            <a:r>
              <a:rPr kumimoji="1" lang="en-US" altLang="zh-CN" sz="1600" dirty="0" smtClean="0"/>
              <a:t>/</a:t>
            </a:r>
            <a:r>
              <a:rPr kumimoji="1" lang="zh-CN" altLang="en-US" sz="1600" dirty="0" smtClean="0"/>
              <a:t>计算学生成绩，不支持某学生成绩的修改，无学生成绩统计</a:t>
            </a:r>
            <a:endParaRPr kumimoji="1" lang="zh-CN" altLang="en-US" sz="1600" dirty="0" smtClean="0"/>
          </a:p>
          <a:p>
            <a:pPr marL="800100" lvl="1" indent="-342900">
              <a:lnSpc>
                <a:spcPct val="100000"/>
              </a:lnSpc>
              <a:buFont typeface="Arial" charset="0"/>
              <a:buChar char="•"/>
            </a:pPr>
            <a:r>
              <a:rPr kumimoji="1" lang="zh-CN" altLang="en-US" sz="1600" dirty="0" smtClean="0"/>
              <a:t>组队的问题：学生跟帖报名组队，需要人工整合信息并进行成绩录入（查看作业</a:t>
            </a:r>
            <a:r>
              <a:rPr kumimoji="1" lang="en-US" altLang="zh-CN" sz="1600" dirty="0" smtClean="0"/>
              <a:t>-</a:t>
            </a:r>
            <a:r>
              <a:rPr kumimoji="1" lang="zh-CN" altLang="en-US" sz="1600" dirty="0" smtClean="0"/>
              <a:t>找到提交作业人对应的组号</a:t>
            </a:r>
            <a:r>
              <a:rPr kumimoji="1" lang="en-US" altLang="zh-CN" sz="1600" dirty="0" smtClean="0"/>
              <a:t>-</a:t>
            </a:r>
            <a:r>
              <a:rPr kumimoji="1" lang="zh-CN" altLang="en-US" sz="1600" dirty="0" smtClean="0"/>
              <a:t>给对应组的所有学生打作业成绩），易出</a:t>
            </a:r>
            <a:r>
              <a:rPr kumimoji="1" lang="zh-CN" altLang="en-US" dirty="0" smtClean="0"/>
              <a:t>错</a:t>
            </a:r>
            <a:endParaRPr kumimoji="1" lang="zh-CN" altLang="en-US" dirty="0" smtClean="0"/>
          </a:p>
          <a:p>
            <a:pPr marL="800100" lvl="1" indent="-342900">
              <a:buFont typeface="Arial" charset="0"/>
              <a:buChar char="•"/>
            </a:pPr>
            <a:endParaRPr kumimoji="1" lang="zh-CN" altLang="en-US" dirty="0" smtClean="0"/>
          </a:p>
          <a:p>
            <a:pPr lvl="1">
              <a:buFont typeface="Wingdings" charset="0"/>
              <a:buChar char="Ø"/>
            </a:pPr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黑体" charset="0"/>
                <a:ea typeface="黑体" charset="0"/>
              </a:rPr>
              <a:t>课程管理系统</a:t>
            </a:r>
            <a:br>
              <a:rPr kumimoji="1" lang="zh-CN" altLang="en-US" sz="3600" dirty="0"/>
            </a:br>
            <a:r>
              <a:rPr kumimoji="1" lang="en-US" altLang="zh-CN" sz="3600" dirty="0">
                <a:latin typeface="+mj-ea"/>
              </a:rPr>
              <a:t>——</a:t>
            </a:r>
            <a:r>
              <a:rPr kumimoji="1" lang="zh-CN" altLang="en-US" sz="3600" dirty="0">
                <a:latin typeface="+mj-ea"/>
              </a:rPr>
              <a:t>现有系统分析</a:t>
            </a:r>
            <a:endParaRPr kumimoji="1" lang="zh-CN" altLang="en-US" sz="36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现有系统：教学支持系统</a:t>
            </a:r>
            <a:r>
              <a:rPr kumimoji="1" lang="en-US" altLang="zh-CN" dirty="0" smtClean="0"/>
              <a:t>&amp;Moodle</a:t>
            </a:r>
            <a:endParaRPr kumimoji="1" lang="en-US" altLang="zh-CN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存在的问题（对于教务员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管理员）：</a:t>
            </a:r>
            <a:endParaRPr kumimoji="1" lang="zh-CN" altLang="en-US" dirty="0" smtClean="0"/>
          </a:p>
          <a:p>
            <a:pPr marL="800100" lvl="1" indent="-342900">
              <a:buFont typeface="Arial" charset="0"/>
              <a:buChar char="•"/>
            </a:pPr>
            <a:r>
              <a:rPr kumimoji="1" lang="zh-CN" altLang="en-US" dirty="0" smtClean="0"/>
              <a:t>无针对课程、学生、助教、老师的统计信息</a:t>
            </a:r>
            <a:endParaRPr kumimoji="1" lang="zh-CN" altLang="en-US" dirty="0" smtClean="0"/>
          </a:p>
          <a:p>
            <a:pPr marL="800100" lvl="1" indent="-342900">
              <a:buFont typeface="Arial" charset="0"/>
              <a:buChar char="•"/>
            </a:pPr>
            <a:r>
              <a:rPr kumimoji="1" lang="zh-CN" altLang="en-US" dirty="0" smtClean="0"/>
              <a:t>（不知道设置教学计划并为课程分配老师、设定上课地点是否在此，由于涉及系统及机构组织较多，并非软院内部可以解决，故不在此讨论）</a:t>
            </a:r>
            <a:endParaRPr kumimoji="1" lang="zh-CN" altLang="en-US" dirty="0" smtClean="0"/>
          </a:p>
          <a:p>
            <a:pPr marL="800100" lvl="1" indent="-342900">
              <a:buFont typeface="Arial" charset="0"/>
              <a:buChar char="•"/>
            </a:pPr>
            <a:endParaRPr kumimoji="1" lang="zh-CN" altLang="en-US" dirty="0" smtClean="0"/>
          </a:p>
          <a:p>
            <a:pPr marL="800100" lvl="1" indent="-342900">
              <a:buFont typeface="Arial" charset="0"/>
              <a:buChar char="•"/>
            </a:pPr>
            <a:endParaRPr kumimoji="1" lang="zh-CN" altLang="en-US" dirty="0" smtClean="0"/>
          </a:p>
          <a:p>
            <a:pPr marL="800100" lvl="1" indent="-342900">
              <a:buFont typeface="Arial" charset="0"/>
              <a:buChar char="•"/>
            </a:pPr>
            <a:endParaRPr kumimoji="1" lang="zh-CN" altLang="en-US" dirty="0" smtClean="0"/>
          </a:p>
          <a:p>
            <a:pPr marL="800100" lvl="1" indent="-342900">
              <a:buFont typeface="Arial" charset="0"/>
              <a:buChar char="•"/>
            </a:pPr>
            <a:endParaRPr kumimoji="1" lang="zh-CN" altLang="en-US" dirty="0" smtClean="0"/>
          </a:p>
          <a:p>
            <a:pPr lvl="1">
              <a:buFont typeface="Wingdings" charset="0"/>
              <a:buChar char="Ø"/>
            </a:pPr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黑体" charset="0"/>
                <a:ea typeface="黑体" charset="0"/>
              </a:rPr>
              <a:t>课程管理系统</a:t>
            </a:r>
            <a:br>
              <a:rPr kumimoji="1" lang="zh-CN" altLang="en-US" sz="3600" dirty="0"/>
            </a:br>
            <a:r>
              <a:rPr kumimoji="1" lang="en-US" altLang="zh-CN" sz="3600" dirty="0">
                <a:latin typeface="+mj-ea"/>
              </a:rPr>
              <a:t>——</a:t>
            </a:r>
            <a:r>
              <a:rPr kumimoji="1" lang="zh-CN" altLang="en-US" sz="3600" dirty="0">
                <a:latin typeface="+mj-ea"/>
              </a:rPr>
              <a:t>新系统规划</a:t>
            </a:r>
            <a:endParaRPr kumimoji="1" lang="zh-CN" altLang="en-US" sz="36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487045" lvl="1" indent="-28575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dirty="0" smtClean="0"/>
              <a:t>整合</a:t>
            </a:r>
            <a:r>
              <a:rPr kumimoji="1" lang="zh-CN" altLang="en-US" dirty="0" smtClean="0">
                <a:sym typeface="+mn-ea"/>
              </a:rPr>
              <a:t>教学支持系统</a:t>
            </a:r>
            <a:r>
              <a:rPr kumimoji="1" lang="en-US" altLang="zh-CN" dirty="0" smtClean="0">
                <a:sym typeface="+mn-ea"/>
              </a:rPr>
              <a:t>&amp;Moodle</a:t>
            </a:r>
            <a:endParaRPr kumimoji="1" lang="zh-CN" altLang="en-US" dirty="0" smtClean="0"/>
          </a:p>
          <a:p>
            <a:pPr marL="487045" lvl="1" indent="-28575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dirty="0" smtClean="0"/>
              <a:t>改进动态提醒：包括每位学生所选课程的作业（新增加</a:t>
            </a:r>
            <a:r>
              <a:rPr kumimoji="1" lang="en-US" altLang="zh-CN" dirty="0" smtClean="0"/>
              <a:t>deadline/</a:t>
            </a:r>
            <a:r>
              <a:rPr kumimoji="1" lang="zh-CN" altLang="en-US" dirty="0" smtClean="0"/>
              <a:t>即将到期的</a:t>
            </a:r>
            <a:r>
              <a:rPr kumimoji="1" lang="en-US" altLang="zh-CN" dirty="0" smtClean="0"/>
              <a:t>deadline</a:t>
            </a:r>
            <a:r>
              <a:rPr kumimoji="1" lang="zh-CN" altLang="en-US" dirty="0" smtClean="0"/>
              <a:t>）、课件、公告、讨论区、考试、成绩的动态提醒，增加与微信或邮箱的绑定机制</a:t>
            </a:r>
            <a:endParaRPr kumimoji="1" lang="zh-CN" altLang="en-US" dirty="0" smtClean="0"/>
          </a:p>
          <a:p>
            <a:pPr marL="487045" lvl="1" indent="-28575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dirty="0" smtClean="0"/>
              <a:t>改进作业模块：</a:t>
            </a:r>
            <a:endParaRPr kumimoji="1" lang="zh-CN" altLang="en-US" dirty="0" smtClean="0"/>
          </a:p>
          <a:p>
            <a:pPr marL="944245" lvl="2" indent="-285750">
              <a:lnSpc>
                <a:spcPct val="110000"/>
              </a:lnSpc>
              <a:buFont typeface="Arial" charset="0"/>
              <a:buChar char="•"/>
            </a:pPr>
            <a:r>
              <a:rPr kumimoji="1" lang="zh-CN" altLang="en-US" dirty="0" smtClean="0"/>
              <a:t>学生可查看自己所有作业的情况（到期/未到期，已提交/未提交/已批改，批改反馈情况）</a:t>
            </a:r>
            <a:endParaRPr kumimoji="1" lang="zh-CN" altLang="en-US" dirty="0" smtClean="0"/>
          </a:p>
          <a:p>
            <a:pPr marL="944245" lvl="2" indent="-285750">
              <a:lnSpc>
                <a:spcPct val="110000"/>
              </a:lnSpc>
              <a:buFont typeface="Arial" charset="0"/>
              <a:buChar char="•"/>
            </a:pPr>
            <a:r>
              <a:rPr kumimoji="1" lang="zh-CN" altLang="en-US" dirty="0" smtClean="0"/>
              <a:t>学生可以查看、下载自己提交的作业</a:t>
            </a:r>
            <a:endParaRPr kumimoji="1" lang="zh-CN" altLang="en-US" dirty="0" smtClean="0"/>
          </a:p>
          <a:p>
            <a:pPr marL="944245" lvl="2" indent="-285750">
              <a:lnSpc>
                <a:spcPct val="110000"/>
              </a:lnSpc>
              <a:buFont typeface="Arial" charset="0"/>
              <a:buChar char="•"/>
            </a:pPr>
            <a:r>
              <a:rPr kumimoji="1" lang="zh-CN" altLang="en-US" dirty="0" smtClean="0">
                <a:sym typeface="+mn-ea"/>
              </a:rPr>
              <a:t>学生可以针对某次作业进行提问或反馈，老师可以查看某次作业所有来自学生的反馈信息，方便在课上进行讲解</a:t>
            </a:r>
            <a:endParaRPr kumimoji="1" lang="zh-CN" altLang="en-US" dirty="0" smtClean="0"/>
          </a:p>
          <a:p>
            <a:pPr marL="944245" lvl="2" indent="-285750">
              <a:lnSpc>
                <a:spcPct val="110000"/>
              </a:lnSpc>
              <a:buFont typeface="Arial" charset="0"/>
              <a:buChar char="•"/>
            </a:pPr>
            <a:r>
              <a:rPr kumimoji="1" lang="zh-CN" altLang="en-US" dirty="0" smtClean="0">
                <a:sym typeface="+mn-ea"/>
              </a:rPr>
              <a:t>开通作业补交入口</a:t>
            </a:r>
            <a:endParaRPr kumimoji="1" lang="zh-CN" altLang="en-US" dirty="0" smtClean="0"/>
          </a:p>
          <a:p>
            <a:pPr marL="944245" lvl="2" indent="-285750">
              <a:lnSpc>
                <a:spcPct val="110000"/>
              </a:lnSpc>
              <a:buFont typeface="Arial" charset="0"/>
              <a:buChar char="•"/>
            </a:pPr>
            <a:r>
              <a:rPr kumimoji="1" lang="zh-CN" altLang="en-US" dirty="0" smtClean="0">
                <a:sym typeface="+mn-ea"/>
              </a:rPr>
              <a:t>设立组队作业</a:t>
            </a:r>
            <a:r>
              <a:rPr kumimoji="1" lang="en-US" altLang="zh-CN" dirty="0" smtClean="0">
                <a:sym typeface="+mn-ea"/>
              </a:rPr>
              <a:t>/</a:t>
            </a:r>
            <a:r>
              <a:rPr kumimoji="1" lang="zh-CN" altLang="en-US" dirty="0" smtClean="0">
                <a:sym typeface="+mn-ea"/>
              </a:rPr>
              <a:t>个人作业两种形式，在组队作业中，队内每位成员都可以提交作业、查看小组提交的作业及反馈</a:t>
            </a:r>
            <a:endParaRPr kumimoji="1" lang="zh-CN" altLang="en-US" dirty="0" smtClean="0"/>
          </a:p>
          <a:p>
            <a:pPr marL="944245" lvl="2" indent="-285750">
              <a:lnSpc>
                <a:spcPct val="110000"/>
              </a:lnSpc>
              <a:buFont typeface="Arial" charset="0"/>
              <a:buChar char="•"/>
            </a:pPr>
            <a:r>
              <a:rPr kumimoji="1" lang="zh-CN" altLang="en-US" dirty="0" smtClean="0"/>
              <a:t>支持助教和老师批量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逐一下载学生作业，批量导入作业反馈信息（针对线下批改作业）</a:t>
            </a:r>
            <a:endParaRPr kumimoji="1" lang="en-US" altLang="zh-CN" dirty="0" smtClean="0"/>
          </a:p>
          <a:p>
            <a:pPr marL="944245" lvl="2" indent="-285750">
              <a:lnSpc>
                <a:spcPct val="110000"/>
              </a:lnSpc>
              <a:buFont typeface="Arial" charset="0"/>
              <a:buChar char="•"/>
            </a:pPr>
            <a:r>
              <a:rPr kumimoji="1" lang="zh-CN" altLang="en-US" dirty="0" smtClean="0"/>
              <a:t>教师和助教可以在线批改作业，具体查看某一学生提交的作业，并进行打分、填写反馈信息</a:t>
            </a:r>
            <a:endParaRPr kumimoji="1" lang="zh-CN" altLang="en-US" dirty="0" smtClean="0"/>
          </a:p>
          <a:p>
            <a:pPr marL="944245" lvl="2" indent="-285750">
              <a:lnSpc>
                <a:spcPct val="110000"/>
              </a:lnSpc>
              <a:buFont typeface="Arial" charset="0"/>
              <a:buChar char="•"/>
            </a:pPr>
            <a:r>
              <a:rPr kumimoji="1" lang="zh-CN" altLang="en-US" dirty="0" smtClean="0"/>
              <a:t>老师、学生可以查看某次作业的得分统计情况（比如学生可以查看均分、分数分布、自己所处的位置）</a:t>
            </a:r>
            <a:endParaRPr kumimoji="1" lang="zh-CN" altLang="en-US" dirty="0" smtClean="0"/>
          </a:p>
          <a:p>
            <a:pPr marL="944245" lvl="2" indent="-285750">
              <a:lnSpc>
                <a:spcPct val="110000"/>
              </a:lnSpc>
              <a:buFont typeface="Arial" charset="0"/>
              <a:buChar char="•"/>
            </a:pPr>
            <a:r>
              <a:rPr kumimoji="1" lang="zh-CN" altLang="en-US" dirty="0" smtClean="0"/>
              <a:t>老师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助教可以上传某次作业的样例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答案（是在对应的作业区而不是在课件下载区）</a:t>
            </a:r>
            <a:endParaRPr kumimoji="1" lang="zh-CN" altLang="en-US" dirty="0" smtClean="0"/>
          </a:p>
          <a:p>
            <a:pPr marL="944245" lvl="2" indent="-285750">
              <a:buFont typeface="Arial" charset="0"/>
              <a:buChar char="•"/>
            </a:pPr>
            <a:endParaRPr kumimoji="1" lang="zh-CN" altLang="en-US" dirty="0" smtClean="0"/>
          </a:p>
          <a:p>
            <a:pPr marL="944245" lvl="2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487045" lvl="1" indent="-285750">
              <a:buFont typeface="Wingdings" charset="0"/>
              <a:buChar char="p"/>
            </a:pP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黑体" charset="0"/>
                <a:ea typeface="黑体" charset="0"/>
              </a:rPr>
              <a:t>课程管理系统</a:t>
            </a:r>
            <a:br>
              <a:rPr kumimoji="1" lang="zh-CN" altLang="en-US" sz="3600" dirty="0"/>
            </a:br>
            <a:r>
              <a:rPr kumimoji="1" lang="en-US" altLang="zh-CN" sz="3600" dirty="0">
                <a:latin typeface="+mj-ea"/>
              </a:rPr>
              <a:t>——</a:t>
            </a:r>
            <a:r>
              <a:rPr kumimoji="1" lang="zh-CN" altLang="en-US" sz="3600" dirty="0">
                <a:latin typeface="+mj-ea"/>
              </a:rPr>
              <a:t>新系统规划</a:t>
            </a:r>
            <a:endParaRPr kumimoji="1" lang="zh-CN" altLang="en-US" sz="36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7045" lvl="1" indent="-285750">
              <a:lnSpc>
                <a:spcPct val="100000"/>
              </a:lnSpc>
              <a:buFont typeface="Wingdings" charset="0"/>
              <a:buChar char="p"/>
            </a:pPr>
            <a:r>
              <a:rPr kumimoji="1" lang="zh-CN" altLang="en-US" dirty="0" smtClean="0"/>
              <a:t>完善课程讨论：</a:t>
            </a:r>
            <a:endParaRPr kumimoji="1" lang="zh-CN" altLang="en-US" dirty="0" smtClean="0"/>
          </a:p>
          <a:p>
            <a:pPr marL="944245" lvl="2" indent="-285750">
              <a:lnSpc>
                <a:spcPct val="100000"/>
              </a:lnSpc>
              <a:buFont typeface="Arial" charset="0"/>
              <a:buChar char="•"/>
            </a:pPr>
            <a:r>
              <a:rPr kumimoji="1" lang="zh-CN" altLang="en-US" sz="1400" dirty="0" smtClean="0"/>
              <a:t>讨论区支持添加代码、图片</a:t>
            </a:r>
            <a:endParaRPr kumimoji="1" lang="zh-CN" altLang="en-US" sz="1400" dirty="0" smtClean="0"/>
          </a:p>
          <a:p>
            <a:pPr marL="944245" lvl="2" indent="-285750">
              <a:lnSpc>
                <a:spcPct val="100000"/>
              </a:lnSpc>
              <a:buFont typeface="Arial" charset="0"/>
              <a:buChar char="•"/>
            </a:pPr>
            <a:r>
              <a:rPr kumimoji="1" lang="zh-CN" altLang="en-US" sz="1400" dirty="0" smtClean="0"/>
              <a:t>支持站内短信的方式与学生、助教、老师交流</a:t>
            </a:r>
            <a:endParaRPr kumimoji="1" lang="zh-CN" altLang="en-US" sz="1400" dirty="0" smtClean="0"/>
          </a:p>
          <a:p>
            <a:pPr marL="487045" lvl="1" indent="-285750">
              <a:lnSpc>
                <a:spcPct val="100000"/>
              </a:lnSpc>
              <a:buFont typeface="Wingdings" charset="0"/>
              <a:buChar char="p"/>
            </a:pPr>
            <a:r>
              <a:rPr kumimoji="1" lang="zh-CN" altLang="en-US" dirty="0" smtClean="0"/>
              <a:t>增加组队管理功能：</a:t>
            </a:r>
            <a:endParaRPr kumimoji="1" lang="zh-CN" altLang="en-US" dirty="0" smtClean="0"/>
          </a:p>
          <a:p>
            <a:pPr marL="944245" lvl="2" indent="-285750">
              <a:lnSpc>
                <a:spcPct val="100000"/>
              </a:lnSpc>
              <a:buFont typeface="Arial" charset="0"/>
              <a:buChar char="•"/>
            </a:pPr>
            <a:r>
              <a:rPr kumimoji="1" lang="zh-CN" altLang="en-US" dirty="0" smtClean="0"/>
              <a:t>前提：老师导入本课程学生名单</a:t>
            </a:r>
            <a:endParaRPr kumimoji="1" lang="zh-CN" altLang="en-US" dirty="0" smtClean="0"/>
          </a:p>
          <a:p>
            <a:pPr marL="944245" lvl="2" indent="-285750">
              <a:lnSpc>
                <a:spcPct val="100000"/>
              </a:lnSpc>
              <a:buFont typeface="Arial" charset="0"/>
              <a:buChar char="•"/>
            </a:pPr>
            <a:r>
              <a:rPr kumimoji="1" lang="zh-CN" altLang="en-US" dirty="0" smtClean="0"/>
              <a:t>一个设想：老师发布组队信息（包括人数限制、完成组队的</a:t>
            </a:r>
            <a:r>
              <a:rPr kumimoji="1" lang="en-US" altLang="zh-CN" dirty="0" smtClean="0"/>
              <a:t>DDL</a:t>
            </a:r>
            <a:r>
              <a:rPr kumimoji="1" lang="zh-CN" altLang="en-US" dirty="0" smtClean="0"/>
              <a:t>），学生在沟通后由组长建立小组，并添加组员（比如以学号的方式），其他组员会收到组队邀请，通过后即成为对应小组的成员</a:t>
            </a:r>
            <a:endParaRPr kumimoji="1" lang="zh-CN" altLang="en-US" dirty="0" smtClean="0"/>
          </a:p>
          <a:p>
            <a:pPr marL="944245" lvl="2" indent="-285750">
              <a:lnSpc>
                <a:spcPct val="100000"/>
              </a:lnSpc>
              <a:buFont typeface="Arial" charset="0"/>
              <a:buChar char="•"/>
            </a:pPr>
            <a:r>
              <a:rPr kumimoji="1" lang="zh-CN" altLang="en-US" dirty="0" smtClean="0"/>
              <a:t>老师可以在组队阶段完成之后查看所有小组、小组组长及每一组的成员信息</a:t>
            </a:r>
            <a:endParaRPr kumimoji="1" lang="zh-CN" altLang="en-US" dirty="0" smtClean="0"/>
          </a:p>
          <a:p>
            <a:pPr marL="487045" lvl="1" indent="-285750">
              <a:lnSpc>
                <a:spcPct val="100000"/>
              </a:lnSpc>
              <a:buFont typeface="Wingdings" charset="0"/>
              <a:buChar char="p"/>
            </a:pPr>
            <a:r>
              <a:rPr kumimoji="1" lang="zh-CN" altLang="en-US" dirty="0" smtClean="0"/>
              <a:t>增加成绩公示模块：</a:t>
            </a:r>
            <a:endParaRPr kumimoji="1" lang="zh-CN" altLang="en-US" dirty="0" smtClean="0"/>
          </a:p>
          <a:p>
            <a:pPr marL="944245" lvl="2" indent="-285750">
              <a:lnSpc>
                <a:spcPct val="100000"/>
              </a:lnSpc>
              <a:buFont typeface="Arial" charset="0"/>
              <a:buChar char="•"/>
            </a:pPr>
            <a:r>
              <a:rPr kumimoji="1" lang="zh-CN" altLang="en-US" dirty="0" smtClean="0"/>
              <a:t>每个学生只能查看自己的成绩（包括成绩的各部分组成 及计算方式）</a:t>
            </a:r>
            <a:endParaRPr kumimoji="1" lang="zh-CN" altLang="en-US" dirty="0" smtClean="0"/>
          </a:p>
          <a:p>
            <a:pPr marL="944245" lvl="2" indent="-285750">
              <a:lnSpc>
                <a:spcPct val="100000"/>
              </a:lnSpc>
              <a:buFont typeface="Arial" charset="0"/>
              <a:buChar char="•"/>
            </a:pPr>
            <a:r>
              <a:rPr kumimoji="1" lang="zh-CN" altLang="en-US" dirty="0" smtClean="0"/>
              <a:t>老师、学生可以查看成绩统计信息（比如学生可以查看</a:t>
            </a:r>
            <a:r>
              <a:rPr kumimoji="1" lang="zh-CN" altLang="en-US" dirty="0" smtClean="0">
                <a:sym typeface="+mn-ea"/>
              </a:rPr>
              <a:t>均分、分数分布、自己所处的位置</a:t>
            </a:r>
            <a:r>
              <a:rPr kumimoji="1" lang="zh-CN" altLang="en-US" dirty="0" smtClean="0"/>
              <a:t>）</a:t>
            </a:r>
            <a:endParaRPr kumimoji="1" lang="zh-CN" altLang="en-US" dirty="0" smtClean="0"/>
          </a:p>
          <a:p>
            <a:pPr marL="944245" lvl="2" indent="-285750">
              <a:lnSpc>
                <a:spcPct val="100000"/>
              </a:lnSpc>
              <a:buFont typeface="Arial" charset="0"/>
              <a:buChar char="•"/>
            </a:pPr>
            <a:r>
              <a:rPr kumimoji="1" lang="zh-CN" altLang="en-US" dirty="0" smtClean="0"/>
              <a:t>支持批量导入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计算学生成绩，并支持具体修改某一学生的成绩</a:t>
            </a:r>
            <a:endParaRPr kumimoji="1" lang="zh-CN" altLang="en-US" dirty="0" smtClean="0"/>
          </a:p>
          <a:p>
            <a:pPr marL="944245" lvl="2" indent="-285750">
              <a:buFont typeface="Arial" charset="0"/>
              <a:buChar char="•"/>
            </a:pPr>
            <a:endParaRPr kumimoji="1" lang="zh-CN" altLang="en-US" dirty="0" smtClean="0"/>
          </a:p>
          <a:p>
            <a:pPr marL="487045" lvl="1" indent="-285750">
              <a:buFont typeface="Wingdings" charset="0"/>
              <a:buChar char="p"/>
            </a:pP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黑体" charset="0"/>
                <a:ea typeface="黑体" charset="0"/>
              </a:rPr>
              <a:t>课程管理系统</a:t>
            </a:r>
            <a:br>
              <a:rPr kumimoji="1" lang="zh-CN" altLang="en-US" sz="3600" dirty="0"/>
            </a:br>
            <a:r>
              <a:rPr kumimoji="1" lang="en-US" altLang="zh-CN" sz="3600" dirty="0">
                <a:latin typeface="+mj-ea"/>
              </a:rPr>
              <a:t>——</a:t>
            </a:r>
            <a:r>
              <a:rPr kumimoji="1" lang="zh-CN" altLang="en-US" sz="3600" dirty="0">
                <a:latin typeface="+mj-ea"/>
              </a:rPr>
              <a:t>新系统规划</a:t>
            </a:r>
            <a:endParaRPr kumimoji="1" lang="zh-CN" altLang="en-US" sz="36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7045" lvl="1" indent="-285750">
              <a:lnSpc>
                <a:spcPct val="100000"/>
              </a:lnSpc>
              <a:buFont typeface="Wingdings" charset="0"/>
              <a:buChar char="p"/>
            </a:pPr>
            <a:r>
              <a:rPr kumimoji="1" lang="zh-CN" altLang="en-US" dirty="0" smtClean="0"/>
              <a:t>为教务员增加统计信息</a:t>
            </a:r>
            <a:endParaRPr kumimoji="1" lang="zh-CN" altLang="en-US" dirty="0" smtClean="0"/>
          </a:p>
          <a:p>
            <a:pPr marL="944245" lvl="2" indent="-285750">
              <a:lnSpc>
                <a:spcPct val="100000"/>
              </a:lnSpc>
              <a:buFont typeface="Arial" charset="0"/>
              <a:buChar char="•"/>
            </a:pPr>
            <a:r>
              <a:rPr kumimoji="1" lang="zh-CN" altLang="en-US" dirty="0" smtClean="0"/>
              <a:t>课程统计：课程数、作业数、分数情况</a:t>
            </a:r>
            <a:endParaRPr kumimoji="1" lang="zh-CN" altLang="en-US" dirty="0" smtClean="0"/>
          </a:p>
          <a:p>
            <a:pPr marL="944245" lvl="2" indent="-285750">
              <a:lnSpc>
                <a:spcPct val="100000"/>
              </a:lnSpc>
              <a:buFont typeface="Arial" charset="0"/>
              <a:buChar char="•"/>
            </a:pPr>
            <a:r>
              <a:rPr kumimoji="1" lang="zh-CN" altLang="en-US" dirty="0" smtClean="0"/>
              <a:t>学生情况统计：作业提交情况、得分情况</a:t>
            </a:r>
            <a:endParaRPr kumimoji="1" lang="zh-CN" altLang="en-US" dirty="0" smtClean="0"/>
          </a:p>
          <a:p>
            <a:pPr marL="944245" lvl="2" indent="-285750">
              <a:lnSpc>
                <a:spcPct val="100000"/>
              </a:lnSpc>
              <a:buFont typeface="Arial" charset="0"/>
              <a:buChar char="•"/>
            </a:pPr>
            <a:r>
              <a:rPr kumimoji="1" lang="zh-CN" altLang="en-US" dirty="0" smtClean="0"/>
              <a:t>助教统计：批改作业情况</a:t>
            </a:r>
            <a:endParaRPr kumimoji="1" lang="zh-CN" altLang="en-US" dirty="0" smtClean="0"/>
          </a:p>
          <a:p>
            <a:pPr marL="944245" lvl="2" indent="-285750">
              <a:lnSpc>
                <a:spcPct val="100000"/>
              </a:lnSpc>
              <a:buFont typeface="Arial" charset="0"/>
              <a:buChar char="•"/>
            </a:pPr>
            <a:r>
              <a:rPr kumimoji="1" lang="zh-CN" altLang="en-US" dirty="0" smtClean="0"/>
              <a:t>教师：作业安排情况</a:t>
            </a:r>
            <a:endParaRPr kumimoji="1" lang="zh-CN" altLang="en-US" dirty="0" smtClean="0"/>
          </a:p>
          <a:p>
            <a:pPr marL="658495" lvl="2" indent="0">
              <a:lnSpc>
                <a:spcPct val="100000"/>
              </a:lnSpc>
              <a:buFont typeface="Arial" charset="0"/>
              <a:buNone/>
            </a:pPr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旧系统的迁移与抛弃</a:t>
            </a: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后台数据库的变动较大</a:t>
            </a: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项目的具体需求及细节改动需要与学生、老师、教务员进行沟通协商</a:t>
            </a: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endParaRPr kumimoji="1"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黑体" charset="0"/>
                <a:ea typeface="黑体" charset="0"/>
              </a:rPr>
              <a:t>课程管理系统</a:t>
            </a:r>
            <a:br>
              <a:rPr kumimoji="1" lang="zh-CN" altLang="en-US" sz="3600" dirty="0"/>
            </a:br>
            <a:r>
              <a:rPr kumimoji="1" lang="en-US" altLang="zh-CN" sz="3600" dirty="0">
                <a:latin typeface="+mj-ea"/>
              </a:rPr>
              <a:t>——</a:t>
            </a:r>
            <a:r>
              <a:rPr kumimoji="1" lang="zh-CN" altLang="en-US" sz="3600" dirty="0">
                <a:latin typeface="+mj-ea"/>
              </a:rPr>
              <a:t>预期实施中的困难</a:t>
            </a:r>
            <a:endParaRPr kumimoji="1" lang="zh-CN" altLang="en-US" sz="360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3939</Words>
  <Application>WPS 演示</Application>
  <PresentationFormat>宽屏</PresentationFormat>
  <Paragraphs>292</Paragraphs>
  <Slides>28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怀旧</vt:lpstr>
      <vt:lpstr>软件学院信息系统规划</vt:lpstr>
      <vt:lpstr>系统简述</vt:lpstr>
      <vt:lpstr>课程管理系统 ——现有系统分析</vt:lpstr>
      <vt:lpstr>课程管理系统 ——现有系统分析</vt:lpstr>
      <vt:lpstr>课程管理系统 ——现有系统分析</vt:lpstr>
      <vt:lpstr>课程管理系统 ——新系统规划</vt:lpstr>
      <vt:lpstr>课程管理系统 ——新系统规划</vt:lpstr>
      <vt:lpstr>课程管理系统 ——新系统规划</vt:lpstr>
      <vt:lpstr>课程管理系统 ——预期实施中的困难</vt:lpstr>
      <vt:lpstr>课程管理系统 ——新系统可行性分析</vt:lpstr>
      <vt:lpstr>课程管理系统 ——新系统开发计划书</vt:lpstr>
      <vt:lpstr>学业管理系统 ——现有系统分析</vt:lpstr>
      <vt:lpstr>学业管理系统 ——新系统规划</vt:lpstr>
      <vt:lpstr>学业管理系统 ——预期实施中的困难</vt:lpstr>
      <vt:lpstr>学业管理系统 ——新系统可行性分析</vt:lpstr>
      <vt:lpstr>学业管理系统 ——新系统开发计划书</vt:lpstr>
      <vt:lpstr>学生综合服务平台 ——现有系统分析</vt:lpstr>
      <vt:lpstr>学生综合服务平台 ——现有系统分析</vt:lpstr>
      <vt:lpstr>学生综合服务平台 ——新系统规划</vt:lpstr>
      <vt:lpstr>学生综合服务平台 ——预期实施中的困难</vt:lpstr>
      <vt:lpstr>学生综合服务平台 ——新系统可行性分析</vt:lpstr>
      <vt:lpstr>学生综合服务平台 ——新系统开发计划书</vt:lpstr>
      <vt:lpstr>院友档案管理系统 ——现有系统分析</vt:lpstr>
      <vt:lpstr>院友档案管理系统 ——新系统规划</vt:lpstr>
      <vt:lpstr>院友档案管理系统 ——预期实施中的困难</vt:lpstr>
      <vt:lpstr>院友档案管理系统 ——新系统可行性分析</vt:lpstr>
      <vt:lpstr>院友档案管理系统 ——新系统开发计划书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FAT12文件系统</dc:title>
  <dc:creator>许悠</dc:creator>
  <cp:lastModifiedBy>Administrator</cp:lastModifiedBy>
  <cp:revision>72</cp:revision>
  <dcterms:created xsi:type="dcterms:W3CDTF">2016-04-05T14:26:00Z</dcterms:created>
  <dcterms:modified xsi:type="dcterms:W3CDTF">2016-05-23T13:17:02Z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