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Gill Sans"/>
      <p:regular r:id="rId26"/>
      <p:bold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gCYVTCHxkercZu0HM0m5O8Dcpc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E7A89C-A677-4DE6-91FF-6065F05F0AAA}">
  <a:tblStyle styleId="{5DE7A89C-A677-4DE6-91FF-6065F05F0AAA}" styleName="Table_0">
    <a:wholeTbl>
      <a:tcTxStyle b="off" i="off">
        <a:font>
          <a:latin typeface="Gill Sans MT"/>
          <a:ea typeface="Gill Sans MT"/>
          <a:cs typeface="Gill Sans MT"/>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ECF1E7"/>
          </a:solidFill>
        </a:fill>
      </a:tcStyle>
    </a:wholeTbl>
    <a:band1H>
      <a:tcTxStyle b="off" i="off"/>
      <a:tcStyle>
        <a:fill>
          <a:solidFill>
            <a:srgbClr val="D8E2CC"/>
          </a:solidFill>
        </a:fill>
      </a:tcStyle>
    </a:band1H>
    <a:band2H>
      <a:tcTxStyle b="off" i="off"/>
    </a:band2H>
    <a:band1V>
      <a:tcTxStyle b="off" i="off"/>
      <a:tcStyle>
        <a:fill>
          <a:solidFill>
            <a:srgbClr val="D8E2CC"/>
          </a:solidFill>
        </a:fill>
      </a:tcStyle>
    </a:band1V>
    <a:band2V>
      <a:tcTxStyle b="off" i="off"/>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ECF1E7"/>
          </a:solidFill>
        </a:fill>
      </a:tcStyle>
    </a:lastRow>
    <a:seCell>
      <a:tcTxStyle b="off" i="off"/>
    </a:seCell>
    <a:swCell>
      <a:tcTxStyle b="off" i="off"/>
    </a:swCell>
    <a:firstRow>
      <a:tcTxStyle b="on" i="off"/>
      <a:tcStyle>
        <a:fill>
          <a:solidFill>
            <a:srgbClr val="ECF1E7"/>
          </a:solidFill>
        </a:fill>
      </a:tcStyle>
    </a:firstRow>
    <a:neCell>
      <a:tcTxStyle b="off" i="off"/>
    </a:neCell>
    <a:nwCell>
      <a:tcTxStyle b="off" i="off"/>
    </a:nwCell>
  </a:tblStyle>
  <a:tblStyle styleId="{1F880310-55D5-4E75-89D5-CF0AF1F671B0}"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GillSans-regular.fntdata"/><Relationship Id="rId25" Type="http://schemas.openxmlformats.org/officeDocument/2006/relationships/slide" Target="slides/slide19.xml"/><Relationship Id="rId28" Type="http://schemas.openxmlformats.org/officeDocument/2006/relationships/font" Target="fonts/CenturyGothic-regular.fntdata"/><Relationship Id="rId27"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bb489db2_4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e3bb489db2_4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e3bb489db2_4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20" name="Shape 20"/>
        <p:cNvGrpSpPr/>
        <p:nvPr/>
      </p:nvGrpSpPr>
      <p:grpSpPr>
        <a:xfrm>
          <a:off x="0" y="0"/>
          <a:ext cx="0" cy="0"/>
          <a:chOff x="0" y="0"/>
          <a:chExt cx="0" cy="0"/>
        </a:xfrm>
      </p:grpSpPr>
      <p:sp>
        <p:nvSpPr>
          <p:cNvPr id="21" name="Google Shape;21;p91"/>
          <p:cNvSpPr txBox="1"/>
          <p:nvPr>
            <p:ph idx="11" type="ftr"/>
          </p:nvPr>
        </p:nvSpPr>
        <p:spPr>
          <a:xfrm>
            <a:off x="6188528" y="483792"/>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0" name="Shape 80"/>
        <p:cNvGrpSpPr/>
        <p:nvPr/>
      </p:nvGrpSpPr>
      <p:grpSpPr>
        <a:xfrm>
          <a:off x="0" y="0"/>
          <a:ext cx="0" cy="0"/>
          <a:chOff x="0" y="0"/>
          <a:chExt cx="0" cy="0"/>
        </a:xfrm>
      </p:grpSpPr>
      <p:sp>
        <p:nvSpPr>
          <p:cNvPr id="81" name="Google Shape;81;p10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562214"/>
              </a:buClr>
              <a:buSzPts val="2100"/>
              <a:buFont typeface="Gill Sans"/>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85" name="Google Shape;85;p10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117"/>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6" name="Google Shape;86;p100"/>
          <p:cNvSpPr/>
          <p:nvPr>
            <p:ph idx="2" type="pic"/>
          </p:nvPr>
        </p:nvSpPr>
        <p:spPr>
          <a:xfrm>
            <a:off x="838200" y="1143003"/>
            <a:ext cx="4419600" cy="3514531"/>
          </a:xfrm>
          <a:prstGeom prst="roundRect">
            <a:avLst>
              <a:gd fmla="val 783" name="adj"/>
            </a:avLst>
          </a:prstGeom>
          <a:solidFill>
            <a:schemeClr val="lt2"/>
          </a:solidFill>
          <a:ln>
            <a:noFill/>
          </a:ln>
        </p:spPr>
      </p:sp>
      <p:sp>
        <p:nvSpPr>
          <p:cNvPr id="87" name="Google Shape;87;p100"/>
          <p:cNvSpPr/>
          <p:nvPr/>
        </p:nvSpPr>
        <p:spPr>
          <a:xfrm rot="-2131329">
            <a:off x="396725" y="954341"/>
            <a:ext cx="685800" cy="204310"/>
          </a:xfrm>
          <a:prstGeom prst="flowChartProcess">
            <a:avLst/>
          </a:prstGeom>
          <a:solidFill>
            <a:srgbClr val="FBFBFB">
              <a:alpha val="43921"/>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8" name="Google Shape;88;p100"/>
          <p:cNvSpPr/>
          <p:nvPr/>
        </p:nvSpPr>
        <p:spPr>
          <a:xfrm flipH="1" rot="2103354">
            <a:off x="5003667" y="936786"/>
            <a:ext cx="649224" cy="204310"/>
          </a:xfrm>
          <a:prstGeom prst="flowChartProcess">
            <a:avLst/>
          </a:prstGeom>
          <a:solidFill>
            <a:srgbClr val="FBFBFB">
              <a:alpha val="43921"/>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10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0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01"/>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3" name="Google Shape;93;p10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0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0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02"/>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2"/>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9" name="Google Shape;99;p10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0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0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9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5" name="Google Shape;25;p9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9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93"/>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562214"/>
              </a:buClr>
              <a:buSzPts val="43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3"/>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31" name="Google Shape;31;p9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9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93"/>
          <p:cNvSpPr/>
          <p:nvPr/>
        </p:nvSpPr>
        <p:spPr>
          <a:xfrm>
            <a:off x="921433" y="1413802"/>
            <a:ext cx="210312" cy="210312"/>
          </a:xfrm>
          <a:prstGeom prst="ellipse">
            <a:avLst/>
          </a:prstGeom>
          <a:gradFill>
            <a:gsLst>
              <a:gs pos="0">
                <a:srgbClr val="D7F6FF">
                  <a:alpha val="94117"/>
                </a:srgbClr>
              </a:gs>
              <a:gs pos="50000">
                <a:srgbClr val="C0E3F0">
                  <a:alpha val="89019"/>
                </a:srgbClr>
              </a:gs>
              <a:gs pos="95000">
                <a:srgbClr val="65C6EA">
                  <a:alpha val="87058"/>
                </a:srgbClr>
              </a:gs>
              <a:gs pos="100000">
                <a:srgbClr val="00BBF1">
                  <a:alpha val="83921"/>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5" name="Google Shape;35;p93"/>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9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 name="Google Shape;38;p9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9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94"/>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 name="Google Shape;44;p94"/>
          <p:cNvSpPr/>
          <p:nvPr/>
        </p:nvSpPr>
        <p:spPr>
          <a:xfrm>
            <a:off x="2172321" y="2814656"/>
            <a:ext cx="210312" cy="210312"/>
          </a:xfrm>
          <a:prstGeom prst="ellipse">
            <a:avLst/>
          </a:prstGeom>
          <a:gradFill>
            <a:gsLst>
              <a:gs pos="0">
                <a:srgbClr val="D7F6FF">
                  <a:alpha val="94117"/>
                </a:srgbClr>
              </a:gs>
              <a:gs pos="50000">
                <a:srgbClr val="C0E3F0">
                  <a:alpha val="89019"/>
                </a:srgbClr>
              </a:gs>
              <a:gs pos="95000">
                <a:srgbClr val="65C6EA">
                  <a:alpha val="87058"/>
                </a:srgbClr>
              </a:gs>
              <a:gs pos="100000">
                <a:srgbClr val="00BBF1">
                  <a:alpha val="83921"/>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5" name="Google Shape;45;p94"/>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9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9" name="Google Shape;49;p9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 name="Google Shape;50;p9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3" name="Shape 53"/>
        <p:cNvGrpSpPr/>
        <p:nvPr/>
      </p:nvGrpSpPr>
      <p:grpSpPr>
        <a:xfrm>
          <a:off x="0" y="0"/>
          <a:ext cx="0" cy="0"/>
          <a:chOff x="0" y="0"/>
          <a:chExt cx="0" cy="0"/>
        </a:xfrm>
      </p:grpSpPr>
      <p:sp>
        <p:nvSpPr>
          <p:cNvPr id="54" name="Google Shape;54;p9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562214"/>
              </a:buClr>
              <a:buSzPts val="4500"/>
              <a:buFont typeface="Gill Sans"/>
              <a:buNone/>
              <a:defRPr b="1" sz="45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9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9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8" name="Google Shape;58;p9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9" name="Google Shape;59;p9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9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56221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7" name="Shape 67"/>
        <p:cNvGrpSpPr/>
        <p:nvPr/>
      </p:nvGrpSpPr>
      <p:grpSpPr>
        <a:xfrm>
          <a:off x="0" y="0"/>
          <a:ext cx="0" cy="0"/>
          <a:chOff x="0" y="0"/>
          <a:chExt cx="0" cy="0"/>
        </a:xfrm>
      </p:grpSpPr>
      <p:sp>
        <p:nvSpPr>
          <p:cNvPr id="68" name="Google Shape;68;p98"/>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9" name="Google Shape;69;p9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2" name="Google Shape;72;p98"/>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3" name="Shape 73"/>
        <p:cNvGrpSpPr/>
        <p:nvPr/>
      </p:nvGrpSpPr>
      <p:grpSpPr>
        <a:xfrm>
          <a:off x="0" y="0"/>
          <a:ext cx="0" cy="0"/>
          <a:chOff x="0" y="0"/>
          <a:chExt cx="0" cy="0"/>
        </a:xfrm>
      </p:grpSpPr>
      <p:sp>
        <p:nvSpPr>
          <p:cNvPr id="74" name="Google Shape;74;p9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6" name="Google Shape;76;p9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7" name="Google Shape;77;p9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90"/>
          <p:cNvSpPr/>
          <p:nvPr/>
        </p:nvSpPr>
        <p:spPr>
          <a:xfrm>
            <a:off x="-815927" y="-815922"/>
            <a:ext cx="1638887" cy="1638887"/>
          </a:xfrm>
          <a:prstGeom prst="pie">
            <a:avLst>
              <a:gd fmla="val 0" name="adj1"/>
              <a:gd fmla="val 5402120" name="adj2"/>
            </a:avLst>
          </a:prstGeom>
          <a:solidFill>
            <a:srgbClr val="FEF9F3">
              <a:alpha val="32156"/>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90"/>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90"/>
          <p:cNvSpPr/>
          <p:nvPr/>
        </p:nvSpPr>
        <p:spPr>
          <a:xfrm rot="2315675">
            <a:off x="182881" y="1055077"/>
            <a:ext cx="1125717" cy="1102624"/>
          </a:xfrm>
          <a:prstGeom prst="donut">
            <a:avLst>
              <a:gd fmla="val 11833" name="adj"/>
            </a:avLst>
          </a:prstGeom>
          <a:gradFill>
            <a:gsLst>
              <a:gs pos="0">
                <a:srgbClr val="FEFBF4">
                  <a:alpha val="69019"/>
                </a:srgbClr>
              </a:gs>
              <a:gs pos="70000">
                <a:srgbClr val="FFFDF8">
                  <a:alpha val="54117"/>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 name="Google Shape;13;p90"/>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 name="Google Shape;14;p9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9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9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B3A787"/>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9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B3A787"/>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9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solidFill>
                <a:srgbClr val="A8A292"/>
              </a:solidFill>
            </a:endParaRPr>
          </a:p>
        </p:txBody>
      </p:sp>
      <p:sp>
        <p:nvSpPr>
          <p:cNvPr id="19" name="Google Shape;19;p90"/>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392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3.png"/><Relationship Id="rId6" Type="http://schemas.openxmlformats.org/officeDocument/2006/relationships/image" Target="../media/image10.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
          <p:cNvPicPr preferRelativeResize="0"/>
          <p:nvPr/>
        </p:nvPicPr>
        <p:blipFill rotWithShape="1">
          <a:blip r:embed="rId3">
            <a:alphaModFix/>
          </a:blip>
          <a:srcRect b="0" l="0" r="0" t="0"/>
          <a:stretch/>
        </p:blipFill>
        <p:spPr>
          <a:xfrm>
            <a:off x="7561518" y="72711"/>
            <a:ext cx="1187051" cy="411359"/>
          </a:xfrm>
          <a:prstGeom prst="rect">
            <a:avLst/>
          </a:prstGeom>
          <a:noFill/>
          <a:ln>
            <a:noFill/>
          </a:ln>
        </p:spPr>
      </p:pic>
      <p:graphicFrame>
        <p:nvGraphicFramePr>
          <p:cNvPr id="107" name="Google Shape;107;p1"/>
          <p:cNvGraphicFramePr/>
          <p:nvPr/>
        </p:nvGraphicFramePr>
        <p:xfrm>
          <a:off x="1482436" y="977696"/>
          <a:ext cx="3000000" cy="3000000"/>
        </p:xfrm>
        <a:graphic>
          <a:graphicData uri="http://schemas.openxmlformats.org/drawingml/2006/table">
            <a:tbl>
              <a:tblPr>
                <a:noFill/>
                <a:tableStyleId>{5DE7A89C-A677-4DE6-91FF-6065F05F0AAA}</a:tableStyleId>
              </a:tblPr>
              <a:tblGrid>
                <a:gridCol w="3492875"/>
                <a:gridCol w="3773275"/>
              </a:tblGrid>
              <a:tr h="313925">
                <a:tc gridSpan="2">
                  <a:txBody>
                    <a:bodyPr/>
                    <a:lstStyle/>
                    <a:p>
                      <a:pPr indent="0" lvl="0" marL="0" marR="0" rtl="0" algn="r">
                        <a:lnSpc>
                          <a:spcPct val="100000"/>
                        </a:lnSpc>
                        <a:spcBef>
                          <a:spcPts val="0"/>
                        </a:spcBef>
                        <a:spcAft>
                          <a:spcPts val="0"/>
                        </a:spcAft>
                        <a:buClr>
                          <a:srgbClr val="000000"/>
                        </a:buClr>
                        <a:buSzPts val="1100"/>
                        <a:buFont typeface="Arial"/>
                        <a:buNone/>
                      </a:pPr>
                      <a:r>
                        <a:rPr lang="en-US" sz="1100" u="sng" cap="none" strike="noStrike"/>
                        <a:t>Date:- 18/10/2021</a:t>
                      </a:r>
                      <a:endParaRPr b="1" i="0" sz="1100" u="sng" cap="none" strike="noStrike">
                        <a:solidFill>
                          <a:srgbClr val="FA7D00"/>
                        </a:solidFill>
                        <a:latin typeface="Calibri"/>
                        <a:ea typeface="Calibri"/>
                        <a:cs typeface="Calibri"/>
                        <a:sym typeface="Calibri"/>
                      </a:endParaRPr>
                    </a:p>
                  </a:txBody>
                  <a:tcPr marT="9525" marB="0" marR="9525" marL="9525" anchor="b"/>
                </a:tc>
                <a:tc hMerge="1"/>
              </a:tr>
              <a:tr h="867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Project Title  </a:t>
                      </a:r>
                      <a:endParaRPr b="1" i="0" sz="2000" u="none" cap="none" strike="noStrike">
                        <a:solidFill>
                          <a:srgbClr val="FA7D00"/>
                        </a:solidFill>
                        <a:latin typeface="Calibri"/>
                        <a:ea typeface="Calibri"/>
                        <a:cs typeface="Calibri"/>
                        <a:sym typeface="Calibri"/>
                      </a:endParaRPr>
                    </a:p>
                  </a:txBody>
                  <a:tcPr marT="9525" marB="0" marR="9525" marL="9525"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P75- Summary Extraction along with sentiment analysis.</a:t>
                      </a:r>
                      <a:endParaRPr b="1" i="0" sz="1800" u="none" cap="none" strike="noStrike">
                        <a:solidFill>
                          <a:srgbClr val="FA7D00"/>
                        </a:solidFill>
                        <a:latin typeface="Calibri"/>
                        <a:ea typeface="Calibri"/>
                        <a:cs typeface="Calibri"/>
                        <a:sym typeface="Calibri"/>
                      </a:endParaRPr>
                    </a:p>
                  </a:txBody>
                  <a:tcPr marT="9525" marB="0" marR="9525" marL="9525" anchor="ctr"/>
                </a:tc>
              </a:tr>
              <a:tr h="627825">
                <a:tc rowSpan="5">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Team Members</a:t>
                      </a:r>
                      <a:endParaRPr b="1" i="0" sz="2000" u="none" cap="none" strike="noStrike">
                        <a:solidFill>
                          <a:srgbClr val="FA7D00"/>
                        </a:solidFill>
                        <a:latin typeface="Calibri"/>
                        <a:ea typeface="Calibri"/>
                        <a:cs typeface="Calibri"/>
                        <a:sym typeface="Calibri"/>
                      </a:endParaRPr>
                    </a:p>
                  </a:txBody>
                  <a:tcPr marT="9525" marB="0" marR="9525" marL="9525" anchor="ctr"/>
                </a:tc>
                <a:tc>
                  <a:txBody>
                    <a:bodyPr/>
                    <a:lstStyle/>
                    <a:p>
                      <a:pPr indent="-285750" lvl="0" marL="285750" marR="0" rtl="0" algn="l">
                        <a:lnSpc>
                          <a:spcPct val="100000"/>
                        </a:lnSpc>
                        <a:spcBef>
                          <a:spcPts val="0"/>
                        </a:spcBef>
                        <a:spcAft>
                          <a:spcPts val="0"/>
                        </a:spcAft>
                        <a:buClr>
                          <a:srgbClr val="000000"/>
                        </a:buClr>
                        <a:buSzPts val="1600"/>
                        <a:buFont typeface="Arial"/>
                        <a:buChar char="•"/>
                      </a:pPr>
                      <a:r>
                        <a:rPr lang="en-US" sz="1600" u="none" cap="none" strike="noStrike"/>
                        <a:t>Manan Malhotra</a:t>
                      </a:r>
                      <a:endParaRPr b="1" i="0" sz="1600" u="none" cap="none" strike="noStrike">
                        <a:solidFill>
                          <a:srgbClr val="FA7D00"/>
                        </a:solidFill>
                        <a:latin typeface="Calibri"/>
                        <a:ea typeface="Calibri"/>
                        <a:cs typeface="Calibri"/>
                        <a:sym typeface="Calibri"/>
                      </a:endParaRPr>
                    </a:p>
                  </a:txBody>
                  <a:tcPr marT="9525" marB="0" marR="9525" marL="9525" anchor="ctr"/>
                </a:tc>
              </a:tr>
              <a:tr h="523175">
                <a:tc vMerge="1"/>
                <a:tc>
                  <a:txBody>
                    <a:bodyPr/>
                    <a:lstStyle/>
                    <a:p>
                      <a:pPr indent="-285750" lvl="0" marL="285750" marR="0" rtl="0" algn="l">
                        <a:lnSpc>
                          <a:spcPct val="100000"/>
                        </a:lnSpc>
                        <a:spcBef>
                          <a:spcPts val="0"/>
                        </a:spcBef>
                        <a:spcAft>
                          <a:spcPts val="0"/>
                        </a:spcAft>
                        <a:buClr>
                          <a:srgbClr val="000000"/>
                        </a:buClr>
                        <a:buSzPts val="1600"/>
                        <a:buFont typeface="Arial"/>
                        <a:buChar char="•"/>
                      </a:pPr>
                      <a:r>
                        <a:rPr lang="en-US" sz="1600"/>
                        <a:t>Chagam Nandini</a:t>
                      </a:r>
                      <a:endParaRPr b="1" i="0" sz="1600" u="none" cap="none" strike="noStrike">
                        <a:solidFill>
                          <a:srgbClr val="FA7D00"/>
                        </a:solidFill>
                        <a:latin typeface="Calibri"/>
                        <a:ea typeface="Calibri"/>
                        <a:cs typeface="Calibri"/>
                        <a:sym typeface="Calibri"/>
                      </a:endParaRPr>
                    </a:p>
                  </a:txBody>
                  <a:tcPr marT="9525" marB="0" marR="9525" marL="9525" anchor="ctr"/>
                </a:tc>
              </a:tr>
              <a:tr h="523175">
                <a:tc vMerge="1"/>
                <a:tc>
                  <a:txBody>
                    <a:bodyPr/>
                    <a:lstStyle/>
                    <a:p>
                      <a:pPr indent="-285750" lvl="0" marL="285750" marR="0" rtl="0" algn="l">
                        <a:lnSpc>
                          <a:spcPct val="100000"/>
                        </a:lnSpc>
                        <a:spcBef>
                          <a:spcPts val="0"/>
                        </a:spcBef>
                        <a:spcAft>
                          <a:spcPts val="0"/>
                        </a:spcAft>
                        <a:buClr>
                          <a:srgbClr val="000000"/>
                        </a:buClr>
                        <a:buSzPts val="1600"/>
                        <a:buFont typeface="Arial"/>
                        <a:buChar char="•"/>
                      </a:pPr>
                      <a:r>
                        <a:rPr lang="en-US" sz="1600" u="none" cap="none" strike="noStrike"/>
                        <a:t>Renu Rawat</a:t>
                      </a:r>
                      <a:endParaRPr b="1" i="0" sz="1600" u="none" cap="none" strike="noStrike">
                        <a:solidFill>
                          <a:srgbClr val="FA7D00"/>
                        </a:solidFill>
                        <a:latin typeface="Calibri"/>
                        <a:ea typeface="Calibri"/>
                        <a:cs typeface="Calibri"/>
                        <a:sym typeface="Calibri"/>
                      </a:endParaRPr>
                    </a:p>
                  </a:txBody>
                  <a:tcPr marT="9525" marB="0" marR="9525" marL="9525" anchor="ctr"/>
                </a:tc>
              </a:tr>
              <a:tr h="523175">
                <a:tc vMerge="1"/>
                <a:tc>
                  <a:txBody>
                    <a:bodyPr/>
                    <a:lstStyle/>
                    <a:p>
                      <a:pPr indent="-285750" lvl="0" marL="285750" marR="0" rtl="0" algn="l">
                        <a:lnSpc>
                          <a:spcPct val="100000"/>
                        </a:lnSpc>
                        <a:spcBef>
                          <a:spcPts val="0"/>
                        </a:spcBef>
                        <a:spcAft>
                          <a:spcPts val="0"/>
                        </a:spcAft>
                        <a:buClr>
                          <a:srgbClr val="000000"/>
                        </a:buClr>
                        <a:buSzPts val="1600"/>
                        <a:buFont typeface="Arial"/>
                        <a:buChar char="•"/>
                      </a:pPr>
                      <a:r>
                        <a:rPr lang="en-US" sz="1600" u="none" cap="none" strike="noStrike"/>
                        <a:t>Rohit  Pawar</a:t>
                      </a:r>
                      <a:endParaRPr b="1" i="0" sz="1600" u="none" cap="none" strike="noStrike">
                        <a:solidFill>
                          <a:srgbClr val="FA7D00"/>
                        </a:solidFill>
                        <a:latin typeface="Calibri"/>
                        <a:ea typeface="Calibri"/>
                        <a:cs typeface="Calibri"/>
                        <a:sym typeface="Calibri"/>
                      </a:endParaRPr>
                    </a:p>
                  </a:txBody>
                  <a:tcPr marT="9525" marB="0" marR="9525" marL="9525" anchor="ctr"/>
                </a:tc>
              </a:tr>
              <a:tr h="539050">
                <a:tc vMerge="1"/>
                <a:tc>
                  <a:txBody>
                    <a:bodyPr/>
                    <a:lstStyle/>
                    <a:p>
                      <a:pPr indent="-285750" lvl="0" marL="285750" marR="0" rtl="0" algn="l">
                        <a:lnSpc>
                          <a:spcPct val="100000"/>
                        </a:lnSpc>
                        <a:spcBef>
                          <a:spcPts val="0"/>
                        </a:spcBef>
                        <a:spcAft>
                          <a:spcPts val="0"/>
                        </a:spcAft>
                        <a:buClr>
                          <a:srgbClr val="000000"/>
                        </a:buClr>
                        <a:buSzPts val="1600"/>
                        <a:buFont typeface="Arial"/>
                        <a:buChar char="•"/>
                      </a:pPr>
                      <a:r>
                        <a:rPr lang="en-US" sz="1600" u="none" cap="none" strike="noStrike"/>
                        <a:t>Shubham Patel</a:t>
                      </a:r>
                      <a:endParaRPr b="1" i="0" sz="1600" u="none" cap="none" strike="noStrike">
                        <a:solidFill>
                          <a:srgbClr val="FA7D00"/>
                        </a:solidFill>
                        <a:latin typeface="Calibri"/>
                        <a:ea typeface="Calibri"/>
                        <a:cs typeface="Calibri"/>
                        <a:sym typeface="Calibri"/>
                      </a:endParaRPr>
                    </a:p>
                  </a:txBody>
                  <a:tcPr marT="9525" marB="0" marR="9525" marL="9525" anchor="ctr"/>
                </a:tc>
              </a:tr>
              <a:tr h="10762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Project Guide</a:t>
                      </a:r>
                      <a:endParaRPr b="1" i="0" sz="2000" u="none" cap="none" strike="noStrike">
                        <a:solidFill>
                          <a:srgbClr val="FA7D00"/>
                        </a:solidFill>
                        <a:latin typeface="Calibri"/>
                        <a:ea typeface="Calibri"/>
                        <a:cs typeface="Calibri"/>
                        <a:sym typeface="Calibri"/>
                      </a:endParaRPr>
                    </a:p>
                  </a:txBody>
                  <a:tcPr marT="9525" marB="0" marR="9525" marL="9525" anchor="ctr"/>
                </a:tc>
                <a:tc>
                  <a:txBody>
                    <a:bodyPr/>
                    <a:lstStyle/>
                    <a:p>
                      <a:pPr indent="-285750" lvl="0" marL="285750" marR="0" rtl="0" algn="l">
                        <a:lnSpc>
                          <a:spcPct val="100000"/>
                        </a:lnSpc>
                        <a:spcBef>
                          <a:spcPts val="0"/>
                        </a:spcBef>
                        <a:spcAft>
                          <a:spcPts val="0"/>
                        </a:spcAft>
                        <a:buClr>
                          <a:srgbClr val="000000"/>
                        </a:buClr>
                        <a:buSzPts val="1600"/>
                        <a:buFont typeface="Arial"/>
                        <a:buChar char="•"/>
                      </a:pPr>
                      <a:r>
                        <a:rPr lang="en-US" sz="1600" u="none" cap="none" strike="noStrike"/>
                        <a:t>Mr. Parth Sagar</a:t>
                      </a:r>
                      <a:endParaRPr b="1" sz="1600" u="none" cap="none" strike="noStrike">
                        <a:solidFill>
                          <a:schemeClr val="dk1"/>
                        </a:solidFill>
                        <a:latin typeface="Arial"/>
                        <a:ea typeface="Arial"/>
                        <a:cs typeface="Arial"/>
                        <a:sym typeface="Arial"/>
                      </a:endParaRPr>
                    </a:p>
                  </a:txBody>
                  <a:tcPr marT="9525" marB="0" marR="9525" marL="9525" anchor="ctr"/>
                </a:tc>
              </a:tr>
            </a:tbl>
          </a:graphicData>
        </a:graphic>
      </p:graphicFrame>
    </p:spTree>
  </p:cSld>
  <p:clrMapOvr>
    <a:masterClrMapping/>
  </p:clrMapOvr>
  <p:transition spd="slow" p14:dur="800">
    <p:circl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nvSpPr>
        <p:spPr>
          <a:xfrm>
            <a:off x="2589117" y="2354106"/>
            <a:ext cx="5182638" cy="9232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5400" u="none" cap="none" strike="noStrike">
                <a:solidFill>
                  <a:srgbClr val="562214"/>
                </a:solidFill>
                <a:latin typeface="Gill Sans"/>
                <a:ea typeface="Gill Sans"/>
                <a:cs typeface="Gill Sans"/>
                <a:sym typeface="Gill Sans"/>
              </a:rPr>
              <a:t>Model Building</a:t>
            </a:r>
            <a:endParaRPr b="1" i="0" sz="5400" u="none" cap="none" strike="noStrike">
              <a:solidFill>
                <a:srgbClr val="562214"/>
              </a:solidFill>
              <a:latin typeface="Gill Sans"/>
              <a:ea typeface="Gill Sans"/>
              <a:cs typeface="Gill Sans"/>
              <a:sym typeface="Gill Sans"/>
            </a:endParaRPr>
          </a:p>
        </p:txBody>
      </p:sp>
      <p:pic>
        <p:nvPicPr>
          <p:cNvPr id="194" name="Google Shape;194;p9"/>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nvSpPr>
        <p:spPr>
          <a:xfrm>
            <a:off x="1138878" y="30818"/>
            <a:ext cx="6411900" cy="4926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Noto Sans Symbols"/>
              <a:buChar char="❑"/>
            </a:pPr>
            <a:r>
              <a:rPr b="1" i="0" lang="en-US" sz="2600" u="none" cap="none" strike="noStrike">
                <a:solidFill>
                  <a:srgbClr val="562214"/>
                </a:solidFill>
                <a:latin typeface="Gill Sans"/>
                <a:ea typeface="Gill Sans"/>
                <a:cs typeface="Gill Sans"/>
                <a:sym typeface="Gill Sans"/>
              </a:rPr>
              <a:t>Model Details</a:t>
            </a:r>
            <a:endParaRPr b="1" i="0" sz="2600" u="none" cap="none" strike="noStrike">
              <a:solidFill>
                <a:srgbClr val="562214"/>
              </a:solidFill>
              <a:latin typeface="Gill Sans"/>
              <a:ea typeface="Gill Sans"/>
              <a:cs typeface="Gill Sans"/>
              <a:sym typeface="Gill Sans"/>
            </a:endParaRPr>
          </a:p>
        </p:txBody>
      </p:sp>
      <p:cxnSp>
        <p:nvCxnSpPr>
          <p:cNvPr id="200" name="Google Shape;200;p10"/>
          <p:cNvCxnSpPr/>
          <p:nvPr/>
        </p:nvCxnSpPr>
        <p:spPr>
          <a:xfrm>
            <a:off x="4363655" y="874129"/>
            <a:ext cx="0" cy="5274744"/>
          </a:xfrm>
          <a:prstGeom prst="straightConnector1">
            <a:avLst/>
          </a:prstGeom>
          <a:noFill/>
          <a:ln cap="flat" cmpd="sng" w="76200">
            <a:solidFill>
              <a:schemeClr val="accent5"/>
            </a:solidFill>
            <a:prstDash val="solid"/>
            <a:round/>
            <a:headEnd len="sm" w="sm" type="none"/>
            <a:tailEnd len="sm" w="sm" type="none"/>
          </a:ln>
        </p:spPr>
      </p:cxnSp>
      <p:sp>
        <p:nvSpPr>
          <p:cNvPr id="201" name="Google Shape;201;p10"/>
          <p:cNvSpPr txBox="1"/>
          <p:nvPr/>
        </p:nvSpPr>
        <p:spPr>
          <a:xfrm>
            <a:off x="1039091" y="1277854"/>
            <a:ext cx="3305700" cy="324700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set details</a:t>
            </a:r>
            <a:endParaRPr b="0" i="0" sz="2000" u="none" cap="none" strike="noStrik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rgbClr val="000000"/>
              </a:buClr>
              <a:buSzPts val="18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Ecommerce_Business_Guide.pdf</a:t>
            </a:r>
            <a:endParaRPr b="0" i="0" sz="2000" u="none" cap="none" strike="noStrik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rgbClr val="000000"/>
              </a:buClr>
              <a:buSzPts val="18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details</a:t>
            </a:r>
            <a:endParaRPr b="0" i="0" sz="2000" u="none" cap="none" strike="noStrik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rgbClr val="000000"/>
              </a:buClr>
              <a:buSzPts val="18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Corpus - Extracted text data from ebook pdf</a:t>
            </a:r>
            <a:endParaRPr b="0" i="0" sz="2000" u="none" cap="none" strike="noStrike">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1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0"/>
          <p:cNvSpPr txBox="1"/>
          <p:nvPr/>
        </p:nvSpPr>
        <p:spPr>
          <a:xfrm>
            <a:off x="4548850" y="1579560"/>
            <a:ext cx="47802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0"/>
          <p:cNvSpPr txBox="1"/>
          <p:nvPr/>
        </p:nvSpPr>
        <p:spPr>
          <a:xfrm>
            <a:off x="1840372" y="454635"/>
            <a:ext cx="2419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p:txBody>
      </p:sp>
      <p:pic>
        <p:nvPicPr>
          <p:cNvPr id="204" name="Google Shape;204;p10"/>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05" name="Google Shape;205;p10"/>
          <p:cNvSpPr txBox="1"/>
          <p:nvPr/>
        </p:nvSpPr>
        <p:spPr>
          <a:xfrm>
            <a:off x="4602110" y="874129"/>
            <a:ext cx="372916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Automatic Summarizers</a:t>
            </a:r>
            <a:endParaRPr b="1" i="0" sz="1400" u="none" cap="none" strike="noStrike">
              <a:solidFill>
                <a:srgbClr val="000000"/>
              </a:solidFill>
              <a:latin typeface="Arial"/>
              <a:ea typeface="Arial"/>
              <a:cs typeface="Arial"/>
              <a:sym typeface="Arial"/>
            </a:endParaRPr>
          </a:p>
        </p:txBody>
      </p:sp>
      <p:sp>
        <p:nvSpPr>
          <p:cNvPr id="206" name="Google Shape;206;p10"/>
          <p:cNvSpPr txBox="1"/>
          <p:nvPr/>
        </p:nvSpPr>
        <p:spPr>
          <a:xfrm>
            <a:off x="4636114" y="3939841"/>
            <a:ext cx="3729165"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entury Gothic"/>
                <a:ea typeface="Century Gothic"/>
                <a:cs typeface="Century Gothic"/>
                <a:sym typeface="Century Gothic"/>
              </a:rPr>
              <a:t>NLP  Models</a:t>
            </a:r>
            <a:endParaRPr b="1" i="0" sz="1400" u="none" cap="none" strike="noStrike">
              <a:solidFill>
                <a:srgbClr val="000000"/>
              </a:solidFill>
              <a:latin typeface="Arial"/>
              <a:ea typeface="Arial"/>
              <a:cs typeface="Arial"/>
              <a:sym typeface="Arial"/>
            </a:endParaRPr>
          </a:p>
        </p:txBody>
      </p:sp>
      <p:sp>
        <p:nvSpPr>
          <p:cNvPr id="207" name="Google Shape;207;p10"/>
          <p:cNvSpPr/>
          <p:nvPr/>
        </p:nvSpPr>
        <p:spPr>
          <a:xfrm>
            <a:off x="4636114" y="4349063"/>
            <a:ext cx="4405035" cy="110795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TF IDF Vectorizer – Sklearn </a:t>
            </a:r>
            <a:endParaRPr b="0" i="0" sz="2000" u="none" cap="none" strike="noStrike">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10"/>
          <p:cNvSpPr txBox="1"/>
          <p:nvPr/>
        </p:nvSpPr>
        <p:spPr>
          <a:xfrm>
            <a:off x="4579519" y="851179"/>
            <a:ext cx="4248318" cy="2616101"/>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0" i="0" lang="en-US" sz="1400" u="none" cap="none" strike="noStrike">
                <a:solidFill>
                  <a:schemeClr val="dk1"/>
                </a:solidFill>
                <a:latin typeface="Century Gothic"/>
                <a:ea typeface="Century Gothic"/>
                <a:cs typeface="Century Gothic"/>
                <a:sym typeface="Century Gothic"/>
              </a:rPr>
              <a:t> </a:t>
            </a:r>
            <a:endParaRPr/>
          </a:p>
          <a:p>
            <a:pPr indent="-342900" lvl="0" marL="342900" marR="0" rtl="0" algn="l">
              <a:lnSpc>
                <a:spcPct val="15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Summarizer : Extractive</a:t>
            </a:r>
            <a:endParaRPr/>
          </a:p>
          <a:p>
            <a:pPr indent="-342900" lvl="0" marL="342900" marR="0" rtl="0" algn="l">
              <a:lnSpc>
                <a:spcPct val="15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Sumy summarizers</a:t>
            </a:r>
            <a:endParaRPr/>
          </a:p>
          <a:p>
            <a:pPr indent="-342900" lvl="0" marL="342900" marR="0" rtl="0" algn="l">
              <a:lnSpc>
                <a:spcPct val="15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Gensim summarizer</a:t>
            </a:r>
            <a:endParaRPr/>
          </a:p>
          <a:p>
            <a:pPr indent="-342900" lvl="0" marL="342900" marR="0" rtl="0" algn="l">
              <a:lnSpc>
                <a:spcPct val="15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Abstractive Summarizer:</a:t>
            </a:r>
            <a:endParaRPr/>
          </a:p>
          <a:p>
            <a:pPr indent="-342900" lvl="0" marL="342900" marR="0" rtl="0" algn="l">
              <a:lnSpc>
                <a:spcPct val="15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Transformer summarizers</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nvSpPr>
        <p:spPr>
          <a:xfrm>
            <a:off x="1019974" y="265403"/>
            <a:ext cx="3788506" cy="49240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2776"/>
              </a:buClr>
              <a:buSzPts val="2800"/>
              <a:buFont typeface="Noto Sans Symbols"/>
              <a:buChar char="❑"/>
            </a:pPr>
            <a:r>
              <a:rPr b="1" i="0" lang="en-US" sz="2600" u="none" cap="none" strike="noStrike">
                <a:solidFill>
                  <a:srgbClr val="562214"/>
                </a:solidFill>
                <a:latin typeface="Gill Sans"/>
                <a:ea typeface="Gill Sans"/>
                <a:cs typeface="Gill Sans"/>
                <a:sym typeface="Gill Sans"/>
              </a:rPr>
              <a:t>Model Results</a:t>
            </a:r>
            <a:endParaRPr b="1" i="0" sz="2600" u="none" cap="none" strike="noStrike">
              <a:solidFill>
                <a:srgbClr val="562214"/>
              </a:solidFill>
              <a:latin typeface="Gill Sans"/>
              <a:ea typeface="Gill Sans"/>
              <a:cs typeface="Gill Sans"/>
              <a:sym typeface="Gill Sans"/>
            </a:endParaRPr>
          </a:p>
        </p:txBody>
      </p:sp>
      <p:sp>
        <p:nvSpPr>
          <p:cNvPr id="214" name="Google Shape;214;p12"/>
          <p:cNvSpPr txBox="1"/>
          <p:nvPr/>
        </p:nvSpPr>
        <p:spPr>
          <a:xfrm>
            <a:off x="1019974" y="1958658"/>
            <a:ext cx="7986600" cy="37548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Times New Roman"/>
                <a:ea typeface="Times New Roman"/>
                <a:cs typeface="Times New Roman"/>
                <a:sym typeface="Times New Roman"/>
              </a:rPr>
              <a:t>Generated summaries using Automatic Summarizers and NLP models.</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Times New Roman"/>
                <a:ea typeface="Times New Roman"/>
                <a:cs typeface="Times New Roman"/>
                <a:sym typeface="Times New Roman"/>
              </a:rPr>
              <a:t>Summary Evaluation was done using Rouge Score. Summaries generated from the various NLP models were compared with the summaries generated by the Automatic Summarizer.</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Times New Roman"/>
                <a:ea typeface="Times New Roman"/>
                <a:cs typeface="Times New Roman"/>
                <a:sym typeface="Times New Roman"/>
              </a:rPr>
              <a:t>Implementation of Tf-Idf Vectorizer model was done for summary generation.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2000" u="none" cap="none" strike="noStrike">
                <a:solidFill>
                  <a:schemeClr val="dk1"/>
                </a:solidFill>
                <a:latin typeface="Times New Roman"/>
                <a:ea typeface="Times New Roman"/>
                <a:cs typeface="Times New Roman"/>
                <a:sym typeface="Times New Roman"/>
              </a:rPr>
              <a:t>Sentiment analysis was done on the generated  summary</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pic>
        <p:nvPicPr>
          <p:cNvPr id="215" name="Google Shape;215;p12"/>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7"/>
          <p:cNvSpPr txBox="1"/>
          <p:nvPr>
            <p:ph idx="1" type="body"/>
          </p:nvPr>
        </p:nvSpPr>
        <p:spPr>
          <a:xfrm>
            <a:off x="1435608" y="1447800"/>
            <a:ext cx="3249126" cy="4800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200000"/>
              </a:lnSpc>
              <a:spcBef>
                <a:spcPts val="0"/>
              </a:spcBef>
              <a:spcAft>
                <a:spcPts val="0"/>
              </a:spcAft>
              <a:buClr>
                <a:srgbClr val="000000"/>
              </a:buClr>
              <a:buSzPts val="1800"/>
              <a:buFont typeface="Noto Sans Symbols"/>
              <a:buChar char="❖"/>
            </a:pPr>
            <a:r>
              <a:rPr lang="en-US" sz="2000">
                <a:latin typeface="Times New Roman"/>
                <a:ea typeface="Times New Roman"/>
                <a:cs typeface="Times New Roman"/>
                <a:sym typeface="Times New Roman"/>
              </a:rPr>
              <a:t>LexRank Summarizer</a:t>
            </a:r>
            <a:endParaRPr sz="2000">
              <a:latin typeface="Times New Roman"/>
              <a:ea typeface="Times New Roman"/>
              <a:cs typeface="Times New Roman"/>
              <a:sym typeface="Times New Roman"/>
            </a:endParaRPr>
          </a:p>
          <a:p>
            <a:pPr indent="-342900" lvl="0" marL="342900" rtl="0" algn="l">
              <a:lnSpc>
                <a:spcPct val="200000"/>
              </a:lnSpc>
              <a:spcBef>
                <a:spcPts val="0"/>
              </a:spcBef>
              <a:spcAft>
                <a:spcPts val="0"/>
              </a:spcAft>
              <a:buClr>
                <a:srgbClr val="000000"/>
              </a:buClr>
              <a:buSzPts val="1800"/>
              <a:buFont typeface="Noto Sans Symbols"/>
              <a:buChar char="❖"/>
            </a:pPr>
            <a:r>
              <a:rPr lang="en-US" sz="2000">
                <a:latin typeface="Times New Roman"/>
                <a:ea typeface="Times New Roman"/>
                <a:cs typeface="Times New Roman"/>
                <a:sym typeface="Times New Roman"/>
              </a:rPr>
              <a:t>Luhn Summarizer</a:t>
            </a:r>
            <a:endParaRPr sz="2000">
              <a:latin typeface="Times New Roman"/>
              <a:ea typeface="Times New Roman"/>
              <a:cs typeface="Times New Roman"/>
              <a:sym typeface="Times New Roman"/>
            </a:endParaRPr>
          </a:p>
          <a:p>
            <a:pPr indent="-342900" lvl="0" marL="342900" rtl="0" algn="l">
              <a:lnSpc>
                <a:spcPct val="200000"/>
              </a:lnSpc>
              <a:spcBef>
                <a:spcPts val="0"/>
              </a:spcBef>
              <a:spcAft>
                <a:spcPts val="0"/>
              </a:spcAft>
              <a:buClr>
                <a:srgbClr val="000000"/>
              </a:buClr>
              <a:buSzPts val="1800"/>
              <a:buFont typeface="Noto Sans Symbols"/>
              <a:buChar char="❖"/>
            </a:pPr>
            <a:r>
              <a:rPr lang="en-US" sz="2000">
                <a:latin typeface="Times New Roman"/>
                <a:ea typeface="Times New Roman"/>
                <a:cs typeface="Times New Roman"/>
                <a:sym typeface="Times New Roman"/>
              </a:rPr>
              <a:t>LSA Summarizer</a:t>
            </a:r>
            <a:endParaRPr sz="2000">
              <a:latin typeface="Times New Roman"/>
              <a:ea typeface="Times New Roman"/>
              <a:cs typeface="Times New Roman"/>
              <a:sym typeface="Times New Roman"/>
            </a:endParaRPr>
          </a:p>
          <a:p>
            <a:pPr indent="-342900" lvl="0" marL="342900" rtl="0" algn="l">
              <a:lnSpc>
                <a:spcPct val="200000"/>
              </a:lnSpc>
              <a:spcBef>
                <a:spcPts val="0"/>
              </a:spcBef>
              <a:spcAft>
                <a:spcPts val="0"/>
              </a:spcAft>
              <a:buClr>
                <a:srgbClr val="000000"/>
              </a:buClr>
              <a:buSzPts val="1800"/>
              <a:buFont typeface="Noto Sans Symbols"/>
              <a:buChar char="❖"/>
            </a:pPr>
            <a:r>
              <a:rPr lang="en-US" sz="2000">
                <a:latin typeface="Times New Roman"/>
                <a:ea typeface="Times New Roman"/>
                <a:cs typeface="Times New Roman"/>
                <a:sym typeface="Times New Roman"/>
              </a:rPr>
              <a:t>TextRank Summarizer</a:t>
            </a:r>
            <a:endParaRPr sz="2000">
              <a:latin typeface="Times New Roman"/>
              <a:ea typeface="Times New Roman"/>
              <a:cs typeface="Times New Roman"/>
              <a:sym typeface="Times New Roman"/>
            </a:endParaRPr>
          </a:p>
          <a:p>
            <a:pPr indent="-342900" lvl="0" marL="342900" rtl="0" algn="l">
              <a:lnSpc>
                <a:spcPct val="200000"/>
              </a:lnSpc>
              <a:spcBef>
                <a:spcPts val="0"/>
              </a:spcBef>
              <a:spcAft>
                <a:spcPts val="0"/>
              </a:spcAft>
              <a:buClr>
                <a:srgbClr val="000000"/>
              </a:buClr>
              <a:buSzPts val="1800"/>
              <a:buFont typeface="Noto Sans Symbols"/>
              <a:buChar char="❖"/>
            </a:pPr>
            <a:r>
              <a:rPr lang="en-US" sz="2000">
                <a:latin typeface="Times New Roman"/>
                <a:ea typeface="Times New Roman"/>
                <a:cs typeface="Times New Roman"/>
                <a:sym typeface="Times New Roman"/>
              </a:rPr>
              <a:t>Edmundson Summarizer</a:t>
            </a:r>
            <a:endParaRPr sz="2000">
              <a:latin typeface="Times New Roman"/>
              <a:ea typeface="Times New Roman"/>
              <a:cs typeface="Times New Roman"/>
              <a:sym typeface="Times New Roman"/>
            </a:endParaRPr>
          </a:p>
          <a:p>
            <a:pPr indent="-342900" lvl="0" marL="342900" rtl="0" algn="l">
              <a:lnSpc>
                <a:spcPct val="200000"/>
              </a:lnSpc>
              <a:spcBef>
                <a:spcPts val="0"/>
              </a:spcBef>
              <a:spcAft>
                <a:spcPts val="0"/>
              </a:spcAft>
              <a:buClr>
                <a:srgbClr val="000000"/>
              </a:buClr>
              <a:buSzPts val="1800"/>
              <a:buFont typeface="Noto Sans Symbols"/>
              <a:buChar char="❖"/>
            </a:pPr>
            <a:r>
              <a:rPr lang="en-US" sz="2000">
                <a:latin typeface="Times New Roman"/>
                <a:ea typeface="Times New Roman"/>
                <a:cs typeface="Times New Roman"/>
                <a:sym typeface="Times New Roman"/>
              </a:rPr>
              <a:t>Reduction Summarizer</a:t>
            </a:r>
            <a:endParaRPr sz="2000">
              <a:latin typeface="Times New Roman"/>
              <a:ea typeface="Times New Roman"/>
              <a:cs typeface="Times New Roman"/>
              <a:sym typeface="Times New Roman"/>
            </a:endParaRPr>
          </a:p>
          <a:p>
            <a:pPr indent="-342900" lvl="0" marL="342900" rtl="0" algn="l">
              <a:lnSpc>
                <a:spcPct val="200000"/>
              </a:lnSpc>
              <a:spcBef>
                <a:spcPts val="0"/>
              </a:spcBef>
              <a:spcAft>
                <a:spcPts val="0"/>
              </a:spcAft>
              <a:buClr>
                <a:srgbClr val="000000"/>
              </a:buClr>
              <a:buSzPts val="1800"/>
              <a:buFont typeface="Noto Sans Symbols"/>
              <a:buChar char="❖"/>
            </a:pPr>
            <a:r>
              <a:rPr lang="en-US" sz="2000">
                <a:latin typeface="Times New Roman"/>
                <a:ea typeface="Times New Roman"/>
                <a:cs typeface="Times New Roman"/>
                <a:sym typeface="Times New Roman"/>
              </a:rPr>
              <a:t>Gensim Summarizer</a:t>
            </a:r>
            <a:endParaRPr sz="2000">
              <a:latin typeface="Times New Roman"/>
              <a:ea typeface="Times New Roman"/>
              <a:cs typeface="Times New Roman"/>
              <a:sym typeface="Times New Roman"/>
            </a:endParaRPr>
          </a:p>
          <a:p>
            <a:pPr indent="-342900" lvl="0" marL="342900" rtl="0" algn="l">
              <a:lnSpc>
                <a:spcPct val="200000"/>
              </a:lnSpc>
              <a:spcBef>
                <a:spcPts val="0"/>
              </a:spcBef>
              <a:spcAft>
                <a:spcPts val="0"/>
              </a:spcAft>
              <a:buClr>
                <a:srgbClr val="000000"/>
              </a:buClr>
              <a:buSzPts val="1800"/>
              <a:buFont typeface="Noto Sans Symbols"/>
              <a:buChar char="❖"/>
            </a:pPr>
            <a:r>
              <a:rPr lang="en-US" sz="2000">
                <a:latin typeface="Times New Roman"/>
                <a:ea typeface="Times New Roman"/>
                <a:cs typeface="Times New Roman"/>
                <a:sym typeface="Times New Roman"/>
              </a:rPr>
              <a:t>T5 Summarizer</a:t>
            </a:r>
            <a:endParaRPr sz="2000">
              <a:latin typeface="Times New Roman"/>
              <a:ea typeface="Times New Roman"/>
              <a:cs typeface="Times New Roman"/>
              <a:sym typeface="Times New Roman"/>
            </a:endParaRPr>
          </a:p>
          <a:p>
            <a:pPr indent="-228600" lvl="0" marL="457200" rtl="0" algn="l">
              <a:lnSpc>
                <a:spcPct val="150000"/>
              </a:lnSpc>
              <a:spcBef>
                <a:spcPts val="1000"/>
              </a:spcBef>
              <a:spcAft>
                <a:spcPts val="0"/>
              </a:spcAft>
              <a:buClr>
                <a:schemeClr val="dk1"/>
              </a:buClr>
              <a:buSzPts val="1800"/>
              <a:buNone/>
            </a:pPr>
            <a:r>
              <a:t/>
            </a:r>
            <a:endParaRPr sz="2000">
              <a:latin typeface="Arial"/>
              <a:ea typeface="Arial"/>
              <a:cs typeface="Arial"/>
              <a:sym typeface="Arial"/>
            </a:endParaRPr>
          </a:p>
        </p:txBody>
      </p:sp>
      <p:pic>
        <p:nvPicPr>
          <p:cNvPr id="221" name="Google Shape;221;p77"/>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22" name="Google Shape;222;p77"/>
          <p:cNvSpPr txBox="1"/>
          <p:nvPr>
            <p:ph type="title"/>
          </p:nvPr>
        </p:nvSpPr>
        <p:spPr>
          <a:xfrm>
            <a:off x="1435608" y="274638"/>
            <a:ext cx="2848293" cy="1143000"/>
          </a:xfrm>
          <a:prstGeom prst="rect">
            <a:avLst/>
          </a:prstGeom>
          <a:noFill/>
          <a:ln>
            <a:noFill/>
          </a:ln>
        </p:spPr>
        <p:txBody>
          <a:bodyPr anchorCtr="0" anchor="ctr" bIns="45700" lIns="91425" spcFirstLastPara="1" rIns="91425" wrap="square" tIns="45700">
            <a:normAutofit/>
          </a:bodyPr>
          <a:lstStyle/>
          <a:p>
            <a:pPr indent="-457200" lvl="0" marL="457200" rtl="0" algn="l">
              <a:lnSpc>
                <a:spcPct val="100000"/>
              </a:lnSpc>
              <a:spcBef>
                <a:spcPts val="0"/>
              </a:spcBef>
              <a:spcAft>
                <a:spcPts val="0"/>
              </a:spcAft>
              <a:buSzPts val="1800"/>
              <a:buFont typeface="Noto Sans Symbols"/>
              <a:buChar char="❑"/>
            </a:pPr>
            <a:r>
              <a:rPr b="1" lang="en-US" sz="2400"/>
              <a:t>Automatic Summarizers</a:t>
            </a:r>
            <a:endParaRPr sz="2400"/>
          </a:p>
        </p:txBody>
      </p:sp>
      <p:cxnSp>
        <p:nvCxnSpPr>
          <p:cNvPr id="223" name="Google Shape;223;p77"/>
          <p:cNvCxnSpPr/>
          <p:nvPr/>
        </p:nvCxnSpPr>
        <p:spPr>
          <a:xfrm flipH="1">
            <a:off x="4885150" y="511604"/>
            <a:ext cx="1" cy="6139717"/>
          </a:xfrm>
          <a:prstGeom prst="straightConnector1">
            <a:avLst/>
          </a:prstGeom>
          <a:noFill/>
          <a:ln cap="flat" cmpd="sng" w="76200">
            <a:solidFill>
              <a:schemeClr val="accent5"/>
            </a:solidFill>
            <a:prstDash val="solid"/>
            <a:round/>
            <a:headEnd len="sm" w="sm" type="none"/>
            <a:tailEnd len="sm" w="sm" type="none"/>
          </a:ln>
        </p:spPr>
      </p:cxnSp>
      <p:sp>
        <p:nvSpPr>
          <p:cNvPr id="224" name="Google Shape;224;p77"/>
          <p:cNvSpPr txBox="1"/>
          <p:nvPr/>
        </p:nvSpPr>
        <p:spPr>
          <a:xfrm>
            <a:off x="4885150" y="547219"/>
            <a:ext cx="4346531" cy="998542"/>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680"/>
              <a:buFont typeface="Noto Sans Symbols"/>
              <a:buChar char="❑"/>
            </a:pPr>
            <a:r>
              <a:rPr b="1" i="0" lang="en-US" sz="2400" u="none" cap="none" strike="noStrike">
                <a:solidFill>
                  <a:srgbClr val="562214"/>
                </a:solidFill>
                <a:latin typeface="Gill Sans"/>
                <a:ea typeface="Gill Sans"/>
                <a:cs typeface="Gill Sans"/>
                <a:sym typeface="Gill Sans"/>
              </a:rPr>
              <a:t>NLP Models - Extractive Text Summarizer</a:t>
            </a:r>
            <a:br>
              <a:rPr b="0" i="0" lang="en-US" sz="2400" u="none" cap="none" strike="noStrike">
                <a:solidFill>
                  <a:srgbClr val="562214"/>
                </a:solidFill>
                <a:latin typeface="Gill Sans"/>
                <a:ea typeface="Gill Sans"/>
                <a:cs typeface="Gill Sans"/>
                <a:sym typeface="Gill Sans"/>
              </a:rPr>
            </a:br>
            <a:endParaRPr b="0" i="0" sz="2400" u="none" cap="none" strike="noStrike">
              <a:solidFill>
                <a:srgbClr val="562214"/>
              </a:solidFill>
              <a:latin typeface="Gill Sans"/>
              <a:ea typeface="Gill Sans"/>
              <a:cs typeface="Gill Sans"/>
              <a:sym typeface="Gill Sans"/>
            </a:endParaRPr>
          </a:p>
        </p:txBody>
      </p:sp>
      <p:sp>
        <p:nvSpPr>
          <p:cNvPr id="225" name="Google Shape;225;p77"/>
          <p:cNvSpPr txBox="1"/>
          <p:nvPr/>
        </p:nvSpPr>
        <p:spPr>
          <a:xfrm>
            <a:off x="4974676" y="1442683"/>
            <a:ext cx="4257005" cy="3262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2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TF-IDF Vectorizer – Sklearn </a:t>
            </a:r>
            <a:endParaRPr b="0" i="0" sz="2000" u="none" cap="none" strike="noStrike">
              <a:solidFill>
                <a:schemeClr val="dk1"/>
              </a:solidFill>
              <a:latin typeface="Times New Roman"/>
              <a:ea typeface="Times New Roman"/>
              <a:cs typeface="Times New Roman"/>
              <a:sym typeface="Times New Roman"/>
            </a:endParaRPr>
          </a:p>
          <a:p>
            <a:pPr indent="-228600" lvl="0" marL="457200" marR="0" rtl="0" algn="l">
              <a:lnSpc>
                <a:spcPct val="150000"/>
              </a:lnSpc>
              <a:spcBef>
                <a:spcPts val="1000"/>
              </a:spcBef>
              <a:spcAft>
                <a:spcPts val="0"/>
              </a:spcAft>
              <a:buClr>
                <a:schemeClr val="dk1"/>
              </a:buClr>
              <a:buSzPts val="1800"/>
              <a:buFont typeface="Noto Sans Symbols"/>
              <a:buNone/>
            </a:pPr>
            <a:r>
              <a:t/>
            </a:r>
            <a:endParaRPr b="0" i="0" sz="2000" u="none" cap="none" strike="noStrike">
              <a:solidFill>
                <a:schemeClr val="dk1"/>
              </a:solidFill>
              <a:latin typeface="Arial"/>
              <a:ea typeface="Arial"/>
              <a:cs typeface="Arial"/>
              <a:sym typeface="Arial"/>
            </a:endParaRPr>
          </a:p>
          <a:p>
            <a:pPr indent="0" lvl="0" marL="457200" marR="0" rtl="0" algn="l">
              <a:lnSpc>
                <a:spcPct val="90000"/>
              </a:lnSpc>
              <a:spcBef>
                <a:spcPts val="0"/>
              </a:spcBef>
              <a:spcAft>
                <a:spcPts val="0"/>
              </a:spcAft>
              <a:buClr>
                <a:schemeClr val="accent1"/>
              </a:buClr>
              <a:buSzPts val="1800"/>
              <a:buFont typeface="Noto Sans Symbols"/>
              <a:buNone/>
            </a:pPr>
            <a:r>
              <a:t/>
            </a:r>
            <a:endParaRPr b="0" i="0" sz="3200" u="none" cap="none" strike="noStrike">
              <a:solidFill>
                <a:schemeClr val="dk1"/>
              </a:solidFill>
              <a:latin typeface="Gill Sans"/>
              <a:ea typeface="Gill Sans"/>
              <a:cs typeface="Gill Sans"/>
              <a:sym typeface="Gill Sans"/>
            </a:endParaRPr>
          </a:p>
          <a:p>
            <a:pPr indent="-228600" lvl="0" marL="457200" marR="0" rtl="0" algn="l">
              <a:lnSpc>
                <a:spcPct val="90000"/>
              </a:lnSpc>
              <a:spcBef>
                <a:spcPts val="1000"/>
              </a:spcBef>
              <a:spcAft>
                <a:spcPts val="0"/>
              </a:spcAft>
              <a:buClr>
                <a:schemeClr val="dk1"/>
              </a:buClr>
              <a:buSzPts val="1800"/>
              <a:buFont typeface="Noto Sans Symbols"/>
              <a:buNone/>
            </a:pPr>
            <a:r>
              <a:t/>
            </a:r>
            <a:endParaRPr b="0" i="0" sz="3200" u="none" cap="none" strike="noStrike">
              <a:solidFill>
                <a:schemeClr val="dk1"/>
              </a:solidFill>
              <a:latin typeface="Gill Sans"/>
              <a:ea typeface="Gill Sans"/>
              <a:cs typeface="Gill Sans"/>
              <a:sym typeface="Gill Sans"/>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84"/>
          <p:cNvSpPr/>
          <p:nvPr/>
        </p:nvSpPr>
        <p:spPr>
          <a:xfrm>
            <a:off x="3148768" y="2078146"/>
            <a:ext cx="803700" cy="291000"/>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1" name="Google Shape;231;p84"/>
          <p:cNvSpPr/>
          <p:nvPr/>
        </p:nvSpPr>
        <p:spPr>
          <a:xfrm>
            <a:off x="4022257" y="1648697"/>
            <a:ext cx="1981200" cy="1149900"/>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Tokenize Sentence </a:t>
            </a:r>
            <a:endParaRPr b="0" i="0" sz="1400" u="none" cap="none" strike="noStrike">
              <a:solidFill>
                <a:srgbClr val="000000"/>
              </a:solidFill>
              <a:latin typeface="Arial"/>
              <a:ea typeface="Arial"/>
              <a:cs typeface="Arial"/>
              <a:sym typeface="Arial"/>
            </a:endParaRPr>
          </a:p>
        </p:txBody>
      </p:sp>
      <p:sp>
        <p:nvSpPr>
          <p:cNvPr id="232" name="Google Shape;232;p84"/>
          <p:cNvSpPr/>
          <p:nvPr/>
        </p:nvSpPr>
        <p:spPr>
          <a:xfrm>
            <a:off x="1334453" y="1725928"/>
            <a:ext cx="1884300" cy="1149900"/>
          </a:xfrm>
          <a:prstGeom prst="parallelogram">
            <a:avLst>
              <a:gd fmla="val 25000" name="adj"/>
            </a:avLst>
          </a:prstGeom>
          <a:gradFill>
            <a:gsLst>
              <a:gs pos="0">
                <a:srgbClr val="FFE9AF"/>
              </a:gs>
              <a:gs pos="50000">
                <a:srgbClr val="FFE59B"/>
              </a:gs>
              <a:gs pos="97000">
                <a:srgbClr val="FFE27A"/>
              </a:gs>
              <a:gs pos="100000">
                <a:srgbClr val="FFE26B"/>
              </a:gs>
            </a:gsLst>
            <a:path path="circle">
              <a:fillToRect b="50%" l="50%" r="50%" t="50%"/>
            </a:path>
            <a:tileRect/>
          </a:gradFill>
          <a:ln cap="flat" cmpd="sng" w="9525">
            <a:solidFill>
              <a:schemeClr val="accent2"/>
            </a:solidFill>
            <a:prstDash val="solid"/>
            <a:round/>
            <a:headEnd len="sm" w="sm" type="none"/>
            <a:tailEnd len="sm" w="sm" type="none"/>
          </a:ln>
          <a:effectLst>
            <a:outerShdw blurRad="63500" rotWithShape="0" dir="5400000" dist="25400">
              <a:srgbClr val="000000">
                <a:alpha val="4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Input Corpus</a:t>
            </a:r>
            <a:endParaRPr b="0" i="0" sz="1400" u="none" cap="none" strike="noStrike">
              <a:solidFill>
                <a:srgbClr val="000000"/>
              </a:solidFill>
              <a:latin typeface="Arial"/>
              <a:ea typeface="Arial"/>
              <a:cs typeface="Arial"/>
              <a:sym typeface="Arial"/>
            </a:endParaRPr>
          </a:p>
        </p:txBody>
      </p:sp>
      <p:sp>
        <p:nvSpPr>
          <p:cNvPr id="233" name="Google Shape;233;p84"/>
          <p:cNvSpPr/>
          <p:nvPr/>
        </p:nvSpPr>
        <p:spPr>
          <a:xfrm>
            <a:off x="6003457" y="2022756"/>
            <a:ext cx="803700" cy="291000"/>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4" name="Google Shape;234;p84"/>
          <p:cNvSpPr/>
          <p:nvPr/>
        </p:nvSpPr>
        <p:spPr>
          <a:xfrm>
            <a:off x="6807025" y="1589275"/>
            <a:ext cx="1981200" cy="1149900"/>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TF-IDF Vectorizer</a:t>
            </a:r>
            <a:endParaRPr b="1" i="0" sz="1400" u="none" cap="none" strike="noStrike">
              <a:solidFill>
                <a:schemeClr val="dk1"/>
              </a:solidFill>
              <a:latin typeface="Arial"/>
              <a:ea typeface="Arial"/>
              <a:cs typeface="Arial"/>
              <a:sym typeface="Arial"/>
            </a:endParaRPr>
          </a:p>
        </p:txBody>
      </p:sp>
      <p:sp>
        <p:nvSpPr>
          <p:cNvPr id="235" name="Google Shape;235;p84"/>
          <p:cNvSpPr/>
          <p:nvPr/>
        </p:nvSpPr>
        <p:spPr>
          <a:xfrm>
            <a:off x="6977606" y="3387435"/>
            <a:ext cx="1981200" cy="1149900"/>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Sum TF-IDF Scores</a:t>
            </a:r>
            <a:endParaRPr b="0" i="0" sz="1400" u="none" cap="none" strike="noStrike">
              <a:solidFill>
                <a:srgbClr val="000000"/>
              </a:solidFill>
              <a:latin typeface="Arial"/>
              <a:ea typeface="Arial"/>
              <a:cs typeface="Arial"/>
              <a:sym typeface="Arial"/>
            </a:endParaRPr>
          </a:p>
        </p:txBody>
      </p:sp>
      <p:sp>
        <p:nvSpPr>
          <p:cNvPr id="236" name="Google Shape;236;p84"/>
          <p:cNvSpPr/>
          <p:nvPr/>
        </p:nvSpPr>
        <p:spPr>
          <a:xfrm rot="5400000">
            <a:off x="7317998" y="2905951"/>
            <a:ext cx="616500" cy="291000"/>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7" name="Google Shape;237;p84"/>
          <p:cNvSpPr/>
          <p:nvPr/>
        </p:nvSpPr>
        <p:spPr>
          <a:xfrm>
            <a:off x="3915770" y="3387384"/>
            <a:ext cx="2369100" cy="1149900"/>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Select Top 5 Sentence Score </a:t>
            </a:r>
            <a:endParaRPr b="0" i="0" sz="1400" u="none" cap="none" strike="noStrike">
              <a:solidFill>
                <a:srgbClr val="000000"/>
              </a:solidFill>
              <a:latin typeface="Arial"/>
              <a:ea typeface="Arial"/>
              <a:cs typeface="Arial"/>
              <a:sym typeface="Arial"/>
            </a:endParaRPr>
          </a:p>
        </p:txBody>
      </p:sp>
      <p:sp>
        <p:nvSpPr>
          <p:cNvPr id="238" name="Google Shape;238;p84"/>
          <p:cNvSpPr/>
          <p:nvPr/>
        </p:nvSpPr>
        <p:spPr>
          <a:xfrm rot="10800000">
            <a:off x="6284900" y="3816847"/>
            <a:ext cx="692700" cy="291000"/>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9" name="Google Shape;239;p84"/>
          <p:cNvSpPr txBox="1"/>
          <p:nvPr/>
        </p:nvSpPr>
        <p:spPr>
          <a:xfrm>
            <a:off x="1246909" y="304799"/>
            <a:ext cx="6927272" cy="480131"/>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rgbClr val="000000"/>
              </a:buClr>
              <a:buSzPts val="2800"/>
              <a:buFont typeface="Noto Sans Symbols"/>
              <a:buChar char="❑"/>
            </a:pPr>
            <a:r>
              <a:rPr b="1" i="0" lang="en-US" sz="2800" u="none" cap="none" strike="noStrike">
                <a:solidFill>
                  <a:srgbClr val="562214"/>
                </a:solidFill>
                <a:latin typeface="Gill Sans"/>
                <a:ea typeface="Gill Sans"/>
                <a:cs typeface="Gill Sans"/>
                <a:sym typeface="Gill Sans"/>
              </a:rPr>
              <a:t>TF-IDF Vectorizer - Sklearn </a:t>
            </a:r>
            <a:endParaRPr b="1" i="0" sz="2800" u="none" cap="none" strike="noStrike">
              <a:solidFill>
                <a:srgbClr val="562214"/>
              </a:solidFill>
              <a:latin typeface="Gill Sans"/>
              <a:ea typeface="Gill Sans"/>
              <a:cs typeface="Gill Sans"/>
              <a:sym typeface="Gill Sans"/>
            </a:endParaRPr>
          </a:p>
        </p:txBody>
      </p:sp>
      <p:pic>
        <p:nvPicPr>
          <p:cNvPr id="240" name="Google Shape;240;p8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41" name="Google Shape;241;p84"/>
          <p:cNvSpPr/>
          <p:nvPr/>
        </p:nvSpPr>
        <p:spPr>
          <a:xfrm rot="10800000">
            <a:off x="3148775" y="3816872"/>
            <a:ext cx="692700" cy="291000"/>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2" name="Google Shape;242;p84"/>
          <p:cNvSpPr/>
          <p:nvPr/>
        </p:nvSpPr>
        <p:spPr>
          <a:xfrm>
            <a:off x="1411753" y="3428990"/>
            <a:ext cx="1884300" cy="1149900"/>
          </a:xfrm>
          <a:prstGeom prst="parallelogram">
            <a:avLst>
              <a:gd fmla="val 25000" name="adj"/>
            </a:avLst>
          </a:prstGeom>
          <a:gradFill>
            <a:gsLst>
              <a:gs pos="0">
                <a:srgbClr val="FFE9AF"/>
              </a:gs>
              <a:gs pos="50000">
                <a:srgbClr val="FFE59B"/>
              </a:gs>
              <a:gs pos="97000">
                <a:srgbClr val="FFE27A"/>
              </a:gs>
              <a:gs pos="100000">
                <a:srgbClr val="FFE26B"/>
              </a:gs>
            </a:gsLst>
            <a:path path="circle">
              <a:fillToRect b="50%" l="50%" r="50%" t="50%"/>
            </a:path>
            <a:tileRect/>
          </a:gradFill>
          <a:ln cap="flat" cmpd="sng" w="9525">
            <a:solidFill>
              <a:schemeClr val="accent2"/>
            </a:solidFill>
            <a:prstDash val="solid"/>
            <a:round/>
            <a:headEnd len="sm" w="sm" type="none"/>
            <a:tailEnd len="sm" w="sm" type="none"/>
          </a:ln>
          <a:effectLst>
            <a:outerShdw blurRad="63500" rotWithShape="0" dir="5400000" dist="25400">
              <a:srgbClr val="000000">
                <a:alpha val="4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spTree>
  </p:cSld>
  <p:clrMapOvr>
    <a:masterClrMapping/>
  </p:clrMapOvr>
  <p:transition spd="slow" p14:dur="800">
    <p:circl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85"/>
          <p:cNvSpPr txBox="1"/>
          <p:nvPr>
            <p:ph type="title"/>
          </p:nvPr>
        </p:nvSpPr>
        <p:spPr>
          <a:xfrm>
            <a:off x="1030997" y="307048"/>
            <a:ext cx="4923628" cy="1143000"/>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1800"/>
              <a:buFont typeface="Noto Sans Symbols"/>
              <a:buChar char="❑"/>
            </a:pPr>
            <a:r>
              <a:rPr b="1" lang="en-US" sz="2800"/>
              <a:t>Summary Generated</a:t>
            </a:r>
            <a:endParaRPr b="1" sz="2800"/>
          </a:p>
        </p:txBody>
      </p:sp>
      <p:pic>
        <p:nvPicPr>
          <p:cNvPr id="248" name="Google Shape;248;p8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id="249" name="Google Shape;249;p85"/>
          <p:cNvPicPr preferRelativeResize="0"/>
          <p:nvPr/>
        </p:nvPicPr>
        <p:blipFill rotWithShape="1">
          <a:blip r:embed="rId4">
            <a:alphaModFix/>
          </a:blip>
          <a:srcRect b="0" l="0" r="0" t="0"/>
          <a:stretch/>
        </p:blipFill>
        <p:spPr>
          <a:xfrm>
            <a:off x="1030984" y="1355610"/>
            <a:ext cx="8113003" cy="2709842"/>
          </a:xfrm>
          <a:prstGeom prst="rect">
            <a:avLst/>
          </a:prstGeom>
          <a:noFill/>
          <a:ln>
            <a:noFill/>
          </a:ln>
        </p:spPr>
      </p:pic>
      <p:pic>
        <p:nvPicPr>
          <p:cNvPr id="250" name="Google Shape;250;p85"/>
          <p:cNvPicPr preferRelativeResize="0"/>
          <p:nvPr/>
        </p:nvPicPr>
        <p:blipFill rotWithShape="1">
          <a:blip r:embed="rId5">
            <a:alphaModFix/>
          </a:blip>
          <a:srcRect b="0" l="0" r="0" t="0"/>
          <a:stretch/>
        </p:blipFill>
        <p:spPr>
          <a:xfrm>
            <a:off x="1120362" y="5206900"/>
            <a:ext cx="7537625" cy="1206100"/>
          </a:xfrm>
          <a:prstGeom prst="rect">
            <a:avLst/>
          </a:prstGeom>
          <a:noFill/>
          <a:ln>
            <a:noFill/>
          </a:ln>
        </p:spPr>
      </p:pic>
      <p:sp>
        <p:nvSpPr>
          <p:cNvPr id="251" name="Google Shape;251;p85"/>
          <p:cNvSpPr txBox="1"/>
          <p:nvPr/>
        </p:nvSpPr>
        <p:spPr>
          <a:xfrm>
            <a:off x="1120350" y="4560975"/>
            <a:ext cx="733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Gill Sans"/>
                <a:ea typeface="Gill Sans"/>
                <a:cs typeface="Gill Sans"/>
                <a:sym typeface="Gill Sans"/>
              </a:rPr>
              <a:t>Sentiment Analysis</a:t>
            </a:r>
            <a:endParaRPr b="1" i="0" sz="1400" u="none" cap="none" strike="noStrike">
              <a:solidFill>
                <a:srgbClr val="000000"/>
              </a:solidFill>
              <a:latin typeface="Gill Sans"/>
              <a:ea typeface="Gill Sans"/>
              <a:cs typeface="Gill Sans"/>
              <a:sym typeface="Gill Sans"/>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15"/>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graphicFrame>
        <p:nvGraphicFramePr>
          <p:cNvPr id="257" name="Google Shape;257;p15"/>
          <p:cNvGraphicFramePr/>
          <p:nvPr/>
        </p:nvGraphicFramePr>
        <p:xfrm>
          <a:off x="1202477" y="2263192"/>
          <a:ext cx="3000000" cy="3000000"/>
        </p:xfrm>
        <a:graphic>
          <a:graphicData uri="http://schemas.openxmlformats.org/drawingml/2006/table">
            <a:tbl>
              <a:tblPr bandRow="1" firstRow="1">
                <a:noFill/>
                <a:tableStyleId>{1F880310-55D5-4E75-89D5-CF0AF1F671B0}</a:tableStyleId>
              </a:tblPr>
              <a:tblGrid>
                <a:gridCol w="1551700"/>
                <a:gridCol w="1669100"/>
                <a:gridCol w="1434325"/>
                <a:gridCol w="1357750"/>
                <a:gridCol w="1524000"/>
              </a:tblGrid>
              <a:tr h="13818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 Summery</a:t>
                      </a:r>
                      <a:endParaRPr sz="1400" u="none" cap="none" strike="noStrike"/>
                    </a:p>
                  </a:txBody>
                  <a:tcPr marT="45725" marB="45725" marR="91450" marL="91450" anchor="ctr">
                    <a:solidFill>
                      <a:srgbClr val="C5B07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Reference Summery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(automatic summarizers)</a:t>
                      </a:r>
                      <a:endParaRPr sz="1400" u="none" cap="none" strike="noStrike"/>
                    </a:p>
                  </a:txBody>
                  <a:tcPr marT="45725" marB="45725" marR="91450" marL="91450" anchor="ctr">
                    <a:solidFill>
                      <a:srgbClr val="C5B07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Rouge-1</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{R/P/F(%)}</a:t>
                      </a:r>
                      <a:endParaRPr sz="1400" u="none" cap="none" strike="noStrike"/>
                    </a:p>
                  </a:txBody>
                  <a:tcPr marT="45725" marB="45725" marR="91450" marL="91450" anchor="ctr">
                    <a:solidFill>
                      <a:srgbClr val="C5B07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Rouge-2</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{R/P/F(%)}</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nchor="ctr">
                    <a:solidFill>
                      <a:srgbClr val="C5B07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Rouge-L</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{R/P/F(%)}</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p>
                  </a:txBody>
                  <a:tcPr marT="45725" marB="45725" marR="91450" marL="91450" anchor="ctr">
                    <a:solidFill>
                      <a:srgbClr val="C5B07E"/>
                    </a:solidFill>
                  </a:tcPr>
                </a:tc>
              </a:tr>
              <a:tr h="1500625">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TF-IDF Vectorizer –Sklearn </a:t>
                      </a:r>
                      <a:endParaRPr sz="1400" u="none" cap="none" strike="noStrike"/>
                    </a:p>
                  </a:txBody>
                  <a:tcPr marT="45725" marB="45725" marR="91450" marL="91450" anchor="ctr">
                    <a:solidFill>
                      <a:schemeClr val="lt2"/>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Reduction Summarizer </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Edmondson Summarizer </a:t>
                      </a:r>
                      <a:endParaRPr sz="1400" u="none" cap="none" strike="noStrike"/>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89/87/88</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77/76/77</a:t>
                      </a:r>
                      <a:endParaRPr sz="1400" u="none" cap="none" strike="noStrike"/>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82/83/83</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66/70/68</a:t>
                      </a:r>
                      <a:endParaRPr sz="1400" u="none" cap="none" strike="noStrike"/>
                    </a:p>
                  </a:txBody>
                  <a:tcPr marT="45725" marB="45725" marR="91450" marL="91450">
                    <a:solidFill>
                      <a:schemeClr val="lt2"/>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89/87/88</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77/75/76</a:t>
                      </a:r>
                      <a:endParaRPr sz="1400" u="none" cap="none" strike="noStrike"/>
                    </a:p>
                  </a:txBody>
                  <a:tcPr marT="45725" marB="45725" marR="91450" marL="91450">
                    <a:solidFill>
                      <a:schemeClr val="lt2"/>
                    </a:solidFill>
                  </a:tcPr>
                </a:tc>
              </a:tr>
            </a:tbl>
          </a:graphicData>
        </a:graphic>
      </p:graphicFrame>
      <p:cxnSp>
        <p:nvCxnSpPr>
          <p:cNvPr id="258" name="Google Shape;258;p15"/>
          <p:cNvCxnSpPr/>
          <p:nvPr/>
        </p:nvCxnSpPr>
        <p:spPr>
          <a:xfrm>
            <a:off x="2839981" y="4237399"/>
            <a:ext cx="5871461" cy="0"/>
          </a:xfrm>
          <a:prstGeom prst="straightConnector1">
            <a:avLst/>
          </a:prstGeom>
          <a:noFill/>
          <a:ln cap="flat" cmpd="thickThin" w="9525">
            <a:solidFill>
              <a:schemeClr val="accent1"/>
            </a:solidFill>
            <a:prstDash val="dash"/>
            <a:round/>
            <a:headEnd len="sm" w="sm" type="none"/>
            <a:tailEnd len="sm" w="sm" type="none"/>
          </a:ln>
        </p:spPr>
      </p:cxnSp>
      <p:sp>
        <p:nvSpPr>
          <p:cNvPr id="259" name="Google Shape;259;p15"/>
          <p:cNvSpPr txBox="1"/>
          <p:nvPr/>
        </p:nvSpPr>
        <p:spPr>
          <a:xfrm>
            <a:off x="1025236" y="803950"/>
            <a:ext cx="7714115" cy="480131"/>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rgbClr val="000000"/>
              </a:buClr>
              <a:buSzPts val="2800"/>
              <a:buFont typeface="Noto Sans Symbols"/>
              <a:buChar char="❑"/>
            </a:pPr>
            <a:r>
              <a:rPr b="1" i="0" lang="en-US" sz="2800" u="none" cap="none" strike="noStrike">
                <a:solidFill>
                  <a:srgbClr val="562214"/>
                </a:solidFill>
                <a:latin typeface="Gill Sans"/>
                <a:ea typeface="Gill Sans"/>
                <a:cs typeface="Gill Sans"/>
                <a:sym typeface="Gill Sans"/>
              </a:rPr>
              <a:t>Model Evaluation – Using Rouge Score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wipe dir="l"/>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562214"/>
              </a:buClr>
              <a:buSzPts val="2400"/>
              <a:buFont typeface="Noto Sans Symbols"/>
              <a:buChar char="❑"/>
            </a:pPr>
            <a:r>
              <a:rPr b="1" lang="en-US" sz="2400"/>
              <a:t>Model Deployment using Streamlit &amp; Github</a:t>
            </a:r>
            <a:endParaRPr b="1" sz="2400"/>
          </a:p>
          <a:p>
            <a:pPr indent="0" lvl="0" marL="0" rtl="0" algn="l">
              <a:lnSpc>
                <a:spcPct val="100000"/>
              </a:lnSpc>
              <a:spcBef>
                <a:spcPts val="0"/>
              </a:spcBef>
              <a:spcAft>
                <a:spcPts val="0"/>
              </a:spcAft>
              <a:buClr>
                <a:srgbClr val="562214"/>
              </a:buClr>
              <a:buSzPts val="2400"/>
              <a:buFont typeface="Gill Sans"/>
              <a:buNone/>
            </a:pPr>
            <a:br>
              <a:rPr lang="en-US" sz="2400"/>
            </a:br>
            <a:endParaRPr sz="2400"/>
          </a:p>
        </p:txBody>
      </p:sp>
      <p:sp>
        <p:nvSpPr>
          <p:cNvPr id="265" name="Google Shape;265;p87"/>
          <p:cNvSpPr txBox="1"/>
          <p:nvPr>
            <p:ph idx="1" type="body"/>
          </p:nvPr>
        </p:nvSpPr>
        <p:spPr>
          <a:xfrm>
            <a:off x="1435600" y="1338550"/>
            <a:ext cx="7498200" cy="4909800"/>
          </a:xfrm>
          <a:prstGeom prst="rect">
            <a:avLst/>
          </a:prstGeom>
          <a:noFill/>
          <a:ln>
            <a:noFill/>
          </a:ln>
        </p:spPr>
        <p:txBody>
          <a:bodyPr anchorCtr="0" anchor="t" bIns="45700" lIns="91425" spcFirstLastPara="1" rIns="91425" wrap="square" tIns="45700">
            <a:normAutofit/>
          </a:bodyPr>
          <a:lstStyle/>
          <a:p>
            <a:pPr indent="-120901" lvl="0" marL="365760" rtl="0" algn="l">
              <a:lnSpc>
                <a:spcPct val="100000"/>
              </a:lnSpc>
              <a:spcBef>
                <a:spcPts val="0"/>
              </a:spcBef>
              <a:spcAft>
                <a:spcPts val="0"/>
              </a:spcAft>
              <a:buSzPts val="2560"/>
              <a:buNone/>
            </a:pPr>
            <a:r>
              <a:t/>
            </a:r>
            <a:endParaRPr/>
          </a:p>
        </p:txBody>
      </p:sp>
      <p:sp>
        <p:nvSpPr>
          <p:cNvPr id="266" name="Google Shape;266;p87"/>
          <p:cNvSpPr txBox="1"/>
          <p:nvPr/>
        </p:nvSpPr>
        <p:spPr>
          <a:xfrm>
            <a:off x="1272425" y="1255925"/>
            <a:ext cx="733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ill Sans"/>
              <a:ea typeface="Gill Sans"/>
              <a:cs typeface="Gill Sans"/>
              <a:sym typeface="Gill Sans"/>
            </a:endParaRPr>
          </a:p>
        </p:txBody>
      </p:sp>
      <p:pic>
        <p:nvPicPr>
          <p:cNvPr id="267" name="Google Shape;267;p87"/>
          <p:cNvPicPr preferRelativeResize="0"/>
          <p:nvPr/>
        </p:nvPicPr>
        <p:blipFill rotWithShape="1">
          <a:blip r:embed="rId3">
            <a:alphaModFix/>
          </a:blip>
          <a:srcRect b="0" l="0" r="0" t="0"/>
          <a:stretch/>
        </p:blipFill>
        <p:spPr>
          <a:xfrm>
            <a:off x="1272425" y="1255925"/>
            <a:ext cx="7766925" cy="5387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8"/>
          <p:cNvSpPr txBox="1"/>
          <p:nvPr/>
        </p:nvSpPr>
        <p:spPr>
          <a:xfrm>
            <a:off x="1011383" y="510590"/>
            <a:ext cx="6261607" cy="480131"/>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rgbClr val="000000"/>
              </a:buClr>
              <a:buSzPts val="2800"/>
              <a:buFont typeface="Noto Sans Symbols"/>
              <a:buChar char="❑"/>
            </a:pPr>
            <a:r>
              <a:rPr b="1" i="0" lang="en-US" sz="2800" u="none" cap="none" strike="noStrike">
                <a:solidFill>
                  <a:srgbClr val="562214"/>
                </a:solidFill>
                <a:latin typeface="Gill Sans"/>
                <a:ea typeface="Gill Sans"/>
                <a:cs typeface="Gill Sans"/>
                <a:sym typeface="Gill Sans"/>
              </a:rPr>
              <a:t>Feedback </a:t>
            </a:r>
            <a:endParaRPr b="0" i="0" sz="1400" u="none" cap="none" strike="noStrike">
              <a:solidFill>
                <a:srgbClr val="000000"/>
              </a:solidFill>
              <a:latin typeface="Arial"/>
              <a:ea typeface="Arial"/>
              <a:cs typeface="Arial"/>
              <a:sym typeface="Arial"/>
            </a:endParaRPr>
          </a:p>
        </p:txBody>
      </p:sp>
      <p:pic>
        <p:nvPicPr>
          <p:cNvPr id="273" name="Google Shape;273;p88"/>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274" name="Google Shape;274;p88"/>
          <p:cNvSpPr/>
          <p:nvPr/>
        </p:nvSpPr>
        <p:spPr>
          <a:xfrm>
            <a:off x="1114938" y="1408990"/>
            <a:ext cx="4169987" cy="40006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800"/>
              <a:buFont typeface="Noto Sans Symbols"/>
              <a:buChar char="❑"/>
            </a:pPr>
            <a:r>
              <a:rPr b="1" i="0" lang="en-US" sz="1800" u="none" cap="none" strike="noStrike">
                <a:solidFill>
                  <a:srgbClr val="562214"/>
                </a:solidFill>
                <a:latin typeface="Gill Sans"/>
                <a:ea typeface="Gill Sans"/>
                <a:cs typeface="Gill Sans"/>
                <a:sym typeface="Gill Sans"/>
              </a:rPr>
              <a:t> </a:t>
            </a:r>
            <a:r>
              <a:rPr b="1" i="0" lang="en-US" sz="2000" u="none" cap="none" strike="noStrike">
                <a:solidFill>
                  <a:srgbClr val="562214"/>
                </a:solidFill>
                <a:latin typeface="Gill Sans"/>
                <a:ea typeface="Gill Sans"/>
                <a:cs typeface="Gill Sans"/>
                <a:sym typeface="Gill Sans"/>
              </a:rPr>
              <a:t>Challenges faced?</a:t>
            </a:r>
            <a:endParaRPr b="1" i="0" sz="2000" u="none" cap="none" strike="noStrike">
              <a:solidFill>
                <a:srgbClr val="562214"/>
              </a:solidFill>
              <a:latin typeface="Gill Sans"/>
              <a:ea typeface="Gill Sans"/>
              <a:cs typeface="Gill Sans"/>
              <a:sym typeface="Gill Sans"/>
            </a:endParaRPr>
          </a:p>
        </p:txBody>
      </p:sp>
      <p:sp>
        <p:nvSpPr>
          <p:cNvPr id="275" name="Google Shape;275;p88"/>
          <p:cNvSpPr/>
          <p:nvPr/>
        </p:nvSpPr>
        <p:spPr>
          <a:xfrm>
            <a:off x="1114938" y="3862100"/>
            <a:ext cx="7001928" cy="138495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1400"/>
              <a:buFont typeface="Noto Sans Symbols"/>
              <a:buChar char="❑"/>
            </a:pPr>
            <a:r>
              <a:rPr b="1" i="0" lang="en-US" sz="2000" u="none" cap="none" strike="noStrike">
                <a:solidFill>
                  <a:srgbClr val="562214"/>
                </a:solidFill>
                <a:latin typeface="Gill Sans"/>
                <a:ea typeface="Gill Sans"/>
                <a:cs typeface="Gill Sans"/>
                <a:sym typeface="Gill Sans"/>
              </a:rPr>
              <a:t>How did you overcome?</a:t>
            </a:r>
            <a:endParaRPr b="1" i="0" sz="2000" u="none" cap="none" strike="noStrike">
              <a:solidFill>
                <a:srgbClr val="562214"/>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400"/>
              <a:buFont typeface="Arial"/>
              <a:buNone/>
            </a:pPr>
            <a:br>
              <a:rPr b="1" i="0" lang="en-US" sz="3200" u="none" cap="none" strike="noStrike">
                <a:solidFill>
                  <a:srgbClr val="562214"/>
                </a:solidFill>
                <a:latin typeface="Gill Sans"/>
                <a:ea typeface="Gill Sans"/>
                <a:cs typeface="Gill Sans"/>
                <a:sym typeface="Gill Sans"/>
              </a:rPr>
            </a:br>
            <a:endParaRPr b="1" i="0" sz="3200" u="none" cap="none" strike="noStrike">
              <a:solidFill>
                <a:srgbClr val="562214"/>
              </a:solidFill>
              <a:latin typeface="Gill Sans"/>
              <a:ea typeface="Gill Sans"/>
              <a:cs typeface="Gill Sans"/>
              <a:sym typeface="Gill Sans"/>
            </a:endParaRPr>
          </a:p>
        </p:txBody>
      </p:sp>
      <p:sp>
        <p:nvSpPr>
          <p:cNvPr id="276" name="Google Shape;276;p88"/>
          <p:cNvSpPr txBox="1"/>
          <p:nvPr/>
        </p:nvSpPr>
        <p:spPr>
          <a:xfrm>
            <a:off x="1114950" y="2118613"/>
            <a:ext cx="6199800" cy="1723518"/>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For evaluation of Tf-Idf vectorizer model we were not getting any reference summary for the E-book</a:t>
            </a:r>
            <a:endParaRPr b="0" i="0" sz="2000" u="none" cap="none" strike="noStrik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rgbClr val="000000"/>
              </a:buClr>
              <a:buSzPts val="18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Accuracy for Tf-Idf vectorizer model was coming below 75%</a:t>
            </a:r>
            <a:endParaRPr b="0" i="0" sz="2000" u="none" cap="none" strike="noStrike">
              <a:solidFill>
                <a:schemeClr val="dk1"/>
              </a:solidFill>
              <a:latin typeface="Times New Roman"/>
              <a:ea typeface="Times New Roman"/>
              <a:cs typeface="Times New Roman"/>
              <a:sym typeface="Times New Roman"/>
            </a:endParaRPr>
          </a:p>
        </p:txBody>
      </p:sp>
      <p:sp>
        <p:nvSpPr>
          <p:cNvPr id="277" name="Google Shape;277;p88"/>
          <p:cNvSpPr txBox="1"/>
          <p:nvPr/>
        </p:nvSpPr>
        <p:spPr>
          <a:xfrm>
            <a:off x="1186177" y="4362781"/>
            <a:ext cx="7304100" cy="1723518"/>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We used summaries generated from the automatic summarizer as reference summary</a:t>
            </a:r>
            <a:endParaRPr b="0" i="0" sz="2000" u="none" cap="none" strike="noStrik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rgbClr val="000000"/>
              </a:buClr>
              <a:buSzPts val="18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800"/>
              <a:buFont typeface="Noto Sans Symbols"/>
              <a:buChar char="✔"/>
            </a:pPr>
            <a:r>
              <a:rPr b="0" i="0" lang="en-US" sz="2000" u="none" cap="none" strike="noStrike">
                <a:solidFill>
                  <a:schemeClr val="dk1"/>
                </a:solidFill>
                <a:latin typeface="Times New Roman"/>
                <a:ea typeface="Times New Roman"/>
                <a:cs typeface="Times New Roman"/>
                <a:sym typeface="Times New Roman"/>
              </a:rPr>
              <a:t>Instead of unigrams we used bigrams in Tf-Idf vectorizer and the accuracy improved to 89%</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89"/>
          <p:cNvSpPr txBox="1"/>
          <p:nvPr/>
        </p:nvSpPr>
        <p:spPr>
          <a:xfrm>
            <a:off x="2279736" y="2391974"/>
            <a:ext cx="5492017"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7200" u="none" cap="small" strike="noStrike">
                <a:solidFill>
                  <a:schemeClr val="dk2"/>
                </a:solidFill>
                <a:latin typeface="Arial"/>
                <a:ea typeface="Arial"/>
                <a:cs typeface="Arial"/>
                <a:sym typeface="Arial"/>
              </a:rPr>
              <a:t>Thank </a:t>
            </a:r>
            <a:r>
              <a:rPr b="1" i="0" lang="en-US" sz="8800" u="none" cap="small" strike="noStrike">
                <a:solidFill>
                  <a:schemeClr val="dk2"/>
                </a:solidFill>
                <a:latin typeface="Arial"/>
                <a:ea typeface="Arial"/>
                <a:cs typeface="Arial"/>
                <a:sym typeface="Arial"/>
              </a:rPr>
              <a:t>y</a:t>
            </a:r>
            <a:r>
              <a:rPr b="1" i="0" lang="en-US" sz="7200" u="none" cap="small" strike="noStrike">
                <a:solidFill>
                  <a:schemeClr val="dk2"/>
                </a:solidFill>
                <a:latin typeface="Arial"/>
                <a:ea typeface="Arial"/>
                <a:cs typeface="Arial"/>
                <a:sym typeface="Arial"/>
              </a:rPr>
              <a:t>ou</a:t>
            </a:r>
            <a:endParaRPr b="1" i="0" sz="7200" u="none" cap="small" strike="noStrike">
              <a:solidFill>
                <a:schemeClr val="dk2"/>
              </a:solidFill>
              <a:latin typeface="Arial"/>
              <a:ea typeface="Arial"/>
              <a:cs typeface="Arial"/>
              <a:sym typeface="Arial"/>
            </a:endParaRPr>
          </a:p>
        </p:txBody>
      </p:sp>
      <p:pic>
        <p:nvPicPr>
          <p:cNvPr id="283" name="Google Shape;283;p89"/>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nvSpPr>
        <p:spPr>
          <a:xfrm>
            <a:off x="1022378" y="810340"/>
            <a:ext cx="5253162" cy="58473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800"/>
              <a:buFont typeface="Noto Sans Symbols"/>
              <a:buChar char="❑"/>
            </a:pPr>
            <a:r>
              <a:rPr b="1" i="0" lang="en-US" sz="3200" u="none" cap="none" strike="noStrike">
                <a:solidFill>
                  <a:srgbClr val="562214"/>
                </a:solidFill>
                <a:latin typeface="Gill Sans"/>
                <a:ea typeface="Gill Sans"/>
                <a:cs typeface="Gill Sans"/>
                <a:sym typeface="Gill Sans"/>
              </a:rPr>
              <a:t>Business Problem:</a:t>
            </a:r>
            <a:endParaRPr b="1" i="0" sz="3200" u="none" cap="none" strike="noStrike">
              <a:solidFill>
                <a:srgbClr val="562214"/>
              </a:solidFill>
              <a:latin typeface="Gill Sans"/>
              <a:ea typeface="Gill Sans"/>
              <a:cs typeface="Gill Sans"/>
              <a:sym typeface="Gill Sans"/>
            </a:endParaRPr>
          </a:p>
        </p:txBody>
      </p:sp>
      <p:sp>
        <p:nvSpPr>
          <p:cNvPr id="113" name="Google Shape;113;p2"/>
          <p:cNvSpPr txBox="1"/>
          <p:nvPr/>
        </p:nvSpPr>
        <p:spPr>
          <a:xfrm>
            <a:off x="1022378" y="2896725"/>
            <a:ext cx="4288658" cy="584735"/>
          </a:xfrm>
          <a:prstGeom prst="rect">
            <a:avLst/>
          </a:prstGeom>
          <a:solidFill>
            <a:schemeClr val="lt1"/>
          </a:solid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3200"/>
              <a:buFont typeface="Noto Sans Symbols"/>
              <a:buChar char="❑"/>
            </a:pPr>
            <a:r>
              <a:rPr b="1" i="0" lang="en-US" sz="3200" u="none" cap="none" strike="noStrike">
                <a:solidFill>
                  <a:srgbClr val="562214"/>
                </a:solidFill>
                <a:latin typeface="Gill Sans"/>
                <a:ea typeface="Gill Sans"/>
                <a:cs typeface="Gill Sans"/>
                <a:sym typeface="Gill Sans"/>
              </a:rPr>
              <a:t>Objective:</a:t>
            </a:r>
            <a:endParaRPr b="1" i="0" sz="3200" u="none" cap="none" strike="noStrike">
              <a:solidFill>
                <a:srgbClr val="562214"/>
              </a:solidFill>
              <a:latin typeface="Gill Sans"/>
              <a:ea typeface="Gill Sans"/>
              <a:cs typeface="Gill Sans"/>
              <a:sym typeface="Gill Sans"/>
            </a:endParaRPr>
          </a:p>
        </p:txBody>
      </p:sp>
      <p:pic>
        <p:nvPicPr>
          <p:cNvPr id="114" name="Google Shape;114;p2"/>
          <p:cNvPicPr preferRelativeResize="0"/>
          <p:nvPr/>
        </p:nvPicPr>
        <p:blipFill rotWithShape="1">
          <a:blip r:embed="rId3">
            <a:alphaModFix/>
          </a:blip>
          <a:srcRect b="0" l="0" r="0" t="0"/>
          <a:stretch/>
        </p:blipFill>
        <p:spPr>
          <a:xfrm>
            <a:off x="7499748" y="99231"/>
            <a:ext cx="1187051" cy="411359"/>
          </a:xfrm>
          <a:prstGeom prst="rect">
            <a:avLst/>
          </a:prstGeom>
          <a:noFill/>
          <a:ln>
            <a:noFill/>
          </a:ln>
        </p:spPr>
      </p:pic>
      <p:sp>
        <p:nvSpPr>
          <p:cNvPr id="115" name="Google Shape;115;p2"/>
          <p:cNvSpPr txBox="1"/>
          <p:nvPr/>
        </p:nvSpPr>
        <p:spPr>
          <a:xfrm>
            <a:off x="1182048" y="3627023"/>
            <a:ext cx="7740300" cy="1856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To extract summary from  E-book of your choice, categorize summary as  positive, negative or neutral. Build a NLP model to achieve the said objective with accepted accuracy of 75% and above.</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6" name="Google Shape;116;p2"/>
          <p:cNvSpPr txBox="1"/>
          <p:nvPr/>
        </p:nvSpPr>
        <p:spPr>
          <a:xfrm>
            <a:off x="1022399" y="1773688"/>
            <a:ext cx="7664400" cy="723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Business Objective : Summary</a:t>
            </a:r>
            <a:r>
              <a:rPr b="0" i="0" lang="en-US" sz="12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Extraction</a:t>
            </a:r>
            <a:r>
              <a:rPr b="0" i="0" lang="en-US" sz="12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along</a:t>
            </a:r>
            <a:r>
              <a:rPr b="0" i="0" lang="en-US" sz="12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with</a:t>
            </a:r>
            <a:r>
              <a:rPr b="0" i="0" lang="en-US" sz="12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sentiment</a:t>
            </a:r>
            <a:r>
              <a:rPr b="0" i="0" lang="en-US" sz="12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analysis</a:t>
            </a:r>
            <a:r>
              <a:rPr b="0" i="0" lang="en-US"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nvSpPr>
        <p:spPr>
          <a:xfrm>
            <a:off x="1160844" y="525384"/>
            <a:ext cx="7446822" cy="535491"/>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rgbClr val="000000"/>
              </a:buClr>
              <a:buSzPts val="3200"/>
              <a:buFont typeface="Noto Sans Symbols"/>
              <a:buChar char="❑"/>
            </a:pPr>
            <a:r>
              <a:rPr b="1" i="0" lang="en-US" sz="3200" u="none" cap="none" strike="noStrike">
                <a:solidFill>
                  <a:srgbClr val="562214"/>
                </a:solidFill>
                <a:latin typeface="Gill Sans"/>
                <a:ea typeface="Gill Sans"/>
                <a:cs typeface="Gill Sans"/>
                <a:sym typeface="Gill Sans"/>
              </a:rPr>
              <a:t>Project Architecture/Project Flow</a:t>
            </a:r>
            <a:endParaRPr b="1" i="0" sz="3200" u="none" cap="none" strike="noStrike">
              <a:solidFill>
                <a:srgbClr val="562214"/>
              </a:solidFill>
              <a:latin typeface="Gill Sans"/>
              <a:ea typeface="Gill Sans"/>
              <a:cs typeface="Gill Sans"/>
              <a:sym typeface="Gill Sans"/>
            </a:endParaRPr>
          </a:p>
        </p:txBody>
      </p:sp>
      <p:pic>
        <p:nvPicPr>
          <p:cNvPr id="122" name="Google Shape;122;p6"/>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123" name="Google Shape;123;p6"/>
          <p:cNvSpPr/>
          <p:nvPr/>
        </p:nvSpPr>
        <p:spPr>
          <a:xfrm>
            <a:off x="1004453" y="1648690"/>
            <a:ext cx="1884219" cy="1149928"/>
          </a:xfrm>
          <a:prstGeom prst="parallelogram">
            <a:avLst>
              <a:gd fmla="val 25000" name="adj"/>
            </a:avLst>
          </a:prstGeom>
          <a:gradFill>
            <a:gsLst>
              <a:gs pos="0">
                <a:srgbClr val="FFE9AF"/>
              </a:gs>
              <a:gs pos="50000">
                <a:srgbClr val="FFE59B"/>
              </a:gs>
              <a:gs pos="97000">
                <a:srgbClr val="FFE27A"/>
              </a:gs>
              <a:gs pos="100000">
                <a:srgbClr val="FFE26B"/>
              </a:gs>
            </a:gsLst>
            <a:path path="circle">
              <a:fillToRect b="50%" l="50%" r="50%" t="50%"/>
            </a:path>
            <a:tileRect/>
          </a:gradFill>
          <a:ln cap="flat" cmpd="sng" w="9525">
            <a:solidFill>
              <a:schemeClr val="accent2"/>
            </a:solidFill>
            <a:prstDash val="solid"/>
            <a:round/>
            <a:headEnd len="sm" w="sm" type="none"/>
            <a:tailEnd len="sm" w="sm" type="none"/>
          </a:ln>
          <a:effectLst>
            <a:outerShdw blurRad="63500" rotWithShape="0" dir="5400000" dist="254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Business Problem </a:t>
            </a:r>
            <a:endParaRPr b="1" i="0" sz="1400" u="none" cap="none" strike="noStrike">
              <a:solidFill>
                <a:schemeClr val="dk1"/>
              </a:solidFill>
              <a:latin typeface="Arial"/>
              <a:ea typeface="Arial"/>
              <a:cs typeface="Arial"/>
              <a:sym typeface="Arial"/>
            </a:endParaRPr>
          </a:p>
        </p:txBody>
      </p:sp>
      <p:sp>
        <p:nvSpPr>
          <p:cNvPr id="124" name="Google Shape;124;p6"/>
          <p:cNvSpPr/>
          <p:nvPr/>
        </p:nvSpPr>
        <p:spPr>
          <a:xfrm>
            <a:off x="2805543" y="2085108"/>
            <a:ext cx="803564" cy="290945"/>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5" name="Google Shape;125;p6"/>
          <p:cNvSpPr/>
          <p:nvPr/>
        </p:nvSpPr>
        <p:spPr>
          <a:xfrm>
            <a:off x="3609107" y="1593272"/>
            <a:ext cx="1981200" cy="1149928"/>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Data Collection </a:t>
            </a:r>
            <a:endParaRPr b="0" i="0" sz="1400" u="none" cap="none" strike="noStrike">
              <a:solidFill>
                <a:srgbClr val="000000"/>
              </a:solidFill>
              <a:latin typeface="Arial"/>
              <a:ea typeface="Arial"/>
              <a:cs typeface="Arial"/>
              <a:sym typeface="Arial"/>
            </a:endParaRPr>
          </a:p>
        </p:txBody>
      </p:sp>
      <p:sp>
        <p:nvSpPr>
          <p:cNvPr id="126" name="Google Shape;126;p6"/>
          <p:cNvSpPr/>
          <p:nvPr/>
        </p:nvSpPr>
        <p:spPr>
          <a:xfrm>
            <a:off x="5590307" y="2112819"/>
            <a:ext cx="803564" cy="290945"/>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 name="Google Shape;127;p6"/>
          <p:cNvSpPr/>
          <p:nvPr/>
        </p:nvSpPr>
        <p:spPr>
          <a:xfrm>
            <a:off x="6407723" y="1593272"/>
            <a:ext cx="1981200" cy="1149928"/>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EDA</a:t>
            </a:r>
            <a:endParaRPr b="1" i="0" sz="1400" u="none" cap="none" strike="noStrike">
              <a:solidFill>
                <a:schemeClr val="dk1"/>
              </a:solidFill>
              <a:latin typeface="Arial"/>
              <a:ea typeface="Arial"/>
              <a:cs typeface="Arial"/>
              <a:sym typeface="Arial"/>
            </a:endParaRPr>
          </a:p>
        </p:txBody>
      </p:sp>
      <p:sp>
        <p:nvSpPr>
          <p:cNvPr id="128" name="Google Shape;128;p6"/>
          <p:cNvSpPr/>
          <p:nvPr/>
        </p:nvSpPr>
        <p:spPr>
          <a:xfrm>
            <a:off x="6192981" y="3387435"/>
            <a:ext cx="1981200" cy="1149928"/>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Data </a:t>
            </a:r>
            <a:br>
              <a:rPr b="1" i="0" lang="en-US" sz="1400" u="none" cap="none" strike="noStrike">
                <a:solidFill>
                  <a:schemeClr val="dk1"/>
                </a:solidFill>
                <a:latin typeface="Arial"/>
                <a:ea typeface="Arial"/>
                <a:cs typeface="Arial"/>
                <a:sym typeface="Arial"/>
              </a:rPr>
            </a:br>
            <a:r>
              <a:rPr b="1" i="0" lang="en-US" sz="1400" u="none" cap="none" strike="noStrike">
                <a:solidFill>
                  <a:schemeClr val="dk1"/>
                </a:solidFill>
                <a:latin typeface="Arial"/>
                <a:ea typeface="Arial"/>
                <a:cs typeface="Arial"/>
                <a:sym typeface="Arial"/>
              </a:rPr>
              <a:t>Pre-Porcessing</a:t>
            </a:r>
            <a:endParaRPr b="1"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
          <p:cNvSpPr/>
          <p:nvPr/>
        </p:nvSpPr>
        <p:spPr>
          <a:xfrm rot="5400000">
            <a:off x="6944587" y="2905991"/>
            <a:ext cx="616526" cy="290945"/>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0" name="Google Shape;130;p6"/>
          <p:cNvSpPr/>
          <p:nvPr/>
        </p:nvSpPr>
        <p:spPr>
          <a:xfrm>
            <a:off x="3117270" y="3380497"/>
            <a:ext cx="2369127" cy="1149929"/>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 Building </a:t>
            </a:r>
            <a:endParaRPr b="0" i="0" sz="1400" u="none" cap="none" strike="noStrike">
              <a:solidFill>
                <a:srgbClr val="000000"/>
              </a:solidFill>
              <a:latin typeface="Arial"/>
              <a:ea typeface="Arial"/>
              <a:cs typeface="Arial"/>
              <a:sym typeface="Arial"/>
            </a:endParaRPr>
          </a:p>
        </p:txBody>
      </p:sp>
      <p:sp>
        <p:nvSpPr>
          <p:cNvPr id="131" name="Google Shape;131;p6"/>
          <p:cNvSpPr/>
          <p:nvPr/>
        </p:nvSpPr>
        <p:spPr>
          <a:xfrm rot="10800000">
            <a:off x="5486398" y="3816926"/>
            <a:ext cx="692727" cy="290946"/>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2" name="Google Shape;132;p6"/>
          <p:cNvSpPr/>
          <p:nvPr/>
        </p:nvSpPr>
        <p:spPr>
          <a:xfrm rot="10800000">
            <a:off x="2200983" y="3955460"/>
            <a:ext cx="916283" cy="1073735"/>
          </a:xfrm>
          <a:prstGeom prst="bentUpArrow">
            <a:avLst>
              <a:gd fmla="val 19118" name="adj1"/>
              <a:gd fmla="val 16586" name="adj2"/>
              <a:gd fmla="val 29040" name="adj3"/>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6"/>
          <p:cNvSpPr/>
          <p:nvPr/>
        </p:nvSpPr>
        <p:spPr>
          <a:xfrm>
            <a:off x="1160844" y="5029198"/>
            <a:ext cx="2369127" cy="1149929"/>
          </a:xfrm>
          <a:prstGeom prst="rect">
            <a:avLst/>
          </a:prstGeom>
          <a:gradFill>
            <a:gsLst>
              <a:gs pos="0">
                <a:srgbClr val="C5E6F2"/>
              </a:gs>
              <a:gs pos="50000">
                <a:srgbClr val="B7E0F0"/>
              </a:gs>
              <a:gs pos="97000">
                <a:srgbClr val="A0D9EE"/>
              </a:gs>
              <a:gs pos="100000">
                <a:srgbClr val="97D6EF"/>
              </a:gs>
            </a:gsLst>
            <a:path path="circle">
              <a:fillToRect b="50%" l="50%" r="50%" t="50%"/>
            </a:path>
            <a:tileRect/>
          </a:gradFill>
          <a:ln cap="flat" cmpd="sng" w="9525">
            <a:solidFill>
              <a:schemeClr val="accent1"/>
            </a:solidFill>
            <a:prstDash val="solid"/>
            <a:round/>
            <a:headEnd len="sm" w="sm" type="none"/>
            <a:tailEnd len="sm" w="sm" type="none"/>
          </a:ln>
          <a:effectLst>
            <a:outerShdw blurRad="63500" rotWithShape="0" dir="5400000" dist="254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a:t>
            </a:r>
            <a:r>
              <a:rPr b="0" i="0" lang="en-US" sz="1400" u="none" cap="none" strike="noStrike">
                <a:solidFill>
                  <a:srgbClr val="000000"/>
                </a:solidFill>
                <a:latin typeface="Arial"/>
                <a:ea typeface="Arial"/>
                <a:cs typeface="Arial"/>
                <a:sym typeface="Arial"/>
              </a:rPr>
              <a:t> </a:t>
            </a:r>
            <a:r>
              <a:rPr b="1" i="0" lang="en-US" sz="1400" u="none" cap="none" strike="noStrike">
                <a:solidFill>
                  <a:schemeClr val="dk1"/>
                </a:solidFill>
                <a:latin typeface="Arial"/>
                <a:ea typeface="Arial"/>
                <a:cs typeface="Arial"/>
                <a:sym typeface="Arial"/>
              </a:rPr>
              <a:t>Evaluation</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4" name="Google Shape;134;p6"/>
          <p:cNvSpPr/>
          <p:nvPr/>
        </p:nvSpPr>
        <p:spPr>
          <a:xfrm>
            <a:off x="3529971" y="5389408"/>
            <a:ext cx="623456" cy="290946"/>
          </a:xfrm>
          <a:prstGeom prst="rightArrow">
            <a:avLst>
              <a:gd fmla="val 50000" name="adj1"/>
              <a:gd fmla="val 50000" name="adj2"/>
            </a:avLst>
          </a:prstGeom>
          <a:solidFill>
            <a:srgbClr val="F2F2F2"/>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 name="Google Shape;135;p6"/>
          <p:cNvSpPr/>
          <p:nvPr/>
        </p:nvSpPr>
        <p:spPr>
          <a:xfrm flipH="1">
            <a:off x="4024735" y="4959916"/>
            <a:ext cx="1870364" cy="1149929"/>
          </a:xfrm>
          <a:prstGeom prst="parallelogram">
            <a:avLst>
              <a:gd fmla="val 25000" name="adj"/>
            </a:avLst>
          </a:prstGeom>
          <a:gradFill>
            <a:gsLst>
              <a:gs pos="0">
                <a:srgbClr val="FFE9AF"/>
              </a:gs>
              <a:gs pos="50000">
                <a:srgbClr val="FFE59B"/>
              </a:gs>
              <a:gs pos="97000">
                <a:srgbClr val="FFE27A"/>
              </a:gs>
              <a:gs pos="100000">
                <a:srgbClr val="FFE26B"/>
              </a:gs>
            </a:gsLst>
            <a:path path="circle">
              <a:fillToRect b="50%" l="50%" r="50%" t="50%"/>
            </a:path>
            <a:tileRect/>
          </a:gradFill>
          <a:ln cap="flat" cmpd="sng" w="9525">
            <a:solidFill>
              <a:schemeClr val="accent2"/>
            </a:solidFill>
            <a:prstDash val="solid"/>
            <a:round/>
            <a:headEnd len="sm" w="sm" type="none"/>
            <a:tailEnd len="sm" w="sm" type="none"/>
          </a:ln>
          <a:effectLst>
            <a:outerShdw blurRad="63500" rotWithShape="0" dir="5400000" dist="254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Model 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e3bb489db2_4_0"/>
          <p:cNvSpPr txBox="1"/>
          <p:nvPr>
            <p:ph type="title"/>
          </p:nvPr>
        </p:nvSpPr>
        <p:spPr>
          <a:xfrm>
            <a:off x="1149928" y="274638"/>
            <a:ext cx="7578436" cy="792162"/>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rgbClr val="562214"/>
              </a:buClr>
              <a:buSzPts val="1800"/>
              <a:buFont typeface="Noto Sans Symbols"/>
              <a:buChar char="❑"/>
            </a:pPr>
            <a:r>
              <a:rPr b="1" lang="en-US" sz="3200"/>
              <a:t>Exploratory Data Analysis</a:t>
            </a:r>
            <a:br>
              <a:rPr lang="en-US" sz="3200"/>
            </a:br>
            <a:br>
              <a:rPr lang="en-US" sz="3200"/>
            </a:br>
            <a:endParaRPr sz="3200"/>
          </a:p>
        </p:txBody>
      </p:sp>
      <p:sp>
        <p:nvSpPr>
          <p:cNvPr id="142" name="Google Shape;142;ge3bb489db2_4_0"/>
          <p:cNvSpPr txBox="1"/>
          <p:nvPr>
            <p:ph idx="1" type="body"/>
          </p:nvPr>
        </p:nvSpPr>
        <p:spPr>
          <a:xfrm>
            <a:off x="1043076" y="1696707"/>
            <a:ext cx="7883237" cy="430876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800"/>
              <a:buNone/>
            </a:pPr>
            <a:r>
              <a:rPr b="1" lang="en-US">
                <a:solidFill>
                  <a:srgbClr val="562214"/>
                </a:solidFill>
              </a:rPr>
              <a:t>Why EDA ? </a:t>
            </a:r>
            <a:endParaRPr b="1">
              <a:solidFill>
                <a:srgbClr val="562214"/>
              </a:solidFill>
            </a:endParaRPr>
          </a:p>
          <a:p>
            <a:pPr indent="0" lvl="0" marL="0" rtl="0" algn="l">
              <a:lnSpc>
                <a:spcPct val="100000"/>
              </a:lnSpc>
              <a:spcBef>
                <a:spcPts val="0"/>
              </a:spcBef>
              <a:spcAft>
                <a:spcPts val="0"/>
              </a:spcAft>
              <a:buClr>
                <a:srgbClr val="000000"/>
              </a:buClr>
              <a:buSzPts val="2800"/>
              <a:buNone/>
            </a:pPr>
            <a:r>
              <a:t/>
            </a:r>
            <a:endParaRPr b="1">
              <a:solidFill>
                <a:srgbClr val="562214"/>
              </a:solidFill>
            </a:endParaRPr>
          </a:p>
          <a:p>
            <a:pPr indent="0" lvl="0" marL="0" rtl="0" algn="l">
              <a:lnSpc>
                <a:spcPct val="115000"/>
              </a:lnSpc>
              <a:spcBef>
                <a:spcPts val="0"/>
              </a:spcBef>
              <a:spcAft>
                <a:spcPts val="0"/>
              </a:spcAft>
              <a:buSzPts val="1800"/>
              <a:buNone/>
            </a:pPr>
            <a:r>
              <a:rPr lang="en-US" sz="2000">
                <a:latin typeface="Times New Roman"/>
                <a:ea typeface="Times New Roman"/>
                <a:cs typeface="Times New Roman"/>
                <a:sym typeface="Times New Roman"/>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sz="2000">
              <a:latin typeface="Times New Roman"/>
              <a:ea typeface="Times New Roman"/>
              <a:cs typeface="Times New Roman"/>
              <a:sym typeface="Times New Roman"/>
            </a:endParaRPr>
          </a:p>
          <a:p>
            <a:pPr indent="0" lvl="0" marL="0" rtl="0" algn="l">
              <a:lnSpc>
                <a:spcPct val="90000"/>
              </a:lnSpc>
              <a:spcBef>
                <a:spcPts val="2000"/>
              </a:spcBef>
              <a:spcAft>
                <a:spcPts val="0"/>
              </a:spcAft>
              <a:buSzPts val="1800"/>
              <a:buNone/>
            </a:pPr>
            <a:r>
              <a:t/>
            </a:r>
            <a:endParaRPr/>
          </a:p>
        </p:txBody>
      </p:sp>
      <p:pic>
        <p:nvPicPr>
          <p:cNvPr id="143" name="Google Shape;143;ge3bb489db2_4_0"/>
          <p:cNvPicPr preferRelativeResize="0"/>
          <p:nvPr/>
        </p:nvPicPr>
        <p:blipFill rotWithShape="1">
          <a:blip r:embed="rId3">
            <a:alphaModFix/>
          </a:blip>
          <a:srcRect b="0" l="0" r="0" t="0"/>
          <a:stretch/>
        </p:blipFill>
        <p:spPr>
          <a:xfrm>
            <a:off x="7499748" y="99231"/>
            <a:ext cx="1187051" cy="411359"/>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SzPts val="1800"/>
              <a:buFont typeface="Noto Sans Symbols"/>
              <a:buChar char="❑"/>
            </a:pPr>
            <a:r>
              <a:rPr b="1" lang="en-US" sz="2400"/>
              <a:t>Data Set</a:t>
            </a:r>
            <a:br>
              <a:rPr b="1" lang="en-US" sz="3200"/>
            </a:br>
            <a:endParaRPr b="1" sz="3200"/>
          </a:p>
        </p:txBody>
      </p:sp>
      <p:pic>
        <p:nvPicPr>
          <p:cNvPr id="149" name="Google Shape;149;p72"/>
          <p:cNvPicPr preferRelativeResize="0"/>
          <p:nvPr>
            <p:ph idx="1" type="body"/>
          </p:nvPr>
        </p:nvPicPr>
        <p:blipFill rotWithShape="1">
          <a:blip r:embed="rId3">
            <a:alphaModFix/>
          </a:blip>
          <a:srcRect b="0" l="0" r="33639" t="18989"/>
          <a:stretch/>
        </p:blipFill>
        <p:spPr>
          <a:xfrm>
            <a:off x="1122225" y="1357750"/>
            <a:ext cx="7498200" cy="2310900"/>
          </a:xfrm>
          <a:prstGeom prst="rect">
            <a:avLst/>
          </a:prstGeom>
          <a:noFill/>
          <a:ln>
            <a:noFill/>
          </a:ln>
        </p:spPr>
      </p:pic>
      <p:pic>
        <p:nvPicPr>
          <p:cNvPr id="150" name="Google Shape;150;p72"/>
          <p:cNvPicPr preferRelativeResize="0"/>
          <p:nvPr/>
        </p:nvPicPr>
        <p:blipFill rotWithShape="1">
          <a:blip r:embed="rId4">
            <a:alphaModFix/>
          </a:blip>
          <a:srcRect b="0" l="0" r="0" t="0"/>
          <a:stretch/>
        </p:blipFill>
        <p:spPr>
          <a:xfrm>
            <a:off x="7499748" y="99231"/>
            <a:ext cx="1187051" cy="411359"/>
          </a:xfrm>
          <a:prstGeom prst="rect">
            <a:avLst/>
          </a:prstGeom>
          <a:noFill/>
          <a:ln>
            <a:noFill/>
          </a:ln>
        </p:spPr>
      </p:pic>
      <p:sp>
        <p:nvSpPr>
          <p:cNvPr id="151" name="Google Shape;151;p72"/>
          <p:cNvSpPr txBox="1"/>
          <p:nvPr/>
        </p:nvSpPr>
        <p:spPr>
          <a:xfrm>
            <a:off x="1315232" y="3817275"/>
            <a:ext cx="7252571" cy="615523"/>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2240"/>
              <a:buFont typeface="Noto Sans Symbols"/>
              <a:buChar char="❑"/>
            </a:pPr>
            <a:r>
              <a:rPr b="1" i="0" lang="en-US" sz="2800" u="none" cap="none" strike="noStrike">
                <a:solidFill>
                  <a:srgbClr val="562214"/>
                </a:solidFill>
                <a:latin typeface="Gill Sans"/>
                <a:ea typeface="Gill Sans"/>
                <a:cs typeface="Gill Sans"/>
                <a:sym typeface="Gill Sans"/>
              </a:rPr>
              <a:t>Data </a:t>
            </a:r>
            <a:r>
              <a:rPr b="1" i="0" lang="en-US" sz="2400" u="none" cap="none" strike="noStrike">
                <a:solidFill>
                  <a:srgbClr val="562214"/>
                </a:solidFill>
                <a:latin typeface="Gill Sans"/>
                <a:ea typeface="Gill Sans"/>
                <a:cs typeface="Gill Sans"/>
                <a:sym typeface="Gill Sans"/>
              </a:rPr>
              <a:t>Cleaning</a:t>
            </a:r>
            <a:endParaRPr b="1" i="0" sz="2400" u="none" cap="none" strike="noStrike">
              <a:solidFill>
                <a:srgbClr val="562214"/>
              </a:solidFill>
              <a:latin typeface="Gill Sans"/>
              <a:ea typeface="Gill Sans"/>
              <a:cs typeface="Gill Sans"/>
              <a:sym typeface="Gill Sans"/>
            </a:endParaRPr>
          </a:p>
        </p:txBody>
      </p:sp>
      <p:pic>
        <p:nvPicPr>
          <p:cNvPr id="152" name="Google Shape;152;p72"/>
          <p:cNvPicPr preferRelativeResize="0"/>
          <p:nvPr/>
        </p:nvPicPr>
        <p:blipFill rotWithShape="1">
          <a:blip r:embed="rId5">
            <a:alphaModFix/>
          </a:blip>
          <a:srcRect b="0" l="0" r="0" t="0"/>
          <a:stretch/>
        </p:blipFill>
        <p:spPr>
          <a:xfrm>
            <a:off x="1028700" y="4682825"/>
            <a:ext cx="8115300" cy="1580275"/>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3"/>
          <p:cNvSpPr txBox="1"/>
          <p:nvPr>
            <p:ph type="title"/>
          </p:nvPr>
        </p:nvSpPr>
        <p:spPr>
          <a:xfrm>
            <a:off x="1066799" y="318875"/>
            <a:ext cx="7192729" cy="612053"/>
          </a:xfrm>
          <a:prstGeom prst="rect">
            <a:avLst/>
          </a:prstGeom>
          <a:noFill/>
          <a:ln>
            <a:noFill/>
          </a:ln>
        </p:spPr>
        <p:txBody>
          <a:bodyPr anchorCtr="0" anchor="ctr" bIns="45700" lIns="91425" spcFirstLastPara="1" rIns="91425" wrap="square" tIns="45700">
            <a:noAutofit/>
          </a:bodyPr>
          <a:lstStyle/>
          <a:p>
            <a:pPr indent="-457200" lvl="0" marL="457200" rtl="0" algn="l">
              <a:lnSpc>
                <a:spcPct val="90000"/>
              </a:lnSpc>
              <a:spcBef>
                <a:spcPts val="0"/>
              </a:spcBef>
              <a:spcAft>
                <a:spcPts val="0"/>
              </a:spcAft>
              <a:buSzPts val="1800"/>
              <a:buFont typeface="Noto Sans Symbols"/>
              <a:buChar char="❑"/>
            </a:pPr>
            <a:r>
              <a:rPr b="1" lang="en-US" sz="3200"/>
              <a:t>Named Entity Recognition </a:t>
            </a:r>
            <a:endParaRPr b="1" sz="3200"/>
          </a:p>
        </p:txBody>
      </p:sp>
      <p:pic>
        <p:nvPicPr>
          <p:cNvPr descr="C:\Users\Rohit\Desktop\Project DS\11.png" id="158" name="Google Shape;158;p73"/>
          <p:cNvPicPr preferRelativeResize="0"/>
          <p:nvPr/>
        </p:nvPicPr>
        <p:blipFill rotWithShape="1">
          <a:blip r:embed="rId3">
            <a:alphaModFix/>
          </a:blip>
          <a:srcRect b="0" l="0" r="0" t="0"/>
          <a:stretch/>
        </p:blipFill>
        <p:spPr>
          <a:xfrm>
            <a:off x="1066799" y="1510146"/>
            <a:ext cx="7356765" cy="4849091"/>
          </a:xfrm>
          <a:prstGeom prst="rect">
            <a:avLst/>
          </a:prstGeom>
          <a:noFill/>
          <a:ln>
            <a:noFill/>
          </a:ln>
        </p:spPr>
      </p:pic>
      <p:pic>
        <p:nvPicPr>
          <p:cNvPr id="159" name="Google Shape;159;p73"/>
          <p:cNvPicPr preferRelativeResize="0"/>
          <p:nvPr/>
        </p:nvPicPr>
        <p:blipFill rotWithShape="1">
          <a:blip r:embed="rId4">
            <a:alphaModFix/>
          </a:blip>
          <a:srcRect b="0" l="0" r="0" t="0"/>
          <a:stretch/>
        </p:blipFill>
        <p:spPr>
          <a:xfrm>
            <a:off x="7666003" y="113196"/>
            <a:ext cx="1187051" cy="411359"/>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descr="C:\Users\Rohit\Desktop\Project DS\12.png" id="165" name="Google Shape;165;p3"/>
          <p:cNvPicPr preferRelativeResize="0"/>
          <p:nvPr/>
        </p:nvPicPr>
        <p:blipFill rotWithShape="1">
          <a:blip r:embed="rId4">
            <a:alphaModFix/>
          </a:blip>
          <a:srcRect b="0" l="0" r="0" t="0"/>
          <a:stretch/>
        </p:blipFill>
        <p:spPr>
          <a:xfrm>
            <a:off x="1039091" y="1343891"/>
            <a:ext cx="7727970" cy="4862945"/>
          </a:xfrm>
          <a:prstGeom prst="rect">
            <a:avLst/>
          </a:prstGeom>
          <a:noFill/>
          <a:ln>
            <a:noFill/>
          </a:ln>
        </p:spPr>
      </p:pic>
      <p:sp>
        <p:nvSpPr>
          <p:cNvPr id="166" name="Google Shape;166;p3"/>
          <p:cNvSpPr txBox="1"/>
          <p:nvPr/>
        </p:nvSpPr>
        <p:spPr>
          <a:xfrm>
            <a:off x="1039091" y="264632"/>
            <a:ext cx="6852306" cy="535491"/>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rgbClr val="562214"/>
              </a:buClr>
              <a:buSzPts val="1800"/>
              <a:buFont typeface="Noto Sans Symbols"/>
              <a:buChar char="❑"/>
            </a:pPr>
            <a:r>
              <a:rPr b="1" i="0" lang="en-US" sz="3200" u="none" cap="none" strike="noStrike">
                <a:solidFill>
                  <a:srgbClr val="562214"/>
                </a:solidFill>
                <a:latin typeface="Gill Sans"/>
                <a:ea typeface="Gill Sans"/>
                <a:cs typeface="Gill Sans"/>
                <a:sym typeface="Gill Sans"/>
              </a:rPr>
              <a:t>Parts of Speech &amp; Dependency </a:t>
            </a:r>
            <a:endParaRPr b="1" i="0" sz="3200" u="none" cap="none" strike="noStrike">
              <a:solidFill>
                <a:srgbClr val="562214"/>
              </a:solidFill>
              <a:latin typeface="Gill Sans"/>
              <a:ea typeface="Gill Sans"/>
              <a:cs typeface="Gill Sans"/>
              <a:sym typeface="Gill Sans"/>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nvSpPr>
        <p:spPr>
          <a:xfrm>
            <a:off x="1007875" y="264633"/>
            <a:ext cx="5042196" cy="493941"/>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chemeClr val="dk1"/>
              </a:buClr>
              <a:buSzPts val="1800"/>
              <a:buFont typeface="Noto Sans Symbols"/>
              <a:buChar char="❑"/>
            </a:pPr>
            <a:r>
              <a:rPr b="1" i="0" lang="en-US" sz="2600" u="none" cap="none" strike="noStrike">
                <a:solidFill>
                  <a:srgbClr val="562214"/>
                </a:solidFill>
                <a:latin typeface="Gill Sans"/>
                <a:ea typeface="Gill Sans"/>
                <a:cs typeface="Gill Sans"/>
                <a:sym typeface="Gill Sans"/>
              </a:rPr>
              <a:t>Noun</a:t>
            </a:r>
            <a:r>
              <a:rPr b="1" i="0" lang="en-US" sz="2900" u="none" cap="none" strike="noStrike">
                <a:solidFill>
                  <a:srgbClr val="562214"/>
                </a:solidFill>
                <a:latin typeface="Gill Sans"/>
                <a:ea typeface="Gill Sans"/>
                <a:cs typeface="Gill Sans"/>
                <a:sym typeface="Gill Sans"/>
              </a:rPr>
              <a:t> Extraction</a:t>
            </a:r>
            <a:endParaRPr b="1" i="0" sz="2900" u="none" cap="none" strike="noStrike">
              <a:solidFill>
                <a:srgbClr val="562214"/>
              </a:solidFill>
              <a:latin typeface="Gill Sans"/>
              <a:ea typeface="Gill Sans"/>
              <a:cs typeface="Gill Sans"/>
              <a:sym typeface="Gill Sans"/>
            </a:endParaRPr>
          </a:p>
        </p:txBody>
      </p:sp>
      <p:pic>
        <p:nvPicPr>
          <p:cNvPr id="172" name="Google Shape;172;p4"/>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id="173" name="Google Shape;173;p4"/>
          <p:cNvPicPr preferRelativeResize="0"/>
          <p:nvPr/>
        </p:nvPicPr>
        <p:blipFill rotWithShape="1">
          <a:blip r:embed="rId4">
            <a:alphaModFix/>
          </a:blip>
          <a:srcRect b="0" l="0" r="0" t="0"/>
          <a:stretch/>
        </p:blipFill>
        <p:spPr>
          <a:xfrm>
            <a:off x="1428157" y="921411"/>
            <a:ext cx="3707514" cy="2297777"/>
          </a:xfrm>
          <a:prstGeom prst="rect">
            <a:avLst/>
          </a:prstGeom>
          <a:noFill/>
          <a:ln>
            <a:noFill/>
          </a:ln>
        </p:spPr>
      </p:pic>
      <p:pic>
        <p:nvPicPr>
          <p:cNvPr id="174" name="Google Shape;174;p4"/>
          <p:cNvPicPr preferRelativeResize="0"/>
          <p:nvPr/>
        </p:nvPicPr>
        <p:blipFill rotWithShape="1">
          <a:blip r:embed="rId5">
            <a:alphaModFix/>
          </a:blip>
          <a:srcRect b="0" l="0" r="0" t="0"/>
          <a:stretch/>
        </p:blipFill>
        <p:spPr>
          <a:xfrm>
            <a:off x="5674291" y="931180"/>
            <a:ext cx="2866230" cy="1987383"/>
          </a:xfrm>
          <a:prstGeom prst="rect">
            <a:avLst/>
          </a:prstGeom>
          <a:noFill/>
          <a:ln>
            <a:noFill/>
          </a:ln>
        </p:spPr>
      </p:pic>
      <p:sp>
        <p:nvSpPr>
          <p:cNvPr id="175" name="Google Shape;175;p4"/>
          <p:cNvSpPr txBox="1"/>
          <p:nvPr>
            <p:ph type="title"/>
          </p:nvPr>
        </p:nvSpPr>
        <p:spPr>
          <a:xfrm>
            <a:off x="1007875" y="3507287"/>
            <a:ext cx="3499647" cy="487362"/>
          </a:xfrm>
          <a:prstGeom prst="rect">
            <a:avLst/>
          </a:prstGeom>
          <a:noFill/>
          <a:ln>
            <a:noFill/>
          </a:ln>
        </p:spPr>
        <p:txBody>
          <a:bodyPr anchorCtr="0" anchor="ctr" bIns="45700" lIns="91425" spcFirstLastPara="1" rIns="91425" wrap="square" tIns="45700">
            <a:normAutofit fontScale="90000"/>
          </a:bodyPr>
          <a:lstStyle/>
          <a:p>
            <a:pPr indent="-457200" lvl="0" marL="457200" rtl="0" algn="l">
              <a:lnSpc>
                <a:spcPct val="90000"/>
              </a:lnSpc>
              <a:spcBef>
                <a:spcPts val="0"/>
              </a:spcBef>
              <a:spcAft>
                <a:spcPts val="0"/>
              </a:spcAft>
              <a:buClr>
                <a:srgbClr val="562214"/>
              </a:buClr>
              <a:buSzPct val="68965"/>
              <a:buFont typeface="Noto Sans Symbols"/>
              <a:buChar char="❑"/>
            </a:pPr>
            <a:r>
              <a:rPr b="1" lang="en-US" sz="2900"/>
              <a:t>Verb Extraction</a:t>
            </a:r>
            <a:br>
              <a:rPr lang="en-US" sz="3200"/>
            </a:br>
            <a:endParaRPr/>
          </a:p>
        </p:txBody>
      </p:sp>
      <p:pic>
        <p:nvPicPr>
          <p:cNvPr id="176" name="Google Shape;176;p4"/>
          <p:cNvPicPr preferRelativeResize="0"/>
          <p:nvPr/>
        </p:nvPicPr>
        <p:blipFill rotWithShape="1">
          <a:blip r:embed="rId6">
            <a:alphaModFix/>
          </a:blip>
          <a:srcRect b="0" l="0" r="0" t="0"/>
          <a:stretch/>
        </p:blipFill>
        <p:spPr>
          <a:xfrm>
            <a:off x="1428155" y="3648299"/>
            <a:ext cx="3707516" cy="2539559"/>
          </a:xfrm>
          <a:prstGeom prst="rect">
            <a:avLst/>
          </a:prstGeom>
          <a:noFill/>
          <a:ln>
            <a:noFill/>
          </a:ln>
        </p:spPr>
      </p:pic>
      <p:pic>
        <p:nvPicPr>
          <p:cNvPr id="177" name="Google Shape;177;p4"/>
          <p:cNvPicPr preferRelativeResize="0"/>
          <p:nvPr>
            <p:ph idx="1" type="body"/>
          </p:nvPr>
        </p:nvPicPr>
        <p:blipFill rotWithShape="1">
          <a:blip r:embed="rId7">
            <a:alphaModFix/>
          </a:blip>
          <a:srcRect b="0" l="0" r="0" t="0"/>
          <a:stretch/>
        </p:blipFill>
        <p:spPr>
          <a:xfrm>
            <a:off x="5674291" y="3741843"/>
            <a:ext cx="2866230" cy="2233072"/>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5"/>
          <p:cNvSpPr txBox="1"/>
          <p:nvPr>
            <p:ph type="title"/>
          </p:nvPr>
        </p:nvSpPr>
        <p:spPr>
          <a:xfrm>
            <a:off x="1120486" y="198874"/>
            <a:ext cx="2038350" cy="687818"/>
          </a:xfrm>
          <a:prstGeom prst="rect">
            <a:avLst/>
          </a:prstGeom>
          <a:noFill/>
          <a:ln>
            <a:noFill/>
          </a:ln>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Clr>
                <a:srgbClr val="000000"/>
              </a:buClr>
              <a:buSzPts val="1800"/>
              <a:buFont typeface="Noto Sans Symbols"/>
              <a:buChar char="❑"/>
            </a:pPr>
            <a:r>
              <a:rPr b="1" lang="en-US" sz="2400"/>
              <a:t>Bigrams</a:t>
            </a:r>
            <a:endParaRPr b="1" sz="2600"/>
          </a:p>
        </p:txBody>
      </p:sp>
      <p:pic>
        <p:nvPicPr>
          <p:cNvPr id="183" name="Google Shape;183;p75"/>
          <p:cNvPicPr preferRelativeResize="0"/>
          <p:nvPr>
            <p:ph idx="1" type="body"/>
          </p:nvPr>
        </p:nvPicPr>
        <p:blipFill rotWithShape="1">
          <a:blip r:embed="rId3">
            <a:alphaModFix/>
          </a:blip>
          <a:srcRect b="0" l="0" r="0" t="0"/>
          <a:stretch/>
        </p:blipFill>
        <p:spPr>
          <a:xfrm>
            <a:off x="1126267" y="797303"/>
            <a:ext cx="4059508" cy="2822720"/>
          </a:xfrm>
          <a:prstGeom prst="rect">
            <a:avLst/>
          </a:prstGeom>
          <a:noFill/>
          <a:ln>
            <a:noFill/>
          </a:ln>
        </p:spPr>
      </p:pic>
      <p:pic>
        <p:nvPicPr>
          <p:cNvPr id="184" name="Google Shape;184;p75"/>
          <p:cNvPicPr preferRelativeResize="0"/>
          <p:nvPr/>
        </p:nvPicPr>
        <p:blipFill rotWithShape="1">
          <a:blip r:embed="rId4">
            <a:alphaModFix/>
          </a:blip>
          <a:srcRect b="0" l="0" r="0" t="0"/>
          <a:stretch/>
        </p:blipFill>
        <p:spPr>
          <a:xfrm>
            <a:off x="5649239" y="889348"/>
            <a:ext cx="3201234" cy="2279737"/>
          </a:xfrm>
          <a:prstGeom prst="rect">
            <a:avLst/>
          </a:prstGeom>
          <a:noFill/>
          <a:ln>
            <a:noFill/>
          </a:ln>
        </p:spPr>
      </p:pic>
      <p:pic>
        <p:nvPicPr>
          <p:cNvPr id="185" name="Google Shape;185;p75"/>
          <p:cNvPicPr preferRelativeResize="0"/>
          <p:nvPr/>
        </p:nvPicPr>
        <p:blipFill rotWithShape="1">
          <a:blip r:embed="rId5">
            <a:alphaModFix/>
          </a:blip>
          <a:srcRect b="0" l="0" r="0" t="0"/>
          <a:stretch/>
        </p:blipFill>
        <p:spPr>
          <a:xfrm>
            <a:off x="7771754" y="100245"/>
            <a:ext cx="1187051" cy="411359"/>
          </a:xfrm>
          <a:prstGeom prst="rect">
            <a:avLst/>
          </a:prstGeom>
          <a:noFill/>
          <a:ln>
            <a:noFill/>
          </a:ln>
        </p:spPr>
      </p:pic>
      <p:sp>
        <p:nvSpPr>
          <p:cNvPr id="186" name="Google Shape;186;p75"/>
          <p:cNvSpPr txBox="1"/>
          <p:nvPr/>
        </p:nvSpPr>
        <p:spPr>
          <a:xfrm>
            <a:off x="1070216" y="3585305"/>
            <a:ext cx="1986135" cy="548284"/>
          </a:xfrm>
          <a:prstGeom prst="rect">
            <a:avLst/>
          </a:prstGeom>
          <a:noFill/>
          <a:ln>
            <a:noFill/>
          </a:ln>
        </p:spPr>
        <p:txBody>
          <a:bodyPr anchorCtr="0" anchor="ctr" bIns="45700" lIns="91425" spcFirstLastPara="1" rIns="91425" wrap="square" tIns="45700">
            <a:normAutofit/>
          </a:bodyPr>
          <a:lstStyle/>
          <a:p>
            <a:pPr indent="-457200" lvl="0" marL="457200" marR="0" rtl="0" algn="l">
              <a:lnSpc>
                <a:spcPct val="100000"/>
              </a:lnSpc>
              <a:spcBef>
                <a:spcPts val="0"/>
              </a:spcBef>
              <a:spcAft>
                <a:spcPts val="0"/>
              </a:spcAft>
              <a:buClr>
                <a:srgbClr val="000000"/>
              </a:buClr>
              <a:buSzPts val="1800"/>
              <a:buFont typeface="Noto Sans Symbols"/>
              <a:buChar char="❑"/>
            </a:pPr>
            <a:r>
              <a:rPr b="1" i="0" lang="en-US" sz="2400" u="none" cap="none" strike="noStrike">
                <a:solidFill>
                  <a:srgbClr val="562214"/>
                </a:solidFill>
                <a:latin typeface="Gill Sans"/>
                <a:ea typeface="Gill Sans"/>
                <a:cs typeface="Gill Sans"/>
                <a:sym typeface="Gill Sans"/>
              </a:rPr>
              <a:t>Trigrams</a:t>
            </a:r>
            <a:r>
              <a:rPr b="0" i="0" lang="en-US" sz="2400" u="none" cap="small" strike="noStrike">
                <a:solidFill>
                  <a:schemeClr val="dk1"/>
                </a:solidFill>
                <a:latin typeface="Arial"/>
                <a:ea typeface="Arial"/>
                <a:cs typeface="Arial"/>
                <a:sym typeface="Arial"/>
              </a:rPr>
              <a:t> </a:t>
            </a:r>
            <a:endParaRPr b="0" i="0" sz="4000" u="none" cap="none" strike="noStrike">
              <a:solidFill>
                <a:srgbClr val="562214"/>
              </a:solidFill>
              <a:latin typeface="Gill Sans"/>
              <a:ea typeface="Gill Sans"/>
              <a:cs typeface="Gill Sans"/>
              <a:sym typeface="Gill Sans"/>
            </a:endParaRPr>
          </a:p>
        </p:txBody>
      </p:sp>
      <p:pic>
        <p:nvPicPr>
          <p:cNvPr id="187" name="Google Shape;187;p75"/>
          <p:cNvPicPr preferRelativeResize="0"/>
          <p:nvPr/>
        </p:nvPicPr>
        <p:blipFill rotWithShape="1">
          <a:blip r:embed="rId6">
            <a:alphaModFix/>
          </a:blip>
          <a:srcRect b="0" l="0" r="0" t="0"/>
          <a:stretch/>
        </p:blipFill>
        <p:spPr>
          <a:xfrm>
            <a:off x="1348825" y="4133589"/>
            <a:ext cx="3874528" cy="2567836"/>
          </a:xfrm>
          <a:prstGeom prst="rect">
            <a:avLst/>
          </a:prstGeom>
          <a:noFill/>
          <a:ln>
            <a:noFill/>
          </a:ln>
        </p:spPr>
      </p:pic>
      <p:pic>
        <p:nvPicPr>
          <p:cNvPr id="188" name="Google Shape;188;p75"/>
          <p:cNvPicPr preferRelativeResize="0"/>
          <p:nvPr/>
        </p:nvPicPr>
        <p:blipFill rotWithShape="1">
          <a:blip r:embed="rId7">
            <a:alphaModFix/>
          </a:blip>
          <a:srcRect b="0" l="0" r="0" t="0"/>
          <a:stretch/>
        </p:blipFill>
        <p:spPr>
          <a:xfrm>
            <a:off x="5649239" y="4133589"/>
            <a:ext cx="3201234" cy="2334674"/>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