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848E-84D3-4E7E-B549-A445D7147BD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43B4-A7B4-44DF-A033-925B165248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11145879,&quot;Placement&quot;:&quot;Footer&quot;,&quot;Top&quot;:519.343,&quot;Left&quot;:386.4008,&quot;SlideWidth&quot;:960,&quot;SlideHeight&quot;:540}"/>
          <p:cNvSpPr txBox="1"/>
          <p:nvPr userDrawn="1"/>
        </p:nvSpPr>
        <p:spPr>
          <a:xfrm>
            <a:off x="4907290" y="6595656"/>
            <a:ext cx="23774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Restricted Sharing With External Parties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5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tra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Alef" panose="00000500000000000000" pitchFamily="2" charset="-79"/>
              </a:rPr>
              <a:t>Presentation on Flight Price Prediction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Author : </a:t>
            </a:r>
            <a:r>
              <a:rPr lang="en-US" b="1" dirty="0" smtClean="0">
                <a:solidFill>
                  <a:srgbClr val="7030A0"/>
                </a:solidFill>
              </a:rPr>
              <a:t>Chandan Kumar</a:t>
            </a:r>
            <a:endParaRPr lang="en-IN" sz="2800" b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0503" y="248194"/>
            <a:ext cx="732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Stop-wise </a:t>
            </a:r>
            <a:r>
              <a:rPr lang="en-US" sz="4000" b="1" dirty="0" err="1" smtClean="0">
                <a:solidFill>
                  <a:srgbClr val="00B050"/>
                </a:solidFill>
              </a:rPr>
              <a:t>Distribtion</a:t>
            </a:r>
            <a:r>
              <a:rPr lang="en-US" sz="4000" b="1" dirty="0" smtClean="0">
                <a:solidFill>
                  <a:srgbClr val="00B050"/>
                </a:solidFill>
              </a:rPr>
              <a:t> of </a:t>
            </a:r>
            <a:r>
              <a:rPr lang="en-US" sz="4000" b="1" dirty="0" err="1" smtClean="0">
                <a:solidFill>
                  <a:srgbClr val="00B050"/>
                </a:solidFill>
              </a:rPr>
              <a:t>Flightsu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43025"/>
            <a:ext cx="9944100" cy="47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994" y="248194"/>
            <a:ext cx="812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   Day-wise Distribution of Flights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1240972"/>
            <a:ext cx="10463349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8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2069"/>
            <a:ext cx="7654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       Day Vs Avg. Flight Price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1004887"/>
            <a:ext cx="10437223" cy="55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7989" y="287383"/>
            <a:ext cx="7694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Airline Vs Avg. Duration of Flights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3" y="1358537"/>
            <a:ext cx="10920548" cy="44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6" y="1057274"/>
            <a:ext cx="10392319" cy="50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6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097" y="352697"/>
            <a:ext cx="905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         </a:t>
            </a:r>
            <a:r>
              <a:rPr lang="en-US" sz="4400" b="1" dirty="0" smtClean="0">
                <a:solidFill>
                  <a:srgbClr val="00B050"/>
                </a:solidFill>
              </a:rPr>
              <a:t>Date-wise Flight Distribution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1085850"/>
            <a:ext cx="10543222" cy="53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2" y="2011680"/>
            <a:ext cx="100061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B050"/>
                </a:solidFill>
              </a:rPr>
              <a:t>Machine Learning MODEL BUILDING </a:t>
            </a:r>
            <a:endParaRPr lang="en-US" sz="8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1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674" y="169817"/>
            <a:ext cx="849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        Machine Learning Model Building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88273" y="816148"/>
            <a:ext cx="10659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 smtClean="0">
                <a:ea typeface="Calibri" panose="020F0502020204030204" pitchFamily="34" charset="0"/>
                <a:cs typeface="Mangal" panose="02040503050203030202" pitchFamily="18" charset="0"/>
              </a:rPr>
              <a:t>This </a:t>
            </a:r>
            <a:r>
              <a:rPr lang="en-IN" sz="2400" dirty="0">
                <a:ea typeface="Calibri" panose="020F0502020204030204" pitchFamily="34" charset="0"/>
                <a:cs typeface="Mangal" panose="02040503050203030202" pitchFamily="18" charset="0"/>
              </a:rPr>
              <a:t>problem can be solve using regression-based machine learning algorithm</a:t>
            </a:r>
            <a:r>
              <a:rPr lang="en-IN" sz="2400" dirty="0" smtClean="0"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endParaRPr lang="en-IN" sz="2400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 smtClean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 smtClean="0">
                <a:cs typeface="Mangal" panose="02040503050203030202" pitchFamily="18" charset="0"/>
              </a:rPr>
              <a:t>Methodology to Build Machine Learning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Mangal" panose="02040503050203030202" pitchFamily="18" charset="0"/>
              </a:rPr>
              <a:t>Encoding Categorical data into Numerical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>
                <a:cs typeface="Mangal" panose="02040503050203030202" pitchFamily="18" charset="0"/>
              </a:rPr>
              <a:t>Scaling data using Standard Scalar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Splitting data in training &amp; test data using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from </a:t>
            </a:r>
            <a:r>
              <a:rPr lang="en-US" sz="2400" dirty="0" err="1" smtClean="0"/>
              <a:t>model_selection</a:t>
            </a:r>
            <a:r>
              <a:rPr lang="en-US" sz="2400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Implementing various Regression Based Algorithm to build ML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Conducting 5 fold Cross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Hyper Parameter tuning of best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Saving Final Tuned Model using </a:t>
            </a:r>
            <a:r>
              <a:rPr lang="en-US" sz="2400" dirty="0" err="1" smtClean="0"/>
              <a:t>Joblib</a:t>
            </a:r>
            <a:endParaRPr lang="en-IN" sz="2400" dirty="0" smtClean="0"/>
          </a:p>
          <a:p>
            <a:endParaRPr lang="en-IN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0240" y="195943"/>
            <a:ext cx="824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  REGRESSION ALGORITHMS IMPLEMENTATION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1188720"/>
            <a:ext cx="1092054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The different regression algorithm used in this project to build ML model are as below</a:t>
            </a:r>
            <a:r>
              <a:rPr lang="en-US" sz="2800" dirty="0" smtClean="0">
                <a:solidFill>
                  <a:srgbClr val="002060"/>
                </a:solidFill>
              </a:rPr>
              <a:t>:</a:t>
            </a:r>
          </a:p>
          <a:p>
            <a:pPr marL="4572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sz="2400" dirty="0" smtClean="0"/>
              <a:t>Linear Regression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sz="2400" dirty="0" smtClean="0"/>
              <a:t>        Random </a:t>
            </a:r>
            <a:r>
              <a:rPr lang="en-US" sz="2400" dirty="0"/>
              <a:t>Forest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sz="2400" dirty="0" smtClean="0"/>
              <a:t>        Decision </a:t>
            </a:r>
            <a:r>
              <a:rPr lang="en-US" sz="2400" dirty="0"/>
              <a:t>Tree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           </a:t>
            </a:r>
            <a:r>
              <a:rPr lang="en-US" sz="2400" dirty="0" smtClean="0"/>
              <a:t>XGB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sz="2400" dirty="0" smtClean="0"/>
              <a:t>        Extra </a:t>
            </a:r>
            <a:r>
              <a:rPr lang="en-US" sz="2400" dirty="0"/>
              <a:t>Tree </a:t>
            </a:r>
            <a:r>
              <a:rPr lang="en-US" sz="2400" dirty="0" err="1"/>
              <a:t>Regressor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48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4194" y="182880"/>
            <a:ext cx="78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 Final ML Hyper Parameter Tuned Model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49" y="1332411"/>
            <a:ext cx="9797142" cy="4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9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063" y="222069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     Final Evaluation Matrix </a:t>
            </a:r>
            <a:endParaRPr lang="en-US" sz="44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7" y="1254034"/>
            <a:ext cx="9353004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291" y="326571"/>
            <a:ext cx="940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0971" y="1332411"/>
            <a:ext cx="9679577" cy="494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Anyone </a:t>
            </a:r>
            <a:r>
              <a:rPr lang="en-US" b="1" dirty="0"/>
              <a:t>who has booked a flight ticket knows how unexpectedly the prices vary. The cheapest available ticket on a given flight gets more &amp;  less expensive over time. This usually happens as an attempt to maximize revenue based on </a:t>
            </a:r>
            <a:r>
              <a:rPr lang="en-US" b="1" dirty="0" smtClean="0"/>
              <a:t>–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1. Time of purchase patterns (making sure last-minute purchases are expensive) </a:t>
            </a:r>
          </a:p>
          <a:p>
            <a:endParaRPr lang="en-US" b="1" dirty="0" smtClean="0"/>
          </a:p>
          <a:p>
            <a:r>
              <a:rPr lang="en-US" b="1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endParaRPr lang="en-US" b="1" dirty="0" smtClean="0"/>
          </a:p>
          <a:p>
            <a:r>
              <a:rPr lang="en-US" b="1" dirty="0"/>
              <a:t>So, you have to work on a project where you collect data of flight fares with other features and work to make a model to predict fares of flights</a:t>
            </a:r>
            <a:r>
              <a:rPr lang="en-US" b="1" dirty="0" smtClean="0"/>
              <a:t>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81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35131"/>
            <a:ext cx="7667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7030A0"/>
                </a:solidFill>
              </a:rPr>
              <a:t>       Conclusion</a:t>
            </a:r>
            <a:endParaRPr lang="en-US" sz="6600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1886" y="1463040"/>
            <a:ext cx="10998925" cy="483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Mangal" panose="02040503050203030202" pitchFamily="18" charset="0"/>
              </a:rPr>
              <a:t>In this study we focus on flights on route of New Delhi to Mumbai, more route can incorporate in this project to extend it beyond present investigation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b="1" dirty="0" smtClean="0">
              <a:solidFill>
                <a:schemeClr val="accent5">
                  <a:lumMod val="75000"/>
                </a:schemeClr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Mangal" panose="02040503050203030202" pitchFamily="18" charset="0"/>
              </a:rPr>
              <a:t>This investigation focus on short timeframe (14 days prior flights take off) which can be extended variation over larger period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b="1" dirty="0" smtClean="0">
              <a:solidFill>
                <a:schemeClr val="accent5">
                  <a:lumMod val="75000"/>
                </a:schemeClr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 algn="just">
              <a:lnSpc>
                <a:spcPct val="106000"/>
              </a:lnSpc>
              <a:spcAft>
                <a:spcPts val="800"/>
              </a:spcAft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Mangal" panose="02040503050203030202" pitchFamily="18" charset="0"/>
              </a:rPr>
              <a:t>Time series analysis can be performed over this model.</a:t>
            </a:r>
          </a:p>
          <a:p>
            <a:pPr marL="45720" indent="0">
              <a:buNone/>
            </a:pPr>
            <a:endParaRPr lang="en-IN" dirty="0" smtClean="0"/>
          </a:p>
          <a:p>
            <a:endParaRPr lang="en-IN" b="1" dirty="0">
              <a:solidFill>
                <a:schemeClr val="accent5">
                  <a:lumMod val="75000"/>
                </a:schemeClr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400" b="1" dirty="0" smtClean="0">
                <a:solidFill>
                  <a:srgbClr val="92D050"/>
                </a:solidFill>
              </a:rPr>
              <a:t>Thank You </a:t>
            </a:r>
            <a:endParaRPr 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0" y="209006"/>
            <a:ext cx="838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                        </a:t>
            </a:r>
            <a:r>
              <a:rPr lang="en-IN" sz="3200" b="1" dirty="0" smtClean="0">
                <a:solidFill>
                  <a:srgbClr val="00B050"/>
                </a:solidFill>
              </a:rPr>
              <a:t>Web Scraping Strategy employed 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45920" y="1084217"/>
            <a:ext cx="9653451" cy="6556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ea typeface="Calibri" panose="020F0502020204030204" pitchFamily="34" charset="0"/>
                <a:cs typeface="Mangal" panose="02040503050203030202" pitchFamily="18" charset="0"/>
              </a:rPr>
              <a:t>Selenium will be used for web scraping data from </a:t>
            </a:r>
            <a:r>
              <a:rPr lang="en-IN" sz="2400" u="sng" dirty="0" smtClean="0">
                <a:solidFill>
                  <a:srgbClr val="002060"/>
                </a:solidFill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www.yatra.com</a:t>
            </a:r>
            <a:endParaRPr lang="en-IN" sz="2400" u="sng" dirty="0" smtClean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b="1" u="sng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Flights on route of New Delhi to Mumbai in duration of 24 July 2022 to 3 Aug 2022.</a:t>
            </a:r>
            <a:endParaRPr lang="en-IN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2400" dirty="0" smtClean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 smtClean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is scrap in three categories:</a:t>
            </a:r>
            <a:endParaRPr lang="en-IN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dirty="0" smtClean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Economy class flight price extraction</a:t>
            </a:r>
            <a:endParaRPr lang="en-IN" dirty="0" smtClean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dirty="0" smtClean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Business class flight price extraction</a:t>
            </a:r>
            <a:endParaRPr lang="en-IN" dirty="0" smtClean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dirty="0" smtClean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Premium Economy class price extraction</a:t>
            </a:r>
            <a:endParaRPr lang="en-IN" dirty="0" smtClean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 smtClean="0"/>
          </a:p>
          <a:p>
            <a:r>
              <a:rPr lang="en-IN" sz="2400" dirty="0">
                <a:solidFill>
                  <a:srgbClr val="002060"/>
                </a:solidFill>
                <a:ea typeface="Calibri" panose="020F0502020204030204" pitchFamily="34" charset="0"/>
                <a:cs typeface="Mangal" panose="02040503050203030202" pitchFamily="18" charset="0"/>
              </a:rPr>
              <a:t>Selecting features to be scrap from website</a:t>
            </a:r>
            <a:r>
              <a:rPr lang="en-IN" sz="2400" dirty="0" smtClean="0">
                <a:solidFill>
                  <a:srgbClr val="002060"/>
                </a:solidFill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endParaRPr lang="en-IN" sz="2400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next part web scraping code executed for above mention details. Exporting final data in Excel file.</a:t>
            </a:r>
            <a:endParaRPr lang="en-IN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b="1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4" y="235131"/>
            <a:ext cx="4140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Project Specification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8234" y="1201407"/>
            <a:ext cx="11364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is a common practice for airlines to pass the cost of aviation fuel to the customer by adjusting the fare to compensate for the fluctuation of crude oil price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In Another finding , When the flight is at a difference of 2-3 days’ time the ticket price starts increasing again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Short distance flights are more elastic (more price sensitive) than long distance flights 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Business class flights are more inelastic as compared to leisure class as business customers have less flexibility to change or cancel their travel date.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828" y="457200"/>
            <a:ext cx="688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                    Dataset Information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54926" y="1071154"/>
            <a:ext cx="8921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contain flight detail of around </a:t>
            </a:r>
            <a:r>
              <a:rPr lang="en-US" sz="2000" dirty="0" smtClean="0"/>
              <a:t>2833 </a:t>
            </a:r>
            <a:r>
              <a:rPr lang="en-US" sz="2000" dirty="0"/>
              <a:t>Flights on route New Delhi to Mumbai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Dataset has 11 features like Airlines, flight, Aero plane etc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93" y="2164415"/>
            <a:ext cx="7289074" cy="1598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93" y="3872626"/>
            <a:ext cx="7289074" cy="14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406" y="235132"/>
            <a:ext cx="90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Data Preprocessing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7646" y="1188720"/>
            <a:ext cx="10711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Conversion </a:t>
            </a:r>
            <a:r>
              <a:rPr lang="en-US" b="1" dirty="0"/>
              <a:t>of Duration column from </a:t>
            </a:r>
            <a:r>
              <a:rPr lang="en-US" b="1" dirty="0" err="1"/>
              <a:t>hr</a:t>
            </a:r>
            <a:r>
              <a:rPr lang="en-US" b="1" dirty="0"/>
              <a:t> &amp; Minutes format into Minutes 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1802674"/>
            <a:ext cx="9784080" cy="2345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8537" y="4402183"/>
            <a:ext cx="1011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a typeface="Calibri" panose="020F0502020204030204" pitchFamily="34" charset="0"/>
                <a:cs typeface="Mangal" panose="02040503050203030202" pitchFamily="18" charset="0"/>
              </a:rPr>
              <a:t>         New </a:t>
            </a:r>
            <a:r>
              <a:rPr lang="en-IN" b="1" dirty="0">
                <a:ea typeface="Calibri" panose="020F0502020204030204" pitchFamily="34" charset="0"/>
                <a:cs typeface="Mangal" panose="02040503050203030202" pitchFamily="18" charset="0"/>
              </a:rPr>
              <a:t>column for ‘Day’ &amp; ‘Date’ is extracted from Date column</a:t>
            </a:r>
            <a:r>
              <a:rPr lang="en-IN" b="1" dirty="0" smtClean="0"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endParaRPr lang="en-IN" b="1" dirty="0"/>
          </a:p>
          <a:p>
            <a:endParaRPr lang="en-IN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1" y="4898571"/>
            <a:ext cx="9496696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2594" y="222069"/>
            <a:ext cx="947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                            Correlation with Target Variable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10541726" cy="418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76" y="1188720"/>
            <a:ext cx="9416962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83" y="1397726"/>
            <a:ext cx="107637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 smtClean="0">
                <a:solidFill>
                  <a:srgbClr val="00B050"/>
                </a:solidFill>
              </a:rPr>
              <a:t>Exploratory Data             Analysis </a:t>
            </a:r>
            <a:endParaRPr lang="en-US" sz="8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1" y="156754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Flight-wise Distribution of Airlines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27462"/>
            <a:ext cx="10448925" cy="55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614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Alef</vt:lpstr>
      <vt:lpstr>Arial</vt:lpstr>
      <vt:lpstr>Calibri</vt:lpstr>
      <vt:lpstr>Calibri Light</vt:lpstr>
      <vt:lpstr>Mangal</vt:lpstr>
      <vt:lpstr>Wingdings</vt:lpstr>
      <vt:lpstr>Office Theme</vt:lpstr>
      <vt:lpstr>Presentation on Flight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Flight Price Prediction</dc:title>
  <dc:creator>Chandan Kumar1</dc:creator>
  <cp:lastModifiedBy>Chandan Kumar1</cp:lastModifiedBy>
  <cp:revision>8</cp:revision>
  <dcterms:created xsi:type="dcterms:W3CDTF">2022-07-25T11:10:44Z</dcterms:created>
  <dcterms:modified xsi:type="dcterms:W3CDTF">2022-07-25T12:38:21Z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a3e23b-8a5d-4838-abf2-a7388e15026a_Enabled">
    <vt:lpwstr>true</vt:lpwstr>
  </property>
  <property fmtid="{D5CDD505-2E9C-101B-9397-08002B2CF9AE}" pid="3" name="MSIP_Label_67a3e23b-8a5d-4838-abf2-a7388e15026a_SetDate">
    <vt:lpwstr>2022-07-25T12:38:05Z</vt:lpwstr>
  </property>
  <property fmtid="{D5CDD505-2E9C-101B-9397-08002B2CF9AE}" pid="4" name="MSIP_Label_67a3e23b-8a5d-4838-abf2-a7388e15026a_Method">
    <vt:lpwstr>Privileged</vt:lpwstr>
  </property>
  <property fmtid="{D5CDD505-2E9C-101B-9397-08002B2CF9AE}" pid="5" name="MSIP_Label_67a3e23b-8a5d-4838-abf2-a7388e15026a_Name">
    <vt:lpwstr>R3STRICTED_EXT3RNAL</vt:lpwstr>
  </property>
  <property fmtid="{D5CDD505-2E9C-101B-9397-08002B2CF9AE}" pid="6" name="MSIP_Label_67a3e23b-8a5d-4838-abf2-a7388e15026a_SiteId">
    <vt:lpwstr>f5414736-f600-4e44-a822-d5ee52d92a70</vt:lpwstr>
  </property>
  <property fmtid="{D5CDD505-2E9C-101B-9397-08002B2CF9AE}" pid="7" name="MSIP_Label_67a3e23b-8a5d-4838-abf2-a7388e15026a_ActionId">
    <vt:lpwstr>d5fe897d-571b-47d5-bced-9f2adb586542</vt:lpwstr>
  </property>
  <property fmtid="{D5CDD505-2E9C-101B-9397-08002B2CF9AE}" pid="8" name="MSIP_Label_67a3e23b-8a5d-4838-abf2-a7388e15026a_ContentBits">
    <vt:lpwstr>2</vt:lpwstr>
  </property>
</Properties>
</file>