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4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6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0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2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6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2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0A8B-E4E7-44E0-963F-A30DDE2C1270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3244-8A80-47F4-A6B6-32DF4943BA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111145879,&quot;Placement&quot;:&quot;Footer&quot;,&quot;Top&quot;:519.343,&quot;Left&quot;:386.4008,&quot;SlideWidth&quot;:960,&quot;SlideHeight&quot;:540}"/>
          <p:cNvSpPr txBox="1"/>
          <p:nvPr userDrawn="1"/>
        </p:nvSpPr>
        <p:spPr>
          <a:xfrm>
            <a:off x="4907290" y="6595656"/>
            <a:ext cx="23774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</a:rPr>
              <a:t>Restricted Sharing With External Parties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5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2149"/>
            <a:ext cx="9144000" cy="1619794"/>
          </a:xfrm>
        </p:spPr>
        <p:txBody>
          <a:bodyPr/>
          <a:lstStyle/>
          <a:p>
            <a:r>
              <a:rPr lang="en-US" dirty="0" smtClean="0"/>
              <a:t>Housing Project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148149"/>
            <a:ext cx="9144000" cy="2109651"/>
          </a:xfrm>
        </p:spPr>
        <p:txBody>
          <a:bodyPr/>
          <a:lstStyle/>
          <a:p>
            <a:pPr algn="l"/>
            <a:r>
              <a:rPr lang="en-US" dirty="0" smtClean="0"/>
              <a:t>Submitted By:</a:t>
            </a:r>
          </a:p>
          <a:p>
            <a:pPr algn="l"/>
            <a:r>
              <a:rPr lang="en-US" dirty="0" smtClean="0"/>
              <a:t>Chandan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5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248194"/>
            <a:ext cx="11691257" cy="602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48194"/>
            <a:ext cx="11430000" cy="3252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500846"/>
            <a:ext cx="11430000" cy="31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3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261257"/>
            <a:ext cx="11848011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3853544"/>
            <a:ext cx="11443063" cy="27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5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Creation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629" y="822960"/>
            <a:ext cx="10959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of modeling means training a machine learning algorithm to predict the labels from the features.</a:t>
            </a:r>
          </a:p>
          <a:p>
            <a:endParaRPr lang="en-US" dirty="0" smtClean="0"/>
          </a:p>
          <a:p>
            <a:r>
              <a:rPr lang="en-US" dirty="0" smtClean="0"/>
              <a:t>We have used Linear Regression algorithm for training and testing of the model.</a:t>
            </a:r>
          </a:p>
          <a:p>
            <a:endParaRPr lang="en-US" dirty="0" smtClean="0"/>
          </a:p>
          <a:p>
            <a:r>
              <a:rPr lang="en-US" dirty="0" smtClean="0"/>
              <a:t>The accuracy rate of our model is pretty good.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5" y="2413771"/>
            <a:ext cx="11207932" cy="42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7" y="378824"/>
            <a:ext cx="11181804" cy="61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4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0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Result/Output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6" y="923330"/>
            <a:ext cx="11848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created a function to predict the house price .</a:t>
            </a:r>
          </a:p>
          <a:p>
            <a:endParaRPr lang="en-US" dirty="0"/>
          </a:p>
          <a:p>
            <a:r>
              <a:rPr lang="en-US" dirty="0" smtClean="0"/>
              <a:t>Our function be like “ Predict Price </a:t>
            </a:r>
            <a:r>
              <a:rPr lang="en-US" dirty="0" err="1" smtClean="0"/>
              <a:t>LotArea</a:t>
            </a:r>
            <a:r>
              <a:rPr lang="en-US" dirty="0" smtClean="0"/>
              <a:t>, </a:t>
            </a:r>
            <a:r>
              <a:rPr lang="en-US" dirty="0" err="1" smtClean="0"/>
              <a:t>SaleType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When we pass the values into our function, It will predict house price to us.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50" y="2475003"/>
            <a:ext cx="11273244" cy="39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9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4" y="287383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56754" y="1005840"/>
            <a:ext cx="112863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Problem Statement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Project Specification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Dataset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Pipeline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Data Cleaning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Feature Engineering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Model Creation 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Result/Output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776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440"/>
            <a:ext cx="66359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Introduction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17" y="953214"/>
            <a:ext cx="11325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Project, We have built a machine learning model to predict the house prices of an Australian city.</a:t>
            </a:r>
          </a:p>
          <a:p>
            <a:endParaRPr lang="en-US" dirty="0"/>
          </a:p>
          <a:p>
            <a:r>
              <a:rPr lang="en-US" dirty="0" smtClean="0"/>
              <a:t>The project will very helpful for the real estate market.</a:t>
            </a:r>
          </a:p>
          <a:p>
            <a:endParaRPr lang="en-US" dirty="0"/>
          </a:p>
          <a:p>
            <a:r>
              <a:rPr lang="en-US" dirty="0" smtClean="0"/>
              <a:t>Our model can be used by the both house sellers and house buyers.</a:t>
            </a:r>
          </a:p>
          <a:p>
            <a:endParaRPr lang="en-US" dirty="0"/>
          </a:p>
          <a:p>
            <a:r>
              <a:rPr lang="en-US" dirty="0" smtClean="0"/>
              <a:t>Multiple Linear Regression algorithm is used to create a model with a great accuracy score,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3691"/>
            <a:ext cx="116520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2. Problem </a:t>
            </a:r>
            <a:r>
              <a:rPr lang="en-US" sz="3200" dirty="0"/>
              <a:t>Statement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43" y="888274"/>
            <a:ext cx="11456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Prices of real estate properties are sophisticatedly linked with our economy.</a:t>
            </a:r>
          </a:p>
          <a:p>
            <a:endParaRPr lang="en-US" dirty="0"/>
          </a:p>
          <a:p>
            <a:r>
              <a:rPr lang="en-US" dirty="0" smtClean="0"/>
              <a:t>Despite this, we do not have accurate measures of house prices based on the vast amount of data available.</a:t>
            </a:r>
          </a:p>
          <a:p>
            <a:endParaRPr lang="en-US" dirty="0"/>
          </a:p>
          <a:p>
            <a:r>
              <a:rPr lang="en-US" dirty="0" smtClean="0"/>
              <a:t>Proper and justified prices of properties can bring in a  lot of transparency and trust back to the real estate industry,</a:t>
            </a:r>
          </a:p>
          <a:p>
            <a:r>
              <a:rPr lang="en-US" dirty="0" smtClean="0"/>
              <a:t>Which is very important for most consumers especially in </a:t>
            </a:r>
            <a:r>
              <a:rPr lang="en-US" dirty="0" smtClean="0"/>
              <a:t>Australia.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4503"/>
            <a:ext cx="9418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3. </a:t>
            </a:r>
            <a:r>
              <a:rPr lang="en-US" sz="3200" dirty="0"/>
              <a:t>Project Specification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2069" y="966277"/>
            <a:ext cx="112863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goel</a:t>
            </a:r>
            <a:r>
              <a:rPr lang="en-US" dirty="0" smtClean="0"/>
              <a:t> of this project is to predict house prices in</a:t>
            </a:r>
            <a:r>
              <a:rPr lang="en-US" dirty="0" smtClean="0"/>
              <a:t> Australian city based on some features such as </a:t>
            </a:r>
          </a:p>
          <a:p>
            <a:r>
              <a:rPr lang="en-US" dirty="0" err="1"/>
              <a:t>LotArea</a:t>
            </a:r>
            <a:r>
              <a:rPr lang="en-US" dirty="0"/>
              <a:t>, </a:t>
            </a:r>
            <a:r>
              <a:rPr lang="en-US" dirty="0" err="1"/>
              <a:t>LotShape</a:t>
            </a:r>
            <a:r>
              <a:rPr lang="en-US" dirty="0"/>
              <a:t>, </a:t>
            </a:r>
            <a:r>
              <a:rPr lang="en-US" dirty="0" err="1"/>
              <a:t>LandContour</a:t>
            </a:r>
            <a:r>
              <a:rPr lang="en-US" dirty="0"/>
              <a:t>, Neighborhood, </a:t>
            </a:r>
            <a:r>
              <a:rPr lang="en-US" dirty="0" err="1"/>
              <a:t>BldgType</a:t>
            </a:r>
            <a:r>
              <a:rPr lang="en-US" dirty="0"/>
              <a:t>, </a:t>
            </a:r>
            <a:r>
              <a:rPr lang="en-US" dirty="0" err="1"/>
              <a:t>HouseStyle</a:t>
            </a:r>
            <a:r>
              <a:rPr lang="en-US" dirty="0"/>
              <a:t>, </a:t>
            </a:r>
            <a:r>
              <a:rPr lang="en-US" dirty="0" err="1"/>
              <a:t>OverallQual</a:t>
            </a:r>
            <a:r>
              <a:rPr lang="en-US" dirty="0"/>
              <a:t>, </a:t>
            </a:r>
            <a:r>
              <a:rPr lang="en-US" dirty="0" err="1"/>
              <a:t>OverallCond,YearBuilt</a:t>
            </a:r>
            <a:endParaRPr lang="en-US" dirty="0"/>
          </a:p>
          <a:p>
            <a:r>
              <a:rPr lang="en-US" dirty="0" err="1"/>
              <a:t>YearRemodAdd</a:t>
            </a:r>
            <a:r>
              <a:rPr lang="en-US" dirty="0"/>
              <a:t>, </a:t>
            </a:r>
            <a:r>
              <a:rPr lang="en-US" dirty="0" err="1"/>
              <a:t>RoofStyle</a:t>
            </a:r>
            <a:r>
              <a:rPr lang="en-US" dirty="0"/>
              <a:t>, </a:t>
            </a:r>
            <a:r>
              <a:rPr lang="en-US" dirty="0" err="1"/>
              <a:t>RoofMatl</a:t>
            </a:r>
            <a:r>
              <a:rPr lang="en-US" dirty="0"/>
              <a:t>, Exterior1st, Exterior2nd, </a:t>
            </a:r>
            <a:r>
              <a:rPr lang="en-US" dirty="0" err="1"/>
              <a:t>BsmtQual</a:t>
            </a:r>
            <a:r>
              <a:rPr lang="en-US" dirty="0"/>
              <a:t>, </a:t>
            </a:r>
            <a:r>
              <a:rPr lang="en-US" dirty="0" err="1"/>
              <a:t>BsmtCond</a:t>
            </a:r>
            <a:r>
              <a:rPr lang="en-US" dirty="0"/>
              <a:t>, </a:t>
            </a:r>
            <a:r>
              <a:rPr lang="en-US" dirty="0" err="1"/>
              <a:t>BsmtExposure</a:t>
            </a:r>
            <a:r>
              <a:rPr lang="en-US" dirty="0"/>
              <a:t>, BsmtFinType1, BsmtFinSF1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GarageYrBlt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GarageArea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YrSold</a:t>
            </a:r>
            <a:r>
              <a:rPr lang="en-US" dirty="0" smtClean="0"/>
              <a:t> ,</a:t>
            </a:r>
            <a:r>
              <a:rPr lang="en-US" dirty="0"/>
              <a:t> </a:t>
            </a:r>
            <a:r>
              <a:rPr lang="en-US" dirty="0" err="1" smtClean="0"/>
              <a:t>SaleType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SalePrice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Australia house price dataset is used to create the model.</a:t>
            </a:r>
          </a:p>
          <a:p>
            <a:endParaRPr lang="en-US" dirty="0"/>
          </a:p>
          <a:p>
            <a:r>
              <a:rPr lang="en-US" dirty="0" smtClean="0"/>
              <a:t>We are using Machine Learning  algorithm to create a predicative model.</a:t>
            </a:r>
          </a:p>
          <a:p>
            <a:endParaRPr lang="en-US" dirty="0"/>
          </a:p>
          <a:p>
            <a:r>
              <a:rPr lang="en-US" dirty="0" smtClean="0"/>
              <a:t>Multiple linear Regression algorithm is used to train and test the model in our project.</a:t>
            </a:r>
          </a:p>
          <a:p>
            <a:endParaRPr lang="en-US" dirty="0"/>
          </a:p>
          <a:p>
            <a:r>
              <a:rPr lang="en-US" dirty="0" smtClean="0"/>
              <a:t>Import the data.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3" y="4611189"/>
            <a:ext cx="8895806" cy="7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3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123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4. Dataset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006" y="861774"/>
            <a:ext cx="114691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 comes from our organization.</a:t>
            </a:r>
          </a:p>
          <a:p>
            <a:endParaRPr lang="en-US" dirty="0"/>
          </a:p>
          <a:p>
            <a:r>
              <a:rPr lang="en-US" dirty="0" smtClean="0"/>
              <a:t>There are 1168 number of observations in our train dataset .</a:t>
            </a:r>
          </a:p>
          <a:p>
            <a:endParaRPr lang="en-US" dirty="0"/>
          </a:p>
          <a:p>
            <a:r>
              <a:rPr lang="en-US" dirty="0" smtClean="0"/>
              <a:t>There are 292 number of observations in our test dataset.</a:t>
            </a:r>
          </a:p>
          <a:p>
            <a:endParaRPr lang="en-US" dirty="0"/>
          </a:p>
          <a:p>
            <a:r>
              <a:rPr lang="en-US" dirty="0" smtClean="0"/>
              <a:t>The all 81 columns are available in our train dataset.</a:t>
            </a:r>
          </a:p>
          <a:p>
            <a:endParaRPr lang="en-US" dirty="0"/>
          </a:p>
          <a:p>
            <a:r>
              <a:rPr lang="en-US" dirty="0" smtClean="0"/>
              <a:t>The all 80 columns are available in our test dataset.</a:t>
            </a:r>
          </a:p>
          <a:p>
            <a:endParaRPr lang="en-US" dirty="0"/>
          </a:p>
          <a:p>
            <a:r>
              <a:rPr lang="en-US" dirty="0" smtClean="0"/>
              <a:t>We have used a total of 5 features to train and test dataset.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26" y="418011"/>
            <a:ext cx="5016137" cy="6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0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9030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3. Pipeline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194" y="966651"/>
            <a:ext cx="11403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                  </a:t>
            </a:r>
            <a:r>
              <a:rPr lang="en-US" sz="3200" dirty="0" smtClean="0"/>
              <a:t>Data Cleaning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flipH="1">
            <a:off x="5538653" y="1473027"/>
            <a:ext cx="261258" cy="470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1514" y="1813036"/>
            <a:ext cx="4140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Features Engineering </a:t>
            </a:r>
            <a:endParaRPr lang="en-US" sz="3200" dirty="0"/>
          </a:p>
        </p:txBody>
      </p:sp>
      <p:sp>
        <p:nvSpPr>
          <p:cNvPr id="7" name="Down Arrow 6"/>
          <p:cNvSpPr/>
          <p:nvPr/>
        </p:nvSpPr>
        <p:spPr>
          <a:xfrm>
            <a:off x="5538652" y="2260679"/>
            <a:ext cx="261258" cy="614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60520" y="2875383"/>
            <a:ext cx="357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Outlier Detection </a:t>
            </a:r>
            <a:endParaRPr lang="en-US" sz="3200" dirty="0"/>
          </a:p>
        </p:txBody>
      </p:sp>
      <p:sp>
        <p:nvSpPr>
          <p:cNvPr id="9" name="Down Arrow 8"/>
          <p:cNvSpPr/>
          <p:nvPr/>
        </p:nvSpPr>
        <p:spPr>
          <a:xfrm>
            <a:off x="5512527" y="3376027"/>
            <a:ext cx="261258" cy="561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29102" y="3960802"/>
            <a:ext cx="308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Outlier Removal</a:t>
            </a:r>
            <a:endParaRPr lang="en-US" sz="3200" dirty="0"/>
          </a:p>
        </p:txBody>
      </p:sp>
      <p:sp>
        <p:nvSpPr>
          <p:cNvPr id="11" name="Down Arrow 10"/>
          <p:cNvSpPr/>
          <p:nvPr/>
        </p:nvSpPr>
        <p:spPr>
          <a:xfrm>
            <a:off x="5538652" y="4545577"/>
            <a:ext cx="235133" cy="535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29102" y="5130352"/>
            <a:ext cx="441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Model Creation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414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511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4. Data </a:t>
            </a:r>
            <a:r>
              <a:rPr lang="en-US" sz="3200" dirty="0"/>
              <a:t>Cleaning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629" y="731520"/>
            <a:ext cx="117565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aim of Data Cleaning is to identify and remove errors &amp; duplicate data, in order to create a reliable dataset.</a:t>
            </a:r>
          </a:p>
          <a:p>
            <a:endParaRPr lang="en-US" dirty="0"/>
          </a:p>
          <a:p>
            <a:r>
              <a:rPr lang="en-US" dirty="0" smtClean="0"/>
              <a:t>The process of data cleaning is done by using a very famous library Pandas.</a:t>
            </a:r>
          </a:p>
          <a:p>
            <a:endParaRPr lang="en-US" dirty="0"/>
          </a:p>
          <a:p>
            <a:r>
              <a:rPr lang="en-US" dirty="0" smtClean="0"/>
              <a:t>Initially , those columns/ features are dropped from our dataset who are not important in deciding the final price.</a:t>
            </a:r>
          </a:p>
          <a:p>
            <a:endParaRPr lang="en-US" dirty="0"/>
          </a:p>
          <a:p>
            <a:r>
              <a:rPr lang="en-US" dirty="0" smtClean="0"/>
              <a:t>The rows having a null value in any columns are dropped from our dataset.</a:t>
            </a:r>
          </a:p>
          <a:p>
            <a:endParaRPr lang="en-US" dirty="0"/>
          </a:p>
          <a:p>
            <a:r>
              <a:rPr lang="en-US" dirty="0" smtClean="0"/>
              <a:t>The columns having characters  as well as integer values are converted into integer value only.</a:t>
            </a:r>
          </a:p>
          <a:p>
            <a:endParaRPr lang="en-US" dirty="0"/>
          </a:p>
          <a:p>
            <a:r>
              <a:rPr lang="en-US" dirty="0" smtClean="0"/>
              <a:t>Many  more data cleaning  techniques are used to improve the quality of our dataset.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3870841"/>
            <a:ext cx="9013371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4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91440"/>
            <a:ext cx="803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5. Feature </a:t>
            </a:r>
            <a:r>
              <a:rPr lang="en-US" sz="3200" dirty="0"/>
              <a:t>Engineering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0891"/>
            <a:ext cx="11926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engineering is the process of using domain knowledge of extract features from raw data via data mining techniques.</a:t>
            </a:r>
          </a:p>
          <a:p>
            <a:r>
              <a:rPr lang="en-US" dirty="0" smtClean="0"/>
              <a:t>These features can be used to improve the performance of machine learning algorithms. Feature engineering can be considered as applied machine learning itself.</a:t>
            </a:r>
          </a:p>
          <a:p>
            <a:endParaRPr lang="en-US" dirty="0"/>
          </a:p>
          <a:p>
            <a:r>
              <a:rPr lang="en-US" dirty="0" smtClean="0"/>
              <a:t>Dimensionality reduction techniques are used in our dataset to reduce those rows who are not very much important</a:t>
            </a:r>
          </a:p>
          <a:p>
            <a:r>
              <a:rPr lang="en-US" dirty="0" smtClean="0"/>
              <a:t>to decide the house price.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2355217"/>
            <a:ext cx="11325497" cy="1994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0" y="4598126"/>
            <a:ext cx="11325497" cy="21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0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618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Housing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Chandan Kumar1</dc:creator>
  <cp:lastModifiedBy>Chandan Kumar1</cp:lastModifiedBy>
  <cp:revision>20</cp:revision>
  <dcterms:created xsi:type="dcterms:W3CDTF">2022-06-24T06:23:55Z</dcterms:created>
  <dcterms:modified xsi:type="dcterms:W3CDTF">2022-06-24T12:23:42Z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a3e23b-8a5d-4838-abf2-a7388e15026a_Enabled">
    <vt:lpwstr>true</vt:lpwstr>
  </property>
  <property fmtid="{D5CDD505-2E9C-101B-9397-08002B2CF9AE}" pid="3" name="MSIP_Label_67a3e23b-8a5d-4838-abf2-a7388e15026a_SetDate">
    <vt:lpwstr>2022-06-24T12:23:28Z</vt:lpwstr>
  </property>
  <property fmtid="{D5CDD505-2E9C-101B-9397-08002B2CF9AE}" pid="4" name="MSIP_Label_67a3e23b-8a5d-4838-abf2-a7388e15026a_Method">
    <vt:lpwstr>Privileged</vt:lpwstr>
  </property>
  <property fmtid="{D5CDD505-2E9C-101B-9397-08002B2CF9AE}" pid="5" name="MSIP_Label_67a3e23b-8a5d-4838-abf2-a7388e15026a_Name">
    <vt:lpwstr>R3STRICTED_EXT3RNAL</vt:lpwstr>
  </property>
  <property fmtid="{D5CDD505-2E9C-101B-9397-08002B2CF9AE}" pid="6" name="MSIP_Label_67a3e23b-8a5d-4838-abf2-a7388e15026a_SiteId">
    <vt:lpwstr>f5414736-f600-4e44-a822-d5ee52d92a70</vt:lpwstr>
  </property>
  <property fmtid="{D5CDD505-2E9C-101B-9397-08002B2CF9AE}" pid="7" name="MSIP_Label_67a3e23b-8a5d-4838-abf2-a7388e15026a_ActionId">
    <vt:lpwstr>a9b89806-3ab9-413d-89a1-159377087d91</vt:lpwstr>
  </property>
  <property fmtid="{D5CDD505-2E9C-101B-9397-08002B2CF9AE}" pid="8" name="MSIP_Label_67a3e23b-8a5d-4838-abf2-a7388e15026a_ContentBits">
    <vt:lpwstr>2</vt:lpwstr>
  </property>
</Properties>
</file>